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3e282c7a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3e282c7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3e282c7a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3e282c7a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3e282c7a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3e282c7a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3e282c7a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3e282c7a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3e282c7a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53e282c7a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3e282c7a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53e282c7a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3e282c7a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3e282c7a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3f22d7c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3f22d7c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3f22d7c3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3f22d7c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3f22d7c3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3f22d7c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3aca9bc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3aca9bc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3f22d7c3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3f22d7c3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3f22d7c3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3f22d7c3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3f22d7c3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3f22d7c3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3f22d7c3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3f22d7c3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3f22d7c3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3f22d7c3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53f22d7c3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53f22d7c3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3aca9bc2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3aca9bc2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3aca9bc2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3aca9bc2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3aca9bc2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3aca9bc2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3aca9bc2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3aca9bc2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3aca9bc2c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3aca9bc2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3e282c7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3e282c7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3e282c7a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3e282c7a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00FF00"/>
                </a:solidFill>
              </a:rPr>
              <a:t>Uber Ride Analysis</a:t>
            </a:r>
            <a:endParaRPr>
              <a:solidFill>
                <a:srgbClr val="00FF00"/>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rPr>
              <a:t>By Ryan, Fidel, and Caleb</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Average Wind Speed Results &amp; Questions</a:t>
            </a:r>
            <a:endParaRPr>
              <a:solidFill>
                <a:srgbClr val="00FF00"/>
              </a:solidFill>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	With an r-value of -0.2257… showing a weak correlation between average wind speed and the number of daily pickups. </a:t>
            </a:r>
            <a:endParaRPr>
              <a:solidFill>
                <a:schemeClr val="dk1"/>
              </a:solidFill>
            </a:endParaRPr>
          </a:p>
          <a:p>
            <a:pPr marL="0" lvl="0" indent="0" algn="l" rtl="0">
              <a:spcBef>
                <a:spcPts val="1200"/>
              </a:spcBef>
              <a:spcAft>
                <a:spcPts val="0"/>
              </a:spcAft>
              <a:buNone/>
            </a:pPr>
            <a:r>
              <a:rPr lang="en">
                <a:solidFill>
                  <a:schemeClr val="dk1"/>
                </a:solidFill>
              </a:rPr>
              <a:t>-	With this dataset, you can conclude that there is no strong correlation between wind speed and the number of pickups. </a:t>
            </a:r>
            <a:endParaRPr>
              <a:solidFill>
                <a:schemeClr val="dk1"/>
              </a:solidFill>
            </a:endParaRPr>
          </a:p>
          <a:p>
            <a:pPr marL="0" lvl="0" indent="0" algn="l" rtl="0">
              <a:spcBef>
                <a:spcPts val="1200"/>
              </a:spcBef>
              <a:spcAft>
                <a:spcPts val="1200"/>
              </a:spcAft>
              <a:buNone/>
            </a:pPr>
            <a:r>
              <a:rPr lang="en">
                <a:solidFill>
                  <a:schemeClr val="dk1"/>
                </a:solidFill>
              </a:rPr>
              <a:t>-	It could also be that data set only covers 6 months and there can be other stronger variables leading to the number of pickups.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Limits to our Dataset: Feels like Temperature	</a:t>
            </a:r>
            <a:endParaRPr>
              <a:solidFill>
                <a:srgbClr val="00FF00"/>
              </a:solidFill>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	While looking at our original dataset, we noticed there were not enough factors to determine the relative temperature, or what temperature the riders would be experiencing that could push them to call an Uber.</a:t>
            </a:r>
            <a:endParaRPr>
              <a:solidFill>
                <a:schemeClr val="dk1"/>
              </a:solidFill>
            </a:endParaRPr>
          </a:p>
          <a:p>
            <a:pPr marL="0" lvl="0" indent="0" algn="l" rtl="0">
              <a:spcBef>
                <a:spcPts val="1200"/>
              </a:spcBef>
              <a:spcAft>
                <a:spcPts val="0"/>
              </a:spcAft>
              <a:buNone/>
            </a:pPr>
            <a:r>
              <a:rPr lang="en">
                <a:solidFill>
                  <a:schemeClr val="dk1"/>
                </a:solidFill>
              </a:rPr>
              <a:t>-	We decided to pull an API for Virtual Crossing to look at a more expansive weather dataset in New York City covering the same time period, 01/01/2015-06/30/2015.</a:t>
            </a:r>
            <a:endParaRPr>
              <a:solidFill>
                <a:schemeClr val="dk1"/>
              </a:solidFill>
            </a:endParaRPr>
          </a:p>
          <a:p>
            <a:pPr marL="0" lvl="0" indent="0" algn="l" rtl="0">
              <a:spcBef>
                <a:spcPts val="1200"/>
              </a:spcBef>
              <a:spcAft>
                <a:spcPts val="1200"/>
              </a:spcAft>
              <a:buNone/>
            </a:pPr>
            <a:r>
              <a:rPr lang="en">
                <a:solidFill>
                  <a:schemeClr val="dk1"/>
                </a:solidFill>
              </a:rPr>
              <a:t>-	By merging the two datasets by focusing on the number of pickups each day, and the feels like temperature each day we are able to then analyze the data.</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Example of Dataset</a:t>
            </a:r>
            <a:endParaRPr/>
          </a:p>
        </p:txBody>
      </p:sp>
      <p:pic>
        <p:nvPicPr>
          <p:cNvPr id="126" name="Google Shape;126;p24"/>
          <p:cNvPicPr preferRelativeResize="0"/>
          <p:nvPr/>
        </p:nvPicPr>
        <p:blipFill>
          <a:blip r:embed="rId3">
            <a:alphaModFix/>
          </a:blip>
          <a:stretch>
            <a:fillRect/>
          </a:stretch>
        </p:blipFill>
        <p:spPr>
          <a:xfrm>
            <a:off x="152400" y="1348909"/>
            <a:ext cx="2967300" cy="1156091"/>
          </a:xfrm>
          <a:prstGeom prst="rect">
            <a:avLst/>
          </a:prstGeom>
          <a:noFill/>
          <a:ln>
            <a:noFill/>
          </a:ln>
        </p:spPr>
      </p:pic>
      <p:pic>
        <p:nvPicPr>
          <p:cNvPr id="127" name="Google Shape;127;p24"/>
          <p:cNvPicPr preferRelativeResize="0"/>
          <p:nvPr/>
        </p:nvPicPr>
        <p:blipFill>
          <a:blip r:embed="rId4">
            <a:alphaModFix/>
          </a:blip>
          <a:stretch>
            <a:fillRect/>
          </a:stretch>
        </p:blipFill>
        <p:spPr>
          <a:xfrm>
            <a:off x="311700" y="3208250"/>
            <a:ext cx="2428875" cy="190500"/>
          </a:xfrm>
          <a:prstGeom prst="rect">
            <a:avLst/>
          </a:prstGeom>
          <a:noFill/>
          <a:ln>
            <a:noFill/>
          </a:ln>
        </p:spPr>
      </p:pic>
      <p:pic>
        <p:nvPicPr>
          <p:cNvPr id="128" name="Google Shape;128;p24"/>
          <p:cNvPicPr preferRelativeResize="0"/>
          <p:nvPr/>
        </p:nvPicPr>
        <p:blipFill>
          <a:blip r:embed="rId5">
            <a:alphaModFix/>
          </a:blip>
          <a:stretch>
            <a:fillRect/>
          </a:stretch>
        </p:blipFill>
        <p:spPr>
          <a:xfrm>
            <a:off x="3272100" y="152400"/>
            <a:ext cx="5719501" cy="4289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Feels Like Temperature Results &amp; Questions	</a:t>
            </a:r>
            <a:endParaRPr>
              <a:solidFill>
                <a:srgbClr val="00FF00"/>
              </a:solidFill>
            </a:endParaRPr>
          </a:p>
        </p:txBody>
      </p:sp>
      <p:sp>
        <p:nvSpPr>
          <p:cNvPr id="134" name="Google Shape;13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	The r-value this time is 0.3642… which is weak positive correlation between the Feels Like Temperature and the Number of Pickups. </a:t>
            </a:r>
            <a:endParaRPr>
              <a:solidFill>
                <a:schemeClr val="dk1"/>
              </a:solidFill>
            </a:endParaRPr>
          </a:p>
          <a:p>
            <a:pPr marL="0" lvl="0" indent="0" algn="l" rtl="0">
              <a:spcBef>
                <a:spcPts val="1200"/>
              </a:spcBef>
              <a:spcAft>
                <a:spcPts val="0"/>
              </a:spcAft>
              <a:buNone/>
            </a:pPr>
            <a:r>
              <a:rPr lang="en">
                <a:solidFill>
                  <a:schemeClr val="dk1"/>
                </a:solidFill>
              </a:rPr>
              <a:t>-	Looking at the scatter plot there are a handful of outliers, especially with the cold temperatures. To look into that data more and get a better understanding we should do a statistical test.</a:t>
            </a:r>
            <a:endParaRPr>
              <a:solidFill>
                <a:schemeClr val="dk1"/>
              </a:solidFill>
            </a:endParaRPr>
          </a:p>
          <a:p>
            <a:pPr marL="0" lvl="0" indent="0" algn="l" rtl="0">
              <a:spcBef>
                <a:spcPts val="1200"/>
              </a:spcBef>
              <a:spcAft>
                <a:spcPts val="1200"/>
              </a:spcAft>
              <a:buNone/>
            </a:pPr>
            <a:r>
              <a:rPr lang="en">
                <a:solidFill>
                  <a:schemeClr val="dk1"/>
                </a:solidFill>
              </a:rPr>
              <a:t>-	A dataset comparing cold days and precipitation could help us to better understand those outliers as well.</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Number of Pickups per Borough	</a:t>
            </a:r>
            <a:endParaRPr>
              <a:solidFill>
                <a:srgbClr val="00FF00"/>
              </a:solidFill>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	We also wanted to look at just the boroughs themselves and see their popularity and frequency of pickups. </a:t>
            </a:r>
            <a:endParaRPr>
              <a:solidFill>
                <a:schemeClr val="dk1"/>
              </a:solidFill>
            </a:endParaRPr>
          </a:p>
          <a:p>
            <a:pPr marL="0" lvl="0" indent="0" algn="l" rtl="0">
              <a:spcBef>
                <a:spcPts val="1200"/>
              </a:spcBef>
              <a:spcAft>
                <a:spcPts val="1200"/>
              </a:spcAft>
              <a:buNone/>
            </a:pPr>
            <a:r>
              <a:rPr lang="en">
                <a:solidFill>
                  <a:schemeClr val="dk1"/>
                </a:solidFill>
              </a:rPr>
              <a:t>-	For this we created a bar chart with the total number of pickups for each borough over the time span.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Pickups by Borough</a:t>
            </a:r>
            <a:endParaRPr/>
          </a:p>
        </p:txBody>
      </p:sp>
      <p:sp>
        <p:nvSpPr>
          <p:cNvPr id="146" name="Google Shape;146;p2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Bronx:</a:t>
            </a:r>
            <a:r>
              <a:rPr lang="en"/>
              <a:t> </a:t>
            </a:r>
            <a:r>
              <a:rPr lang="en">
                <a:solidFill>
                  <a:srgbClr val="00FF00"/>
                </a:solidFill>
              </a:rPr>
              <a:t>220,047</a:t>
            </a:r>
            <a:endParaRPr>
              <a:solidFill>
                <a:srgbClr val="00FF00"/>
              </a:solidFill>
            </a:endParaRPr>
          </a:p>
          <a:p>
            <a:pPr marL="0" lvl="0" indent="0" algn="l" rtl="0">
              <a:spcBef>
                <a:spcPts val="1200"/>
              </a:spcBef>
              <a:spcAft>
                <a:spcPts val="0"/>
              </a:spcAft>
              <a:buNone/>
            </a:pPr>
            <a:r>
              <a:rPr lang="en">
                <a:solidFill>
                  <a:schemeClr val="dk1"/>
                </a:solidFill>
              </a:rPr>
              <a:t>Brooklyn:</a:t>
            </a:r>
            <a:r>
              <a:rPr lang="en"/>
              <a:t> </a:t>
            </a:r>
            <a:r>
              <a:rPr lang="en">
                <a:solidFill>
                  <a:srgbClr val="00FF00"/>
                </a:solidFill>
              </a:rPr>
              <a:t>2,321,035</a:t>
            </a:r>
            <a:endParaRPr>
              <a:solidFill>
                <a:srgbClr val="00FF00"/>
              </a:solidFill>
            </a:endParaRPr>
          </a:p>
          <a:p>
            <a:pPr marL="0" lvl="0" indent="0" algn="l" rtl="0">
              <a:spcBef>
                <a:spcPts val="1200"/>
              </a:spcBef>
              <a:spcAft>
                <a:spcPts val="0"/>
              </a:spcAft>
              <a:buNone/>
            </a:pPr>
            <a:r>
              <a:rPr lang="en">
                <a:solidFill>
                  <a:schemeClr val="dk1"/>
                </a:solidFill>
              </a:rPr>
              <a:t>EWR(Newark Airport):</a:t>
            </a:r>
            <a:r>
              <a:rPr lang="en"/>
              <a:t> </a:t>
            </a:r>
            <a:r>
              <a:rPr lang="en">
                <a:solidFill>
                  <a:srgbClr val="00FF00"/>
                </a:solidFill>
              </a:rPr>
              <a:t>105</a:t>
            </a:r>
            <a:endParaRPr>
              <a:solidFill>
                <a:srgbClr val="00FF00"/>
              </a:solidFill>
            </a:endParaRPr>
          </a:p>
          <a:p>
            <a:pPr marL="0" lvl="0" indent="0" algn="l" rtl="0">
              <a:spcBef>
                <a:spcPts val="1200"/>
              </a:spcBef>
              <a:spcAft>
                <a:spcPts val="0"/>
              </a:spcAft>
              <a:buNone/>
            </a:pPr>
            <a:r>
              <a:rPr lang="en">
                <a:solidFill>
                  <a:schemeClr val="dk1"/>
                </a:solidFill>
              </a:rPr>
              <a:t>Manhattan:</a:t>
            </a:r>
            <a:r>
              <a:rPr lang="en"/>
              <a:t> </a:t>
            </a:r>
            <a:r>
              <a:rPr lang="en">
                <a:solidFill>
                  <a:srgbClr val="00FF00"/>
                </a:solidFill>
              </a:rPr>
              <a:t>10,367,841</a:t>
            </a:r>
            <a:endParaRPr>
              <a:solidFill>
                <a:srgbClr val="00FF00"/>
              </a:solidFill>
            </a:endParaRPr>
          </a:p>
          <a:p>
            <a:pPr marL="0" lvl="0" indent="0" algn="l" rtl="0">
              <a:spcBef>
                <a:spcPts val="1200"/>
              </a:spcBef>
              <a:spcAft>
                <a:spcPts val="0"/>
              </a:spcAft>
              <a:buNone/>
            </a:pPr>
            <a:r>
              <a:rPr lang="en">
                <a:solidFill>
                  <a:schemeClr val="dk1"/>
                </a:solidFill>
              </a:rPr>
              <a:t>Queens:</a:t>
            </a:r>
            <a:r>
              <a:rPr lang="en"/>
              <a:t> </a:t>
            </a:r>
            <a:r>
              <a:rPr lang="en">
                <a:solidFill>
                  <a:srgbClr val="00FF00"/>
                </a:solidFill>
              </a:rPr>
              <a:t>1,343,528</a:t>
            </a:r>
            <a:endParaRPr>
              <a:solidFill>
                <a:srgbClr val="00FF00"/>
              </a:solidFill>
            </a:endParaRPr>
          </a:p>
          <a:p>
            <a:pPr marL="0" lvl="0" indent="0" algn="l" rtl="0">
              <a:spcBef>
                <a:spcPts val="1200"/>
              </a:spcBef>
              <a:spcAft>
                <a:spcPts val="1200"/>
              </a:spcAft>
              <a:buNone/>
            </a:pPr>
            <a:r>
              <a:rPr lang="en">
                <a:solidFill>
                  <a:schemeClr val="dk1"/>
                </a:solidFill>
              </a:rPr>
              <a:t>Staten Island: </a:t>
            </a:r>
            <a:r>
              <a:rPr lang="en">
                <a:solidFill>
                  <a:srgbClr val="00FF00"/>
                </a:solidFill>
              </a:rPr>
              <a:t>6,957</a:t>
            </a:r>
            <a:endParaRPr>
              <a:solidFill>
                <a:srgbClr val="00FF00"/>
              </a:solidFill>
            </a:endParaRPr>
          </a:p>
        </p:txBody>
      </p:sp>
      <p:pic>
        <p:nvPicPr>
          <p:cNvPr id="147" name="Google Shape;147;p27"/>
          <p:cNvPicPr preferRelativeResize="0"/>
          <p:nvPr/>
        </p:nvPicPr>
        <p:blipFill>
          <a:blip r:embed="rId3">
            <a:alphaModFix/>
          </a:blip>
          <a:stretch>
            <a:fillRect/>
          </a:stretch>
        </p:blipFill>
        <p:spPr>
          <a:xfrm>
            <a:off x="3272100" y="152400"/>
            <a:ext cx="5719500" cy="4289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Pickups by Borough Results &amp; Questions</a:t>
            </a:r>
            <a:endParaRPr>
              <a:solidFill>
                <a:srgbClr val="00FF00"/>
              </a:solidFill>
            </a:endParaRPr>
          </a:p>
        </p:txBody>
      </p:sp>
      <p:sp>
        <p:nvSpPr>
          <p:cNvPr id="153" name="Google Shape;15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Manhattan had an overwhelming 7 million more pickups than the next highest borough of Brooklyn.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was not surprising to see that the 3 majors boroughs of NYC were where the highest number of pickups occurred.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Using this data, we can look at which locations we could charge surge pricing for pickups.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Day of the week effect on pickups</a:t>
            </a:r>
            <a:endParaRPr>
              <a:solidFill>
                <a:srgbClr val="00FF00"/>
              </a:solidFill>
            </a:endParaRPr>
          </a:p>
        </p:txBody>
      </p:sp>
      <p:sp>
        <p:nvSpPr>
          <p:cNvPr id="159" name="Google Shape;159;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While looking at the dataset we wanted to look at if the day of the week effects the number of pickups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We organized the data set and used the timestamp to create a new column to show the day of the week</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data was then broken down and filtered to create groups by day.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An Anova test was ran to view if there was any significance</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Takeaways and results</a:t>
            </a:r>
            <a:endParaRPr>
              <a:solidFill>
                <a:srgbClr val="00FF00"/>
              </a:solidFill>
            </a:endParaRPr>
          </a:p>
        </p:txBody>
      </p:sp>
      <p:sp>
        <p:nvSpPr>
          <p:cNvPr id="165" name="Google Shape;16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After running the Anova test the P-value returned 1.880511996714594e-14</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This indicated that there was a significance between the days of the week and total pickups. </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We also graphed the total pickups per day and the average pickups per day to see if there would be a difference in mean vs total </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What we found that there was  no difference and Saturday has the highest amount of pickups and Monday has the lowest</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Visuals</a:t>
            </a:r>
            <a:endParaRPr>
              <a:solidFill>
                <a:srgbClr val="00FF00"/>
              </a:solidFill>
            </a:endParaRPr>
          </a:p>
        </p:txBody>
      </p:sp>
      <p:sp>
        <p:nvSpPr>
          <p:cNvPr id="171" name="Google Shape;17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Total Pickups									Average pickups</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172" name="Google Shape;172;p31"/>
          <p:cNvPicPr preferRelativeResize="0"/>
          <p:nvPr/>
        </p:nvPicPr>
        <p:blipFill>
          <a:blip r:embed="rId3">
            <a:alphaModFix/>
          </a:blip>
          <a:stretch>
            <a:fillRect/>
          </a:stretch>
        </p:blipFill>
        <p:spPr>
          <a:xfrm>
            <a:off x="402825" y="1899388"/>
            <a:ext cx="3447299" cy="2585476"/>
          </a:xfrm>
          <a:prstGeom prst="rect">
            <a:avLst/>
          </a:prstGeom>
          <a:noFill/>
          <a:ln>
            <a:noFill/>
          </a:ln>
        </p:spPr>
      </p:pic>
      <p:pic>
        <p:nvPicPr>
          <p:cNvPr id="173" name="Google Shape;173;p31"/>
          <p:cNvPicPr preferRelativeResize="0"/>
          <p:nvPr/>
        </p:nvPicPr>
        <p:blipFill>
          <a:blip r:embed="rId4">
            <a:alphaModFix/>
          </a:blip>
          <a:stretch>
            <a:fillRect/>
          </a:stretch>
        </p:blipFill>
        <p:spPr>
          <a:xfrm>
            <a:off x="4784400" y="1835150"/>
            <a:ext cx="3618626" cy="271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INTRO</a:t>
            </a:r>
            <a:endParaRPr>
              <a:solidFill>
                <a:srgbClr val="00FF00"/>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Clr>
                <a:schemeClr val="dk1"/>
              </a:buClr>
              <a:buSzPct val="100000"/>
              <a:buChar char="-"/>
            </a:pPr>
            <a:r>
              <a:rPr lang="en">
                <a:solidFill>
                  <a:schemeClr val="dk1"/>
                </a:solidFill>
              </a:rPr>
              <a:t>Data looks at Uber pickups in NYC from January - June 2015</a:t>
            </a:r>
            <a:endParaRPr>
              <a:solidFill>
                <a:schemeClr val="dk1"/>
              </a:solidFill>
            </a:endParaRPr>
          </a:p>
          <a:p>
            <a:pPr marL="457200" lvl="0" indent="0" algn="l" rtl="0">
              <a:lnSpc>
                <a:spcPct val="115000"/>
              </a:lnSpc>
              <a:spcBef>
                <a:spcPts val="1200"/>
              </a:spcBef>
              <a:spcAft>
                <a:spcPts val="0"/>
              </a:spcAft>
              <a:buNone/>
            </a:pP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How does weather factor into the number of pickups</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Does the day of the week impact number of pickups?</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Do Holidays impact the number of pickups?</a:t>
            </a:r>
            <a:endParaRPr>
              <a:solidFill>
                <a:schemeClr val="dk1"/>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Weekday vs Weekend</a:t>
            </a:r>
            <a:endParaRPr>
              <a:solidFill>
                <a:srgbClr val="00FF00"/>
              </a:solidFill>
            </a:endParaRPr>
          </a:p>
        </p:txBody>
      </p:sp>
      <p:sp>
        <p:nvSpPr>
          <p:cNvPr id="179" name="Google Shape;17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Another aspect we were curious was if weekday vs weekend matters on the pickups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data was organized and used the pickup timestamp to create a new column displaying the day and then created a filter to display either “weekday or weekend”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We ran another Anova test to see if there is any significance </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Testing and results</a:t>
            </a:r>
            <a:endParaRPr>
              <a:solidFill>
                <a:srgbClr val="00FF00"/>
              </a:solidFill>
            </a:endParaRPr>
          </a:p>
        </p:txBody>
      </p:sp>
      <p:sp>
        <p:nvSpPr>
          <p:cNvPr id="185" name="Google Shape;18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results from the Anova showed there was a great significance with the pvalue=0.00018175457982768056.</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With the  pvalue being low we believe that this would benefit further research.</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We also wanted to view the difference between the total and average for differences.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We found that the weekend has higher pickups but the weekday has a higher total. Which was expected.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Visuals</a:t>
            </a:r>
            <a:endParaRPr>
              <a:solidFill>
                <a:srgbClr val="00FF00"/>
              </a:solidFill>
            </a:endParaRPr>
          </a:p>
        </p:txBody>
      </p:sp>
      <p:sp>
        <p:nvSpPr>
          <p:cNvPr id="191" name="Google Shape;19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solidFill>
                  <a:schemeClr val="dk1"/>
                </a:solidFill>
              </a:rPr>
              <a:t>Total 											Average</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192" name="Google Shape;192;p34"/>
          <p:cNvPicPr preferRelativeResize="0"/>
          <p:nvPr/>
        </p:nvPicPr>
        <p:blipFill>
          <a:blip r:embed="rId3">
            <a:alphaModFix/>
          </a:blip>
          <a:stretch>
            <a:fillRect/>
          </a:stretch>
        </p:blipFill>
        <p:spPr>
          <a:xfrm>
            <a:off x="4927050" y="1737075"/>
            <a:ext cx="3905250" cy="2928925"/>
          </a:xfrm>
          <a:prstGeom prst="rect">
            <a:avLst/>
          </a:prstGeom>
          <a:noFill/>
          <a:ln>
            <a:noFill/>
          </a:ln>
        </p:spPr>
      </p:pic>
      <p:pic>
        <p:nvPicPr>
          <p:cNvPr id="193" name="Google Shape;193;p34"/>
          <p:cNvPicPr preferRelativeResize="0"/>
          <p:nvPr/>
        </p:nvPicPr>
        <p:blipFill>
          <a:blip r:embed="rId4">
            <a:alphaModFix/>
          </a:blip>
          <a:stretch>
            <a:fillRect/>
          </a:stretch>
        </p:blipFill>
        <p:spPr>
          <a:xfrm>
            <a:off x="311700" y="1680650"/>
            <a:ext cx="3739850" cy="2804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The holiday effect </a:t>
            </a:r>
            <a:endParaRPr>
              <a:solidFill>
                <a:srgbClr val="00FF00"/>
              </a:solidFill>
            </a:endParaRPr>
          </a:p>
        </p:txBody>
      </p:sp>
      <p:sp>
        <p:nvSpPr>
          <p:cNvPr id="199" name="Google Shape;19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While going through the data we wanted to see the effect of the holiday on pickups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data was parsed to show pickups and holiday and then grouping them by either holiday vs non holiday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data was then graphed to show the averages to compare them and the total pickups. </a:t>
            </a:r>
            <a:endParaRPr>
              <a:solidFill>
                <a:schemeClr val="dk1"/>
              </a:solidFill>
            </a:endParaRPr>
          </a:p>
          <a:p>
            <a:pPr marL="457200" lvl="0" indent="0" algn="l" rtl="0">
              <a:spcBef>
                <a:spcPts val="1200"/>
              </a:spcBef>
              <a:spcAft>
                <a:spcPts val="1200"/>
              </a:spcAft>
              <a:buNone/>
            </a:pP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Visuals</a:t>
            </a:r>
            <a:endParaRPr>
              <a:solidFill>
                <a:srgbClr val="00FF00"/>
              </a:solidFill>
            </a:endParaRPr>
          </a:p>
        </p:txBody>
      </p:sp>
      <p:sp>
        <p:nvSpPr>
          <p:cNvPr id="205" name="Google Shape;20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Average 											Total </a:t>
            </a: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206" name="Google Shape;206;p36"/>
          <p:cNvPicPr preferRelativeResize="0"/>
          <p:nvPr/>
        </p:nvPicPr>
        <p:blipFill>
          <a:blip r:embed="rId3">
            <a:alphaModFix/>
          </a:blip>
          <a:stretch>
            <a:fillRect/>
          </a:stretch>
        </p:blipFill>
        <p:spPr>
          <a:xfrm>
            <a:off x="5260050" y="1838600"/>
            <a:ext cx="3318701" cy="2489026"/>
          </a:xfrm>
          <a:prstGeom prst="rect">
            <a:avLst/>
          </a:prstGeom>
          <a:noFill/>
          <a:ln>
            <a:noFill/>
          </a:ln>
        </p:spPr>
      </p:pic>
      <p:pic>
        <p:nvPicPr>
          <p:cNvPr id="207" name="Google Shape;207;p36"/>
          <p:cNvPicPr preferRelativeResize="0"/>
          <p:nvPr/>
        </p:nvPicPr>
        <p:blipFill>
          <a:blip r:embed="rId4">
            <a:alphaModFix/>
          </a:blip>
          <a:stretch>
            <a:fillRect/>
          </a:stretch>
        </p:blipFill>
        <p:spPr>
          <a:xfrm>
            <a:off x="383525" y="1691401"/>
            <a:ext cx="3553073" cy="29758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Limits to dataset</a:t>
            </a:r>
            <a:endParaRPr>
              <a:solidFill>
                <a:srgbClr val="00FF00"/>
              </a:solidFill>
            </a:endParaRPr>
          </a:p>
        </p:txBody>
      </p:sp>
      <p:sp>
        <p:nvSpPr>
          <p:cNvPr id="213" name="Google Shape;21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Not enough holidays in the beginning of the year</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There is only 6 months worth of data so unable to see the accuracy of the data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PRECIPITATION AND PICKUPS</a:t>
            </a:r>
            <a:endParaRPr>
              <a:solidFill>
                <a:srgbClr val="00FF00"/>
              </a:solidFill>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a:solidFill>
                  <a:schemeClr val="dk1"/>
                </a:solidFill>
              </a:rPr>
              <a:t>The data set gives 3 different measures of rain and tracked snowfall as well</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Organized the data by each measurement </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Totaled the pickups and days per each measurement</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Found the average number of pickups per day per weather type</a:t>
            </a:r>
            <a:endParaRPr>
              <a:solidFill>
                <a:schemeClr val="dk1"/>
              </a:solidFill>
            </a:endParaRPr>
          </a:p>
          <a:p>
            <a:pPr marL="457200" lvl="0" indent="0" algn="l" rtl="0">
              <a:spcBef>
                <a:spcPts val="1200"/>
              </a:spcBef>
              <a:spcAft>
                <a:spcPts val="1200"/>
              </a:spcAft>
              <a:buNone/>
            </a:pP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PRECIPITATION TOTAL PICKUPS</a:t>
            </a:r>
            <a:endParaRPr>
              <a:solidFill>
                <a:srgbClr val="00FF00"/>
              </a:solidFill>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6"/>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1" name="Google Shape;81;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PRECIPITATION RESULTS</a:t>
            </a:r>
            <a:endParaRPr>
              <a:solidFill>
                <a:srgbClr val="00FF00"/>
              </a:solidFill>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There was a steady increase in average number of pickups as days have more rain</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Days with no precipitation still had a greater number of pickups than days with</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Snowy days had the greatest number of pickups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ADDITIONAL QUESTIONS</a:t>
            </a:r>
            <a:endParaRPr>
              <a:solidFill>
                <a:srgbClr val="00FF00"/>
              </a:solidFill>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a:solidFill>
                  <a:schemeClr val="dk1"/>
                </a:solidFill>
              </a:rPr>
              <a:t>Those results lead to additional questions such as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What factors lead to an increase in pickups on days that have no precipitation vs precipitation?</a:t>
            </a:r>
            <a:endParaRPr>
              <a:solidFill>
                <a:schemeClr val="dk1"/>
              </a:solidFill>
            </a:endParaRPr>
          </a:p>
          <a:p>
            <a:pPr marL="914400" lvl="0" indent="0" algn="l" rtl="0">
              <a:spcBef>
                <a:spcPts val="1200"/>
              </a:spcBef>
              <a:spcAft>
                <a:spcPts val="0"/>
              </a:spcAft>
              <a:buNone/>
            </a:pPr>
            <a:endParaRPr>
              <a:solidFill>
                <a:schemeClr val="dk1"/>
              </a:solidFill>
            </a:endParaRPr>
          </a:p>
          <a:p>
            <a:pPr marL="914400" lvl="1" indent="-317500" algn="l" rtl="0">
              <a:spcBef>
                <a:spcPts val="1200"/>
              </a:spcBef>
              <a:spcAft>
                <a:spcPts val="0"/>
              </a:spcAft>
              <a:buClr>
                <a:schemeClr val="dk1"/>
              </a:buClr>
              <a:buSzPts val="1400"/>
              <a:buChar char="-"/>
            </a:pPr>
            <a:r>
              <a:rPr lang="en">
                <a:solidFill>
                  <a:schemeClr val="dk1"/>
                </a:solidFill>
              </a:rPr>
              <a:t>Are riders taking more frequent, shorter rides during times of inclement weather?</a:t>
            </a:r>
            <a:endParaRPr>
              <a:solidFill>
                <a:schemeClr val="dk1"/>
              </a:solidFill>
            </a:endParaRPr>
          </a:p>
          <a:p>
            <a:pPr marL="914400" lvl="0" indent="0" algn="l" rtl="0">
              <a:spcBef>
                <a:spcPts val="1200"/>
              </a:spcBef>
              <a:spcAft>
                <a:spcPts val="0"/>
              </a:spcAft>
              <a:buNone/>
            </a:pPr>
            <a:endParaRPr>
              <a:solidFill>
                <a:schemeClr val="dk1"/>
              </a:solidFill>
            </a:endParaRPr>
          </a:p>
          <a:p>
            <a:pPr marL="914400" lvl="1" indent="-317500" algn="l" rtl="0">
              <a:spcBef>
                <a:spcPts val="1200"/>
              </a:spcBef>
              <a:spcAft>
                <a:spcPts val="0"/>
              </a:spcAft>
              <a:buClr>
                <a:schemeClr val="dk1"/>
              </a:buClr>
              <a:buSzPts val="1400"/>
              <a:buChar char="-"/>
            </a:pPr>
            <a:r>
              <a:rPr lang="en">
                <a:solidFill>
                  <a:schemeClr val="dk1"/>
                </a:solidFill>
              </a:rPr>
              <a:t>Do wind speed and the temperature play more of a role rather than the actual precipitation?</a:t>
            </a:r>
            <a:endParaRPr>
              <a:solidFill>
                <a:schemeClr val="dk1"/>
              </a:solidFill>
            </a:endParaRPr>
          </a:p>
          <a:p>
            <a:pPr marL="914400" lvl="0" indent="0" algn="l" rtl="0">
              <a:spcBef>
                <a:spcPts val="1200"/>
              </a:spcBef>
              <a:spcAft>
                <a:spcPts val="0"/>
              </a:spcAft>
              <a:buNone/>
            </a:pPr>
            <a:endParaRPr>
              <a:solidFill>
                <a:schemeClr val="dk1"/>
              </a:solidFill>
            </a:endParaRPr>
          </a:p>
          <a:p>
            <a:pPr marL="914400" lvl="1" indent="-317500" algn="l" rtl="0">
              <a:spcBef>
                <a:spcPts val="1200"/>
              </a:spcBef>
              <a:spcAft>
                <a:spcPts val="0"/>
              </a:spcAft>
              <a:buClr>
                <a:schemeClr val="dk1"/>
              </a:buClr>
              <a:buSzPts val="1400"/>
              <a:buChar char="-"/>
            </a:pPr>
            <a:r>
              <a:rPr lang="en">
                <a:solidFill>
                  <a:schemeClr val="dk1"/>
                </a:solidFill>
              </a:rPr>
              <a:t>Does the day of week impact these numbers?</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The days of bad weather could be on days that have less pickups normally</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FF00"/>
                </a:solidFill>
              </a:rPr>
              <a:t>Daily Pickups and Average Wind Speed</a:t>
            </a:r>
            <a:endParaRPr>
              <a:solidFill>
                <a:srgbClr val="00FF00"/>
              </a:solidFill>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	While looking at the dataset we wanted to know if there would be more pickups on days with a higher average wind speed.</a:t>
            </a:r>
            <a:endParaRPr>
              <a:solidFill>
                <a:schemeClr val="dk1"/>
              </a:solidFill>
            </a:endParaRPr>
          </a:p>
          <a:p>
            <a:pPr marL="0" lvl="0" indent="0" algn="l" rtl="0">
              <a:spcBef>
                <a:spcPts val="1200"/>
              </a:spcBef>
              <a:spcAft>
                <a:spcPts val="0"/>
              </a:spcAft>
              <a:buNone/>
            </a:pPr>
            <a:r>
              <a:rPr lang="en">
                <a:solidFill>
                  <a:schemeClr val="dk1"/>
                </a:solidFill>
              </a:rPr>
              <a:t>-	Organized the dataset into 3 columns and aggregated the hourly data into daily for easier analysis.</a:t>
            </a:r>
            <a:endParaRPr>
              <a:solidFill>
                <a:schemeClr val="dk1"/>
              </a:solidFill>
            </a:endParaRPr>
          </a:p>
          <a:p>
            <a:pPr marL="0" lvl="0" indent="0" algn="l" rtl="0">
              <a:spcBef>
                <a:spcPts val="1200"/>
              </a:spcBef>
              <a:spcAft>
                <a:spcPts val="1200"/>
              </a:spcAft>
              <a:buNone/>
            </a:pPr>
            <a:r>
              <a:rPr lang="en">
                <a:solidFill>
                  <a:schemeClr val="dk1"/>
                </a:solidFill>
              </a:rPr>
              <a:t>-	Took the daily average wind speed for each day and created a scatter plot to show any correlation.</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Example of Dataset</a:t>
            </a:r>
            <a:endParaRPr/>
          </a:p>
        </p:txBody>
      </p:sp>
      <p:sp>
        <p:nvSpPr>
          <p:cNvPr id="105" name="Google Shape;105;p2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21"/>
          <p:cNvPicPr preferRelativeResize="0"/>
          <p:nvPr/>
        </p:nvPicPr>
        <p:blipFill>
          <a:blip r:embed="rId3">
            <a:alphaModFix/>
          </a:blip>
          <a:stretch>
            <a:fillRect/>
          </a:stretch>
        </p:blipFill>
        <p:spPr>
          <a:xfrm>
            <a:off x="262050" y="1389600"/>
            <a:ext cx="2907300" cy="1742775"/>
          </a:xfrm>
          <a:prstGeom prst="rect">
            <a:avLst/>
          </a:prstGeom>
          <a:noFill/>
          <a:ln>
            <a:noFill/>
          </a:ln>
        </p:spPr>
      </p:pic>
      <p:pic>
        <p:nvPicPr>
          <p:cNvPr id="107" name="Google Shape;107;p21"/>
          <p:cNvPicPr preferRelativeResize="0"/>
          <p:nvPr/>
        </p:nvPicPr>
        <p:blipFill>
          <a:blip r:embed="rId4">
            <a:alphaModFix/>
          </a:blip>
          <a:stretch>
            <a:fillRect/>
          </a:stretch>
        </p:blipFill>
        <p:spPr>
          <a:xfrm>
            <a:off x="3321766" y="152400"/>
            <a:ext cx="5669834" cy="4252375"/>
          </a:xfrm>
          <a:prstGeom prst="rect">
            <a:avLst/>
          </a:prstGeom>
          <a:noFill/>
          <a:ln>
            <a:noFill/>
          </a:ln>
        </p:spPr>
      </p:pic>
      <p:pic>
        <p:nvPicPr>
          <p:cNvPr id="108" name="Google Shape;108;p21"/>
          <p:cNvPicPr preferRelativeResize="0"/>
          <p:nvPr/>
        </p:nvPicPr>
        <p:blipFill>
          <a:blip r:embed="rId5">
            <a:alphaModFix/>
          </a:blip>
          <a:stretch>
            <a:fillRect/>
          </a:stretch>
        </p:blipFill>
        <p:spPr>
          <a:xfrm>
            <a:off x="420300" y="3791025"/>
            <a:ext cx="2590800" cy="2095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1121</Words>
  <Application>Microsoft Office PowerPoint</Application>
  <PresentationFormat>On-screen Show (16:9)</PresentationFormat>
  <Paragraphs>99</Paragraphs>
  <Slides>25</Slides>
  <Notes>25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Simple Dark</vt:lpstr>
      <vt:lpstr>Uber Ride Analysis</vt:lpstr>
      <vt:lpstr>INTRO</vt:lpstr>
      <vt:lpstr>PRECIPITATION AND PICKUPS</vt:lpstr>
      <vt:lpstr>PRECIPITATION TOTAL PICKUPS</vt:lpstr>
      <vt:lpstr>PowerPoint Presentation</vt:lpstr>
      <vt:lpstr>PRECIPITATION RESULTS</vt:lpstr>
      <vt:lpstr>ADDITIONAL QUESTIONS</vt:lpstr>
      <vt:lpstr>Daily Pickups and Average Wind Speed</vt:lpstr>
      <vt:lpstr>Example of Dataset</vt:lpstr>
      <vt:lpstr>Average Wind Speed Results &amp; Questions</vt:lpstr>
      <vt:lpstr>Limits to our Dataset: Feels like Temperature </vt:lpstr>
      <vt:lpstr>Example of Dataset</vt:lpstr>
      <vt:lpstr>Feels Like Temperature Results &amp; Questions </vt:lpstr>
      <vt:lpstr>Number of Pickups per Borough </vt:lpstr>
      <vt:lpstr>Pickups by Borough</vt:lpstr>
      <vt:lpstr>Pickups by Borough Results &amp; Questions</vt:lpstr>
      <vt:lpstr>Day of the week effect on pickups</vt:lpstr>
      <vt:lpstr>Takeaways and results</vt:lpstr>
      <vt:lpstr>Visuals</vt:lpstr>
      <vt:lpstr>Weekday vs Weekend</vt:lpstr>
      <vt:lpstr>Testing and results</vt:lpstr>
      <vt:lpstr>Visuals</vt:lpstr>
      <vt:lpstr>The holiday effect </vt:lpstr>
      <vt:lpstr>Visuals</vt:lpstr>
      <vt:lpstr>Limits to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Ride Analysis</dc:title>
  <cp:lastModifiedBy>Caleb Gould</cp:lastModifiedBy>
  <cp:revision>1</cp:revision>
  <dcterms:modified xsi:type="dcterms:W3CDTF">2023-06-21T00:12:02Z</dcterms:modified>
</cp:coreProperties>
</file>