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47949" y="-3146936"/>
            <a:ext cx="6366600" cy="2669864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Objective	</a:t>
            </a:r>
            <a:endParaRPr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444624"/>
            <a:ext cx="10671899" cy="26424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project type : mini-social network</a:t>
            </a:r>
            <a:endParaRPr/>
          </a:p>
          <a:p>
            <a:pPr>
              <a:defRPr/>
            </a:pPr>
            <a:r>
              <a:rPr/>
              <a:t>project real world example : facebook worksplace, microsoft teams</a:t>
            </a:r>
            <a:endParaRPr/>
          </a:p>
          <a:p>
            <a:pPr>
              <a:defRPr/>
            </a:pPr>
            <a:r>
              <a:rPr/>
              <a:t>functions 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announces, </a:t>
            </a:r>
            <a:r>
              <a:rPr/>
              <a:t>post annonces, update announces list</a:t>
            </a:r>
            <a:endParaRPr/>
          </a:p>
          <a:p>
            <a:pPr>
              <a:defRPr/>
            </a:pPr>
            <a:r>
              <a:rPr/>
              <a:t>objects: annonces =&gt; div { string, img, emojis }</a:t>
            </a:r>
            <a:endParaRPr/>
          </a:p>
        </p:txBody>
      </p:sp>
      <p:sp>
        <p:nvSpPr>
          <p:cNvPr id="7" name="Title 1" hidden="0"/>
          <p:cNvSpPr>
            <a:spLocks noGrp="1"/>
          </p:cNvSpPr>
          <p:nvPr isPhoto="0" userDrawn="0"/>
        </p:nvSpPr>
        <p:spPr bwMode="auto">
          <a:xfrm>
            <a:off x="838199" y="32988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Constraints</a:t>
            </a:r>
            <a:endParaRPr/>
          </a:p>
        </p:txBody>
      </p:sp>
      <p:sp>
        <p:nvSpPr>
          <p:cNvPr id="8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838198" y="4759324"/>
            <a:ext cx="10515600" cy="178517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color scheme : red - yellow based accent color</a:t>
            </a:r>
            <a:endParaRPr/>
          </a:p>
          <a:p>
            <a:pPr>
              <a:defRPr/>
            </a:pPr>
            <a:r>
              <a:rPr/>
              <a:t>end-user : profesionnal or kids ? </a:t>
            </a:r>
            <a:r>
              <a:rPr>
                <a:solidFill>
                  <a:schemeClr val="accent2"/>
                </a:solidFill>
              </a:rPr>
              <a:t>//TODO: need explaination</a:t>
            </a:r>
            <a:endParaRPr>
              <a:solidFill>
                <a:schemeClr val="accent2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585968" y="3174"/>
            <a:ext cx="10665131" cy="492617"/>
          </a:xfrm>
          <a:prstGeom prst="rect">
            <a:avLst/>
          </a:prstGeom>
          <a:gradFill>
            <a:gsLst>
              <a:gs pos="0">
                <a:srgbClr val="FF57B3"/>
              </a:gs>
              <a:gs pos="100000">
                <a:srgbClr val="FFFF00"/>
              </a:gs>
            </a:gsLst>
            <a:lin ang="0" scaled="1"/>
          </a:gradFill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sz="18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[insert toy society name here]</a:t>
            </a:r>
            <a:endParaRPr sz="18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47948" y="-2776520"/>
            <a:ext cx="6366600" cy="2669863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551769" y="880743"/>
            <a:ext cx="4276724" cy="350463"/>
          </a:xfrm>
          <a:prstGeom prst="roundRect">
            <a:avLst>
              <a:gd name="adj" fmla="val 16667"/>
            </a:avLst>
          </a:prstGeom>
          <a:solidFill>
            <a:schemeClr val="bg1">
              <a:alpha val="99999"/>
            </a:schemeClr>
          </a:solidFill>
          <a:ln w="12700" cap="flat" cmpd="sng" algn="ctr">
            <a:solidFill>
              <a:srgbClr val="FF57B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Dites quelque chose...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9037388" y="896878"/>
            <a:ext cx="318193" cy="318193"/>
          </a:xfrm>
          <a:prstGeom prst="ellipse">
            <a:avLst/>
          </a:prstGeom>
          <a:solidFill>
            <a:srgbClr val="FFF133"/>
          </a:solidFill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l" defTabSz="626399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>
                <a:solidFill>
                  <a:schemeClr val="tx2"/>
                </a:solidFill>
              </a:rPr>
              <a:t>+</a:t>
            </a:r>
            <a:endParaRPr sz="1500">
              <a:solidFill>
                <a:schemeClr val="tx2"/>
              </a:solidFill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4919760" y="2159682"/>
            <a:ext cx="4276724" cy="2732823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 cap="flat" cmpd="sng" algn="ctr">
            <a:solidFill>
              <a:srgbClr val="FFEE9C"/>
            </a:solidFill>
            <a:prstDash val="solid"/>
            <a:miter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 </a:t>
            </a:r>
            <a:r>
              <a:rPr sz="110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Cassy Ranaivoson</a:t>
            </a:r>
            <a:b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</a:b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</a:t>
            </a:r>
            <a:r>
              <a:rPr sz="9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9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21:54</a:t>
            </a:r>
            <a:r>
              <a:rPr sz="1200">
                <a:solidFill>
                  <a:schemeClr val="bg2">
                    <a:lumMod val="75000"/>
                  </a:schemeClr>
                </a:solidFill>
                <a:latin typeface="Berlin Sans FB"/>
                <a:ea typeface="Berlin Sans FB"/>
                <a:cs typeface="Berlin Sans FB"/>
              </a:rPr>
              <a:t> </a:t>
            </a:r>
            <a:endParaRPr sz="1200">
              <a:solidFill>
                <a:schemeClr val="tx2"/>
              </a:solidFill>
              <a:latin typeface="Berlin Sans FB"/>
              <a:ea typeface="Berlin Sans FB"/>
              <a:cs typeface="Berlin Sans FB"/>
            </a:endParaRPr>
          </a:p>
          <a:p>
            <a:pPr>
              <a:defRPr/>
            </a:pP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 </a:t>
            </a:r>
            <a:endParaRPr sz="1200">
              <a:solidFill>
                <a:schemeClr val="tx2"/>
              </a:solidFill>
              <a:latin typeface="Berlin Sans FB"/>
              <a:ea typeface="Berlin Sans FB"/>
              <a:cs typeface="Berlin Sans FB"/>
            </a:endParaRPr>
          </a:p>
          <a:p>
            <a:pPr>
              <a:defRPr/>
            </a:pPr>
            <a:r>
              <a:rPr sz="120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Hello le groupe, ce soir nous continuons le design de notre nouveau jouet. A vos 🖍!</a:t>
            </a:r>
            <a:endParaRPr sz="120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026388" y="2248025"/>
            <a:ext cx="318193" cy="318193"/>
          </a:xfrm>
          <a:prstGeom prst="ellipse">
            <a:avLst/>
          </a:prstGeom>
          <a:solidFill>
            <a:srgbClr val="FFF133"/>
          </a:solidFill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marL="0" marR="0" indent="0" algn="ctr" defTabSz="626399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00">
                <a:solidFill>
                  <a:schemeClr val="tx2"/>
                </a:solidFill>
              </a:rPr>
              <a:t>C</a:t>
            </a:r>
            <a:endParaRPr sz="900">
              <a:solidFill>
                <a:schemeClr val="tx2"/>
              </a:solidFill>
            </a:endParaRPr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781780" y="3240282"/>
            <a:ext cx="2552684" cy="1652222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 flipH="0" flipV="0">
            <a:off x="4919760" y="5173369"/>
            <a:ext cx="4276724" cy="103792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 cap="flat" cmpd="sng" algn="ctr">
            <a:solidFill>
              <a:srgbClr val="FFEE9C"/>
            </a:solidFill>
            <a:prstDash val="solid"/>
            <a:miter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 </a:t>
            </a:r>
            <a:r>
              <a:rPr sz="110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Mihaja R</a:t>
            </a:r>
            <a:b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</a:b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</a:t>
            </a:r>
            <a:r>
              <a:rPr sz="9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9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19:51</a:t>
            </a:r>
            <a:r>
              <a:rPr sz="1200">
                <a:solidFill>
                  <a:schemeClr val="bg2">
                    <a:lumMod val="75000"/>
                  </a:schemeClr>
                </a:solidFill>
                <a:latin typeface="Berlin Sans FB"/>
                <a:ea typeface="Berlin Sans FB"/>
                <a:cs typeface="Berlin Sans FB"/>
              </a:rPr>
              <a:t> </a:t>
            </a:r>
            <a:endParaRPr sz="1200">
              <a:solidFill>
                <a:schemeClr val="tx2"/>
              </a:solidFill>
              <a:latin typeface="Berlin Sans FB"/>
              <a:ea typeface="Berlin Sans FB"/>
              <a:cs typeface="Berlin Sans FB"/>
            </a:endParaRPr>
          </a:p>
          <a:p>
            <a:pPr>
              <a:defRPr/>
            </a:pP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 </a:t>
            </a:r>
            <a:endParaRPr sz="1200">
              <a:solidFill>
                <a:schemeClr val="tx2"/>
              </a:solidFill>
              <a:latin typeface="Berlin Sans FB"/>
              <a:ea typeface="Berlin Sans FB"/>
              <a:cs typeface="Berlin Sans FB"/>
            </a:endParaRPr>
          </a:p>
          <a:p>
            <a:pPr>
              <a:defRPr/>
            </a:pPr>
            <a:r>
              <a:rPr sz="120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Le chat n'est pas encore fonctionnel. Merci de patientez!</a:t>
            </a:r>
            <a:endParaRPr sz="120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5026388" y="5253775"/>
            <a:ext cx="318193" cy="318193"/>
          </a:xfrm>
          <a:prstGeom prst="ellipse">
            <a:avLst/>
          </a:prstGeom>
          <a:solidFill>
            <a:srgbClr val="FF57B3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marL="0" marR="0" indent="0" algn="ctr" defTabSz="626399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00">
                <a:solidFill>
                  <a:schemeClr val="tx2"/>
                </a:solidFill>
              </a:rPr>
              <a:t>M</a:t>
            </a:r>
            <a:endParaRPr sz="900">
              <a:solidFill>
                <a:schemeClr val="tx2"/>
              </a:solidFill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4919760" y="6488431"/>
            <a:ext cx="4276724" cy="103792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 cap="flat" cmpd="sng" algn="ctr">
            <a:solidFill>
              <a:srgbClr val="FFEE9C"/>
            </a:solidFill>
            <a:prstDash val="solid"/>
            <a:miter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 </a:t>
            </a:r>
            <a:r>
              <a:rPr sz="110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Mihaja R</a:t>
            </a:r>
            <a:b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</a:b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</a:t>
            </a:r>
            <a:r>
              <a:rPr sz="9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9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15:07</a:t>
            </a:r>
            <a:r>
              <a:rPr sz="1200">
                <a:solidFill>
                  <a:schemeClr val="bg2">
                    <a:lumMod val="75000"/>
                  </a:schemeClr>
                </a:solidFill>
                <a:latin typeface="Berlin Sans FB"/>
                <a:ea typeface="Berlin Sans FB"/>
                <a:cs typeface="Berlin Sans FB"/>
              </a:rPr>
              <a:t> </a:t>
            </a:r>
            <a:endParaRPr sz="1200">
              <a:solidFill>
                <a:schemeClr val="tx2"/>
              </a:solidFill>
              <a:latin typeface="Berlin Sans FB"/>
              <a:ea typeface="Berlin Sans FB"/>
              <a:cs typeface="Berlin Sans FB"/>
            </a:endParaRPr>
          </a:p>
          <a:p>
            <a:pPr>
              <a:defRPr/>
            </a:pPr>
            <a:r>
              <a:rPr sz="1200">
                <a:solidFill>
                  <a:schemeClr val="tx2"/>
                </a:solidFill>
                <a:latin typeface="Berlin Sans FB"/>
                <a:ea typeface="Berlin Sans FB"/>
                <a:cs typeface="Berlin Sans FB"/>
              </a:rPr>
              <a:t>           </a:t>
            </a:r>
            <a:endParaRPr sz="1200">
              <a:solidFill>
                <a:schemeClr val="tx2"/>
              </a:solidFill>
              <a:latin typeface="Berlin Sans FB"/>
              <a:ea typeface="Berlin Sans FB"/>
              <a:cs typeface="Berlin Sans FB"/>
            </a:endParaRPr>
          </a:p>
          <a:p>
            <a:pPr>
              <a:defRPr/>
            </a:pPr>
            <a:r>
              <a:rPr sz="120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Hello World!</a:t>
            </a:r>
            <a:endParaRPr sz="120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5026388" y="6568837"/>
            <a:ext cx="318193" cy="318193"/>
          </a:xfrm>
          <a:prstGeom prst="ellipse">
            <a:avLst/>
          </a:prstGeom>
          <a:solidFill>
            <a:srgbClr val="FF57B3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marL="0" marR="0" indent="0" algn="ctr" defTabSz="626399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00">
                <a:solidFill>
                  <a:schemeClr val="tx2"/>
                </a:solidFill>
              </a:rPr>
              <a:t>M</a:t>
            </a:r>
            <a:endParaRPr sz="900">
              <a:solidFill>
                <a:schemeClr val="tx2"/>
              </a:solidFill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535877" y="1295693"/>
            <a:ext cx="762399" cy="350462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57B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Images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400580" y="1295693"/>
            <a:ext cx="762399" cy="350462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57B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Emoji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0" y="0"/>
            <a:ext cx="2169374" cy="698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47948" y="-2776520"/>
            <a:ext cx="6366600" cy="2669863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5247534" y="5912424"/>
            <a:ext cx="4276724" cy="350463"/>
          </a:xfrm>
          <a:prstGeom prst="roundRect">
            <a:avLst>
              <a:gd name="adj" fmla="val 16667"/>
            </a:avLst>
          </a:prstGeom>
          <a:solidFill>
            <a:schemeClr val="bg1">
              <a:alpha val="99999"/>
            </a:schemeClr>
          </a:solidFill>
          <a:ln w="12700" cap="flat" cmpd="sng" algn="ctr">
            <a:solidFill>
              <a:srgbClr val="FF57B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Ecrivez un message...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879294" y="600648"/>
            <a:ext cx="2474660" cy="4405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>
              <a:defRPr/>
            </a:pPr>
            <a:r>
              <a:rPr sz="1400" b="1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Messagerie</a:t>
            </a:r>
            <a:endParaRPr sz="1400" b="1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328980" y="946025"/>
            <a:ext cx="1575288" cy="45720"/>
          </a:xfrm>
          <a:prstGeom prst="rect">
            <a:avLst/>
          </a:prstGeom>
          <a:gradFill>
            <a:gsLst>
              <a:gs pos="0">
                <a:srgbClr val="FF57B3"/>
              </a:gs>
              <a:gs pos="100000">
                <a:srgbClr val="FFF133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25000" lnSpcReduction="15000"/>
          </a:bodyPr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-26624" y="3174"/>
            <a:ext cx="12277724" cy="492617"/>
          </a:xfrm>
          <a:prstGeom prst="rect">
            <a:avLst/>
          </a:prstGeom>
          <a:gradFill>
            <a:gsLst>
              <a:gs pos="0">
                <a:srgbClr val="FF57B3"/>
              </a:gs>
              <a:gs pos="100000">
                <a:srgbClr val="FFFF00"/>
              </a:gs>
            </a:gsLst>
            <a:lin ang="0" scaled="1"/>
          </a:gradFill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sz="18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[insert toy society name here]</a:t>
            </a:r>
            <a:endParaRPr sz="18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8567481" y="6346074"/>
            <a:ext cx="940725" cy="350463"/>
          </a:xfrm>
          <a:prstGeom prst="roundRect">
            <a:avLst>
              <a:gd name="adj" fmla="val 16667"/>
            </a:avLst>
          </a:prstGeom>
          <a:solidFill>
            <a:srgbClr val="FFF133">
              <a:alpha val="99999"/>
            </a:srgb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&gt; Envoyez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247534" y="6325257"/>
            <a:ext cx="762400" cy="35046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Images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112237" y="6325257"/>
            <a:ext cx="762400" cy="35046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 i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Emoji</a:t>
            </a:r>
            <a:endParaRPr sz="1100" i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5319537" y="3419150"/>
            <a:ext cx="1931377" cy="35046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1100" i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T'es pret pour la Saint-Va?</a:t>
            </a:r>
            <a:endParaRPr sz="1100" i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5247534" y="4834891"/>
            <a:ext cx="479379" cy="35046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1100" i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Yo?</a:t>
            </a:r>
            <a:endParaRPr sz="1100" i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5247534" y="5309634"/>
            <a:ext cx="2497265" cy="35046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FFF133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Alors pk tu me réponds pas la?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204889" y="4157641"/>
            <a:ext cx="2319370" cy="350463"/>
          </a:xfrm>
          <a:prstGeom prst="roundRect">
            <a:avLst>
              <a:gd name="adj" fmla="val 16667"/>
            </a:avLst>
          </a:prstGeom>
          <a:solidFill>
            <a:srgbClr val="FF57B3">
              <a:alpha val="99999"/>
            </a:srgb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1100" i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On est sensé parler boulot ici...</a:t>
            </a:r>
            <a:endParaRPr sz="1100" i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6" name="" hidden="0"/>
          <p:cNvGrpSpPr/>
          <p:nvPr isPhoto="0" userDrawn="0"/>
        </p:nvGrpSpPr>
        <p:grpSpPr bwMode="auto">
          <a:xfrm>
            <a:off x="1640888" y="1020336"/>
            <a:ext cx="2951472" cy="5655384"/>
            <a:chOff x="0" y="0"/>
            <a:chExt cx="2951472" cy="5655384"/>
          </a:xfrm>
        </p:grpSpPr>
        <p:sp>
          <p:nvSpPr>
            <p:cNvPr id="17" name="" hidden="0"/>
            <p:cNvSpPr/>
            <p:nvPr isPhoto="0" userDrawn="0"/>
          </p:nvSpPr>
          <p:spPr bwMode="auto">
            <a:xfrm flipH="0" flipV="0">
              <a:off x="0" y="0"/>
              <a:ext cx="2951472" cy="5655384"/>
            </a:xfrm>
            <a:prstGeom prst="roundRect">
              <a:avLst>
                <a:gd name="adj" fmla="val 3934"/>
              </a:avLst>
            </a:prstGeom>
            <a:solidFill>
              <a:schemeClr val="bg1"/>
            </a:solidFill>
            <a:ln w="12700" cap="flat" cmpd="sng" algn="ctr">
              <a:solidFill>
                <a:srgbClr val="FFEE9C"/>
              </a:solidFill>
              <a:prstDash val="solid"/>
              <a:miter/>
            </a:ln>
            <a:effectLst>
              <a:outerShdw blurRad="50800" dist="38100" dir="2700000" rotWithShape="0" algn="tl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 sz="1400">
                  <a:solidFill>
                    <a:schemeClr val="tx2"/>
                  </a:solidFill>
                  <a:latin typeface="Open Sans"/>
                  <a:ea typeface="Open Sans"/>
                  <a:cs typeface="Open Sans"/>
                </a:rPr>
                <a:t>        </a:t>
              </a:r>
              <a:r>
                <a:rPr sz="1100">
                  <a:solidFill>
                    <a:schemeClr val="tx2"/>
                  </a:solidFill>
                  <a:latin typeface="Open Sans"/>
                  <a:ea typeface="Open Sans"/>
                  <a:cs typeface="Open Sans"/>
                </a:rPr>
                <a:t> </a:t>
              </a:r>
              <a:r>
                <a:rPr sz="1100">
                  <a:solidFill>
                    <a:schemeClr val="tx2"/>
                  </a:solidFill>
                  <a:latin typeface="Open Sans"/>
                  <a:ea typeface="Open Sans"/>
                  <a:cs typeface="Open Sans"/>
                </a:rPr>
                <a:t>Mihaja Razafimahefa</a:t>
              </a:r>
              <a:br>
                <a:rPr sz="1100">
                  <a:solidFill>
                    <a:schemeClr val="tx2"/>
                  </a:solidFill>
                  <a:latin typeface="Open Sans"/>
                  <a:ea typeface="Open Sans"/>
                  <a:cs typeface="Open Sans"/>
                </a:rPr>
              </a:br>
              <a:r>
                <a:rPr sz="1100">
                  <a:solidFill>
                    <a:schemeClr val="tx2"/>
                  </a:solidFill>
                  <a:latin typeface="Open Sans"/>
                  <a:ea typeface="Open Sans"/>
                  <a:cs typeface="Open Sans"/>
                </a:rPr>
                <a:t>          </a:t>
              </a:r>
              <a:r>
                <a:rPr sz="110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  <a:ea typeface="Open Sans"/>
                  <a:cs typeface="Open Sans"/>
                </a:rPr>
                <a:t> Alors pk tu me réponds pas la?</a:t>
              </a:r>
              <a:endParaRPr sz="110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endParaRPr>
            </a:p>
            <a:p>
              <a:pPr>
                <a:defRPr/>
              </a:pPr>
              <a:endParaRPr sz="130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 sz="18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</a:t>
              </a: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         Groupe Production</a:t>
              </a:r>
              <a:b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</a:b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         </a:t>
              </a:r>
              <a:r>
                <a:rPr lang="en-US" sz="1100" b="0" i="0" u="none" strike="noStrike" cap="none" spc="0">
                  <a:solidFill>
                    <a:srgbClr val="8296AF"/>
                  </a:solidFill>
                  <a:latin typeface="Open Sans"/>
                  <a:ea typeface="Open Sans"/>
                  <a:cs typeface="Open Sans"/>
                </a:rPr>
                <a:t> Tout le monde parle de la Saint Va</a:t>
              </a:r>
              <a:br>
                <a:rPr sz="130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  <a:ea typeface="Open Sans"/>
                  <a:cs typeface="Open Sans"/>
                </a:rPr>
              </a:br>
              <a:endParaRPr sz="130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 sz="18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</a:t>
              </a: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         Groupe Conception</a:t>
              </a:r>
              <a:b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</a:b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         </a:t>
              </a:r>
              <a:r>
                <a:rPr lang="en-US" sz="1100" b="0" i="0" u="none" strike="noStrike" cap="none" spc="0">
                  <a:solidFill>
                    <a:srgbClr val="8296AF"/>
                  </a:solidFill>
                  <a:latin typeface="Open Sans"/>
                  <a:ea typeface="Open Sans"/>
                  <a:cs typeface="Open Sans"/>
                </a:rPr>
                <a:t> Des idées?</a:t>
              </a:r>
              <a:endParaRPr lang="en-US" sz="1100" b="0" i="0" u="none" strike="noStrike" cap="none" spc="0">
                <a:solidFill>
                  <a:srgbClr val="8296AF"/>
                </a:solidFill>
                <a:latin typeface="Open Sans"/>
                <a:ea typeface="Open Sans"/>
                <a:cs typeface="Open Sans"/>
              </a:endParaRPr>
            </a:p>
            <a:p>
              <a:pPr>
                <a:defRPr/>
              </a:pPr>
              <a:endParaRPr sz="110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 sz="18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</a:t>
              </a: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         Groupe Marketing</a:t>
              </a:r>
              <a:b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</a:br>
              <a:r>
                <a:rPr lang="en-US" sz="1100" b="0" i="0" u="none" strike="noStrike" cap="none" spc="0">
                  <a:solidFill>
                    <a:srgbClr val="44546A"/>
                  </a:solidFill>
                  <a:latin typeface="Open Sans"/>
                  <a:ea typeface="Open Sans"/>
                  <a:cs typeface="Open Sans"/>
                </a:rPr>
                <a:t>          </a:t>
              </a:r>
              <a:r>
                <a:rPr lang="en-US" sz="1100" b="0" i="0" u="none" strike="noStrike" cap="none" spc="0">
                  <a:solidFill>
                    <a:srgbClr val="8296AF"/>
                  </a:solidFill>
                  <a:latin typeface="Open Sans"/>
                  <a:ea typeface="Open Sans"/>
                  <a:cs typeface="Open Sans"/>
                </a:rPr>
                <a:t> Je sais juste on va être riche 🥳</a:t>
              </a:r>
              <a:endParaRPr sz="110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18" name="" hidden="0"/>
            <p:cNvSpPr/>
            <p:nvPr isPhoto="0" userDrawn="0"/>
          </p:nvSpPr>
          <p:spPr bwMode="auto">
            <a:xfrm flipH="0" flipV="0">
              <a:off x="144727" y="85658"/>
              <a:ext cx="318193" cy="318193"/>
            </a:xfrm>
            <a:prstGeom prst="ellipse">
              <a:avLst/>
            </a:prstGeom>
            <a:solidFill>
              <a:srgbClr val="FF57B3"/>
            </a:solidFill>
            <a:ln w="12700" cap="flat" cmpd="sng" algn="ctr">
              <a:solidFill>
                <a:schemeClr val="bg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marL="0" marR="0" indent="0" algn="ctr" defTabSz="626399">
                <a:lnSpc>
                  <a:spcPct val="7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>
                  <a:solidFill>
                    <a:schemeClr val="tx2"/>
                  </a:solidFill>
                </a:rPr>
                <a:t>M</a:t>
              </a:r>
              <a:endParaRPr sz="900">
                <a:solidFill>
                  <a:schemeClr val="tx2"/>
                </a:solidFill>
              </a:endParaRPr>
            </a:p>
          </p:txBody>
        </p:sp>
        <p:sp>
          <p:nvSpPr>
            <p:cNvPr id="19" name="" hidden="0"/>
            <p:cNvSpPr/>
            <p:nvPr isPhoto="0" userDrawn="0"/>
          </p:nvSpPr>
          <p:spPr bwMode="auto">
            <a:xfrm flipH="0" flipV="0">
              <a:off x="144727" y="637133"/>
              <a:ext cx="318193" cy="318193"/>
            </a:xfrm>
            <a:prstGeom prst="ellipse">
              <a:avLst/>
            </a:prstGeom>
            <a:solidFill>
              <a:srgbClr val="FFF133"/>
            </a:solidFill>
            <a:ln w="12700" cap="flat" cmpd="sng" algn="ctr">
              <a:solidFill>
                <a:schemeClr val="bg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marL="0" marR="0" indent="0" algn="ctr" defTabSz="626399">
                <a:lnSpc>
                  <a:spcPct val="7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>
                  <a:solidFill>
                    <a:schemeClr val="tx2"/>
                  </a:solidFill>
                </a:rPr>
                <a:t>P</a:t>
              </a:r>
              <a:endParaRPr sz="900">
                <a:solidFill>
                  <a:schemeClr val="tx2"/>
                </a:solidFill>
              </a:endParaRPr>
            </a:p>
          </p:txBody>
        </p:sp>
        <p:sp>
          <p:nvSpPr>
            <p:cNvPr id="20" name="" hidden="0"/>
            <p:cNvSpPr/>
            <p:nvPr isPhoto="0" userDrawn="0"/>
          </p:nvSpPr>
          <p:spPr bwMode="auto">
            <a:xfrm flipH="0" flipV="0">
              <a:off x="144727" y="1169558"/>
              <a:ext cx="318193" cy="318193"/>
            </a:xfrm>
            <a:prstGeom prst="ellipse">
              <a:avLst/>
            </a:prstGeom>
            <a:solidFill>
              <a:srgbClr val="FFF133"/>
            </a:solidFill>
            <a:ln w="12700" cap="flat" cmpd="sng" algn="ctr">
              <a:solidFill>
                <a:schemeClr val="bg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marL="0" marR="0" indent="0" algn="ctr" defTabSz="626399">
                <a:lnSpc>
                  <a:spcPct val="7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>
                  <a:solidFill>
                    <a:schemeClr val="tx2"/>
                  </a:solidFill>
                </a:rPr>
                <a:t>C</a:t>
              </a:r>
              <a:endParaRPr sz="900">
                <a:solidFill>
                  <a:schemeClr val="tx2"/>
                </a:solidFill>
              </a:endParaRPr>
            </a:p>
          </p:txBody>
        </p:sp>
        <p:sp>
          <p:nvSpPr>
            <p:cNvPr id="21" name="" hidden="0"/>
            <p:cNvSpPr/>
            <p:nvPr isPhoto="0" userDrawn="0"/>
          </p:nvSpPr>
          <p:spPr bwMode="auto">
            <a:xfrm flipH="0" flipV="0">
              <a:off x="144727" y="1682933"/>
              <a:ext cx="318193" cy="318193"/>
            </a:xfrm>
            <a:prstGeom prst="ellipse">
              <a:avLst/>
            </a:prstGeom>
            <a:solidFill>
              <a:srgbClr val="FF57B3"/>
            </a:solidFill>
            <a:ln w="12700" cap="flat" cmpd="sng" algn="ctr">
              <a:solidFill>
                <a:schemeClr val="bg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marL="0" marR="0" indent="0" algn="ctr" defTabSz="626399">
                <a:lnSpc>
                  <a:spcPct val="7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>
                  <a:solidFill>
                    <a:schemeClr val="tx2"/>
                  </a:solidFill>
                </a:rPr>
                <a:t>M</a:t>
              </a:r>
              <a:endParaRPr sz="900">
                <a:solidFill>
                  <a:schemeClr val="tx2"/>
                </a:solidFill>
              </a:endParaRPr>
            </a:p>
          </p:txBody>
        </p:sp>
      </p:grpSp>
      <p:sp>
        <p:nvSpPr>
          <p:cNvPr id="22" name="Title 1" hidden="0"/>
          <p:cNvSpPr>
            <a:spLocks noGrp="1"/>
          </p:cNvSpPr>
          <p:nvPr isPhoto="0" userDrawn="0"/>
        </p:nvSpPr>
        <p:spPr bwMode="auto">
          <a:xfrm flipH="0" flipV="0">
            <a:off x="85817" y="29231"/>
            <a:ext cx="2142504" cy="44050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sz="1200" b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revenir au publication</a:t>
            </a:r>
            <a:endParaRPr sz="1200" b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2021-02-11T20:37:16Z</dcterms:modified>
  <cp:category/>
  <cp:contentStatus/>
  <cp:version/>
</cp:coreProperties>
</file>