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Libre Franklin"/>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fbILa49ikUqr0kzFkTtPM8XQo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ibreFranklin-bold.fntdata"/><Relationship Id="rId12" Type="http://schemas.openxmlformats.org/officeDocument/2006/relationships/slide" Target="slides/slide8.xml"/><Relationship Id="rId34" Type="http://schemas.openxmlformats.org/officeDocument/2006/relationships/font" Target="fonts/LibreFranklin-regular.fntdata"/><Relationship Id="rId15" Type="http://schemas.openxmlformats.org/officeDocument/2006/relationships/slide" Target="slides/slide11.xml"/><Relationship Id="rId37" Type="http://schemas.openxmlformats.org/officeDocument/2006/relationships/font" Target="fonts/LibreFranklin-boldItalic.fntdata"/><Relationship Id="rId14" Type="http://schemas.openxmlformats.org/officeDocument/2006/relationships/slide" Target="slides/slide10.xml"/><Relationship Id="rId36" Type="http://schemas.openxmlformats.org/officeDocument/2006/relationships/font" Target="fonts/LibreFranklin-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851d9fad7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851d9fad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Hello everyone,</a:t>
            </a:r>
            <a:endParaRPr/>
          </a:p>
          <a:p>
            <a:pPr indent="0" lvl="0" marL="0" rtl="0" algn="l">
              <a:spcBef>
                <a:spcPts val="0"/>
              </a:spcBef>
              <a:spcAft>
                <a:spcPts val="0"/>
              </a:spcAft>
              <a:buNone/>
            </a:pPr>
            <a:r>
              <a:rPr lang="en-US"/>
              <a:t>I am Armin Vakil from Penn State University and in this video I am going to present our paper in SIGMETRICS 2020, DSM: a case for hardware-assisted merging of DRAM rows with the same content.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81767c784_4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81767c784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By closely </a:t>
            </a:r>
            <a:r>
              <a:rPr lang="en-US"/>
              <a:t>looking at the cloud systems hardware-software stack, we have the hardware on the bottom of the stack. Then, a hypervisor or host operating system is responsible for sharing this hardware between multiple virtual machines, and each of these virtual machines have their own operating system that has different libraries and on top of these libraries, the applications are running.</a:t>
            </a:r>
            <a:endParaRPr/>
          </a:p>
          <a:p>
            <a:pPr indent="0" lvl="0" marL="0" rtl="0" algn="l">
              <a:spcBef>
                <a:spcPts val="0"/>
              </a:spcBef>
              <a:spcAft>
                <a:spcPts val="0"/>
              </a:spcAft>
              <a:buNone/>
            </a:pPr>
            <a:r>
              <a:rPr lang="en-US"/>
              <a:t>Then hypervisors consolidate multiple virtual machine instances on top of this hardware to increase the utilization. Different virtual machines usually use same or even identical operating systems such as different kernels of Linux. Moreover, all of them uses identical </a:t>
            </a:r>
            <a:r>
              <a:rPr lang="en-US"/>
              <a:t>libraries</a:t>
            </a:r>
            <a:r>
              <a:rPr lang="en-US"/>
              <a:t> such as C++ or Python. And finally, these applications may use similar frameworks such as tensorflow.</a:t>
            </a:r>
            <a:endParaRPr/>
          </a:p>
          <a:p>
            <a:pPr indent="0" lvl="0" marL="0" rtl="0" algn="l">
              <a:spcBef>
                <a:spcPts val="0"/>
              </a:spcBef>
              <a:spcAft>
                <a:spcPts val="0"/>
              </a:spcAft>
              <a:buNone/>
            </a:pPr>
            <a:r>
              <a:rPr lang="en-US"/>
              <a:t>This type of consolidation results into having same value rows in memory.</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51d9fad7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51d9fad7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illustrate the amount of memory that is same in these virtualized systems, we ran four virtual machines on a real system with 16GB memory and let KSM that is a kernel module for merging same pages in the operating system, to merge as many pages as it can for 5 minutes and as it is shown even before running the applications there is 300K pages that have the same value. And this number can increase by another 100K pages during the runtime of applications in some cases.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81767c784_3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81767c784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lets look at how we can leverage this opportunity to reduce the memory refresh overhead and what are the challenges. Assume we have 4 rows in memory that 3 of them have the same value A. Since these rows have the same value, the goal is to merge these rows into one representative row and only refresh this row and skip refreshing other ones.</a:t>
            </a:r>
            <a:endParaRPr/>
          </a:p>
          <a:p>
            <a:pPr indent="0" lvl="0" marL="0" rtl="0" algn="l">
              <a:spcBef>
                <a:spcPts val="0"/>
              </a:spcBef>
              <a:spcAft>
                <a:spcPts val="0"/>
              </a:spcAft>
              <a:buNone/>
            </a:pPr>
            <a:r>
              <a:rPr lang="en-US"/>
              <a:t>Now the </a:t>
            </a:r>
            <a:r>
              <a:rPr lang="en-US"/>
              <a:t>question is</a:t>
            </a:r>
            <a:r>
              <a:rPr lang="en-US"/>
              <a:t> how we should keep the integrity of data as the read requests to memory should return the correct data and also write requests to a row should only change the written row and not affect other rows that are merged with this row prior to write.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51d9fad7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51d9fad7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exploit the same-content opportunity for reducing the overhead of memory refresh, we propose DSM. The main design goals for designing DSM are (1) tracking rows with the same content and refresh only one of them. (2) Keeping the mapping information of all DRAM rows and (3) redirect the memory accesses if the accessing rows are mapped to another row.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81767c784_7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81767c784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of the important informations that we have to keep track of is the mapping status of each row in memory.</a:t>
            </a:r>
            <a:endParaRPr/>
          </a:p>
          <a:p>
            <a:pPr indent="0" lvl="0" marL="0" rtl="0" algn="l">
              <a:spcBef>
                <a:spcPts val="0"/>
              </a:spcBef>
              <a:spcAft>
                <a:spcPts val="0"/>
              </a:spcAft>
              <a:buNone/>
            </a:pPr>
            <a:r>
              <a:rPr lang="en-US"/>
              <a:t>For each row in our design, we should know whether it is mapped to a representative row? If yes, which </a:t>
            </a:r>
            <a:r>
              <a:rPr lang="en-US"/>
              <a:t>representative</a:t>
            </a:r>
            <a:r>
              <a:rPr lang="en-US"/>
              <a:t> row. In addition to this, we store the information that whether a row is zero or not and if it is zero, we can just send the data without even accessing DRAM.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81767c784_4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81767c784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However, simply Mapping any row to any representative row can have high overheads. Lets look at this example again that three rows have the same value and two of them are mapped to the representative row. Upon a wr</a:t>
            </a:r>
            <a:r>
              <a:rPr lang="en-US"/>
              <a:t>ite request </a:t>
            </a:r>
            <a:r>
              <a:rPr lang="en-US"/>
              <a:t>to this representative row, we should know which rows are mapped to it and copy the value of A to them so the rows that are not refreshed don’t lose their data. To collect this information, we will need the reverse of mapping table that has high overhead for both keeping and maintaining.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83989aa2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83989aa2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Instead, we reserve 2K rows or 3% of rows in each bank in memory that are not accessible by OS and DSM uses them as </a:t>
            </a:r>
            <a:r>
              <a:rPr lang="en-US"/>
              <a:t>representative rows and we call them R-Rows. Since these rows are not accessible by OS, there will not be any write to these rows and DSM does not require the reverse of mapping table.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83989aa2b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83989aa2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Consequently, each Mapping Table entry only requires the index of the R-Row that the corresponding row is mapped to, in case of a merge.</a:t>
            </a:r>
            <a:r>
              <a:rPr lang="en-US"/>
              <a:t> W</a:t>
            </a:r>
            <a:r>
              <a:rPr lang="en-US"/>
              <a:t>e put this mapping table inside memory and cache it inside memory controller. </a:t>
            </a:r>
            <a:r>
              <a:rPr lang="en-US">
                <a:solidFill>
                  <a:schemeClr val="dk1"/>
                </a:solidFill>
              </a:rPr>
              <a:t>This table also stores whether a row is zero or not.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83989aa2b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83989aa2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Moreover, we store the checksum value of each R-Row as R-Rows are the best candidates</a:t>
            </a:r>
            <a:r>
              <a:rPr lang="en-US"/>
              <a:t> for</a:t>
            </a:r>
            <a:r>
              <a:rPr lang="en-US"/>
              <a:t> merging and DSM uses this checksum for checking the potential of same-value in different rows. DSM also has a counter for each R-Row that shows the number of rows that are mapped to it. This counter is necessary for rep</a:t>
            </a:r>
            <a:r>
              <a:rPr lang="en-US"/>
              <a:t>lacement of R-Rows. And we cache both counter and checksum value of R-Rows inside memory controller. Please also note that </a:t>
            </a:r>
            <a:r>
              <a:rPr lang="en-US">
                <a:solidFill>
                  <a:srgbClr val="263238"/>
                </a:solidFill>
              </a:rPr>
              <a:t>these data structures are not shown </a:t>
            </a:r>
            <a:r>
              <a:rPr lang="en-US">
                <a:solidFill>
                  <a:srgbClr val="263238"/>
                </a:solidFill>
              </a:rPr>
              <a:t>to</a:t>
            </a:r>
            <a:r>
              <a:rPr lang="en-US">
                <a:solidFill>
                  <a:srgbClr val="263238"/>
                </a:solidFill>
              </a:rPr>
              <a:t> scale and they are roughly 3% of each bank and memory. </a:t>
            </a:r>
            <a:r>
              <a:rPr lang="en-US">
                <a:solidFill>
                  <a:schemeClr val="dk1"/>
                </a:solidFill>
              </a:rPr>
              <a:t>For more details on this, please look at our paper.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81767c784_7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81767c784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lets look how DSM works in action.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51d9fad7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51d9fad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Cloud servers architecture today consist of several computing elements such as CPUs, GPUs, FPGAs  and TPUs which all operate on memory. Consequently, the demand for DRAM memory has increased to keep up with the need of these computing elements. However, DRAM memory capacity do not scale with the same pace as these computing elements are scaling and DRAM scaling introduces both power and performance issues that are now more important than anytime.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81767c784_7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81767c784_7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Upon a read request to memory controller, we put this request in the read Q and lookup mapping table cache in parallel. If row X is mapped to another row, like X’, then we simply change the address in the read Q and redirect the memory request to the correct row. On the other hand, if X is not merged, no further action is required.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783989aa2b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783989aa2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Upon a write request to memory, we </a:t>
            </a:r>
            <a:r>
              <a:rPr lang="en-US"/>
              <a:t>simultaneously</a:t>
            </a:r>
            <a:r>
              <a:rPr lang="en-US"/>
              <a:t> put the request in the write Q and lookup mapping table cache. If the row is not mapped to any R-Row, there will not be any change. On the other hand, if the row is mapped to another row, like X’, we should copy the content of X’ to X and then issue the write request to X. For efficiently doing this copy operation, we use RowClone that simply copy one row to another inside DRAM.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781767c784_7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781767c784_7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calculating whether different rows in memory have the same value with R-Rows or not, DSM periodically lookup different rows in memory and compare them with R-Rows. More specifically, DSM fetches one row from memory and computes its checksum and compare this calculated checksum with the checksum of R-Rows. Then, in case of a match, it will fetch both rows and check if their content really match or not and if they have equal content, it will update the mapping table cache and counter of the corresponding R-Row.</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783989aa2b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783989aa2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refreshing banks in memory, as the refresh schedule of each bank is predictable, DSM will populate the refresh bitmap over time before the refresh interval of each bank by reading the mapping from either mapping table cache or mapping table in case of a miss. During refresh, DSM will perform the refresh operations based on this calculated refresh bitmap. Please see the paper for more details on this.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851d9fad71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851d9fad7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evaluate DSM, we used gem5 simulator that is a cycle-accurate architectural simulator. We ran 4 VMs inside gem5 and on each of these virtual machines run a mix of benchmarks from tailbench suite and memory-intensive applications of SPEC2006.</a:t>
            </a:r>
            <a:endParaRPr/>
          </a:p>
          <a:p>
            <a:pPr indent="0" lvl="0" marL="0" rtl="0" algn="l">
              <a:spcBef>
                <a:spcPts val="0"/>
              </a:spcBef>
              <a:spcAft>
                <a:spcPts val="0"/>
              </a:spcAft>
              <a:buNone/>
            </a:pPr>
            <a:r>
              <a:rPr lang="en-US"/>
              <a:t>To see the effectiveness of DSM, we compared it with Baseline that is refreshing all rows of each bank. Moreover, we compare DSM with No Refresh configuration that assumes DRAM cells do not need refreshing and is the ideal case.</a:t>
            </a:r>
            <a:endParaRPr/>
          </a:p>
          <a:p>
            <a:pPr indent="0" lvl="0" marL="0" rtl="0" algn="l">
              <a:spcBef>
                <a:spcPts val="0"/>
              </a:spcBef>
              <a:spcAft>
                <a:spcPts val="0"/>
              </a:spcAft>
              <a:buNone/>
            </a:pPr>
            <a:r>
              <a:rPr lang="en-US"/>
              <a:t>For m</a:t>
            </a:r>
            <a:r>
              <a:rPr lang="en-US">
                <a:solidFill>
                  <a:schemeClr val="dk1"/>
                </a:solidFill>
              </a:rPr>
              <a:t>ore details on the evaluation methodology of DSM, please look at our paper.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851d9fad71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851d9fad7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experiment, we evaluate the IPC improvement of DSM that shows by reducing the time in which a bank is not accessible because of memory refreshes, DSM can achieve up to 4.2% IPC improvement. It also improves IPC by 2.4%</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781767c784_7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81767c784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also estimated the impact of DSM on tail latency as it plays an important role in cloud servers total-cost-of-ownership.</a:t>
            </a:r>
            <a:endParaRPr/>
          </a:p>
          <a:p>
            <a:pPr indent="0" lvl="0" marL="0" rtl="0" algn="l">
              <a:spcBef>
                <a:spcPts val="0"/>
              </a:spcBef>
              <a:spcAft>
                <a:spcPts val="0"/>
              </a:spcAft>
              <a:buNone/>
            </a:pPr>
            <a:r>
              <a:rPr lang="en-US"/>
              <a:t>DSM can improves the 99th percentile latency of tail-latency sensitive applications in Tailbench suite by up to 8.2%, and 4.4%, on average.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851d9fad71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851d9fad7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Finally, we evaluate the effectiveness of DSM on optimizing the energy consumption of memory. DSM reduces the memory energy consumption by up to 8.5% and 6.7% on average with skipping the unnecessary refresh commands in DRAM.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851d9fad71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851d9fad7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conclude my talk, in this paper, we addressed the scaling problem of DRAM memory and reducing the performance and energy overheads of DRAM refresh.</a:t>
            </a:r>
            <a:endParaRPr/>
          </a:p>
          <a:p>
            <a:pPr indent="0" lvl="0" marL="0" rtl="0" algn="l">
              <a:spcBef>
                <a:spcPts val="0"/>
              </a:spcBef>
              <a:spcAft>
                <a:spcPts val="0"/>
              </a:spcAft>
              <a:buNone/>
            </a:pPr>
            <a:r>
              <a:rPr lang="en-US"/>
              <a:t>We proposed DSM: A Hardware extension to detect rows with same content in memory and refresh only one of them</a:t>
            </a:r>
            <a:endParaRPr/>
          </a:p>
          <a:p>
            <a:pPr indent="0" lvl="0" marL="0" rtl="0" algn="l">
              <a:spcBef>
                <a:spcPts val="0"/>
              </a:spcBef>
              <a:spcAft>
                <a:spcPts val="0"/>
              </a:spcAft>
              <a:buNone/>
            </a:pPr>
            <a:r>
              <a:rPr lang="en-US"/>
              <a:t>We reduced the energy consumption of memory up to 8.5% and also improved the 99th percentile latency of tail-latency sensitive applications up to 8.2%.</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783989aa2b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783989aa2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Thanks for joining my talk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5377f15e0_1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5377f15e0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elaborate on the importance of this problem, lets look at how DRAM contributes to the total power usage in datacenters. This figure shows that DRAM memory accounts for roughly 20% of consumed power in datacenters. And one of the main contributing factors in this energy consumption is memory refresh. Our evaluation shows that memory refresh energy consumption accounts for </a:t>
            </a:r>
            <a:r>
              <a:rPr lang="en-US"/>
              <a:t>about </a:t>
            </a:r>
            <a:r>
              <a:rPr lang="en-US"/>
              <a:t>7 to 50% of the consumed energy in 4GB to 64GB DRAM memories. So an impoertant question is how can we reduce this overhead?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753f606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753f60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for answering this, let’s look at the environment that we are </a:t>
            </a:r>
            <a:r>
              <a:rPr lang="en-US"/>
              <a:t>targeting</a:t>
            </a:r>
            <a:r>
              <a:rPr lang="en-US"/>
              <a:t> and kind of applications that execute on these systems.</a:t>
            </a:r>
            <a:endParaRPr/>
          </a:p>
          <a:p>
            <a:pPr indent="0" lvl="0" marL="0" rtl="0" algn="l">
              <a:spcBef>
                <a:spcPts val="0"/>
              </a:spcBef>
              <a:spcAft>
                <a:spcPts val="0"/>
              </a:spcAft>
              <a:buNone/>
            </a:pPr>
            <a:r>
              <a:rPr lang="en-US"/>
              <a:t>Usually cloud servers host multiple virtual machines to service multiple users at the same time. These virtual machines typically use similar or even identical kernels and libraries. In this work, we are going to answer the question of how can we leverage this opportunity to reduce the memory refresh overhead.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81767c784_3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1767c784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work, we have the following contributions. First, we propose DSM, a lightweight hardware-extension that detect different rows in DRAM that have the same content and refresh only one of them.</a:t>
            </a:r>
            <a:endParaRPr/>
          </a:p>
          <a:p>
            <a:pPr indent="0" lvl="0" marL="0" rtl="0" algn="l">
              <a:spcBef>
                <a:spcPts val="0"/>
              </a:spcBef>
              <a:spcAft>
                <a:spcPts val="0"/>
              </a:spcAft>
              <a:buNone/>
            </a:pPr>
            <a:r>
              <a:rPr lang="en-US"/>
              <a:t>And by this, DSM can skip 47% of memory refresh commands and reduce the memory energy consumption by 8.5%.</a:t>
            </a:r>
            <a:endParaRPr/>
          </a:p>
          <a:p>
            <a:pPr indent="0" lvl="0" marL="0" rtl="0" algn="l">
              <a:spcBef>
                <a:spcPts val="0"/>
              </a:spcBef>
              <a:spcAft>
                <a:spcPts val="0"/>
              </a:spcAft>
              <a:buNone/>
            </a:pPr>
            <a:r>
              <a:rPr lang="en-US"/>
              <a:t>Also, with reducing the time in which DRAM is refreshing the memory and not servicing the memory requests, DSM improves the 99th percentile latency by 8.2%.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51d9fad7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51d9fad7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the rest of this talk, I first go over some background on DRAM and Cloud systems and then provide some motivational results that shows the opportunity that DSM can leverage. Then, I will talk about the design of DSM and some evaluation results and finally, I will conclude my talk.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51d9fad7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51d9fad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DRAM chips are composed of multiple ranks and each rank has multiple banks. Each of these banks, then, has multiple rows and each bit in memory is stored with one transistor and capacitor that is shown by a circle in this figure. These capacitors are volatile and lose their charge over time and need to be refreshed every 64ms.</a:t>
            </a:r>
            <a:endParaRPr/>
          </a:p>
          <a:p>
            <a:pPr indent="0" lvl="0" marL="0" rtl="0" algn="l">
              <a:spcBef>
                <a:spcPts val="0"/>
              </a:spcBef>
              <a:spcAft>
                <a:spcPts val="0"/>
              </a:spcAft>
              <a:buNone/>
            </a:pPr>
            <a:r>
              <a:rPr lang="en-US"/>
              <a:t>DRAM vendors for increasing the size of memory in their newer technologies, first, reduce the size of each cell that means each capacitor can store lower amount of charge and lose their data faster that means memory cells should be refreshed more frequently.</a:t>
            </a:r>
            <a:endParaRPr/>
          </a:p>
          <a:p>
            <a:pPr indent="0" lvl="0" marL="0" rtl="0" algn="l">
              <a:spcBef>
                <a:spcPts val="0"/>
              </a:spcBef>
              <a:spcAft>
                <a:spcPts val="0"/>
              </a:spcAft>
              <a:buNone/>
            </a:pPr>
            <a:r>
              <a:rPr lang="en-US"/>
              <a:t>Second, for increasing the size of memory, DRAM vendors increase the number of rows in each bank that means during refreshing a bank, higher number of rows should be refreshed</a:t>
            </a:r>
            <a:r>
              <a:rPr lang="en-US"/>
              <a:t> that results into longer refresh time and unavailability. That adversely affect both energy consumption and performance of the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5377f15e0_1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5377f15e0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first </a:t>
            </a:r>
            <a:r>
              <a:rPr lang="en-US"/>
              <a:t>look at the energy overheads of memory refresh.</a:t>
            </a:r>
            <a:endParaRPr/>
          </a:p>
          <a:p>
            <a:pPr indent="0" lvl="0" marL="0" rtl="0" algn="l">
              <a:spcBef>
                <a:spcPts val="0"/>
              </a:spcBef>
              <a:spcAft>
                <a:spcPts val="0"/>
              </a:spcAft>
              <a:buNone/>
            </a:pPr>
            <a:r>
              <a:rPr lang="en-US">
                <a:solidFill>
                  <a:schemeClr val="dk1"/>
                </a:solidFill>
              </a:rPr>
              <a:t>If we follow the trend of memory refresh energy consumption for different DRAM device capacities, </a:t>
            </a:r>
            <a:r>
              <a:rPr lang="en-US"/>
              <a:t>t</a:t>
            </a:r>
            <a:r>
              <a:rPr lang="en-US"/>
              <a:t>he wasted energy that should be consumed because of DRAM refresh that don’t result to any computation increases by the size of memory and it can be up to 54% in 64GB DRAM memories.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81767c78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81767c7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secondly look at </a:t>
            </a:r>
            <a:r>
              <a:rPr lang="en-US"/>
              <a:t>the</a:t>
            </a:r>
            <a:r>
              <a:rPr lang="en-US"/>
              <a:t> implication of </a:t>
            </a:r>
            <a:r>
              <a:rPr lang="en-US"/>
              <a:t>memory refresh</a:t>
            </a:r>
            <a:r>
              <a:rPr lang="en-US"/>
              <a:t> </a:t>
            </a:r>
            <a:r>
              <a:rPr lang="en-US"/>
              <a:t>on the </a:t>
            </a:r>
            <a:r>
              <a:rPr lang="en-US"/>
              <a:t>performance</a:t>
            </a:r>
            <a:r>
              <a:rPr lang="en-US"/>
              <a:t>. Memory refresh can result into hiccups in memory access latency as certain sections of DRAM (whether one-bank or all-banks, based on the refreshing policy) are not accessible during refresh. In this experiment, we show that removing all memory refresh overhead can improve the 99th percentile memory access latency by 6-9x.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6515100" y="114300"/>
            <a:ext cx="5676900" cy="6743700"/>
          </a:xfrm>
          <a:prstGeom prst="rect">
            <a:avLst/>
          </a:prstGeom>
          <a:noFill/>
          <a:ln>
            <a:noFill/>
          </a:ln>
        </p:spPr>
      </p:pic>
      <p:sp>
        <p:nvSpPr>
          <p:cNvPr id="12" name="Google Shape;12;p2"/>
          <p:cNvSpPr txBox="1"/>
          <p:nvPr>
            <p:ph type="ctrTitle"/>
          </p:nvPr>
        </p:nvSpPr>
        <p:spPr>
          <a:xfrm>
            <a:off x="1524000" y="1122363"/>
            <a:ext cx="9144000" cy="157096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2"/>
              </a:buClr>
              <a:buSzPts val="4800"/>
              <a:buFont typeface="Calibri"/>
              <a:buNone/>
              <a:defRPr b="1" sz="4800">
                <a:solidFill>
                  <a:schemeClr val="accent2"/>
                </a:solidFill>
                <a:latin typeface="Calibri"/>
                <a:ea typeface="Calibri"/>
                <a:cs typeface="Calibri"/>
                <a:sym typeface="Calibri"/>
              </a:defRPr>
            </a:lvl1pPr>
            <a:lvl2pPr lvl="1">
              <a:spcBef>
                <a:spcPts val="0"/>
              </a:spcBef>
              <a:spcAft>
                <a:spcPts val="0"/>
              </a:spcAft>
              <a:buSzPts val="1400"/>
              <a:buFont typeface="Calibri"/>
              <a:buNone/>
              <a:defRPr>
                <a:latin typeface="Calibri"/>
                <a:ea typeface="Calibri"/>
                <a:cs typeface="Calibri"/>
                <a:sym typeface="Calibri"/>
              </a:defRPr>
            </a:lvl2pPr>
            <a:lvl3pPr lvl="2">
              <a:spcBef>
                <a:spcPts val="0"/>
              </a:spcBef>
              <a:spcAft>
                <a:spcPts val="0"/>
              </a:spcAft>
              <a:buSzPts val="1400"/>
              <a:buFont typeface="Calibri"/>
              <a:buNone/>
              <a:defRPr>
                <a:latin typeface="Calibri"/>
                <a:ea typeface="Calibri"/>
                <a:cs typeface="Calibri"/>
                <a:sym typeface="Calibri"/>
              </a:defRPr>
            </a:lvl3pPr>
            <a:lvl4pPr lvl="3">
              <a:spcBef>
                <a:spcPts val="0"/>
              </a:spcBef>
              <a:spcAft>
                <a:spcPts val="0"/>
              </a:spcAft>
              <a:buSzPts val="1400"/>
              <a:buFont typeface="Calibri"/>
              <a:buNone/>
              <a:defRPr>
                <a:latin typeface="Calibri"/>
                <a:ea typeface="Calibri"/>
                <a:cs typeface="Calibri"/>
                <a:sym typeface="Calibri"/>
              </a:defRPr>
            </a:lvl4pPr>
            <a:lvl5pPr lvl="4">
              <a:spcBef>
                <a:spcPts val="0"/>
              </a:spcBef>
              <a:spcAft>
                <a:spcPts val="0"/>
              </a:spcAft>
              <a:buSzPts val="1400"/>
              <a:buFont typeface="Calibri"/>
              <a:buNone/>
              <a:defRPr>
                <a:latin typeface="Calibri"/>
                <a:ea typeface="Calibri"/>
                <a:cs typeface="Calibri"/>
                <a:sym typeface="Calibri"/>
              </a:defRPr>
            </a:lvl5pPr>
            <a:lvl6pPr lvl="5">
              <a:spcBef>
                <a:spcPts val="0"/>
              </a:spcBef>
              <a:spcAft>
                <a:spcPts val="0"/>
              </a:spcAft>
              <a:buSzPts val="1400"/>
              <a:buFont typeface="Calibri"/>
              <a:buNone/>
              <a:defRPr>
                <a:latin typeface="Calibri"/>
                <a:ea typeface="Calibri"/>
                <a:cs typeface="Calibri"/>
                <a:sym typeface="Calibri"/>
              </a:defRPr>
            </a:lvl6pPr>
            <a:lvl7pPr lvl="6">
              <a:spcBef>
                <a:spcPts val="0"/>
              </a:spcBef>
              <a:spcAft>
                <a:spcPts val="0"/>
              </a:spcAft>
              <a:buSzPts val="1400"/>
              <a:buFont typeface="Calibri"/>
              <a:buNone/>
              <a:defRPr>
                <a:latin typeface="Calibri"/>
                <a:ea typeface="Calibri"/>
                <a:cs typeface="Calibri"/>
                <a:sym typeface="Calibri"/>
              </a:defRPr>
            </a:lvl7pPr>
            <a:lvl8pPr lvl="7">
              <a:spcBef>
                <a:spcPts val="0"/>
              </a:spcBef>
              <a:spcAft>
                <a:spcPts val="0"/>
              </a:spcAft>
              <a:buSzPts val="1400"/>
              <a:buFont typeface="Calibri"/>
              <a:buNone/>
              <a:defRPr>
                <a:latin typeface="Calibri"/>
                <a:ea typeface="Calibri"/>
                <a:cs typeface="Calibri"/>
                <a:sym typeface="Calibri"/>
              </a:defRPr>
            </a:lvl8pPr>
            <a:lvl9pPr lvl="8">
              <a:spcBef>
                <a:spcPts val="0"/>
              </a:spcBef>
              <a:spcAft>
                <a:spcPts val="0"/>
              </a:spcAft>
              <a:buSzPts val="1400"/>
              <a:buFont typeface="Calibri"/>
              <a:buNone/>
              <a:defRPr>
                <a:latin typeface="Calibri"/>
                <a:ea typeface="Calibri"/>
                <a:cs typeface="Calibri"/>
                <a:sym typeface="Calibri"/>
              </a:defRPr>
            </a:lvl9pPr>
          </a:lstStyle>
          <a:p/>
        </p:txBody>
      </p:sp>
      <p:sp>
        <p:nvSpPr>
          <p:cNvPr id="13" name="Google Shape;13;p2"/>
          <p:cNvSpPr txBox="1"/>
          <p:nvPr>
            <p:ph idx="1" type="subTitle"/>
          </p:nvPr>
        </p:nvSpPr>
        <p:spPr>
          <a:xfrm>
            <a:off x="1524000" y="2693324"/>
            <a:ext cx="9144000" cy="64839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4000"/>
              <a:buFont typeface="Calibri"/>
              <a:buNone/>
              <a:defRPr>
                <a:latin typeface="Calibri"/>
                <a:ea typeface="Calibri"/>
                <a:cs typeface="Calibri"/>
                <a:sym typeface="Calibri"/>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100000"/>
              </a:lnSpc>
              <a:spcBef>
                <a:spcPts val="500"/>
              </a:spcBef>
              <a:spcAft>
                <a:spcPts val="0"/>
              </a:spcAft>
              <a:buClr>
                <a:schemeClr val="dk1"/>
              </a:buClr>
              <a:buSzPts val="1600"/>
              <a:buNone/>
              <a:defRPr sz="1600"/>
            </a:lvl6pPr>
            <a:lvl7pPr lvl="6" algn="ctr">
              <a:lnSpc>
                <a:spcPct val="100000"/>
              </a:lnSpc>
              <a:spcBef>
                <a:spcPts val="500"/>
              </a:spcBef>
              <a:spcAft>
                <a:spcPts val="0"/>
              </a:spcAft>
              <a:buClr>
                <a:schemeClr val="dk1"/>
              </a:buClr>
              <a:buSzPts val="1600"/>
              <a:buNone/>
              <a:defRPr sz="1600"/>
            </a:lvl7pPr>
            <a:lvl8pPr lvl="7" algn="ctr">
              <a:lnSpc>
                <a:spcPct val="100000"/>
              </a:lnSpc>
              <a:spcBef>
                <a:spcPts val="500"/>
              </a:spcBef>
              <a:spcAft>
                <a:spcPts val="0"/>
              </a:spcAft>
              <a:buClr>
                <a:schemeClr val="dk1"/>
              </a:buClr>
              <a:buSzPts val="1600"/>
              <a:buNone/>
              <a:defRPr sz="1600"/>
            </a:lvl8pPr>
            <a:lvl9pPr lvl="8" algn="ctr">
              <a:lnSpc>
                <a:spcPct val="100000"/>
              </a:lnSpc>
              <a:spcBef>
                <a:spcPts val="500"/>
              </a:spcBef>
              <a:spcAft>
                <a:spcPts val="0"/>
              </a:spcAft>
              <a:buClr>
                <a:schemeClr val="dk1"/>
              </a:buClr>
              <a:buSzPts val="1600"/>
              <a:buNone/>
              <a:defRPr sz="1600"/>
            </a:lvl9pPr>
          </a:lstStyle>
          <a:p/>
        </p:txBody>
      </p:sp>
      <p:pic>
        <p:nvPicPr>
          <p:cNvPr id="14" name="Google Shape;14;p2"/>
          <p:cNvPicPr preferRelativeResize="0"/>
          <p:nvPr/>
        </p:nvPicPr>
        <p:blipFill rotWithShape="1">
          <a:blip r:embed="rId3">
            <a:alphaModFix/>
          </a:blip>
          <a:srcRect b="18818" l="5272" r="5704" t="13428"/>
          <a:stretch/>
        </p:blipFill>
        <p:spPr>
          <a:xfrm>
            <a:off x="1440872" y="5378335"/>
            <a:ext cx="2872549" cy="1000535"/>
          </a:xfrm>
          <a:prstGeom prst="rect">
            <a:avLst/>
          </a:prstGeom>
          <a:noFill/>
          <a:ln>
            <a:noFill/>
          </a:ln>
        </p:spPr>
      </p:pic>
      <p:pic>
        <p:nvPicPr>
          <p:cNvPr id="15" name="Google Shape;15;p2"/>
          <p:cNvPicPr preferRelativeResize="0"/>
          <p:nvPr/>
        </p:nvPicPr>
        <p:blipFill>
          <a:blip r:embed="rId4">
            <a:alphaModFix/>
          </a:blip>
          <a:stretch>
            <a:fillRect/>
          </a:stretch>
        </p:blipFill>
        <p:spPr>
          <a:xfrm>
            <a:off x="4576724" y="5554399"/>
            <a:ext cx="2702155" cy="648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type="obj">
  <p:cSld name="OBJECT">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9780445" y="3993267"/>
            <a:ext cx="2411555" cy="2864733"/>
          </a:xfrm>
          <a:prstGeom prst="rect">
            <a:avLst/>
          </a:prstGeom>
          <a:noFill/>
          <a:ln>
            <a:noFill/>
          </a:ln>
        </p:spPr>
      </p:pic>
      <p:sp>
        <p:nvSpPr>
          <p:cNvPr id="18" name="Google Shape;18;p3"/>
          <p:cNvSpPr txBox="1"/>
          <p:nvPr>
            <p:ph type="title"/>
          </p:nvPr>
        </p:nvSpPr>
        <p:spPr>
          <a:xfrm>
            <a:off x="838200" y="365125"/>
            <a:ext cx="10515600" cy="88615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B5394"/>
              </a:buClr>
              <a:buSzPts val="4800"/>
              <a:buFont typeface="Calibri"/>
              <a:buNone/>
              <a:defRPr b="1" sz="4800">
                <a:solidFill>
                  <a:srgbClr val="0B5394"/>
                </a:solidFill>
                <a:latin typeface="Calibri"/>
                <a:ea typeface="Calibri"/>
                <a:cs typeface="Calibri"/>
                <a:sym typeface="Calibri"/>
              </a:defRPr>
            </a:lvl1pPr>
            <a:lvl2pPr lvl="1">
              <a:spcBef>
                <a:spcPts val="0"/>
              </a:spcBef>
              <a:spcAft>
                <a:spcPts val="0"/>
              </a:spcAft>
              <a:buSzPts val="1800"/>
              <a:buFont typeface="Calibri"/>
              <a:buNone/>
              <a:defRPr sz="2200">
                <a:latin typeface="Calibri"/>
                <a:ea typeface="Calibri"/>
                <a:cs typeface="Calibri"/>
                <a:sym typeface="Calibri"/>
              </a:defRPr>
            </a:lvl2pPr>
            <a:lvl3pPr lvl="2">
              <a:spcBef>
                <a:spcPts val="0"/>
              </a:spcBef>
              <a:spcAft>
                <a:spcPts val="0"/>
              </a:spcAft>
              <a:buSzPts val="1800"/>
              <a:buFont typeface="Calibri"/>
              <a:buNone/>
              <a:defRPr sz="2200">
                <a:latin typeface="Calibri"/>
                <a:ea typeface="Calibri"/>
                <a:cs typeface="Calibri"/>
                <a:sym typeface="Calibri"/>
              </a:defRPr>
            </a:lvl3pPr>
            <a:lvl4pPr lvl="3">
              <a:spcBef>
                <a:spcPts val="0"/>
              </a:spcBef>
              <a:spcAft>
                <a:spcPts val="0"/>
              </a:spcAft>
              <a:buSzPts val="1800"/>
              <a:buFont typeface="Calibri"/>
              <a:buNone/>
              <a:defRPr sz="2200">
                <a:latin typeface="Calibri"/>
                <a:ea typeface="Calibri"/>
                <a:cs typeface="Calibri"/>
                <a:sym typeface="Calibri"/>
              </a:defRPr>
            </a:lvl4pPr>
            <a:lvl5pPr lvl="4">
              <a:spcBef>
                <a:spcPts val="0"/>
              </a:spcBef>
              <a:spcAft>
                <a:spcPts val="0"/>
              </a:spcAft>
              <a:buSzPts val="1800"/>
              <a:buFont typeface="Calibri"/>
              <a:buNone/>
              <a:defRPr sz="2200">
                <a:latin typeface="Calibri"/>
                <a:ea typeface="Calibri"/>
                <a:cs typeface="Calibri"/>
                <a:sym typeface="Calibri"/>
              </a:defRPr>
            </a:lvl5pPr>
            <a:lvl6pPr lvl="5">
              <a:spcBef>
                <a:spcPts val="0"/>
              </a:spcBef>
              <a:spcAft>
                <a:spcPts val="0"/>
              </a:spcAft>
              <a:buSzPts val="1800"/>
              <a:buFont typeface="Calibri"/>
              <a:buNone/>
              <a:defRPr sz="2200">
                <a:latin typeface="Calibri"/>
                <a:ea typeface="Calibri"/>
                <a:cs typeface="Calibri"/>
                <a:sym typeface="Calibri"/>
              </a:defRPr>
            </a:lvl6pPr>
            <a:lvl7pPr lvl="6">
              <a:spcBef>
                <a:spcPts val="0"/>
              </a:spcBef>
              <a:spcAft>
                <a:spcPts val="0"/>
              </a:spcAft>
              <a:buSzPts val="1800"/>
              <a:buFont typeface="Calibri"/>
              <a:buNone/>
              <a:defRPr sz="2200">
                <a:latin typeface="Calibri"/>
                <a:ea typeface="Calibri"/>
                <a:cs typeface="Calibri"/>
                <a:sym typeface="Calibri"/>
              </a:defRPr>
            </a:lvl7pPr>
            <a:lvl8pPr lvl="7">
              <a:spcBef>
                <a:spcPts val="0"/>
              </a:spcBef>
              <a:spcAft>
                <a:spcPts val="0"/>
              </a:spcAft>
              <a:buSzPts val="1800"/>
              <a:buFont typeface="Calibri"/>
              <a:buNone/>
              <a:defRPr sz="2200">
                <a:latin typeface="Calibri"/>
                <a:ea typeface="Calibri"/>
                <a:cs typeface="Calibri"/>
                <a:sym typeface="Calibri"/>
              </a:defRPr>
            </a:lvl8pPr>
            <a:lvl9pPr lvl="8">
              <a:spcBef>
                <a:spcPts val="0"/>
              </a:spcBef>
              <a:spcAft>
                <a:spcPts val="0"/>
              </a:spcAft>
              <a:buSzPts val="1800"/>
              <a:buFont typeface="Calibri"/>
              <a:buNone/>
              <a:defRPr sz="2200">
                <a:latin typeface="Calibri"/>
                <a:ea typeface="Calibri"/>
                <a:cs typeface="Calibri"/>
                <a:sym typeface="Calibri"/>
              </a:defRPr>
            </a:lvl9pPr>
          </a:lstStyle>
          <a:p/>
        </p:txBody>
      </p:sp>
      <p:sp>
        <p:nvSpPr>
          <p:cNvPr id="19" name="Google Shape;19;p3"/>
          <p:cNvSpPr txBox="1"/>
          <p:nvPr>
            <p:ph idx="1" type="body"/>
          </p:nvPr>
        </p:nvSpPr>
        <p:spPr>
          <a:xfrm>
            <a:off x="838200" y="1251284"/>
            <a:ext cx="10515600" cy="4925679"/>
          </a:xfrm>
          <a:prstGeom prst="rect">
            <a:avLst/>
          </a:prstGeom>
          <a:noFill/>
          <a:ln>
            <a:noFill/>
          </a:ln>
        </p:spPr>
        <p:txBody>
          <a:bodyPr anchorCtr="0" anchor="t" bIns="45700" lIns="91425" spcFirstLastPara="1" rIns="91425" wrap="square" tIns="45700">
            <a:normAutofit/>
          </a:bodyPr>
          <a:lstStyle>
            <a:lvl1pPr indent="-419100" lvl="0" marL="457200" algn="l">
              <a:lnSpc>
                <a:spcPct val="100000"/>
              </a:lnSpc>
              <a:spcBef>
                <a:spcPts val="1000"/>
              </a:spcBef>
              <a:spcAft>
                <a:spcPts val="0"/>
              </a:spcAft>
              <a:buClr>
                <a:schemeClr val="dk1"/>
              </a:buClr>
              <a:buSzPts val="3000"/>
              <a:buFont typeface="Calibri"/>
              <a:buChar char="•"/>
              <a:defRPr sz="4000">
                <a:latin typeface="Calibri"/>
                <a:ea typeface="Calibri"/>
                <a:cs typeface="Calibri"/>
                <a:sym typeface="Calibri"/>
              </a:defRPr>
            </a:lvl1pPr>
            <a:lvl2pPr indent="-419100" lvl="1" marL="914400" algn="l">
              <a:lnSpc>
                <a:spcPct val="100000"/>
              </a:lnSpc>
              <a:spcBef>
                <a:spcPts val="500"/>
              </a:spcBef>
              <a:spcAft>
                <a:spcPts val="0"/>
              </a:spcAft>
              <a:buClr>
                <a:schemeClr val="dk1"/>
              </a:buClr>
              <a:buSzPts val="3000"/>
              <a:buFont typeface="Calibri"/>
              <a:buChar char="•"/>
              <a:defRPr sz="3600">
                <a:latin typeface="Calibri"/>
                <a:ea typeface="Calibri"/>
                <a:cs typeface="Calibri"/>
                <a:sym typeface="Calibri"/>
              </a:defRPr>
            </a:lvl2pPr>
            <a:lvl3pPr indent="-419100" lvl="2" marL="1371600" algn="l">
              <a:lnSpc>
                <a:spcPct val="100000"/>
              </a:lnSpc>
              <a:spcBef>
                <a:spcPts val="500"/>
              </a:spcBef>
              <a:spcAft>
                <a:spcPts val="0"/>
              </a:spcAft>
              <a:buClr>
                <a:schemeClr val="dk1"/>
              </a:buClr>
              <a:buSzPts val="3000"/>
              <a:buFont typeface="Calibri"/>
              <a:buChar char="•"/>
              <a:defRPr sz="3200">
                <a:latin typeface="Calibri"/>
                <a:ea typeface="Calibri"/>
                <a:cs typeface="Calibri"/>
                <a:sym typeface="Calibri"/>
              </a:defRPr>
            </a:lvl3pPr>
            <a:lvl4pPr indent="-419100" lvl="3" marL="1828800" algn="l">
              <a:lnSpc>
                <a:spcPct val="100000"/>
              </a:lnSpc>
              <a:spcBef>
                <a:spcPts val="500"/>
              </a:spcBef>
              <a:spcAft>
                <a:spcPts val="0"/>
              </a:spcAft>
              <a:buClr>
                <a:schemeClr val="dk1"/>
              </a:buClr>
              <a:buSzPts val="3000"/>
              <a:buFont typeface="Calibri"/>
              <a:buChar char="•"/>
              <a:defRPr sz="3000">
                <a:latin typeface="Calibri"/>
                <a:ea typeface="Calibri"/>
                <a:cs typeface="Calibri"/>
                <a:sym typeface="Calibri"/>
              </a:defRPr>
            </a:lvl4pPr>
            <a:lvl5pPr indent="-419100" lvl="4" marL="2286000" algn="l">
              <a:lnSpc>
                <a:spcPct val="100000"/>
              </a:lnSpc>
              <a:spcBef>
                <a:spcPts val="500"/>
              </a:spcBef>
              <a:spcAft>
                <a:spcPts val="0"/>
              </a:spcAft>
              <a:buClr>
                <a:schemeClr val="dk1"/>
              </a:buClr>
              <a:buSzPts val="3000"/>
              <a:buFont typeface="Calibri"/>
              <a:buChar char="•"/>
              <a:defRPr sz="3000">
                <a:latin typeface="Calibri"/>
                <a:ea typeface="Calibri"/>
                <a:cs typeface="Calibri"/>
                <a:sym typeface="Calibri"/>
              </a:defRPr>
            </a:lvl5pPr>
            <a:lvl6pPr indent="-419100" lvl="5" marL="2743200" algn="l">
              <a:lnSpc>
                <a:spcPct val="100000"/>
              </a:lnSpc>
              <a:spcBef>
                <a:spcPts val="500"/>
              </a:spcBef>
              <a:spcAft>
                <a:spcPts val="0"/>
              </a:spcAft>
              <a:buClr>
                <a:schemeClr val="dk1"/>
              </a:buClr>
              <a:buSzPts val="3000"/>
              <a:buFont typeface="Calibri"/>
              <a:buChar char="•"/>
              <a:defRPr sz="3000">
                <a:latin typeface="Calibri"/>
                <a:ea typeface="Calibri"/>
                <a:cs typeface="Calibri"/>
                <a:sym typeface="Calibri"/>
              </a:defRPr>
            </a:lvl6pPr>
            <a:lvl7pPr indent="-419100" lvl="6" marL="3200400" algn="l">
              <a:lnSpc>
                <a:spcPct val="100000"/>
              </a:lnSpc>
              <a:spcBef>
                <a:spcPts val="500"/>
              </a:spcBef>
              <a:spcAft>
                <a:spcPts val="0"/>
              </a:spcAft>
              <a:buClr>
                <a:schemeClr val="dk1"/>
              </a:buClr>
              <a:buSzPts val="3000"/>
              <a:buFont typeface="Calibri"/>
              <a:buChar char="•"/>
              <a:defRPr sz="3000">
                <a:latin typeface="Calibri"/>
                <a:ea typeface="Calibri"/>
                <a:cs typeface="Calibri"/>
                <a:sym typeface="Calibri"/>
              </a:defRPr>
            </a:lvl7pPr>
            <a:lvl8pPr indent="-419100" lvl="7" marL="3657600" algn="l">
              <a:lnSpc>
                <a:spcPct val="100000"/>
              </a:lnSpc>
              <a:spcBef>
                <a:spcPts val="500"/>
              </a:spcBef>
              <a:spcAft>
                <a:spcPts val="0"/>
              </a:spcAft>
              <a:buClr>
                <a:schemeClr val="dk1"/>
              </a:buClr>
              <a:buSzPts val="3000"/>
              <a:buFont typeface="Calibri"/>
              <a:buChar char="•"/>
              <a:defRPr sz="3000">
                <a:latin typeface="Calibri"/>
                <a:ea typeface="Calibri"/>
                <a:cs typeface="Calibri"/>
                <a:sym typeface="Calibri"/>
              </a:defRPr>
            </a:lvl8pPr>
            <a:lvl9pPr indent="-419100" lvl="8" marL="4114800" algn="l">
              <a:lnSpc>
                <a:spcPct val="100000"/>
              </a:lnSpc>
              <a:spcBef>
                <a:spcPts val="500"/>
              </a:spcBef>
              <a:spcAft>
                <a:spcPts val="0"/>
              </a:spcAft>
              <a:buClr>
                <a:schemeClr val="dk1"/>
              </a:buClr>
              <a:buSzPts val="3000"/>
              <a:buFont typeface="Calibri"/>
              <a:buChar char="•"/>
              <a:defRPr sz="3000">
                <a:latin typeface="Calibri"/>
                <a:ea typeface="Calibri"/>
                <a:cs typeface="Calibri"/>
                <a:sym typeface="Calibri"/>
              </a:defRPr>
            </a:lvl9pPr>
          </a:lstStyle>
          <a:p/>
        </p:txBody>
      </p:sp>
      <p:pic>
        <p:nvPicPr>
          <p:cNvPr id="20" name="Google Shape;20;p3"/>
          <p:cNvPicPr preferRelativeResize="0"/>
          <p:nvPr/>
        </p:nvPicPr>
        <p:blipFill rotWithShape="1">
          <a:blip r:embed="rId3">
            <a:alphaModFix/>
          </a:blip>
          <a:srcRect b="18818" l="5272" r="5704" t="13428"/>
          <a:stretch/>
        </p:blipFill>
        <p:spPr>
          <a:xfrm>
            <a:off x="8032866" y="6148022"/>
            <a:ext cx="1784465" cy="621545"/>
          </a:xfrm>
          <a:prstGeom prst="rect">
            <a:avLst/>
          </a:prstGeom>
          <a:noFill/>
          <a:ln>
            <a:noFill/>
          </a:ln>
        </p:spPr>
      </p:pic>
      <p:sp>
        <p:nvSpPr>
          <p:cNvPr id="21" name="Google Shape;21;p3"/>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lvl1pPr lvl="0" algn="r">
              <a:buNone/>
              <a:defRPr sz="2800">
                <a:solidFill>
                  <a:srgbClr val="FFFFFF"/>
                </a:solidFill>
              </a:defRPr>
            </a:lvl1pPr>
            <a:lvl2pPr lvl="1" algn="r">
              <a:buNone/>
              <a:defRPr sz="2800">
                <a:solidFill>
                  <a:srgbClr val="FFFFFF"/>
                </a:solidFill>
              </a:defRPr>
            </a:lvl2pPr>
            <a:lvl3pPr lvl="2" algn="r">
              <a:buNone/>
              <a:defRPr sz="2800">
                <a:solidFill>
                  <a:srgbClr val="FFFFFF"/>
                </a:solidFill>
              </a:defRPr>
            </a:lvl3pPr>
            <a:lvl4pPr lvl="3" algn="r">
              <a:buNone/>
              <a:defRPr sz="2800">
                <a:solidFill>
                  <a:srgbClr val="FFFFFF"/>
                </a:solidFill>
              </a:defRPr>
            </a:lvl4pPr>
            <a:lvl5pPr lvl="4" algn="r">
              <a:buNone/>
              <a:defRPr sz="2800">
                <a:solidFill>
                  <a:srgbClr val="FFFFFF"/>
                </a:solidFill>
              </a:defRPr>
            </a:lvl5pPr>
            <a:lvl6pPr lvl="5" algn="r">
              <a:buNone/>
              <a:defRPr sz="2800">
                <a:solidFill>
                  <a:srgbClr val="FFFFFF"/>
                </a:solidFill>
              </a:defRPr>
            </a:lvl6pPr>
            <a:lvl7pPr lvl="6" algn="r">
              <a:buNone/>
              <a:defRPr sz="2800">
                <a:solidFill>
                  <a:srgbClr val="FFFFFF"/>
                </a:solidFill>
              </a:defRPr>
            </a:lvl7pPr>
            <a:lvl8pPr lvl="7" algn="r">
              <a:buNone/>
              <a:defRPr sz="2800">
                <a:solidFill>
                  <a:srgbClr val="FFFFFF"/>
                </a:solidFill>
              </a:defRPr>
            </a:lvl8pPr>
            <a:lvl9pPr lvl="8" algn="r">
              <a:buNone/>
              <a:defRPr sz="28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2">
  <p:cSld name="Title and Content 2">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9780445" y="3993267"/>
            <a:ext cx="2411555" cy="2864733"/>
          </a:xfrm>
          <a:prstGeom prst="rect">
            <a:avLst/>
          </a:prstGeom>
          <a:noFill/>
          <a:ln>
            <a:noFill/>
          </a:ln>
        </p:spPr>
      </p:pic>
      <p:sp>
        <p:nvSpPr>
          <p:cNvPr id="24" name="Google Shape;24;p4"/>
          <p:cNvSpPr/>
          <p:nvPr>
            <p:ph idx="2" type="pic"/>
          </p:nvPr>
        </p:nvSpPr>
        <p:spPr>
          <a:xfrm>
            <a:off x="6049976" y="1250950"/>
            <a:ext cx="5721000" cy="48192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4000"/>
              <a:buFont typeface="Calibri"/>
              <a:buChar char="•"/>
              <a:defRPr i="0" sz="4000" u="none" cap="none" strike="noStrike">
                <a:solidFill>
                  <a:schemeClr val="dk1"/>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800"/>
              <a:buFont typeface="Calibri"/>
              <a:buChar char="•"/>
              <a:defRPr i="0" sz="28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400"/>
              <a:buFont typeface="Calibri"/>
              <a:buChar char="•"/>
              <a:defRPr i="0" sz="24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200"/>
              <a:buFont typeface="Calibri"/>
              <a:buChar char="•"/>
              <a:defRPr i="0" sz="22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200"/>
              <a:buFont typeface="Calibri"/>
              <a:buChar char="•"/>
              <a:defRPr i="0" sz="22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200"/>
              <a:buFont typeface="Calibri"/>
              <a:buChar char="•"/>
              <a:defRPr i="0" sz="22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200"/>
              <a:buFont typeface="Calibri"/>
              <a:buChar char="•"/>
              <a:defRPr i="0" sz="22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200"/>
              <a:buFont typeface="Calibri"/>
              <a:buChar char="•"/>
              <a:defRPr i="0" sz="22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200"/>
              <a:buFont typeface="Calibri"/>
              <a:buChar char="•"/>
              <a:defRPr i="0" sz="2200" u="none" cap="none" strike="noStrike">
                <a:solidFill>
                  <a:schemeClr val="dk1"/>
                </a:solidFill>
                <a:latin typeface="Calibri"/>
                <a:ea typeface="Calibri"/>
                <a:cs typeface="Calibri"/>
                <a:sym typeface="Calibri"/>
              </a:defRPr>
            </a:lvl9pPr>
          </a:lstStyle>
          <a:p/>
        </p:txBody>
      </p:sp>
      <p:sp>
        <p:nvSpPr>
          <p:cNvPr id="25" name="Google Shape;25;p4"/>
          <p:cNvSpPr txBox="1"/>
          <p:nvPr>
            <p:ph type="title"/>
          </p:nvPr>
        </p:nvSpPr>
        <p:spPr>
          <a:xfrm>
            <a:off x="838200" y="365125"/>
            <a:ext cx="10515600" cy="88615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B5394"/>
              </a:buClr>
              <a:buSzPts val="2800"/>
              <a:buFont typeface="Calibri"/>
              <a:buNone/>
              <a:defRPr b="1" sz="4800">
                <a:solidFill>
                  <a:srgbClr val="0B5394"/>
                </a:solidFill>
                <a:latin typeface="Calibri"/>
                <a:ea typeface="Calibri"/>
                <a:cs typeface="Calibri"/>
                <a:sym typeface="Calibri"/>
              </a:defRPr>
            </a:lvl1pPr>
            <a:lvl2pPr lvl="1">
              <a:lnSpc>
                <a:spcPct val="100000"/>
              </a:lnSpc>
              <a:spcBef>
                <a:spcPts val="0"/>
              </a:spcBef>
              <a:spcAft>
                <a:spcPts val="0"/>
              </a:spcAft>
              <a:buSzPts val="2400"/>
              <a:buNone/>
              <a:defRPr sz="2800"/>
            </a:lvl2pPr>
            <a:lvl3pPr lvl="2">
              <a:lnSpc>
                <a:spcPct val="100000"/>
              </a:lnSpc>
              <a:spcBef>
                <a:spcPts val="0"/>
              </a:spcBef>
              <a:spcAft>
                <a:spcPts val="0"/>
              </a:spcAft>
              <a:buSzPts val="2400"/>
              <a:buNone/>
              <a:defRPr sz="2800"/>
            </a:lvl3pPr>
            <a:lvl4pPr lvl="3">
              <a:lnSpc>
                <a:spcPct val="100000"/>
              </a:lnSpc>
              <a:spcBef>
                <a:spcPts val="0"/>
              </a:spcBef>
              <a:spcAft>
                <a:spcPts val="0"/>
              </a:spcAft>
              <a:buSzPts val="2400"/>
              <a:buNone/>
              <a:defRPr sz="2800"/>
            </a:lvl4pPr>
            <a:lvl5pPr lvl="4">
              <a:lnSpc>
                <a:spcPct val="100000"/>
              </a:lnSpc>
              <a:spcBef>
                <a:spcPts val="0"/>
              </a:spcBef>
              <a:spcAft>
                <a:spcPts val="0"/>
              </a:spcAft>
              <a:buSzPts val="2400"/>
              <a:buNone/>
              <a:defRPr sz="2800"/>
            </a:lvl5pPr>
            <a:lvl6pPr lvl="5">
              <a:lnSpc>
                <a:spcPct val="100000"/>
              </a:lnSpc>
              <a:spcBef>
                <a:spcPts val="0"/>
              </a:spcBef>
              <a:spcAft>
                <a:spcPts val="0"/>
              </a:spcAft>
              <a:buSzPts val="2400"/>
              <a:buNone/>
              <a:defRPr sz="2800"/>
            </a:lvl6pPr>
            <a:lvl7pPr lvl="6">
              <a:lnSpc>
                <a:spcPct val="100000"/>
              </a:lnSpc>
              <a:spcBef>
                <a:spcPts val="0"/>
              </a:spcBef>
              <a:spcAft>
                <a:spcPts val="0"/>
              </a:spcAft>
              <a:buSzPts val="2400"/>
              <a:buNone/>
              <a:defRPr sz="2800"/>
            </a:lvl7pPr>
            <a:lvl8pPr lvl="7">
              <a:lnSpc>
                <a:spcPct val="100000"/>
              </a:lnSpc>
              <a:spcBef>
                <a:spcPts val="0"/>
              </a:spcBef>
              <a:spcAft>
                <a:spcPts val="0"/>
              </a:spcAft>
              <a:buSzPts val="2400"/>
              <a:buNone/>
              <a:defRPr sz="2800"/>
            </a:lvl8pPr>
            <a:lvl9pPr lvl="8">
              <a:lnSpc>
                <a:spcPct val="100000"/>
              </a:lnSpc>
              <a:spcBef>
                <a:spcPts val="0"/>
              </a:spcBef>
              <a:spcAft>
                <a:spcPts val="0"/>
              </a:spcAft>
              <a:buSzPts val="2400"/>
              <a:buNone/>
              <a:defRPr sz="2800"/>
            </a:lvl9pPr>
          </a:lstStyle>
          <a:p/>
        </p:txBody>
      </p:sp>
      <p:sp>
        <p:nvSpPr>
          <p:cNvPr id="26" name="Google Shape;26;p4"/>
          <p:cNvSpPr txBox="1"/>
          <p:nvPr>
            <p:ph idx="1" type="body"/>
          </p:nvPr>
        </p:nvSpPr>
        <p:spPr>
          <a:xfrm>
            <a:off x="838200" y="1250951"/>
            <a:ext cx="5085945" cy="4819110"/>
          </a:xfrm>
          <a:prstGeom prst="rect">
            <a:avLst/>
          </a:prstGeom>
          <a:noFill/>
          <a:ln>
            <a:noFill/>
          </a:ln>
        </p:spPr>
        <p:txBody>
          <a:bodyPr anchorCtr="0" anchor="t" bIns="45700" lIns="91425" spcFirstLastPara="1" rIns="91425" wrap="square" tIns="45700">
            <a:normAutofit/>
          </a:bodyPr>
          <a:lstStyle>
            <a:lvl1pPr indent="-419100" lvl="0" marL="457200" algn="l">
              <a:lnSpc>
                <a:spcPct val="100000"/>
              </a:lnSpc>
              <a:spcBef>
                <a:spcPts val="1000"/>
              </a:spcBef>
              <a:spcAft>
                <a:spcPts val="0"/>
              </a:spcAft>
              <a:buClr>
                <a:schemeClr val="dk1"/>
              </a:buClr>
              <a:buSzPts val="3000"/>
              <a:buFont typeface="Calibri"/>
              <a:buChar char="•"/>
              <a:defRPr>
                <a:latin typeface="Calibri"/>
                <a:ea typeface="Calibri"/>
                <a:cs typeface="Calibri"/>
                <a:sym typeface="Calibri"/>
              </a:defRPr>
            </a:lvl1pPr>
            <a:lvl2pPr indent="-419100" lvl="1" marL="9144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2pPr>
            <a:lvl3pPr indent="-419100" lvl="2" marL="13716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3pPr>
            <a:lvl4pPr indent="-419100" lvl="3" marL="18288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4pPr>
            <a:lvl5pPr indent="-419100" lvl="4" marL="22860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5pPr>
            <a:lvl6pPr indent="-419100" lvl="5" marL="27432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6pPr>
            <a:lvl7pPr indent="-419100" lvl="6" marL="32004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7pPr>
            <a:lvl8pPr indent="-419100" lvl="7" marL="36576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8pPr>
            <a:lvl9pPr indent="-419100" lvl="8" marL="41148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9pPr>
          </a:lstStyle>
          <a:p/>
        </p:txBody>
      </p:sp>
      <p:pic>
        <p:nvPicPr>
          <p:cNvPr id="27" name="Google Shape;27;p4"/>
          <p:cNvPicPr preferRelativeResize="0"/>
          <p:nvPr/>
        </p:nvPicPr>
        <p:blipFill rotWithShape="1">
          <a:blip r:embed="rId3">
            <a:alphaModFix/>
          </a:blip>
          <a:srcRect b="18818" l="5272" r="5704" t="13428"/>
          <a:stretch/>
        </p:blipFill>
        <p:spPr>
          <a:xfrm>
            <a:off x="8032866" y="6148022"/>
            <a:ext cx="1784465" cy="621545"/>
          </a:xfrm>
          <a:prstGeom prst="rect">
            <a:avLst/>
          </a:prstGeom>
          <a:noFill/>
          <a:ln>
            <a:noFill/>
          </a:ln>
        </p:spPr>
      </p:pic>
      <p:sp>
        <p:nvSpPr>
          <p:cNvPr id="28" name="Google Shape;28;p4"/>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lvl1pPr lvl="0" rtl="0" algn="r">
              <a:buNone/>
              <a:defRPr sz="2800">
                <a:solidFill>
                  <a:srgbClr val="FFFFFF"/>
                </a:solidFill>
              </a:defRPr>
            </a:lvl1pPr>
            <a:lvl2pPr lvl="1" rtl="0" algn="r">
              <a:buNone/>
              <a:defRPr sz="2800">
                <a:solidFill>
                  <a:srgbClr val="FFFFFF"/>
                </a:solidFill>
              </a:defRPr>
            </a:lvl2pPr>
            <a:lvl3pPr lvl="2" rtl="0" algn="r">
              <a:buNone/>
              <a:defRPr sz="2800">
                <a:solidFill>
                  <a:srgbClr val="FFFFFF"/>
                </a:solidFill>
              </a:defRPr>
            </a:lvl3pPr>
            <a:lvl4pPr lvl="3" rtl="0" algn="r">
              <a:buNone/>
              <a:defRPr sz="2800">
                <a:solidFill>
                  <a:srgbClr val="FFFFFF"/>
                </a:solidFill>
              </a:defRPr>
            </a:lvl4pPr>
            <a:lvl5pPr lvl="4" rtl="0" algn="r">
              <a:buNone/>
              <a:defRPr sz="2800">
                <a:solidFill>
                  <a:srgbClr val="FFFFFF"/>
                </a:solidFill>
              </a:defRPr>
            </a:lvl5pPr>
            <a:lvl6pPr lvl="5" rtl="0" algn="r">
              <a:buNone/>
              <a:defRPr sz="2800">
                <a:solidFill>
                  <a:srgbClr val="FFFFFF"/>
                </a:solidFill>
              </a:defRPr>
            </a:lvl6pPr>
            <a:lvl7pPr lvl="6" rtl="0" algn="r">
              <a:buNone/>
              <a:defRPr sz="2800">
                <a:solidFill>
                  <a:srgbClr val="FFFFFF"/>
                </a:solidFill>
              </a:defRPr>
            </a:lvl7pPr>
            <a:lvl8pPr lvl="7" rtl="0" algn="r">
              <a:buNone/>
              <a:defRPr sz="2800">
                <a:solidFill>
                  <a:srgbClr val="FFFFFF"/>
                </a:solidFill>
              </a:defRPr>
            </a:lvl8pPr>
            <a:lvl9pPr lvl="8" rtl="0" algn="r">
              <a:buNone/>
              <a:defRPr sz="28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3">
  <p:cSld name="Title and Content 3">
    <p:spTree>
      <p:nvGrpSpPr>
        <p:cNvPr id="29" name="Shape 29"/>
        <p:cNvGrpSpPr/>
        <p:nvPr/>
      </p:nvGrpSpPr>
      <p:grpSpPr>
        <a:xfrm>
          <a:off x="0" y="0"/>
          <a:ext cx="0" cy="0"/>
          <a:chOff x="0" y="0"/>
          <a:chExt cx="0" cy="0"/>
        </a:xfrm>
      </p:grpSpPr>
      <p:pic>
        <p:nvPicPr>
          <p:cNvPr id="30" name="Google Shape;30;p5"/>
          <p:cNvPicPr preferRelativeResize="0"/>
          <p:nvPr/>
        </p:nvPicPr>
        <p:blipFill rotWithShape="1">
          <a:blip r:embed="rId2">
            <a:alphaModFix/>
          </a:blip>
          <a:srcRect b="0" l="0" r="0" t="0"/>
          <a:stretch/>
        </p:blipFill>
        <p:spPr>
          <a:xfrm>
            <a:off x="9780445" y="3993267"/>
            <a:ext cx="2411555" cy="2864733"/>
          </a:xfrm>
          <a:prstGeom prst="rect">
            <a:avLst/>
          </a:prstGeom>
          <a:noFill/>
          <a:ln>
            <a:noFill/>
          </a:ln>
        </p:spPr>
      </p:pic>
      <p:sp>
        <p:nvSpPr>
          <p:cNvPr id="31" name="Google Shape;31;p5"/>
          <p:cNvSpPr txBox="1"/>
          <p:nvPr>
            <p:ph type="title"/>
          </p:nvPr>
        </p:nvSpPr>
        <p:spPr>
          <a:xfrm>
            <a:off x="838200" y="365125"/>
            <a:ext cx="10515600" cy="88615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B5394"/>
              </a:buClr>
              <a:buSzPts val="2800"/>
              <a:buFont typeface="Calibri"/>
              <a:buNone/>
              <a:defRPr b="1" sz="4800">
                <a:solidFill>
                  <a:srgbClr val="0B5394"/>
                </a:solidFill>
                <a:latin typeface="Calibri"/>
                <a:ea typeface="Calibri"/>
                <a:cs typeface="Calibri"/>
                <a:sym typeface="Calibri"/>
              </a:defRPr>
            </a:lvl1pPr>
            <a:lvl2pPr lvl="1">
              <a:lnSpc>
                <a:spcPct val="100000"/>
              </a:lnSpc>
              <a:spcBef>
                <a:spcPts val="0"/>
              </a:spcBef>
              <a:spcAft>
                <a:spcPts val="0"/>
              </a:spcAft>
              <a:buSzPts val="1800"/>
              <a:buNone/>
              <a:defRPr sz="2200"/>
            </a:lvl2pPr>
            <a:lvl3pPr lvl="2">
              <a:lnSpc>
                <a:spcPct val="100000"/>
              </a:lnSpc>
              <a:spcBef>
                <a:spcPts val="0"/>
              </a:spcBef>
              <a:spcAft>
                <a:spcPts val="0"/>
              </a:spcAft>
              <a:buSzPts val="1800"/>
              <a:buNone/>
              <a:defRPr sz="2200"/>
            </a:lvl3pPr>
            <a:lvl4pPr lvl="3">
              <a:lnSpc>
                <a:spcPct val="100000"/>
              </a:lnSpc>
              <a:spcBef>
                <a:spcPts val="0"/>
              </a:spcBef>
              <a:spcAft>
                <a:spcPts val="0"/>
              </a:spcAft>
              <a:buSzPts val="1800"/>
              <a:buNone/>
              <a:defRPr sz="2200"/>
            </a:lvl4pPr>
            <a:lvl5pPr lvl="4">
              <a:lnSpc>
                <a:spcPct val="100000"/>
              </a:lnSpc>
              <a:spcBef>
                <a:spcPts val="0"/>
              </a:spcBef>
              <a:spcAft>
                <a:spcPts val="0"/>
              </a:spcAft>
              <a:buSzPts val="1800"/>
              <a:buNone/>
              <a:defRPr sz="2200"/>
            </a:lvl5pPr>
            <a:lvl6pPr lvl="5">
              <a:lnSpc>
                <a:spcPct val="100000"/>
              </a:lnSpc>
              <a:spcBef>
                <a:spcPts val="0"/>
              </a:spcBef>
              <a:spcAft>
                <a:spcPts val="0"/>
              </a:spcAft>
              <a:buSzPts val="1800"/>
              <a:buNone/>
              <a:defRPr sz="2200"/>
            </a:lvl6pPr>
            <a:lvl7pPr lvl="6">
              <a:lnSpc>
                <a:spcPct val="100000"/>
              </a:lnSpc>
              <a:spcBef>
                <a:spcPts val="0"/>
              </a:spcBef>
              <a:spcAft>
                <a:spcPts val="0"/>
              </a:spcAft>
              <a:buSzPts val="1800"/>
              <a:buNone/>
              <a:defRPr sz="2200"/>
            </a:lvl7pPr>
            <a:lvl8pPr lvl="7">
              <a:lnSpc>
                <a:spcPct val="100000"/>
              </a:lnSpc>
              <a:spcBef>
                <a:spcPts val="0"/>
              </a:spcBef>
              <a:spcAft>
                <a:spcPts val="0"/>
              </a:spcAft>
              <a:buSzPts val="1800"/>
              <a:buNone/>
              <a:defRPr sz="2200"/>
            </a:lvl8pPr>
            <a:lvl9pPr lvl="8">
              <a:lnSpc>
                <a:spcPct val="100000"/>
              </a:lnSpc>
              <a:spcBef>
                <a:spcPts val="0"/>
              </a:spcBef>
              <a:spcAft>
                <a:spcPts val="0"/>
              </a:spcAft>
              <a:buSzPts val="1800"/>
              <a:buNone/>
              <a:defRPr sz="2200"/>
            </a:lvl9pPr>
          </a:lstStyle>
          <a:p/>
        </p:txBody>
      </p:sp>
      <p:sp>
        <p:nvSpPr>
          <p:cNvPr id="32" name="Google Shape;32;p5"/>
          <p:cNvSpPr txBox="1"/>
          <p:nvPr>
            <p:ph idx="1" type="body"/>
          </p:nvPr>
        </p:nvSpPr>
        <p:spPr>
          <a:xfrm>
            <a:off x="838200" y="1250951"/>
            <a:ext cx="10515600" cy="4284087"/>
          </a:xfrm>
          <a:prstGeom prst="rect">
            <a:avLst/>
          </a:prstGeom>
          <a:noFill/>
          <a:ln>
            <a:noFill/>
          </a:ln>
        </p:spPr>
        <p:txBody>
          <a:bodyPr anchorCtr="0" anchor="t" bIns="45700" lIns="91425" spcFirstLastPara="1" rIns="91425" wrap="square" tIns="45700">
            <a:normAutofit/>
          </a:bodyPr>
          <a:lstStyle>
            <a:lvl1pPr indent="-419100" lvl="0" marL="457200" algn="l">
              <a:lnSpc>
                <a:spcPct val="100000"/>
              </a:lnSpc>
              <a:spcBef>
                <a:spcPts val="1000"/>
              </a:spcBef>
              <a:spcAft>
                <a:spcPts val="0"/>
              </a:spcAft>
              <a:buClr>
                <a:schemeClr val="dk1"/>
              </a:buClr>
              <a:buSzPts val="3000"/>
              <a:buFont typeface="Calibri"/>
              <a:buChar char="•"/>
              <a:defRPr>
                <a:latin typeface="Calibri"/>
                <a:ea typeface="Calibri"/>
                <a:cs typeface="Calibri"/>
                <a:sym typeface="Calibri"/>
              </a:defRPr>
            </a:lvl1pPr>
            <a:lvl2pPr indent="-419100" lvl="1" marL="9144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2pPr>
            <a:lvl3pPr indent="-419100" lvl="2" marL="13716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3pPr>
            <a:lvl4pPr indent="-419100" lvl="3" marL="18288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4pPr>
            <a:lvl5pPr indent="-419100" lvl="4" marL="22860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5pPr>
            <a:lvl6pPr indent="-419100" lvl="5" marL="27432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6pPr>
            <a:lvl7pPr indent="-419100" lvl="6" marL="32004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7pPr>
            <a:lvl8pPr indent="-419100" lvl="7" marL="36576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8pPr>
            <a:lvl9pPr indent="-419100" lvl="8" marL="41148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9pPr>
          </a:lstStyle>
          <a:p/>
        </p:txBody>
      </p:sp>
      <p:pic>
        <p:nvPicPr>
          <p:cNvPr id="33" name="Google Shape;33;p5"/>
          <p:cNvPicPr preferRelativeResize="0"/>
          <p:nvPr/>
        </p:nvPicPr>
        <p:blipFill rotWithShape="1">
          <a:blip r:embed="rId3">
            <a:alphaModFix/>
          </a:blip>
          <a:srcRect b="18818" l="5272" r="5704" t="13428"/>
          <a:stretch/>
        </p:blipFill>
        <p:spPr>
          <a:xfrm>
            <a:off x="8032866" y="6148022"/>
            <a:ext cx="1784465" cy="621545"/>
          </a:xfrm>
          <a:prstGeom prst="rect">
            <a:avLst/>
          </a:prstGeom>
          <a:noFill/>
          <a:ln>
            <a:noFill/>
          </a:ln>
        </p:spPr>
      </p:pic>
      <p:sp>
        <p:nvSpPr>
          <p:cNvPr id="34" name="Google Shape;34;p5"/>
          <p:cNvSpPr txBox="1"/>
          <p:nvPr>
            <p:ph idx="2" type="body"/>
          </p:nvPr>
        </p:nvSpPr>
        <p:spPr>
          <a:xfrm>
            <a:off x="838200" y="5592763"/>
            <a:ext cx="6516688" cy="836612"/>
          </a:xfrm>
          <a:prstGeom prst="rect">
            <a:avLst/>
          </a:prstGeom>
          <a:noFill/>
          <a:ln>
            <a:noFill/>
          </a:ln>
        </p:spPr>
        <p:txBody>
          <a:bodyPr anchorCtr="0" anchor="t" bIns="45700" lIns="91425" spcFirstLastPara="1" rIns="91425" wrap="square" tIns="45700">
            <a:normAutofit/>
          </a:bodyPr>
          <a:lstStyle>
            <a:lvl1pPr indent="-482600" lvl="0" marL="457200" algn="l">
              <a:lnSpc>
                <a:spcPct val="100000"/>
              </a:lnSpc>
              <a:spcBef>
                <a:spcPts val="1000"/>
              </a:spcBef>
              <a:spcAft>
                <a:spcPts val="0"/>
              </a:spcAft>
              <a:buClr>
                <a:schemeClr val="dk1"/>
              </a:buClr>
              <a:buSzPts val="4000"/>
              <a:buFont typeface="Calibri"/>
              <a:buChar char="•"/>
              <a:defRPr>
                <a:latin typeface="Calibri"/>
                <a:ea typeface="Calibri"/>
                <a:cs typeface="Calibri"/>
                <a:sym typeface="Calibri"/>
              </a:defRPr>
            </a:lvl1pPr>
            <a:lvl2pPr indent="-419100" lvl="1" marL="9144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2pPr>
            <a:lvl3pPr indent="-419100" lvl="2" marL="13716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3pPr>
            <a:lvl4pPr indent="-419100" lvl="3" marL="18288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4pPr>
            <a:lvl5pPr indent="-419100" lvl="4" marL="22860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5pPr>
            <a:lvl6pPr indent="-419100" lvl="5" marL="27432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6pPr>
            <a:lvl7pPr indent="-419100" lvl="6" marL="32004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7pPr>
            <a:lvl8pPr indent="-419100" lvl="7" marL="36576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8pPr>
            <a:lvl9pPr indent="-419100" lvl="8" marL="4114800" algn="l">
              <a:lnSpc>
                <a:spcPct val="100000"/>
              </a:lnSpc>
              <a:spcBef>
                <a:spcPts val="500"/>
              </a:spcBef>
              <a:spcAft>
                <a:spcPts val="0"/>
              </a:spcAft>
              <a:buClr>
                <a:schemeClr val="dk1"/>
              </a:buClr>
              <a:buSzPts val="3000"/>
              <a:buFont typeface="Calibri"/>
              <a:buChar char="•"/>
              <a:defRPr>
                <a:latin typeface="Calibri"/>
                <a:ea typeface="Calibri"/>
                <a:cs typeface="Calibri"/>
                <a:sym typeface="Calibri"/>
              </a:defRPr>
            </a:lvl9pPr>
          </a:lstStyle>
          <a:p/>
        </p:txBody>
      </p:sp>
      <p:sp>
        <p:nvSpPr>
          <p:cNvPr id="35" name="Google Shape;35;p5"/>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lvl1pPr lvl="0" rtl="0" algn="r">
              <a:buNone/>
              <a:defRPr sz="2800">
                <a:solidFill>
                  <a:srgbClr val="FFFFFF"/>
                </a:solidFill>
              </a:defRPr>
            </a:lvl1pPr>
            <a:lvl2pPr lvl="1" rtl="0" algn="r">
              <a:buNone/>
              <a:defRPr sz="2800">
                <a:solidFill>
                  <a:srgbClr val="FFFFFF"/>
                </a:solidFill>
              </a:defRPr>
            </a:lvl2pPr>
            <a:lvl3pPr lvl="2" rtl="0" algn="r">
              <a:buNone/>
              <a:defRPr sz="2800">
                <a:solidFill>
                  <a:srgbClr val="FFFFFF"/>
                </a:solidFill>
              </a:defRPr>
            </a:lvl3pPr>
            <a:lvl4pPr lvl="3" rtl="0" algn="r">
              <a:buNone/>
              <a:defRPr sz="2800">
                <a:solidFill>
                  <a:srgbClr val="FFFFFF"/>
                </a:solidFill>
              </a:defRPr>
            </a:lvl4pPr>
            <a:lvl5pPr lvl="4" rtl="0" algn="r">
              <a:buNone/>
              <a:defRPr sz="2800">
                <a:solidFill>
                  <a:srgbClr val="FFFFFF"/>
                </a:solidFill>
              </a:defRPr>
            </a:lvl5pPr>
            <a:lvl6pPr lvl="5" rtl="0" algn="r">
              <a:buNone/>
              <a:defRPr sz="2800">
                <a:solidFill>
                  <a:srgbClr val="FFFFFF"/>
                </a:solidFill>
              </a:defRPr>
            </a:lvl6pPr>
            <a:lvl7pPr lvl="6" rtl="0" algn="r">
              <a:buNone/>
              <a:defRPr sz="2800">
                <a:solidFill>
                  <a:srgbClr val="FFFFFF"/>
                </a:solidFill>
              </a:defRPr>
            </a:lvl7pPr>
            <a:lvl8pPr lvl="7" rtl="0" algn="r">
              <a:buNone/>
              <a:defRPr sz="2800">
                <a:solidFill>
                  <a:srgbClr val="FFFFFF"/>
                </a:solidFill>
              </a:defRPr>
            </a:lvl8pPr>
            <a:lvl9pPr lvl="8" rtl="0" algn="r">
              <a:buNone/>
              <a:defRPr sz="28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2"/>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1527048" y="1124712"/>
            <a:ext cx="7928237" cy="167548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sz="4000">
                <a:solidFill>
                  <a:schemeClr val="lt1"/>
                </a:solidFill>
                <a:latin typeface="Calibri"/>
                <a:ea typeface="Calibri"/>
                <a:cs typeface="Calibri"/>
                <a:sym typeface="Calibri"/>
              </a:defRPr>
            </a:lvl1pPr>
            <a:lvl2pPr lvl="1">
              <a:lnSpc>
                <a:spcPct val="100000"/>
              </a:lnSpc>
              <a:spcBef>
                <a:spcPts val="0"/>
              </a:spcBef>
              <a:spcAft>
                <a:spcPts val="0"/>
              </a:spcAft>
              <a:buSzPts val="1800"/>
              <a:buFont typeface="Calibri"/>
              <a:buNone/>
              <a:defRPr sz="2200">
                <a:latin typeface="Calibri"/>
                <a:ea typeface="Calibri"/>
                <a:cs typeface="Calibri"/>
                <a:sym typeface="Calibri"/>
              </a:defRPr>
            </a:lvl2pPr>
            <a:lvl3pPr lvl="2">
              <a:lnSpc>
                <a:spcPct val="100000"/>
              </a:lnSpc>
              <a:spcBef>
                <a:spcPts val="0"/>
              </a:spcBef>
              <a:spcAft>
                <a:spcPts val="0"/>
              </a:spcAft>
              <a:buSzPts val="1800"/>
              <a:buFont typeface="Calibri"/>
              <a:buNone/>
              <a:defRPr sz="2200">
                <a:latin typeface="Calibri"/>
                <a:ea typeface="Calibri"/>
                <a:cs typeface="Calibri"/>
                <a:sym typeface="Calibri"/>
              </a:defRPr>
            </a:lvl3pPr>
            <a:lvl4pPr lvl="3">
              <a:lnSpc>
                <a:spcPct val="100000"/>
              </a:lnSpc>
              <a:spcBef>
                <a:spcPts val="0"/>
              </a:spcBef>
              <a:spcAft>
                <a:spcPts val="0"/>
              </a:spcAft>
              <a:buSzPts val="1800"/>
              <a:buFont typeface="Calibri"/>
              <a:buNone/>
              <a:defRPr sz="2200">
                <a:latin typeface="Calibri"/>
                <a:ea typeface="Calibri"/>
                <a:cs typeface="Calibri"/>
                <a:sym typeface="Calibri"/>
              </a:defRPr>
            </a:lvl4pPr>
            <a:lvl5pPr lvl="4">
              <a:lnSpc>
                <a:spcPct val="100000"/>
              </a:lnSpc>
              <a:spcBef>
                <a:spcPts val="0"/>
              </a:spcBef>
              <a:spcAft>
                <a:spcPts val="0"/>
              </a:spcAft>
              <a:buSzPts val="1800"/>
              <a:buFont typeface="Calibri"/>
              <a:buNone/>
              <a:defRPr sz="2200">
                <a:latin typeface="Calibri"/>
                <a:ea typeface="Calibri"/>
                <a:cs typeface="Calibri"/>
                <a:sym typeface="Calibri"/>
              </a:defRPr>
            </a:lvl5pPr>
            <a:lvl6pPr lvl="5">
              <a:lnSpc>
                <a:spcPct val="100000"/>
              </a:lnSpc>
              <a:spcBef>
                <a:spcPts val="0"/>
              </a:spcBef>
              <a:spcAft>
                <a:spcPts val="0"/>
              </a:spcAft>
              <a:buSzPts val="1800"/>
              <a:buFont typeface="Calibri"/>
              <a:buNone/>
              <a:defRPr sz="2200">
                <a:latin typeface="Calibri"/>
                <a:ea typeface="Calibri"/>
                <a:cs typeface="Calibri"/>
                <a:sym typeface="Calibri"/>
              </a:defRPr>
            </a:lvl6pPr>
            <a:lvl7pPr lvl="6">
              <a:lnSpc>
                <a:spcPct val="100000"/>
              </a:lnSpc>
              <a:spcBef>
                <a:spcPts val="0"/>
              </a:spcBef>
              <a:spcAft>
                <a:spcPts val="0"/>
              </a:spcAft>
              <a:buSzPts val="1800"/>
              <a:buFont typeface="Calibri"/>
              <a:buNone/>
              <a:defRPr sz="2200">
                <a:latin typeface="Calibri"/>
                <a:ea typeface="Calibri"/>
                <a:cs typeface="Calibri"/>
                <a:sym typeface="Calibri"/>
              </a:defRPr>
            </a:lvl7pPr>
            <a:lvl8pPr lvl="7">
              <a:lnSpc>
                <a:spcPct val="100000"/>
              </a:lnSpc>
              <a:spcBef>
                <a:spcPts val="0"/>
              </a:spcBef>
              <a:spcAft>
                <a:spcPts val="0"/>
              </a:spcAft>
              <a:buSzPts val="1800"/>
              <a:buFont typeface="Calibri"/>
              <a:buNone/>
              <a:defRPr sz="2200">
                <a:latin typeface="Calibri"/>
                <a:ea typeface="Calibri"/>
                <a:cs typeface="Calibri"/>
                <a:sym typeface="Calibri"/>
              </a:defRPr>
            </a:lvl8pPr>
            <a:lvl9pPr lvl="8">
              <a:lnSpc>
                <a:spcPct val="100000"/>
              </a:lnSpc>
              <a:spcBef>
                <a:spcPts val="0"/>
              </a:spcBef>
              <a:spcAft>
                <a:spcPts val="0"/>
              </a:spcAft>
              <a:buSzPts val="1800"/>
              <a:buFont typeface="Calibri"/>
              <a:buNone/>
              <a:defRPr sz="2200">
                <a:latin typeface="Calibri"/>
                <a:ea typeface="Calibri"/>
                <a:cs typeface="Calibri"/>
                <a:sym typeface="Calibri"/>
              </a:defRPr>
            </a:lvl9pPr>
          </a:lstStyle>
          <a:p/>
        </p:txBody>
      </p:sp>
      <p:sp>
        <p:nvSpPr>
          <p:cNvPr id="38" name="Google Shape;38;p6"/>
          <p:cNvSpPr txBox="1"/>
          <p:nvPr>
            <p:ph idx="1" type="body"/>
          </p:nvPr>
        </p:nvSpPr>
        <p:spPr>
          <a:xfrm>
            <a:off x="1527048" y="2800199"/>
            <a:ext cx="7928237" cy="13535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C5EDFF"/>
              </a:buClr>
              <a:buSzPts val="4000"/>
              <a:buFont typeface="Calibri"/>
              <a:buNone/>
              <a:defRPr>
                <a:solidFill>
                  <a:srgbClr val="C5EDFF"/>
                </a:solidFill>
                <a:latin typeface="Calibri"/>
                <a:ea typeface="Calibri"/>
                <a:cs typeface="Calibri"/>
                <a:sym typeface="Calibri"/>
              </a:defRPr>
            </a:lvl1pPr>
            <a:lvl2pPr indent="-228600" lvl="1" marL="914400" algn="l">
              <a:lnSpc>
                <a:spcPct val="100000"/>
              </a:lnSpc>
              <a:spcBef>
                <a:spcPts val="500"/>
              </a:spcBef>
              <a:spcAft>
                <a:spcPts val="0"/>
              </a:spcAft>
              <a:buClr>
                <a:srgbClr val="888888"/>
              </a:buClr>
              <a:buSzPts val="3600"/>
              <a:buFont typeface="Calibri"/>
              <a:buNone/>
              <a:defRPr>
                <a:solidFill>
                  <a:srgbClr val="888888"/>
                </a:solidFill>
                <a:latin typeface="Calibri"/>
                <a:ea typeface="Calibri"/>
                <a:cs typeface="Calibri"/>
                <a:sym typeface="Calibri"/>
              </a:defRPr>
            </a:lvl2pPr>
            <a:lvl3pPr indent="-228600" lvl="2" marL="1371600" algn="l">
              <a:lnSpc>
                <a:spcPct val="100000"/>
              </a:lnSpc>
              <a:spcBef>
                <a:spcPts val="500"/>
              </a:spcBef>
              <a:spcAft>
                <a:spcPts val="0"/>
              </a:spcAft>
              <a:buClr>
                <a:srgbClr val="888888"/>
              </a:buClr>
              <a:buSzPts val="2200"/>
              <a:buFont typeface="Calibri"/>
              <a:buNone/>
              <a:defRPr sz="2200">
                <a:solidFill>
                  <a:srgbClr val="888888"/>
                </a:solidFill>
                <a:latin typeface="Calibri"/>
                <a:ea typeface="Calibri"/>
                <a:cs typeface="Calibri"/>
                <a:sym typeface="Calibri"/>
              </a:defRPr>
            </a:lvl3pPr>
            <a:lvl4pPr indent="-228600" lvl="3" marL="1828800" algn="l">
              <a:lnSpc>
                <a:spcPct val="100000"/>
              </a:lnSpc>
              <a:spcBef>
                <a:spcPts val="500"/>
              </a:spcBef>
              <a:spcAft>
                <a:spcPts val="0"/>
              </a:spcAft>
              <a:buClr>
                <a:srgbClr val="888888"/>
              </a:buClr>
              <a:buSzPts val="2000"/>
              <a:buFont typeface="Calibri"/>
              <a:buNone/>
              <a:defRPr sz="2000">
                <a:solidFill>
                  <a:srgbClr val="888888"/>
                </a:solidFill>
                <a:latin typeface="Calibri"/>
                <a:ea typeface="Calibri"/>
                <a:cs typeface="Calibri"/>
                <a:sym typeface="Calibri"/>
              </a:defRPr>
            </a:lvl4pPr>
            <a:lvl5pPr indent="-228600" lvl="4" marL="2286000" algn="l">
              <a:lnSpc>
                <a:spcPct val="100000"/>
              </a:lnSpc>
              <a:spcBef>
                <a:spcPts val="500"/>
              </a:spcBef>
              <a:spcAft>
                <a:spcPts val="0"/>
              </a:spcAft>
              <a:buClr>
                <a:srgbClr val="888888"/>
              </a:buClr>
              <a:buSzPts val="2000"/>
              <a:buFont typeface="Calibri"/>
              <a:buNone/>
              <a:defRPr sz="2000">
                <a:solidFill>
                  <a:srgbClr val="888888"/>
                </a:solidFill>
                <a:latin typeface="Calibri"/>
                <a:ea typeface="Calibri"/>
                <a:cs typeface="Calibri"/>
                <a:sym typeface="Calibri"/>
              </a:defRPr>
            </a:lvl5pPr>
            <a:lvl6pPr indent="-228600" lvl="5" marL="2743200" algn="l">
              <a:lnSpc>
                <a:spcPct val="100000"/>
              </a:lnSpc>
              <a:spcBef>
                <a:spcPts val="500"/>
              </a:spcBef>
              <a:spcAft>
                <a:spcPts val="0"/>
              </a:spcAft>
              <a:buClr>
                <a:srgbClr val="888888"/>
              </a:buClr>
              <a:buSzPts val="2000"/>
              <a:buFont typeface="Calibri"/>
              <a:buNone/>
              <a:defRPr sz="2000">
                <a:solidFill>
                  <a:srgbClr val="888888"/>
                </a:solidFill>
                <a:latin typeface="Calibri"/>
                <a:ea typeface="Calibri"/>
                <a:cs typeface="Calibri"/>
                <a:sym typeface="Calibri"/>
              </a:defRPr>
            </a:lvl6pPr>
            <a:lvl7pPr indent="-228600" lvl="6" marL="3200400" algn="l">
              <a:lnSpc>
                <a:spcPct val="100000"/>
              </a:lnSpc>
              <a:spcBef>
                <a:spcPts val="500"/>
              </a:spcBef>
              <a:spcAft>
                <a:spcPts val="0"/>
              </a:spcAft>
              <a:buClr>
                <a:srgbClr val="888888"/>
              </a:buClr>
              <a:buSzPts val="2000"/>
              <a:buFont typeface="Calibri"/>
              <a:buNone/>
              <a:defRPr sz="2000">
                <a:solidFill>
                  <a:srgbClr val="888888"/>
                </a:solidFill>
                <a:latin typeface="Calibri"/>
                <a:ea typeface="Calibri"/>
                <a:cs typeface="Calibri"/>
                <a:sym typeface="Calibri"/>
              </a:defRPr>
            </a:lvl7pPr>
            <a:lvl8pPr indent="-228600" lvl="7" marL="3657600" algn="l">
              <a:lnSpc>
                <a:spcPct val="100000"/>
              </a:lnSpc>
              <a:spcBef>
                <a:spcPts val="500"/>
              </a:spcBef>
              <a:spcAft>
                <a:spcPts val="0"/>
              </a:spcAft>
              <a:buClr>
                <a:srgbClr val="888888"/>
              </a:buClr>
              <a:buSzPts val="2000"/>
              <a:buFont typeface="Calibri"/>
              <a:buNone/>
              <a:defRPr sz="2000">
                <a:solidFill>
                  <a:srgbClr val="888888"/>
                </a:solidFill>
                <a:latin typeface="Calibri"/>
                <a:ea typeface="Calibri"/>
                <a:cs typeface="Calibri"/>
                <a:sym typeface="Calibri"/>
              </a:defRPr>
            </a:lvl8pPr>
            <a:lvl9pPr indent="-228600" lvl="8" marL="4114800" algn="l">
              <a:lnSpc>
                <a:spcPct val="100000"/>
              </a:lnSpc>
              <a:spcBef>
                <a:spcPts val="500"/>
              </a:spcBef>
              <a:spcAft>
                <a:spcPts val="0"/>
              </a:spcAft>
              <a:buClr>
                <a:srgbClr val="888888"/>
              </a:buClr>
              <a:buSzPts val="2000"/>
              <a:buFont typeface="Calibri"/>
              <a:buNone/>
              <a:defRPr sz="2000">
                <a:solidFill>
                  <a:srgbClr val="888888"/>
                </a:solidFill>
                <a:latin typeface="Calibri"/>
                <a:ea typeface="Calibri"/>
                <a:cs typeface="Calibri"/>
                <a:sym typeface="Calibri"/>
              </a:defRPr>
            </a:lvl9pPr>
          </a:lstStyle>
          <a:p/>
        </p:txBody>
      </p:sp>
      <p:sp>
        <p:nvSpPr>
          <p:cNvPr id="39" name="Google Shape;39;p6"/>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lvl1pPr lvl="0" rtl="0" algn="r">
              <a:buNone/>
              <a:defRPr sz="2800">
                <a:solidFill>
                  <a:srgbClr val="FFFFFF"/>
                </a:solidFill>
              </a:defRPr>
            </a:lvl1pPr>
            <a:lvl2pPr lvl="1" rtl="0" algn="r">
              <a:buNone/>
              <a:defRPr sz="2800">
                <a:solidFill>
                  <a:srgbClr val="FFFFFF"/>
                </a:solidFill>
              </a:defRPr>
            </a:lvl2pPr>
            <a:lvl3pPr lvl="2" rtl="0" algn="r">
              <a:buNone/>
              <a:defRPr sz="2800">
                <a:solidFill>
                  <a:srgbClr val="FFFFFF"/>
                </a:solidFill>
              </a:defRPr>
            </a:lvl3pPr>
            <a:lvl4pPr lvl="3" rtl="0" algn="r">
              <a:buNone/>
              <a:defRPr sz="2800">
                <a:solidFill>
                  <a:srgbClr val="FFFFFF"/>
                </a:solidFill>
              </a:defRPr>
            </a:lvl4pPr>
            <a:lvl5pPr lvl="4" rtl="0" algn="r">
              <a:buNone/>
              <a:defRPr sz="2800">
                <a:solidFill>
                  <a:srgbClr val="FFFFFF"/>
                </a:solidFill>
              </a:defRPr>
            </a:lvl5pPr>
            <a:lvl6pPr lvl="5" rtl="0" algn="r">
              <a:buNone/>
              <a:defRPr sz="2800">
                <a:solidFill>
                  <a:srgbClr val="FFFFFF"/>
                </a:solidFill>
              </a:defRPr>
            </a:lvl6pPr>
            <a:lvl7pPr lvl="6" rtl="0" algn="r">
              <a:buNone/>
              <a:defRPr sz="2800">
                <a:solidFill>
                  <a:srgbClr val="FFFFFF"/>
                </a:solidFill>
              </a:defRPr>
            </a:lvl7pPr>
            <a:lvl8pPr lvl="7" rtl="0" algn="r">
              <a:buNone/>
              <a:defRPr sz="2800">
                <a:solidFill>
                  <a:srgbClr val="FFFFFF"/>
                </a:solidFill>
              </a:defRPr>
            </a:lvl8pPr>
            <a:lvl9pPr lvl="8" rtl="0" algn="r">
              <a:buNone/>
              <a:defRPr sz="28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40" name="Shape 40"/>
        <p:cNvGrpSpPr/>
        <p:nvPr/>
      </p:nvGrpSpPr>
      <p:grpSpPr>
        <a:xfrm>
          <a:off x="0" y="0"/>
          <a:ext cx="0" cy="0"/>
          <a:chOff x="0" y="0"/>
          <a:chExt cx="0" cy="0"/>
        </a:xfrm>
      </p:grpSpPr>
      <p:pic>
        <p:nvPicPr>
          <p:cNvPr id="41" name="Google Shape;41;p7"/>
          <p:cNvPicPr preferRelativeResize="0"/>
          <p:nvPr/>
        </p:nvPicPr>
        <p:blipFill rotWithShape="1">
          <a:blip r:embed="rId2">
            <a:alphaModFix/>
          </a:blip>
          <a:srcRect b="0" l="0" r="0" t="0"/>
          <a:stretch/>
        </p:blipFill>
        <p:spPr>
          <a:xfrm>
            <a:off x="6515100" y="114300"/>
            <a:ext cx="5676900" cy="6743700"/>
          </a:xfrm>
          <a:prstGeom prst="rect">
            <a:avLst/>
          </a:prstGeom>
          <a:noFill/>
          <a:ln>
            <a:noFill/>
          </a:ln>
        </p:spPr>
      </p:pic>
      <p:sp>
        <p:nvSpPr>
          <p:cNvPr id="42" name="Google Shape;42;p7"/>
          <p:cNvSpPr txBox="1"/>
          <p:nvPr>
            <p:ph type="ctrTitle"/>
          </p:nvPr>
        </p:nvSpPr>
        <p:spPr>
          <a:xfrm>
            <a:off x="1524000" y="1122363"/>
            <a:ext cx="9144000" cy="157096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2"/>
              </a:buClr>
              <a:buSzPts val="4400"/>
              <a:buFont typeface="Calibri"/>
              <a:buNone/>
              <a:defRPr sz="4400">
                <a:solidFill>
                  <a:schemeClr val="accent2"/>
                </a:solidFill>
                <a:latin typeface="Calibri"/>
                <a:ea typeface="Calibri"/>
                <a:cs typeface="Calibri"/>
                <a:sym typeface="Calibri"/>
              </a:defRPr>
            </a:lvl1pPr>
            <a:lvl2pPr lvl="1">
              <a:lnSpc>
                <a:spcPct val="100000"/>
              </a:lnSpc>
              <a:spcBef>
                <a:spcPts val="0"/>
              </a:spcBef>
              <a:spcAft>
                <a:spcPts val="0"/>
              </a:spcAft>
              <a:buSzPts val="1400"/>
              <a:buFont typeface="Calibri"/>
              <a:buNone/>
              <a:defRPr>
                <a:latin typeface="Calibri"/>
                <a:ea typeface="Calibri"/>
                <a:cs typeface="Calibri"/>
                <a:sym typeface="Calibri"/>
              </a:defRPr>
            </a:lvl2pPr>
            <a:lvl3pPr lvl="2">
              <a:lnSpc>
                <a:spcPct val="100000"/>
              </a:lnSpc>
              <a:spcBef>
                <a:spcPts val="0"/>
              </a:spcBef>
              <a:spcAft>
                <a:spcPts val="0"/>
              </a:spcAft>
              <a:buSzPts val="1400"/>
              <a:buFont typeface="Calibri"/>
              <a:buNone/>
              <a:defRPr>
                <a:latin typeface="Calibri"/>
                <a:ea typeface="Calibri"/>
                <a:cs typeface="Calibri"/>
                <a:sym typeface="Calibri"/>
              </a:defRPr>
            </a:lvl3pPr>
            <a:lvl4pPr lvl="3">
              <a:lnSpc>
                <a:spcPct val="100000"/>
              </a:lnSpc>
              <a:spcBef>
                <a:spcPts val="0"/>
              </a:spcBef>
              <a:spcAft>
                <a:spcPts val="0"/>
              </a:spcAft>
              <a:buSzPts val="1400"/>
              <a:buFont typeface="Calibri"/>
              <a:buNone/>
              <a:defRPr>
                <a:latin typeface="Calibri"/>
                <a:ea typeface="Calibri"/>
                <a:cs typeface="Calibri"/>
                <a:sym typeface="Calibri"/>
              </a:defRPr>
            </a:lvl4pPr>
            <a:lvl5pPr lvl="4">
              <a:lnSpc>
                <a:spcPct val="100000"/>
              </a:lnSpc>
              <a:spcBef>
                <a:spcPts val="0"/>
              </a:spcBef>
              <a:spcAft>
                <a:spcPts val="0"/>
              </a:spcAft>
              <a:buSzPts val="1400"/>
              <a:buFont typeface="Calibri"/>
              <a:buNone/>
              <a:defRPr>
                <a:latin typeface="Calibri"/>
                <a:ea typeface="Calibri"/>
                <a:cs typeface="Calibri"/>
                <a:sym typeface="Calibri"/>
              </a:defRPr>
            </a:lvl5pPr>
            <a:lvl6pPr lvl="5">
              <a:lnSpc>
                <a:spcPct val="100000"/>
              </a:lnSpc>
              <a:spcBef>
                <a:spcPts val="0"/>
              </a:spcBef>
              <a:spcAft>
                <a:spcPts val="0"/>
              </a:spcAft>
              <a:buSzPts val="1400"/>
              <a:buFont typeface="Calibri"/>
              <a:buNone/>
              <a:defRPr>
                <a:latin typeface="Calibri"/>
                <a:ea typeface="Calibri"/>
                <a:cs typeface="Calibri"/>
                <a:sym typeface="Calibri"/>
              </a:defRPr>
            </a:lvl6pPr>
            <a:lvl7pPr lvl="6">
              <a:lnSpc>
                <a:spcPct val="100000"/>
              </a:lnSpc>
              <a:spcBef>
                <a:spcPts val="0"/>
              </a:spcBef>
              <a:spcAft>
                <a:spcPts val="0"/>
              </a:spcAft>
              <a:buSzPts val="1400"/>
              <a:buFont typeface="Calibri"/>
              <a:buNone/>
              <a:defRPr>
                <a:latin typeface="Calibri"/>
                <a:ea typeface="Calibri"/>
                <a:cs typeface="Calibri"/>
                <a:sym typeface="Calibri"/>
              </a:defRPr>
            </a:lvl7pPr>
            <a:lvl8pPr lvl="7">
              <a:lnSpc>
                <a:spcPct val="100000"/>
              </a:lnSpc>
              <a:spcBef>
                <a:spcPts val="0"/>
              </a:spcBef>
              <a:spcAft>
                <a:spcPts val="0"/>
              </a:spcAft>
              <a:buSzPts val="1400"/>
              <a:buFont typeface="Calibri"/>
              <a:buNone/>
              <a:defRPr>
                <a:latin typeface="Calibri"/>
                <a:ea typeface="Calibri"/>
                <a:cs typeface="Calibri"/>
                <a:sym typeface="Calibri"/>
              </a:defRPr>
            </a:lvl8pPr>
            <a:lvl9pPr lvl="8">
              <a:lnSpc>
                <a:spcPct val="100000"/>
              </a:lnSpc>
              <a:spcBef>
                <a:spcPts val="0"/>
              </a:spcBef>
              <a:spcAft>
                <a:spcPts val="0"/>
              </a:spcAft>
              <a:buSzPts val="1400"/>
              <a:buFont typeface="Calibri"/>
              <a:buNone/>
              <a:defRPr>
                <a:latin typeface="Calibri"/>
                <a:ea typeface="Calibri"/>
                <a:cs typeface="Calibri"/>
                <a:sym typeface="Calibri"/>
              </a:defRPr>
            </a:lvl9pPr>
          </a:lstStyle>
          <a:p/>
        </p:txBody>
      </p:sp>
      <p:sp>
        <p:nvSpPr>
          <p:cNvPr id="43" name="Google Shape;43;p7"/>
          <p:cNvSpPr txBox="1"/>
          <p:nvPr>
            <p:ph idx="1" type="subTitle"/>
          </p:nvPr>
        </p:nvSpPr>
        <p:spPr>
          <a:xfrm>
            <a:off x="1524000" y="3797665"/>
            <a:ext cx="5139447" cy="127990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4000"/>
              <a:buFont typeface="Calibri"/>
              <a:buNone/>
              <a:defRPr>
                <a:latin typeface="Calibri"/>
                <a:ea typeface="Calibri"/>
                <a:cs typeface="Calibri"/>
                <a:sym typeface="Calibri"/>
              </a:defRPr>
            </a:lvl1pPr>
            <a:lvl2pPr lvl="1" algn="ctr">
              <a:lnSpc>
                <a:spcPct val="100000"/>
              </a:lnSpc>
              <a:spcBef>
                <a:spcPts val="500"/>
              </a:spcBef>
              <a:spcAft>
                <a:spcPts val="0"/>
              </a:spcAft>
              <a:buClr>
                <a:schemeClr val="dk1"/>
              </a:buClr>
              <a:buSzPts val="3600"/>
              <a:buFont typeface="Calibri"/>
              <a:buNone/>
              <a:defRPr>
                <a:latin typeface="Calibri"/>
                <a:ea typeface="Calibri"/>
                <a:cs typeface="Calibri"/>
                <a:sym typeface="Calibri"/>
              </a:defRPr>
            </a:lvl2pPr>
            <a:lvl3pPr lvl="2" algn="ctr">
              <a:lnSpc>
                <a:spcPct val="100000"/>
              </a:lnSpc>
              <a:spcBef>
                <a:spcPts val="500"/>
              </a:spcBef>
              <a:spcAft>
                <a:spcPts val="0"/>
              </a:spcAft>
              <a:buClr>
                <a:schemeClr val="dk1"/>
              </a:buClr>
              <a:buSzPts val="2200"/>
              <a:buFont typeface="Calibri"/>
              <a:buNone/>
              <a:defRPr sz="2200">
                <a:latin typeface="Calibri"/>
                <a:ea typeface="Calibri"/>
                <a:cs typeface="Calibri"/>
                <a:sym typeface="Calibri"/>
              </a:defRPr>
            </a:lvl3pPr>
            <a:lvl4pPr lvl="3" algn="ctr">
              <a:lnSpc>
                <a:spcPct val="100000"/>
              </a:lnSpc>
              <a:spcBef>
                <a:spcPts val="500"/>
              </a:spcBef>
              <a:spcAft>
                <a:spcPts val="0"/>
              </a:spcAft>
              <a:buClr>
                <a:schemeClr val="dk1"/>
              </a:buClr>
              <a:buSzPts val="2000"/>
              <a:buFont typeface="Calibri"/>
              <a:buNone/>
              <a:defRPr sz="2000">
                <a:latin typeface="Calibri"/>
                <a:ea typeface="Calibri"/>
                <a:cs typeface="Calibri"/>
                <a:sym typeface="Calibri"/>
              </a:defRPr>
            </a:lvl4pPr>
            <a:lvl5pPr lvl="4" algn="ctr">
              <a:lnSpc>
                <a:spcPct val="100000"/>
              </a:lnSpc>
              <a:spcBef>
                <a:spcPts val="500"/>
              </a:spcBef>
              <a:spcAft>
                <a:spcPts val="0"/>
              </a:spcAft>
              <a:buClr>
                <a:schemeClr val="dk1"/>
              </a:buClr>
              <a:buSzPts val="2000"/>
              <a:buFont typeface="Calibri"/>
              <a:buNone/>
              <a:defRPr sz="2000">
                <a:latin typeface="Calibri"/>
                <a:ea typeface="Calibri"/>
                <a:cs typeface="Calibri"/>
                <a:sym typeface="Calibri"/>
              </a:defRPr>
            </a:lvl5pPr>
            <a:lvl6pPr lvl="5" algn="ctr">
              <a:lnSpc>
                <a:spcPct val="100000"/>
              </a:lnSpc>
              <a:spcBef>
                <a:spcPts val="500"/>
              </a:spcBef>
              <a:spcAft>
                <a:spcPts val="0"/>
              </a:spcAft>
              <a:buClr>
                <a:schemeClr val="dk1"/>
              </a:buClr>
              <a:buSzPts val="2000"/>
              <a:buFont typeface="Calibri"/>
              <a:buNone/>
              <a:defRPr sz="2000">
                <a:latin typeface="Calibri"/>
                <a:ea typeface="Calibri"/>
                <a:cs typeface="Calibri"/>
                <a:sym typeface="Calibri"/>
              </a:defRPr>
            </a:lvl6pPr>
            <a:lvl7pPr lvl="6" algn="ctr">
              <a:lnSpc>
                <a:spcPct val="100000"/>
              </a:lnSpc>
              <a:spcBef>
                <a:spcPts val="500"/>
              </a:spcBef>
              <a:spcAft>
                <a:spcPts val="0"/>
              </a:spcAft>
              <a:buClr>
                <a:schemeClr val="dk1"/>
              </a:buClr>
              <a:buSzPts val="2000"/>
              <a:buFont typeface="Calibri"/>
              <a:buNone/>
              <a:defRPr sz="2000">
                <a:latin typeface="Calibri"/>
                <a:ea typeface="Calibri"/>
                <a:cs typeface="Calibri"/>
                <a:sym typeface="Calibri"/>
              </a:defRPr>
            </a:lvl7pPr>
            <a:lvl8pPr lvl="7" algn="ctr">
              <a:lnSpc>
                <a:spcPct val="100000"/>
              </a:lnSpc>
              <a:spcBef>
                <a:spcPts val="500"/>
              </a:spcBef>
              <a:spcAft>
                <a:spcPts val="0"/>
              </a:spcAft>
              <a:buClr>
                <a:schemeClr val="dk1"/>
              </a:buClr>
              <a:buSzPts val="2000"/>
              <a:buFont typeface="Calibri"/>
              <a:buNone/>
              <a:defRPr sz="2000">
                <a:latin typeface="Calibri"/>
                <a:ea typeface="Calibri"/>
                <a:cs typeface="Calibri"/>
                <a:sym typeface="Calibri"/>
              </a:defRPr>
            </a:lvl8pPr>
            <a:lvl9pPr lvl="8" algn="ctr">
              <a:lnSpc>
                <a:spcPct val="100000"/>
              </a:lnSpc>
              <a:spcBef>
                <a:spcPts val="500"/>
              </a:spcBef>
              <a:spcAft>
                <a:spcPts val="0"/>
              </a:spcAft>
              <a:buClr>
                <a:schemeClr val="dk1"/>
              </a:buClr>
              <a:buSzPts val="2000"/>
              <a:buFont typeface="Calibri"/>
              <a:buNone/>
              <a:defRPr sz="2000">
                <a:latin typeface="Calibri"/>
                <a:ea typeface="Calibri"/>
                <a:cs typeface="Calibri"/>
                <a:sym typeface="Calibri"/>
              </a:defRPr>
            </a:lvl9pPr>
          </a:lstStyle>
          <a:p/>
        </p:txBody>
      </p:sp>
      <p:pic>
        <p:nvPicPr>
          <p:cNvPr id="44" name="Google Shape;44;p7"/>
          <p:cNvPicPr preferRelativeResize="0"/>
          <p:nvPr/>
        </p:nvPicPr>
        <p:blipFill rotWithShape="1">
          <a:blip r:embed="rId3">
            <a:alphaModFix/>
          </a:blip>
          <a:srcRect b="18818" l="5272" r="5704" t="13428"/>
          <a:stretch/>
        </p:blipFill>
        <p:spPr>
          <a:xfrm>
            <a:off x="1440872" y="5378335"/>
            <a:ext cx="2872549" cy="1000535"/>
          </a:xfrm>
          <a:prstGeom prst="rect">
            <a:avLst/>
          </a:prstGeom>
          <a:noFill/>
          <a:ln>
            <a:noFill/>
          </a:ln>
        </p:spPr>
      </p:pic>
      <p:sp>
        <p:nvSpPr>
          <p:cNvPr id="45" name="Google Shape;45;p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38200" y="1251284"/>
            <a:ext cx="10515600" cy="4925679"/>
          </a:xfrm>
          <a:prstGeom prst="rect">
            <a:avLst/>
          </a:prstGeom>
          <a:noFill/>
          <a:ln>
            <a:noFill/>
          </a:ln>
        </p:spPr>
        <p:txBody>
          <a:bodyPr anchorCtr="0" anchor="t" bIns="45700" lIns="91425" spcFirstLastPara="1" rIns="91425" wrap="square" tIns="45700">
            <a:normAutofit/>
          </a:bodyPr>
          <a:lstStyle>
            <a:lvl1pPr indent="-482600" lvl="0" marL="457200" marR="0" rtl="0" algn="l">
              <a:lnSpc>
                <a:spcPct val="90000"/>
              </a:lnSpc>
              <a:spcBef>
                <a:spcPts val="1000"/>
              </a:spcBef>
              <a:spcAft>
                <a:spcPts val="0"/>
              </a:spcAft>
              <a:buClr>
                <a:schemeClr val="dk1"/>
              </a:buClr>
              <a:buSzPts val="4000"/>
              <a:buFont typeface="Calibri"/>
              <a:buChar char="•"/>
              <a:defRPr i="0" sz="4000" u="none" cap="none" strike="noStrike">
                <a:solidFill>
                  <a:schemeClr val="dk1"/>
                </a:solidFill>
                <a:latin typeface="Calibri"/>
                <a:ea typeface="Calibri"/>
                <a:cs typeface="Calibri"/>
                <a:sym typeface="Calibri"/>
              </a:defRPr>
            </a:lvl1pPr>
            <a:lvl2pPr indent="-457200" lvl="1" marL="914400" marR="0" rtl="0" algn="l">
              <a:lnSpc>
                <a:spcPct val="90000"/>
              </a:lnSpc>
              <a:spcBef>
                <a:spcPts val="500"/>
              </a:spcBef>
              <a:spcAft>
                <a:spcPts val="0"/>
              </a:spcAft>
              <a:buClr>
                <a:schemeClr val="dk1"/>
              </a:buClr>
              <a:buSzPts val="3600"/>
              <a:buFont typeface="Calibri"/>
              <a:buChar char="•"/>
              <a:defRPr i="0" sz="3600" u="none" cap="none" strike="noStrike">
                <a:solidFill>
                  <a:schemeClr val="dk1"/>
                </a:solidFill>
                <a:latin typeface="Calibri"/>
                <a:ea typeface="Calibri"/>
                <a:cs typeface="Calibri"/>
                <a:sym typeface="Calibri"/>
              </a:defRPr>
            </a:lvl2pPr>
            <a:lvl3pPr indent="-431800" lvl="2" marL="1371600" marR="0" rtl="0" algn="l">
              <a:lnSpc>
                <a:spcPct val="90000"/>
              </a:lnSpc>
              <a:spcBef>
                <a:spcPts val="500"/>
              </a:spcBef>
              <a:spcAft>
                <a:spcPts val="0"/>
              </a:spcAft>
              <a:buClr>
                <a:schemeClr val="dk1"/>
              </a:buClr>
              <a:buSzPts val="3200"/>
              <a:buFont typeface="Calibri"/>
              <a:buChar char="•"/>
              <a:defRPr i="0" sz="3200" u="none" cap="none" strike="noStrike">
                <a:solidFill>
                  <a:schemeClr val="dk1"/>
                </a:solidFill>
                <a:latin typeface="Calibri"/>
                <a:ea typeface="Calibri"/>
                <a:cs typeface="Calibri"/>
                <a:sym typeface="Calibri"/>
              </a:defRPr>
            </a:lvl3pPr>
            <a:lvl4pPr indent="-419100" lvl="3" marL="1828800" marR="0" rtl="0" algn="l">
              <a:lnSpc>
                <a:spcPct val="90000"/>
              </a:lnSpc>
              <a:spcBef>
                <a:spcPts val="500"/>
              </a:spcBef>
              <a:spcAft>
                <a:spcPts val="0"/>
              </a:spcAft>
              <a:buClr>
                <a:schemeClr val="dk1"/>
              </a:buClr>
              <a:buSzPts val="3000"/>
              <a:buFont typeface="Calibri"/>
              <a:buChar char="•"/>
              <a:defRPr i="0" sz="3000" u="none" cap="none" strike="noStrike">
                <a:solidFill>
                  <a:schemeClr val="dk1"/>
                </a:solidFill>
                <a:latin typeface="Calibri"/>
                <a:ea typeface="Calibri"/>
                <a:cs typeface="Calibri"/>
                <a:sym typeface="Calibri"/>
              </a:defRPr>
            </a:lvl4pPr>
            <a:lvl5pPr indent="-419100" lvl="4" marL="2286000" marR="0" rtl="0" algn="l">
              <a:lnSpc>
                <a:spcPct val="90000"/>
              </a:lnSpc>
              <a:spcBef>
                <a:spcPts val="500"/>
              </a:spcBef>
              <a:spcAft>
                <a:spcPts val="0"/>
              </a:spcAft>
              <a:buClr>
                <a:schemeClr val="dk1"/>
              </a:buClr>
              <a:buSzPts val="3000"/>
              <a:buFont typeface="Calibri"/>
              <a:buChar char="•"/>
              <a:defRPr i="0" sz="3000" u="none" cap="none" strike="noStrike">
                <a:solidFill>
                  <a:schemeClr val="dk1"/>
                </a:solidFill>
                <a:latin typeface="Calibri"/>
                <a:ea typeface="Calibri"/>
                <a:cs typeface="Calibri"/>
                <a:sym typeface="Calibri"/>
              </a:defRPr>
            </a:lvl5pPr>
            <a:lvl6pPr indent="-419100" lvl="5" marL="2743200" marR="0" rtl="0" algn="l">
              <a:lnSpc>
                <a:spcPct val="90000"/>
              </a:lnSpc>
              <a:spcBef>
                <a:spcPts val="500"/>
              </a:spcBef>
              <a:spcAft>
                <a:spcPts val="0"/>
              </a:spcAft>
              <a:buClr>
                <a:schemeClr val="dk1"/>
              </a:buClr>
              <a:buSzPts val="3000"/>
              <a:buFont typeface="Calibri"/>
              <a:buChar char="•"/>
              <a:defRPr i="0" sz="3000" u="none" cap="none" strike="noStrike">
                <a:solidFill>
                  <a:schemeClr val="dk1"/>
                </a:solidFill>
                <a:latin typeface="Calibri"/>
                <a:ea typeface="Calibri"/>
                <a:cs typeface="Calibri"/>
                <a:sym typeface="Calibri"/>
              </a:defRPr>
            </a:lvl6pPr>
            <a:lvl7pPr indent="-419100" lvl="6" marL="3200400" marR="0" rtl="0" algn="l">
              <a:lnSpc>
                <a:spcPct val="90000"/>
              </a:lnSpc>
              <a:spcBef>
                <a:spcPts val="500"/>
              </a:spcBef>
              <a:spcAft>
                <a:spcPts val="0"/>
              </a:spcAft>
              <a:buClr>
                <a:schemeClr val="dk1"/>
              </a:buClr>
              <a:buSzPts val="3000"/>
              <a:buFont typeface="Calibri"/>
              <a:buChar char="•"/>
              <a:defRPr i="0" sz="3000" u="none" cap="none" strike="noStrike">
                <a:solidFill>
                  <a:schemeClr val="dk1"/>
                </a:solidFill>
                <a:latin typeface="Calibri"/>
                <a:ea typeface="Calibri"/>
                <a:cs typeface="Calibri"/>
                <a:sym typeface="Calibri"/>
              </a:defRPr>
            </a:lvl7pPr>
            <a:lvl8pPr indent="-419100" lvl="7" marL="3657600" marR="0" rtl="0" algn="l">
              <a:lnSpc>
                <a:spcPct val="90000"/>
              </a:lnSpc>
              <a:spcBef>
                <a:spcPts val="500"/>
              </a:spcBef>
              <a:spcAft>
                <a:spcPts val="0"/>
              </a:spcAft>
              <a:buClr>
                <a:schemeClr val="dk1"/>
              </a:buClr>
              <a:buSzPts val="3000"/>
              <a:buFont typeface="Calibri"/>
              <a:buChar char="•"/>
              <a:defRPr i="0" sz="3000" u="none" cap="none" strike="noStrike">
                <a:solidFill>
                  <a:schemeClr val="dk1"/>
                </a:solidFill>
                <a:latin typeface="Calibri"/>
                <a:ea typeface="Calibri"/>
                <a:cs typeface="Calibri"/>
                <a:sym typeface="Calibri"/>
              </a:defRPr>
            </a:lvl8pPr>
            <a:lvl9pPr indent="-419100" lvl="8" marL="4114800" marR="0" rtl="0" algn="l">
              <a:lnSpc>
                <a:spcPct val="90000"/>
              </a:lnSpc>
              <a:spcBef>
                <a:spcPts val="500"/>
              </a:spcBef>
              <a:spcAft>
                <a:spcPts val="0"/>
              </a:spcAft>
              <a:buClr>
                <a:schemeClr val="dk1"/>
              </a:buClr>
              <a:buSzPts val="3000"/>
              <a:buFont typeface="Calibri"/>
              <a:buChar char="•"/>
              <a:defRPr i="0" sz="3000" u="none" cap="none" strike="noStrike">
                <a:solidFill>
                  <a:schemeClr val="dk1"/>
                </a:solidFill>
                <a:latin typeface="Calibri"/>
                <a:ea typeface="Calibri"/>
                <a:cs typeface="Calibri"/>
                <a:sym typeface="Calibri"/>
              </a:defRPr>
            </a:lvl9pPr>
          </a:lstStyle>
          <a:p/>
        </p:txBody>
      </p:sp>
      <p:sp>
        <p:nvSpPr>
          <p:cNvPr id="7" name="Google Shape;7;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 name="Google Shape;8;p1"/>
          <p:cNvSpPr txBox="1"/>
          <p:nvPr>
            <p:ph type="title"/>
          </p:nvPr>
        </p:nvSpPr>
        <p:spPr>
          <a:xfrm>
            <a:off x="838200" y="365126"/>
            <a:ext cx="10515600" cy="75381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3800"/>
              <a:buFont typeface="Libre Franklin"/>
              <a:buNone/>
              <a:defRPr b="1" i="0" sz="3800" u="none" cap="none" strike="noStrike">
                <a:solidFill>
                  <a:schemeClr val="accen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2" type="sldNum"/>
          </p:nvPr>
        </p:nvSpPr>
        <p:spPr>
          <a:xfrm>
            <a:off x="11459225" y="6333125"/>
            <a:ext cx="681600" cy="525000"/>
          </a:xfrm>
          <a:prstGeom prst="rect">
            <a:avLst/>
          </a:prstGeom>
          <a:noFill/>
          <a:ln>
            <a:noFill/>
          </a:ln>
        </p:spPr>
        <p:txBody>
          <a:bodyPr anchorCtr="0" anchor="ctr" bIns="91425" lIns="91425" spcFirstLastPara="1" rIns="91425" wrap="square" tIns="91425">
            <a:noAutofit/>
          </a:bodyPr>
          <a:lstStyle>
            <a:lvl1pPr lvl="0" rtl="0" algn="r">
              <a:buNone/>
              <a:defRPr sz="2800"/>
            </a:lvl1pPr>
            <a:lvl2pPr lvl="1" rtl="0" algn="r">
              <a:buNone/>
              <a:defRPr sz="2800"/>
            </a:lvl2pPr>
            <a:lvl3pPr lvl="2" rtl="0" algn="r">
              <a:buNone/>
              <a:defRPr sz="2800"/>
            </a:lvl3pPr>
            <a:lvl4pPr lvl="3" rtl="0" algn="r">
              <a:buNone/>
              <a:defRPr sz="2800"/>
            </a:lvl4pPr>
            <a:lvl5pPr lvl="4" rtl="0" algn="r">
              <a:buNone/>
              <a:defRPr sz="2800"/>
            </a:lvl5pPr>
            <a:lvl6pPr lvl="5" rtl="0" algn="r">
              <a:buNone/>
              <a:defRPr sz="2800"/>
            </a:lvl6pPr>
            <a:lvl7pPr lvl="6" rtl="0" algn="r">
              <a:buNone/>
              <a:defRPr sz="2800"/>
            </a:lvl7pPr>
            <a:lvl8pPr lvl="7" rtl="0" algn="r">
              <a:buNone/>
              <a:defRPr sz="2800"/>
            </a:lvl8pPr>
            <a:lvl9pPr lvl="8" rtl="0" algn="r">
              <a:buNone/>
              <a:defRPr sz="2800"/>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25.png"/><Relationship Id="rId7"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g851d9fad71_0_0"/>
          <p:cNvSpPr txBox="1"/>
          <p:nvPr>
            <p:ph type="ctrTitle"/>
          </p:nvPr>
        </p:nvSpPr>
        <p:spPr>
          <a:xfrm>
            <a:off x="137975" y="307050"/>
            <a:ext cx="11787300" cy="14913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DSM: A Case for Hardware-Assisted Merging of DRAM Rows with Same Content</a:t>
            </a:r>
            <a:endParaRPr/>
          </a:p>
        </p:txBody>
      </p:sp>
      <p:sp>
        <p:nvSpPr>
          <p:cNvPr id="51" name="Google Shape;51;g851d9fad71_0_0"/>
          <p:cNvSpPr txBox="1"/>
          <p:nvPr>
            <p:ph idx="1" type="subTitle"/>
          </p:nvPr>
        </p:nvSpPr>
        <p:spPr>
          <a:xfrm>
            <a:off x="314650" y="2121500"/>
            <a:ext cx="9144000" cy="2746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3600">
                <a:solidFill>
                  <a:srgbClr val="FF0000"/>
                </a:solidFill>
              </a:rPr>
              <a:t>Seyed Armin Vakil Ghahani</a:t>
            </a:r>
            <a:endParaRPr b="1" sz="3600">
              <a:solidFill>
                <a:srgbClr val="FF0000"/>
              </a:solidFill>
            </a:endParaRPr>
          </a:p>
          <a:p>
            <a:pPr indent="0" lvl="0" marL="0" rtl="0" algn="l">
              <a:lnSpc>
                <a:spcPct val="100000"/>
              </a:lnSpc>
              <a:spcBef>
                <a:spcPts val="1000"/>
              </a:spcBef>
              <a:spcAft>
                <a:spcPts val="0"/>
              </a:spcAft>
              <a:buNone/>
            </a:pPr>
            <a:r>
              <a:rPr b="1" lang="en-US" sz="3200"/>
              <a:t>Mahmut Taylan Kandemir</a:t>
            </a:r>
            <a:endParaRPr b="1" sz="3200"/>
          </a:p>
          <a:p>
            <a:pPr indent="0" lvl="0" marL="0" rtl="0" algn="l">
              <a:spcBef>
                <a:spcPts val="1000"/>
              </a:spcBef>
              <a:spcAft>
                <a:spcPts val="0"/>
              </a:spcAft>
              <a:buNone/>
            </a:pPr>
            <a:r>
              <a:rPr b="1" lang="en-US" sz="3200"/>
              <a:t>Jagadish B. Kotra</a:t>
            </a:r>
            <a:br>
              <a:rPr b="1" lang="en-US" sz="3200"/>
            </a:br>
            <a:endParaRPr sz="3200"/>
          </a:p>
          <a:p>
            <a:pPr indent="0" lvl="0" marL="0" rtl="0" algn="l">
              <a:spcBef>
                <a:spcPts val="1000"/>
              </a:spcBef>
              <a:spcAft>
                <a:spcPts val="0"/>
              </a:spcAft>
              <a:buNone/>
            </a:pPr>
            <a:r>
              <a:rPr lang="en-US" sz="3200"/>
              <a:t>ACM SIGMETRICS’20</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g781767c784_4_25"/>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Cloud Systems</a:t>
            </a:r>
            <a:endParaRPr/>
          </a:p>
        </p:txBody>
      </p:sp>
      <p:sp>
        <p:nvSpPr>
          <p:cNvPr id="209" name="Google Shape;209;g781767c784_4_25"/>
          <p:cNvSpPr/>
          <p:nvPr/>
        </p:nvSpPr>
        <p:spPr>
          <a:xfrm>
            <a:off x="4322075" y="2413939"/>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Libs</a:t>
            </a:r>
            <a:endParaRPr sz="2800">
              <a:latin typeface="Calibri"/>
              <a:ea typeface="Calibri"/>
              <a:cs typeface="Calibri"/>
              <a:sym typeface="Calibri"/>
            </a:endParaRPr>
          </a:p>
        </p:txBody>
      </p:sp>
      <p:sp>
        <p:nvSpPr>
          <p:cNvPr id="210" name="Google Shape;210;g781767c784_4_25"/>
          <p:cNvSpPr/>
          <p:nvPr/>
        </p:nvSpPr>
        <p:spPr>
          <a:xfrm>
            <a:off x="4322075" y="3345561"/>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OS</a:t>
            </a:r>
            <a:endParaRPr sz="2800">
              <a:latin typeface="Calibri"/>
              <a:ea typeface="Calibri"/>
              <a:cs typeface="Calibri"/>
              <a:sym typeface="Calibri"/>
            </a:endParaRPr>
          </a:p>
        </p:txBody>
      </p:sp>
      <p:sp>
        <p:nvSpPr>
          <p:cNvPr id="211" name="Google Shape;211;g781767c784_4_25"/>
          <p:cNvSpPr/>
          <p:nvPr/>
        </p:nvSpPr>
        <p:spPr>
          <a:xfrm>
            <a:off x="4322075" y="4277372"/>
            <a:ext cx="35478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Hypervisor</a:t>
            </a:r>
            <a:endParaRPr sz="2800">
              <a:latin typeface="Calibri"/>
              <a:ea typeface="Calibri"/>
              <a:cs typeface="Calibri"/>
              <a:sym typeface="Calibri"/>
            </a:endParaRPr>
          </a:p>
        </p:txBody>
      </p:sp>
      <p:sp>
        <p:nvSpPr>
          <p:cNvPr id="212" name="Google Shape;212;g781767c784_4_25"/>
          <p:cNvSpPr/>
          <p:nvPr/>
        </p:nvSpPr>
        <p:spPr>
          <a:xfrm>
            <a:off x="4322075" y="5209177"/>
            <a:ext cx="35478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Hardware</a:t>
            </a:r>
            <a:endParaRPr sz="2800">
              <a:latin typeface="Calibri"/>
              <a:ea typeface="Calibri"/>
              <a:cs typeface="Calibri"/>
              <a:sym typeface="Calibri"/>
            </a:endParaRPr>
          </a:p>
        </p:txBody>
      </p:sp>
      <p:sp>
        <p:nvSpPr>
          <p:cNvPr id="213" name="Google Shape;213;g781767c784_4_25"/>
          <p:cNvSpPr/>
          <p:nvPr/>
        </p:nvSpPr>
        <p:spPr>
          <a:xfrm>
            <a:off x="5504673" y="2413939"/>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Libs</a:t>
            </a:r>
            <a:endParaRPr sz="2800">
              <a:latin typeface="Calibri"/>
              <a:ea typeface="Calibri"/>
              <a:cs typeface="Calibri"/>
              <a:sym typeface="Calibri"/>
            </a:endParaRPr>
          </a:p>
        </p:txBody>
      </p:sp>
      <p:sp>
        <p:nvSpPr>
          <p:cNvPr id="214" name="Google Shape;214;g781767c784_4_25"/>
          <p:cNvSpPr/>
          <p:nvPr/>
        </p:nvSpPr>
        <p:spPr>
          <a:xfrm>
            <a:off x="5504673" y="3345561"/>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OS</a:t>
            </a:r>
            <a:endParaRPr sz="2800">
              <a:latin typeface="Calibri"/>
              <a:ea typeface="Calibri"/>
              <a:cs typeface="Calibri"/>
              <a:sym typeface="Calibri"/>
            </a:endParaRPr>
          </a:p>
        </p:txBody>
      </p:sp>
      <p:sp>
        <p:nvSpPr>
          <p:cNvPr id="215" name="Google Shape;215;g781767c784_4_25"/>
          <p:cNvSpPr/>
          <p:nvPr/>
        </p:nvSpPr>
        <p:spPr>
          <a:xfrm>
            <a:off x="6687271" y="2413939"/>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Libs</a:t>
            </a:r>
            <a:endParaRPr sz="2800">
              <a:latin typeface="Calibri"/>
              <a:ea typeface="Calibri"/>
              <a:cs typeface="Calibri"/>
              <a:sym typeface="Calibri"/>
            </a:endParaRPr>
          </a:p>
        </p:txBody>
      </p:sp>
      <p:sp>
        <p:nvSpPr>
          <p:cNvPr id="216" name="Google Shape;216;g781767c784_4_25"/>
          <p:cNvSpPr/>
          <p:nvPr/>
        </p:nvSpPr>
        <p:spPr>
          <a:xfrm>
            <a:off x="6687271" y="3345561"/>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OS</a:t>
            </a:r>
            <a:endParaRPr sz="2800">
              <a:latin typeface="Calibri"/>
              <a:ea typeface="Calibri"/>
              <a:cs typeface="Calibri"/>
              <a:sym typeface="Calibri"/>
            </a:endParaRPr>
          </a:p>
        </p:txBody>
      </p:sp>
      <p:pic>
        <p:nvPicPr>
          <p:cNvPr id="217" name="Google Shape;217;g781767c784_4_25"/>
          <p:cNvPicPr preferRelativeResize="0"/>
          <p:nvPr/>
        </p:nvPicPr>
        <p:blipFill>
          <a:blip r:embed="rId3">
            <a:alphaModFix/>
          </a:blip>
          <a:stretch>
            <a:fillRect/>
          </a:stretch>
        </p:blipFill>
        <p:spPr>
          <a:xfrm>
            <a:off x="4481796" y="3345745"/>
            <a:ext cx="863034" cy="931621"/>
          </a:xfrm>
          <a:prstGeom prst="rect">
            <a:avLst/>
          </a:prstGeom>
          <a:noFill/>
          <a:ln>
            <a:noFill/>
          </a:ln>
        </p:spPr>
      </p:pic>
      <p:pic>
        <p:nvPicPr>
          <p:cNvPr id="218" name="Google Shape;218;g781767c784_4_25"/>
          <p:cNvPicPr preferRelativeResize="0"/>
          <p:nvPr/>
        </p:nvPicPr>
        <p:blipFill>
          <a:blip r:embed="rId3">
            <a:alphaModFix/>
          </a:blip>
          <a:stretch>
            <a:fillRect/>
          </a:stretch>
        </p:blipFill>
        <p:spPr>
          <a:xfrm>
            <a:off x="5664394" y="3345745"/>
            <a:ext cx="863034" cy="931621"/>
          </a:xfrm>
          <a:prstGeom prst="rect">
            <a:avLst/>
          </a:prstGeom>
          <a:noFill/>
          <a:ln>
            <a:noFill/>
          </a:ln>
        </p:spPr>
      </p:pic>
      <p:pic>
        <p:nvPicPr>
          <p:cNvPr id="219" name="Google Shape;219;g781767c784_4_25"/>
          <p:cNvPicPr preferRelativeResize="0"/>
          <p:nvPr/>
        </p:nvPicPr>
        <p:blipFill>
          <a:blip r:embed="rId3">
            <a:alphaModFix/>
          </a:blip>
          <a:stretch>
            <a:fillRect/>
          </a:stretch>
        </p:blipFill>
        <p:spPr>
          <a:xfrm>
            <a:off x="6846992" y="3345745"/>
            <a:ext cx="863034" cy="931621"/>
          </a:xfrm>
          <a:prstGeom prst="rect">
            <a:avLst/>
          </a:prstGeom>
          <a:noFill/>
          <a:ln>
            <a:noFill/>
          </a:ln>
        </p:spPr>
      </p:pic>
      <p:sp>
        <p:nvSpPr>
          <p:cNvPr id="220" name="Google Shape;220;g781767c784_4_25"/>
          <p:cNvSpPr/>
          <p:nvPr/>
        </p:nvSpPr>
        <p:spPr>
          <a:xfrm>
            <a:off x="4322131" y="1481950"/>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Apps</a:t>
            </a:r>
            <a:endParaRPr sz="2800">
              <a:latin typeface="Calibri"/>
              <a:ea typeface="Calibri"/>
              <a:cs typeface="Calibri"/>
              <a:sym typeface="Calibri"/>
            </a:endParaRPr>
          </a:p>
        </p:txBody>
      </p:sp>
      <p:sp>
        <p:nvSpPr>
          <p:cNvPr id="221" name="Google Shape;221;g781767c784_4_25"/>
          <p:cNvSpPr/>
          <p:nvPr/>
        </p:nvSpPr>
        <p:spPr>
          <a:xfrm>
            <a:off x="5504729" y="1481950"/>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Apps</a:t>
            </a:r>
            <a:endParaRPr sz="2800">
              <a:latin typeface="Calibri"/>
              <a:ea typeface="Calibri"/>
              <a:cs typeface="Calibri"/>
              <a:sym typeface="Calibri"/>
            </a:endParaRPr>
          </a:p>
        </p:txBody>
      </p:sp>
      <p:sp>
        <p:nvSpPr>
          <p:cNvPr id="222" name="Google Shape;222;g781767c784_4_25"/>
          <p:cNvSpPr/>
          <p:nvPr/>
        </p:nvSpPr>
        <p:spPr>
          <a:xfrm>
            <a:off x="6687327" y="1481950"/>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Apps</a:t>
            </a:r>
            <a:endParaRPr sz="2800">
              <a:latin typeface="Calibri"/>
              <a:ea typeface="Calibri"/>
              <a:cs typeface="Calibri"/>
              <a:sym typeface="Calibri"/>
            </a:endParaRPr>
          </a:p>
        </p:txBody>
      </p:sp>
      <p:sp>
        <p:nvSpPr>
          <p:cNvPr id="223" name="Google Shape;223;g781767c784_4_25"/>
          <p:cNvSpPr/>
          <p:nvPr/>
        </p:nvSpPr>
        <p:spPr>
          <a:xfrm>
            <a:off x="4322075" y="2415674"/>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pic>
        <p:nvPicPr>
          <p:cNvPr id="224" name="Google Shape;224;g781767c784_4_25"/>
          <p:cNvPicPr preferRelativeResize="0"/>
          <p:nvPr/>
        </p:nvPicPr>
        <p:blipFill>
          <a:blip r:embed="rId4">
            <a:alphaModFix/>
          </a:blip>
          <a:stretch>
            <a:fillRect/>
          </a:stretch>
        </p:blipFill>
        <p:spPr>
          <a:xfrm>
            <a:off x="4413365" y="2415677"/>
            <a:ext cx="1000018" cy="931621"/>
          </a:xfrm>
          <a:prstGeom prst="rect">
            <a:avLst/>
          </a:prstGeom>
          <a:noFill/>
          <a:ln>
            <a:noFill/>
          </a:ln>
        </p:spPr>
      </p:pic>
      <p:sp>
        <p:nvSpPr>
          <p:cNvPr id="225" name="Google Shape;225;g781767c784_4_25"/>
          <p:cNvSpPr/>
          <p:nvPr/>
        </p:nvSpPr>
        <p:spPr>
          <a:xfrm>
            <a:off x="5504673" y="2415674"/>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pic>
        <p:nvPicPr>
          <p:cNvPr id="226" name="Google Shape;226;g781767c784_4_25"/>
          <p:cNvPicPr preferRelativeResize="0"/>
          <p:nvPr/>
        </p:nvPicPr>
        <p:blipFill>
          <a:blip r:embed="rId4">
            <a:alphaModFix/>
          </a:blip>
          <a:stretch>
            <a:fillRect/>
          </a:stretch>
        </p:blipFill>
        <p:spPr>
          <a:xfrm>
            <a:off x="5595963" y="2415677"/>
            <a:ext cx="1000017" cy="931621"/>
          </a:xfrm>
          <a:prstGeom prst="rect">
            <a:avLst/>
          </a:prstGeom>
          <a:noFill/>
          <a:ln>
            <a:noFill/>
          </a:ln>
        </p:spPr>
      </p:pic>
      <p:sp>
        <p:nvSpPr>
          <p:cNvPr id="227" name="Google Shape;227;g781767c784_4_25"/>
          <p:cNvSpPr/>
          <p:nvPr/>
        </p:nvSpPr>
        <p:spPr>
          <a:xfrm>
            <a:off x="6687271" y="2415674"/>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pic>
        <p:nvPicPr>
          <p:cNvPr id="228" name="Google Shape;228;g781767c784_4_25"/>
          <p:cNvPicPr preferRelativeResize="0"/>
          <p:nvPr/>
        </p:nvPicPr>
        <p:blipFill>
          <a:blip r:embed="rId4">
            <a:alphaModFix/>
          </a:blip>
          <a:stretch>
            <a:fillRect/>
          </a:stretch>
        </p:blipFill>
        <p:spPr>
          <a:xfrm>
            <a:off x="6778448" y="2415677"/>
            <a:ext cx="1000018" cy="931621"/>
          </a:xfrm>
          <a:prstGeom prst="rect">
            <a:avLst/>
          </a:prstGeom>
          <a:noFill/>
          <a:ln>
            <a:noFill/>
          </a:ln>
        </p:spPr>
      </p:pic>
      <p:sp>
        <p:nvSpPr>
          <p:cNvPr id="229" name="Google Shape;229;g781767c784_4_25"/>
          <p:cNvSpPr/>
          <p:nvPr/>
        </p:nvSpPr>
        <p:spPr>
          <a:xfrm>
            <a:off x="4322244" y="1481950"/>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230" name="Google Shape;230;g781767c784_4_25"/>
          <p:cNvSpPr/>
          <p:nvPr/>
        </p:nvSpPr>
        <p:spPr>
          <a:xfrm>
            <a:off x="5504729" y="1481950"/>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231" name="Google Shape;231;g781767c784_4_25"/>
          <p:cNvSpPr/>
          <p:nvPr/>
        </p:nvSpPr>
        <p:spPr>
          <a:xfrm>
            <a:off x="6687214" y="1481950"/>
            <a:ext cx="1182600" cy="931500"/>
          </a:xfrm>
          <a:prstGeom prst="rect">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pic>
        <p:nvPicPr>
          <p:cNvPr id="232" name="Google Shape;232;g781767c784_4_25"/>
          <p:cNvPicPr preferRelativeResize="0"/>
          <p:nvPr/>
        </p:nvPicPr>
        <p:blipFill>
          <a:blip r:embed="rId5">
            <a:alphaModFix/>
          </a:blip>
          <a:stretch>
            <a:fillRect/>
          </a:stretch>
        </p:blipFill>
        <p:spPr>
          <a:xfrm>
            <a:off x="4441648" y="1482137"/>
            <a:ext cx="943328" cy="931622"/>
          </a:xfrm>
          <a:prstGeom prst="rect">
            <a:avLst/>
          </a:prstGeom>
          <a:noFill/>
          <a:ln>
            <a:noFill/>
          </a:ln>
        </p:spPr>
      </p:pic>
      <p:pic>
        <p:nvPicPr>
          <p:cNvPr id="233" name="Google Shape;233;g781767c784_4_25"/>
          <p:cNvPicPr preferRelativeResize="0"/>
          <p:nvPr/>
        </p:nvPicPr>
        <p:blipFill>
          <a:blip r:embed="rId5">
            <a:alphaModFix/>
          </a:blip>
          <a:stretch>
            <a:fillRect/>
          </a:stretch>
        </p:blipFill>
        <p:spPr>
          <a:xfrm>
            <a:off x="5624302" y="1482137"/>
            <a:ext cx="943328" cy="931622"/>
          </a:xfrm>
          <a:prstGeom prst="rect">
            <a:avLst/>
          </a:prstGeom>
          <a:noFill/>
          <a:ln>
            <a:noFill/>
          </a:ln>
        </p:spPr>
      </p:pic>
      <p:pic>
        <p:nvPicPr>
          <p:cNvPr id="234" name="Google Shape;234;g781767c784_4_25"/>
          <p:cNvPicPr preferRelativeResize="0"/>
          <p:nvPr/>
        </p:nvPicPr>
        <p:blipFill>
          <a:blip r:embed="rId5">
            <a:alphaModFix/>
          </a:blip>
          <a:stretch>
            <a:fillRect/>
          </a:stretch>
        </p:blipFill>
        <p:spPr>
          <a:xfrm>
            <a:off x="6806956" y="1482137"/>
            <a:ext cx="943328" cy="931622"/>
          </a:xfrm>
          <a:prstGeom prst="rect">
            <a:avLst/>
          </a:prstGeom>
          <a:noFill/>
          <a:ln>
            <a:noFill/>
          </a:ln>
        </p:spPr>
      </p:pic>
      <p:sp>
        <p:nvSpPr>
          <p:cNvPr id="235" name="Google Shape;235;g781767c784_4_25"/>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9"/>
                                        </p:tgtEl>
                                      </p:cBhvr>
                                    </p:animEffect>
                                    <p:set>
                                      <p:cBhvr>
                                        <p:cTn dur="1" fill="hold">
                                          <p:stCondLst>
                                            <p:cond delay="1000"/>
                                          </p:stCondLst>
                                        </p:cTn>
                                        <p:tgtEl>
                                          <p:spTgt spid="2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3"/>
                                        </p:tgtEl>
                                      </p:cBhvr>
                                    </p:animEffect>
                                    <p:set>
                                      <p:cBhvr>
                                        <p:cTn dur="1" fill="hold">
                                          <p:stCondLst>
                                            <p:cond delay="1000"/>
                                          </p:stCondLst>
                                        </p:cTn>
                                        <p:tgtEl>
                                          <p:spTgt spid="2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0"/>
                                        </p:tgtEl>
                                      </p:cBhvr>
                                    </p:animEffect>
                                    <p:set>
                                      <p:cBhvr>
                                        <p:cTn dur="1" fill="hold">
                                          <p:stCondLst>
                                            <p:cond delay="1000"/>
                                          </p:stCondLst>
                                        </p:cTn>
                                        <p:tgtEl>
                                          <p:spTgt spid="2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1"/>
                                        </p:tgtEl>
                                      </p:cBhvr>
                                    </p:animEffect>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2"/>
                                        </p:tgtEl>
                                      </p:cBhvr>
                                    </p:animEffect>
                                    <p:set>
                                      <p:cBhvr>
                                        <p:cTn dur="1" fill="hold">
                                          <p:stCondLst>
                                            <p:cond delay="100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851d9fad71_0_39"/>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Same-Content Opportunity</a:t>
            </a:r>
            <a:endParaRPr/>
          </a:p>
        </p:txBody>
      </p:sp>
      <p:pic>
        <p:nvPicPr>
          <p:cNvPr id="241" name="Google Shape;241;g851d9fad71_0_39"/>
          <p:cNvPicPr preferRelativeResize="0"/>
          <p:nvPr/>
        </p:nvPicPr>
        <p:blipFill>
          <a:blip r:embed="rId3">
            <a:alphaModFix/>
          </a:blip>
          <a:stretch>
            <a:fillRect/>
          </a:stretch>
        </p:blipFill>
        <p:spPr>
          <a:xfrm>
            <a:off x="838198" y="1251325"/>
            <a:ext cx="3444751" cy="2443426"/>
          </a:xfrm>
          <a:prstGeom prst="rect">
            <a:avLst/>
          </a:prstGeom>
          <a:noFill/>
          <a:ln>
            <a:noFill/>
          </a:ln>
        </p:spPr>
      </p:pic>
      <p:pic>
        <p:nvPicPr>
          <p:cNvPr id="242" name="Google Shape;242;g851d9fad71_0_39"/>
          <p:cNvPicPr preferRelativeResize="0"/>
          <p:nvPr/>
        </p:nvPicPr>
        <p:blipFill>
          <a:blip r:embed="rId4">
            <a:alphaModFix/>
          </a:blip>
          <a:stretch>
            <a:fillRect/>
          </a:stretch>
        </p:blipFill>
        <p:spPr>
          <a:xfrm>
            <a:off x="4372350" y="1252313"/>
            <a:ext cx="3447288" cy="2441448"/>
          </a:xfrm>
          <a:prstGeom prst="rect">
            <a:avLst/>
          </a:prstGeom>
          <a:noFill/>
          <a:ln>
            <a:noFill/>
          </a:ln>
        </p:spPr>
      </p:pic>
      <p:pic>
        <p:nvPicPr>
          <p:cNvPr id="243" name="Google Shape;243;g851d9fad71_0_39"/>
          <p:cNvPicPr preferRelativeResize="0"/>
          <p:nvPr/>
        </p:nvPicPr>
        <p:blipFill>
          <a:blip r:embed="rId5">
            <a:alphaModFix/>
          </a:blip>
          <a:stretch>
            <a:fillRect/>
          </a:stretch>
        </p:blipFill>
        <p:spPr>
          <a:xfrm>
            <a:off x="7909050" y="1252313"/>
            <a:ext cx="3447288" cy="2441448"/>
          </a:xfrm>
          <a:prstGeom prst="rect">
            <a:avLst/>
          </a:prstGeom>
          <a:noFill/>
          <a:ln>
            <a:noFill/>
          </a:ln>
        </p:spPr>
      </p:pic>
      <p:pic>
        <p:nvPicPr>
          <p:cNvPr id="244" name="Google Shape;244;g851d9fad71_0_39"/>
          <p:cNvPicPr preferRelativeResize="0"/>
          <p:nvPr/>
        </p:nvPicPr>
        <p:blipFill>
          <a:blip r:embed="rId6">
            <a:alphaModFix/>
          </a:blip>
          <a:stretch>
            <a:fillRect/>
          </a:stretch>
        </p:blipFill>
        <p:spPr>
          <a:xfrm>
            <a:off x="838200" y="3769850"/>
            <a:ext cx="3447288" cy="2441448"/>
          </a:xfrm>
          <a:prstGeom prst="rect">
            <a:avLst/>
          </a:prstGeom>
          <a:noFill/>
          <a:ln>
            <a:noFill/>
          </a:ln>
        </p:spPr>
      </p:pic>
      <p:pic>
        <p:nvPicPr>
          <p:cNvPr id="245" name="Google Shape;245;g851d9fad71_0_39"/>
          <p:cNvPicPr preferRelativeResize="0"/>
          <p:nvPr/>
        </p:nvPicPr>
        <p:blipFill>
          <a:blip r:embed="rId7">
            <a:alphaModFix/>
          </a:blip>
          <a:stretch>
            <a:fillRect/>
          </a:stretch>
        </p:blipFill>
        <p:spPr>
          <a:xfrm>
            <a:off x="4372350" y="3769850"/>
            <a:ext cx="3447289" cy="2441448"/>
          </a:xfrm>
          <a:prstGeom prst="rect">
            <a:avLst/>
          </a:prstGeom>
          <a:noFill/>
          <a:ln>
            <a:noFill/>
          </a:ln>
        </p:spPr>
      </p:pic>
      <p:pic>
        <p:nvPicPr>
          <p:cNvPr id="246" name="Google Shape;246;g851d9fad71_0_39"/>
          <p:cNvPicPr preferRelativeResize="0"/>
          <p:nvPr/>
        </p:nvPicPr>
        <p:blipFill>
          <a:blip r:embed="rId8">
            <a:alphaModFix/>
          </a:blip>
          <a:stretch>
            <a:fillRect/>
          </a:stretch>
        </p:blipFill>
        <p:spPr>
          <a:xfrm>
            <a:off x="7906500" y="3769850"/>
            <a:ext cx="3447288" cy="2441448"/>
          </a:xfrm>
          <a:prstGeom prst="rect">
            <a:avLst/>
          </a:prstGeom>
          <a:noFill/>
          <a:ln>
            <a:noFill/>
          </a:ln>
        </p:spPr>
      </p:pic>
      <p:sp>
        <p:nvSpPr>
          <p:cNvPr id="247" name="Google Shape;247;g851d9fad71_0_39"/>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pSp>
        <p:nvGrpSpPr>
          <p:cNvPr id="248" name="Google Shape;248;g851d9fad71_0_39"/>
          <p:cNvGrpSpPr/>
          <p:nvPr/>
        </p:nvGrpSpPr>
        <p:grpSpPr>
          <a:xfrm>
            <a:off x="1246900" y="3908425"/>
            <a:ext cx="1228800" cy="390300"/>
            <a:chOff x="1246900" y="3908425"/>
            <a:chExt cx="1228800" cy="390300"/>
          </a:xfrm>
        </p:grpSpPr>
        <p:cxnSp>
          <p:nvCxnSpPr>
            <p:cNvPr id="249" name="Google Shape;249;g851d9fad71_0_39"/>
            <p:cNvCxnSpPr/>
            <p:nvPr/>
          </p:nvCxnSpPr>
          <p:spPr>
            <a:xfrm>
              <a:off x="1246900" y="4298725"/>
              <a:ext cx="1228800" cy="0"/>
            </a:xfrm>
            <a:prstGeom prst="straightConnector1">
              <a:avLst/>
            </a:prstGeom>
            <a:noFill/>
            <a:ln cap="flat" cmpd="sng" w="28575">
              <a:solidFill>
                <a:srgbClr val="FF0000"/>
              </a:solidFill>
              <a:prstDash val="solid"/>
              <a:round/>
              <a:headEnd len="med" w="med" type="stealth"/>
              <a:tailEnd len="med" w="med" type="stealth"/>
            </a:ln>
          </p:spPr>
        </p:cxnSp>
        <p:sp>
          <p:nvSpPr>
            <p:cNvPr id="250" name="Google Shape;250;g851d9fad71_0_39"/>
            <p:cNvSpPr txBox="1"/>
            <p:nvPr/>
          </p:nvSpPr>
          <p:spPr>
            <a:xfrm>
              <a:off x="1246900" y="3908425"/>
              <a:ext cx="1228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FF0000"/>
                  </a:solidFill>
                  <a:latin typeface="Calibri"/>
                  <a:ea typeface="Calibri"/>
                  <a:cs typeface="Calibri"/>
                  <a:sym typeface="Calibri"/>
                </a:rPr>
                <a:t>Bootup</a:t>
              </a:r>
              <a:endParaRPr sz="1100">
                <a:solidFill>
                  <a:srgbClr val="FF0000"/>
                </a:solidFill>
                <a:latin typeface="Calibri"/>
                <a:ea typeface="Calibri"/>
                <a:cs typeface="Calibri"/>
                <a:sym typeface="Calibri"/>
              </a:endParaRPr>
            </a:p>
          </p:txBody>
        </p:sp>
      </p:grpSp>
      <p:grpSp>
        <p:nvGrpSpPr>
          <p:cNvPr id="251" name="Google Shape;251;g851d9fad71_0_39"/>
          <p:cNvGrpSpPr/>
          <p:nvPr/>
        </p:nvGrpSpPr>
        <p:grpSpPr>
          <a:xfrm>
            <a:off x="2475700" y="4861375"/>
            <a:ext cx="1228800" cy="390300"/>
            <a:chOff x="1246900" y="3908425"/>
            <a:chExt cx="1228800" cy="390300"/>
          </a:xfrm>
        </p:grpSpPr>
        <p:cxnSp>
          <p:nvCxnSpPr>
            <p:cNvPr id="252" name="Google Shape;252;g851d9fad71_0_39"/>
            <p:cNvCxnSpPr/>
            <p:nvPr/>
          </p:nvCxnSpPr>
          <p:spPr>
            <a:xfrm>
              <a:off x="1246900" y="4298725"/>
              <a:ext cx="1228800" cy="0"/>
            </a:xfrm>
            <a:prstGeom prst="straightConnector1">
              <a:avLst/>
            </a:prstGeom>
            <a:noFill/>
            <a:ln cap="flat" cmpd="sng" w="28575">
              <a:solidFill>
                <a:srgbClr val="FF0000"/>
              </a:solidFill>
              <a:prstDash val="solid"/>
              <a:round/>
              <a:headEnd len="med" w="med" type="stealth"/>
              <a:tailEnd len="med" w="med" type="stealth"/>
            </a:ln>
          </p:spPr>
        </p:cxnSp>
        <p:sp>
          <p:nvSpPr>
            <p:cNvPr id="253" name="Google Shape;253;g851d9fad71_0_39"/>
            <p:cNvSpPr txBox="1"/>
            <p:nvPr/>
          </p:nvSpPr>
          <p:spPr>
            <a:xfrm>
              <a:off x="1246900" y="3908425"/>
              <a:ext cx="1228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FF0000"/>
                  </a:solidFill>
                  <a:latin typeface="Calibri"/>
                  <a:ea typeface="Calibri"/>
                  <a:cs typeface="Calibri"/>
                  <a:sym typeface="Calibri"/>
                </a:rPr>
                <a:t>Apps</a:t>
              </a:r>
              <a:endParaRPr sz="1100">
                <a:solidFill>
                  <a:srgbClr val="FF0000"/>
                </a:solidFill>
                <a:latin typeface="Calibri"/>
                <a:ea typeface="Calibri"/>
                <a:cs typeface="Calibri"/>
                <a:sym typeface="Calibri"/>
              </a:endParaRPr>
            </a:p>
          </p:txBody>
        </p:sp>
      </p:grpSp>
      <p:sp>
        <p:nvSpPr>
          <p:cNvPr id="254" name="Google Shape;254;g851d9fad71_0_39"/>
          <p:cNvSpPr txBox="1"/>
          <p:nvPr/>
        </p:nvSpPr>
        <p:spPr>
          <a:xfrm>
            <a:off x="1285750" y="2851750"/>
            <a:ext cx="9390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Mix 1</a:t>
            </a:r>
            <a:endParaRPr sz="1800">
              <a:latin typeface="Calibri"/>
              <a:ea typeface="Calibri"/>
              <a:cs typeface="Calibri"/>
              <a:sym typeface="Calibri"/>
            </a:endParaRPr>
          </a:p>
        </p:txBody>
      </p:sp>
      <p:sp>
        <p:nvSpPr>
          <p:cNvPr id="255" name="Google Shape;255;g851d9fad71_0_39"/>
          <p:cNvSpPr txBox="1"/>
          <p:nvPr/>
        </p:nvSpPr>
        <p:spPr>
          <a:xfrm>
            <a:off x="4782150" y="2851750"/>
            <a:ext cx="9390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Mix 2</a:t>
            </a:r>
            <a:endParaRPr sz="1800">
              <a:latin typeface="Calibri"/>
              <a:ea typeface="Calibri"/>
              <a:cs typeface="Calibri"/>
              <a:sym typeface="Calibri"/>
            </a:endParaRPr>
          </a:p>
        </p:txBody>
      </p:sp>
      <p:sp>
        <p:nvSpPr>
          <p:cNvPr id="256" name="Google Shape;256;g851d9fad71_0_39"/>
          <p:cNvSpPr txBox="1"/>
          <p:nvPr/>
        </p:nvSpPr>
        <p:spPr>
          <a:xfrm>
            <a:off x="8317400" y="2851750"/>
            <a:ext cx="9390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Mix 3</a:t>
            </a:r>
            <a:endParaRPr sz="1800">
              <a:latin typeface="Calibri"/>
              <a:ea typeface="Calibri"/>
              <a:cs typeface="Calibri"/>
              <a:sym typeface="Calibri"/>
            </a:endParaRPr>
          </a:p>
        </p:txBody>
      </p:sp>
      <p:sp>
        <p:nvSpPr>
          <p:cNvPr id="257" name="Google Shape;257;g851d9fad71_0_39"/>
          <p:cNvSpPr txBox="1"/>
          <p:nvPr/>
        </p:nvSpPr>
        <p:spPr>
          <a:xfrm>
            <a:off x="1246900" y="5356275"/>
            <a:ext cx="10770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img-dnn</a:t>
            </a:r>
            <a:endParaRPr sz="1800">
              <a:latin typeface="Calibri"/>
              <a:ea typeface="Calibri"/>
              <a:cs typeface="Calibri"/>
              <a:sym typeface="Calibri"/>
            </a:endParaRPr>
          </a:p>
        </p:txBody>
      </p:sp>
      <p:sp>
        <p:nvSpPr>
          <p:cNvPr id="258" name="Google Shape;258;g851d9fad71_0_39"/>
          <p:cNvSpPr txBox="1"/>
          <p:nvPr/>
        </p:nvSpPr>
        <p:spPr>
          <a:xfrm>
            <a:off x="4782150" y="5356275"/>
            <a:ext cx="1228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masstree</a:t>
            </a:r>
            <a:endParaRPr sz="1800">
              <a:latin typeface="Calibri"/>
              <a:ea typeface="Calibri"/>
              <a:cs typeface="Calibri"/>
              <a:sym typeface="Calibri"/>
            </a:endParaRPr>
          </a:p>
        </p:txBody>
      </p:sp>
      <p:sp>
        <p:nvSpPr>
          <p:cNvPr id="259" name="Google Shape;259;g851d9fad71_0_39"/>
          <p:cNvSpPr txBox="1"/>
          <p:nvPr/>
        </p:nvSpPr>
        <p:spPr>
          <a:xfrm>
            <a:off x="8317400" y="5356275"/>
            <a:ext cx="9390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silo</a:t>
            </a:r>
            <a:endParaRPr sz="1800">
              <a:latin typeface="Calibri"/>
              <a:ea typeface="Calibri"/>
              <a:cs typeface="Calibri"/>
              <a:sym typeface="Calibri"/>
            </a:endParaRPr>
          </a:p>
        </p:txBody>
      </p:sp>
      <p:cxnSp>
        <p:nvCxnSpPr>
          <p:cNvPr id="260" name="Google Shape;260;g851d9fad71_0_39"/>
          <p:cNvCxnSpPr/>
          <p:nvPr/>
        </p:nvCxnSpPr>
        <p:spPr>
          <a:xfrm>
            <a:off x="3007900" y="1751275"/>
            <a:ext cx="0" cy="1483800"/>
          </a:xfrm>
          <a:prstGeom prst="straightConnector1">
            <a:avLst/>
          </a:prstGeom>
          <a:noFill/>
          <a:ln cap="flat" cmpd="sng" w="28575">
            <a:solidFill>
              <a:srgbClr val="FF0000"/>
            </a:solidFill>
            <a:prstDash val="solid"/>
            <a:round/>
            <a:headEnd len="med" w="med" type="stealth"/>
            <a:tailEnd len="med" w="med" type="stealth"/>
          </a:ln>
        </p:spPr>
      </p:cxnSp>
      <p:cxnSp>
        <p:nvCxnSpPr>
          <p:cNvPr id="261" name="Google Shape;261;g851d9fad71_0_39"/>
          <p:cNvCxnSpPr/>
          <p:nvPr/>
        </p:nvCxnSpPr>
        <p:spPr>
          <a:xfrm>
            <a:off x="2772600" y="4235300"/>
            <a:ext cx="0" cy="577200"/>
          </a:xfrm>
          <a:prstGeom prst="straightConnector1">
            <a:avLst/>
          </a:prstGeom>
          <a:noFill/>
          <a:ln cap="flat" cmpd="sng" w="28575">
            <a:solidFill>
              <a:srgbClr val="FF0000"/>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g781767c784_3_125"/>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a:t>
            </a:r>
            <a:endParaRPr/>
          </a:p>
        </p:txBody>
      </p:sp>
      <p:sp>
        <p:nvSpPr>
          <p:cNvPr id="267" name="Google Shape;267;g781767c784_3_125"/>
          <p:cNvSpPr/>
          <p:nvPr/>
        </p:nvSpPr>
        <p:spPr>
          <a:xfrm>
            <a:off x="4244950" y="258162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268" name="Google Shape;268;g781767c784_3_125"/>
          <p:cNvSpPr/>
          <p:nvPr/>
        </p:nvSpPr>
        <p:spPr>
          <a:xfrm>
            <a:off x="1940575" y="258162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269" name="Google Shape;269;g781767c784_3_125"/>
          <p:cNvSpPr/>
          <p:nvPr/>
        </p:nvSpPr>
        <p:spPr>
          <a:xfrm>
            <a:off x="6549325" y="258162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270" name="Google Shape;270;g781767c784_3_125"/>
          <p:cNvSpPr/>
          <p:nvPr/>
        </p:nvSpPr>
        <p:spPr>
          <a:xfrm>
            <a:off x="8853700" y="258162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271" name="Google Shape;271;g781767c784_3_125"/>
          <p:cNvSpPr/>
          <p:nvPr/>
        </p:nvSpPr>
        <p:spPr>
          <a:xfrm>
            <a:off x="4244950" y="258162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272" name="Google Shape;272;g781767c784_3_125"/>
          <p:cNvSpPr/>
          <p:nvPr/>
        </p:nvSpPr>
        <p:spPr>
          <a:xfrm>
            <a:off x="1940575" y="258162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273" name="Google Shape;273;g781767c784_3_125"/>
          <p:cNvSpPr/>
          <p:nvPr/>
        </p:nvSpPr>
        <p:spPr>
          <a:xfrm>
            <a:off x="8853700" y="258162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274" name="Google Shape;274;g781767c784_3_125"/>
          <p:cNvSpPr txBox="1"/>
          <p:nvPr/>
        </p:nvSpPr>
        <p:spPr>
          <a:xfrm>
            <a:off x="942600" y="1251325"/>
            <a:ext cx="10306800" cy="8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6AA84F"/>
                </a:solidFill>
                <a:latin typeface="Calibri"/>
                <a:ea typeface="Calibri"/>
                <a:cs typeface="Calibri"/>
                <a:sym typeface="Calibri"/>
              </a:rPr>
              <a:t>Goal: Refresh Representative instead of all rows</a:t>
            </a:r>
            <a:endParaRPr b="1" sz="3600">
              <a:solidFill>
                <a:srgbClr val="6AA84F"/>
              </a:solidFill>
              <a:latin typeface="Calibri"/>
              <a:ea typeface="Calibri"/>
              <a:cs typeface="Calibri"/>
              <a:sym typeface="Calibri"/>
            </a:endParaRPr>
          </a:p>
        </p:txBody>
      </p:sp>
      <p:pic>
        <p:nvPicPr>
          <p:cNvPr id="275" name="Google Shape;275;g781767c784_3_125"/>
          <p:cNvPicPr preferRelativeResize="0"/>
          <p:nvPr/>
        </p:nvPicPr>
        <p:blipFill>
          <a:blip r:embed="rId3">
            <a:alphaModFix/>
          </a:blip>
          <a:stretch>
            <a:fillRect/>
          </a:stretch>
        </p:blipFill>
        <p:spPr>
          <a:xfrm>
            <a:off x="1999575" y="2690800"/>
            <a:ext cx="341400" cy="341400"/>
          </a:xfrm>
          <a:prstGeom prst="rect">
            <a:avLst/>
          </a:prstGeom>
          <a:noFill/>
          <a:ln>
            <a:noFill/>
          </a:ln>
        </p:spPr>
      </p:pic>
      <p:sp>
        <p:nvSpPr>
          <p:cNvPr id="276" name="Google Shape;276;g781767c784_3_125"/>
          <p:cNvSpPr txBox="1"/>
          <p:nvPr/>
        </p:nvSpPr>
        <p:spPr>
          <a:xfrm>
            <a:off x="1665000" y="4903300"/>
            <a:ext cx="88620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FF0000"/>
                </a:solidFill>
                <a:latin typeface="Calibri"/>
                <a:ea typeface="Calibri"/>
                <a:cs typeface="Calibri"/>
                <a:sym typeface="Calibri"/>
              </a:rPr>
              <a:t>How to keep the integrity of data?</a:t>
            </a:r>
            <a:endParaRPr b="1" sz="2800">
              <a:solidFill>
                <a:srgbClr val="FF0000"/>
              </a:solidFill>
              <a:latin typeface="Calibri"/>
              <a:ea typeface="Calibri"/>
              <a:cs typeface="Calibri"/>
              <a:sym typeface="Calibri"/>
            </a:endParaRPr>
          </a:p>
        </p:txBody>
      </p:sp>
      <p:sp>
        <p:nvSpPr>
          <p:cNvPr id="277" name="Google Shape;277;g781767c784_3_125"/>
          <p:cNvSpPr txBox="1"/>
          <p:nvPr/>
        </p:nvSpPr>
        <p:spPr>
          <a:xfrm>
            <a:off x="1665000" y="5424700"/>
            <a:ext cx="88620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FF0000"/>
                </a:solidFill>
                <a:latin typeface="Calibri"/>
                <a:ea typeface="Calibri"/>
                <a:cs typeface="Calibri"/>
                <a:sym typeface="Calibri"/>
              </a:rPr>
              <a:t>How to service read/write memory accesses?</a:t>
            </a:r>
            <a:endParaRPr b="1" sz="2800">
              <a:solidFill>
                <a:srgbClr val="FF0000"/>
              </a:solidFill>
              <a:latin typeface="Calibri"/>
              <a:ea typeface="Calibri"/>
              <a:cs typeface="Calibri"/>
              <a:sym typeface="Calibri"/>
            </a:endParaRPr>
          </a:p>
        </p:txBody>
      </p:sp>
      <p:sp>
        <p:nvSpPr>
          <p:cNvPr id="278" name="Google Shape;278;g781767c784_3_125"/>
          <p:cNvSpPr txBox="1"/>
          <p:nvPr/>
        </p:nvSpPr>
        <p:spPr>
          <a:xfrm>
            <a:off x="1487875" y="2052725"/>
            <a:ext cx="2303100" cy="5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latin typeface="Calibri"/>
                <a:ea typeface="Calibri"/>
                <a:cs typeface="Calibri"/>
                <a:sym typeface="Calibri"/>
              </a:rPr>
              <a:t>Representative</a:t>
            </a:r>
            <a:endParaRPr sz="2500">
              <a:latin typeface="Calibri"/>
              <a:ea typeface="Calibri"/>
              <a:cs typeface="Calibri"/>
              <a:sym typeface="Calibri"/>
            </a:endParaRPr>
          </a:p>
        </p:txBody>
      </p:sp>
      <p:pic>
        <p:nvPicPr>
          <p:cNvPr id="279" name="Google Shape;279;g781767c784_3_125"/>
          <p:cNvPicPr preferRelativeResize="0"/>
          <p:nvPr/>
        </p:nvPicPr>
        <p:blipFill>
          <a:blip r:embed="rId4">
            <a:alphaModFix/>
          </a:blip>
          <a:stretch>
            <a:fillRect/>
          </a:stretch>
        </p:blipFill>
        <p:spPr>
          <a:xfrm>
            <a:off x="2468725" y="1993075"/>
            <a:ext cx="277200" cy="277200"/>
          </a:xfrm>
          <a:prstGeom prst="rect">
            <a:avLst/>
          </a:prstGeom>
          <a:noFill/>
          <a:ln>
            <a:noFill/>
          </a:ln>
        </p:spPr>
      </p:pic>
      <p:sp>
        <p:nvSpPr>
          <p:cNvPr id="280" name="Google Shape;280;g781767c784_3_125"/>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g781767c784_3_125"/>
          <p:cNvSpPr/>
          <p:nvPr/>
        </p:nvSpPr>
        <p:spPr>
          <a:xfrm>
            <a:off x="4244950" y="258162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282" name="Google Shape;282;g781767c784_3_125"/>
          <p:cNvSpPr/>
          <p:nvPr/>
        </p:nvSpPr>
        <p:spPr>
          <a:xfrm>
            <a:off x="4244950" y="2722889"/>
            <a:ext cx="341400" cy="277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781767c784_3_125"/>
          <p:cNvSpPr/>
          <p:nvPr/>
        </p:nvSpPr>
        <p:spPr>
          <a:xfrm>
            <a:off x="8853700" y="258162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284" name="Google Shape;284;g781767c784_3_125"/>
          <p:cNvSpPr/>
          <p:nvPr/>
        </p:nvSpPr>
        <p:spPr>
          <a:xfrm>
            <a:off x="8853700" y="2722889"/>
            <a:ext cx="341400" cy="277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851d9fad71_0_44"/>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DSM </a:t>
            </a:r>
            <a:endParaRPr/>
          </a:p>
        </p:txBody>
      </p:sp>
      <p:sp>
        <p:nvSpPr>
          <p:cNvPr id="290" name="Google Shape;290;g851d9fad71_0_44"/>
          <p:cNvSpPr txBox="1"/>
          <p:nvPr>
            <p:ph idx="1" type="body"/>
          </p:nvPr>
        </p:nvSpPr>
        <p:spPr>
          <a:xfrm>
            <a:off x="838200" y="1251284"/>
            <a:ext cx="10515600" cy="49257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a:t>Exploit same-content opportunity for reducing overhead of memory refresh</a:t>
            </a:r>
            <a:endParaRPr/>
          </a:p>
          <a:p>
            <a:pPr indent="-419100" lvl="0" marL="457200" rtl="0" algn="l">
              <a:spcBef>
                <a:spcPts val="0"/>
              </a:spcBef>
              <a:spcAft>
                <a:spcPts val="0"/>
              </a:spcAft>
              <a:buSzPts val="3000"/>
              <a:buChar char="•"/>
            </a:pPr>
            <a:r>
              <a:rPr lang="en-US"/>
              <a:t>Design Goals</a:t>
            </a:r>
            <a:endParaRPr/>
          </a:p>
          <a:p>
            <a:pPr indent="-419100" lvl="0" marL="914400" rtl="0" algn="l">
              <a:spcBef>
                <a:spcPts val="0"/>
              </a:spcBef>
              <a:spcAft>
                <a:spcPts val="0"/>
              </a:spcAft>
              <a:buSzPts val="3000"/>
              <a:buChar char="-"/>
            </a:pPr>
            <a:r>
              <a:rPr lang="en-US"/>
              <a:t>Track rows with the same content and </a:t>
            </a:r>
            <a:r>
              <a:rPr lang="en-US">
                <a:solidFill>
                  <a:srgbClr val="6AA84F"/>
                </a:solidFill>
              </a:rPr>
              <a:t>refresh only one</a:t>
            </a:r>
            <a:endParaRPr>
              <a:solidFill>
                <a:srgbClr val="6AA84F"/>
              </a:solidFill>
            </a:endParaRPr>
          </a:p>
          <a:p>
            <a:pPr indent="-419100" lvl="0" marL="914400" rtl="0" algn="l">
              <a:spcBef>
                <a:spcPts val="0"/>
              </a:spcBef>
              <a:spcAft>
                <a:spcPts val="0"/>
              </a:spcAft>
              <a:buSzPts val="3000"/>
              <a:buChar char="-"/>
            </a:pPr>
            <a:r>
              <a:rPr lang="en-US"/>
              <a:t>Keep </a:t>
            </a:r>
            <a:r>
              <a:rPr lang="en-US">
                <a:solidFill>
                  <a:srgbClr val="6AA84F"/>
                </a:solidFill>
              </a:rPr>
              <a:t>mapping</a:t>
            </a:r>
            <a:r>
              <a:rPr lang="en-US"/>
              <a:t> information</a:t>
            </a:r>
            <a:endParaRPr/>
          </a:p>
          <a:p>
            <a:pPr indent="-419100" lvl="0" marL="914400" rtl="0" algn="l">
              <a:spcBef>
                <a:spcPts val="0"/>
              </a:spcBef>
              <a:spcAft>
                <a:spcPts val="0"/>
              </a:spcAft>
              <a:buSzPts val="3000"/>
              <a:buChar char="-"/>
            </a:pPr>
            <a:r>
              <a:rPr lang="en-US">
                <a:solidFill>
                  <a:srgbClr val="6AA84F"/>
                </a:solidFill>
              </a:rPr>
              <a:t>Redirect </a:t>
            </a:r>
            <a:r>
              <a:rPr lang="en-US"/>
              <a:t>memory accesses if required</a:t>
            </a:r>
            <a:endParaRPr/>
          </a:p>
        </p:txBody>
      </p:sp>
      <p:sp>
        <p:nvSpPr>
          <p:cNvPr id="291" name="Google Shape;291;g851d9fad71_0_44"/>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781767c784_7_22"/>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Mapping Information </a:t>
            </a:r>
            <a:endParaRPr/>
          </a:p>
        </p:txBody>
      </p:sp>
      <p:sp>
        <p:nvSpPr>
          <p:cNvPr id="297" name="Google Shape;297;g781767c784_7_22"/>
          <p:cNvSpPr/>
          <p:nvPr/>
        </p:nvSpPr>
        <p:spPr>
          <a:xfrm>
            <a:off x="4318563" y="1730600"/>
            <a:ext cx="1768800" cy="6432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p>
        </p:txBody>
      </p:sp>
      <p:sp>
        <p:nvSpPr>
          <p:cNvPr id="298" name="Google Shape;298;g781767c784_7_22"/>
          <p:cNvSpPr/>
          <p:nvPr/>
        </p:nvSpPr>
        <p:spPr>
          <a:xfrm>
            <a:off x="4318563" y="2373900"/>
            <a:ext cx="1768800" cy="6432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p>
        </p:txBody>
      </p:sp>
      <p:sp>
        <p:nvSpPr>
          <p:cNvPr id="299" name="Google Shape;299;g781767c784_7_22"/>
          <p:cNvSpPr/>
          <p:nvPr/>
        </p:nvSpPr>
        <p:spPr>
          <a:xfrm>
            <a:off x="4318563" y="3017200"/>
            <a:ext cx="1768800" cy="6432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t>...</a:t>
            </a:r>
            <a:endParaRPr sz="3200"/>
          </a:p>
        </p:txBody>
      </p:sp>
      <p:sp>
        <p:nvSpPr>
          <p:cNvPr id="300" name="Google Shape;300;g781767c784_7_22"/>
          <p:cNvSpPr/>
          <p:nvPr/>
        </p:nvSpPr>
        <p:spPr>
          <a:xfrm>
            <a:off x="4318563" y="3660500"/>
            <a:ext cx="1768800" cy="6432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p>
        </p:txBody>
      </p:sp>
      <p:sp>
        <p:nvSpPr>
          <p:cNvPr id="301" name="Google Shape;301;g781767c784_7_22"/>
          <p:cNvSpPr/>
          <p:nvPr/>
        </p:nvSpPr>
        <p:spPr>
          <a:xfrm>
            <a:off x="4318563" y="4303800"/>
            <a:ext cx="1768800" cy="6432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p>
        </p:txBody>
      </p:sp>
      <p:sp>
        <p:nvSpPr>
          <p:cNvPr id="302" name="Google Shape;302;g781767c784_7_22"/>
          <p:cNvSpPr txBox="1"/>
          <p:nvPr/>
        </p:nvSpPr>
        <p:spPr>
          <a:xfrm>
            <a:off x="3036513" y="1820150"/>
            <a:ext cx="1191300" cy="4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Row 0</a:t>
            </a:r>
            <a:endParaRPr sz="2400">
              <a:latin typeface="Calibri"/>
              <a:ea typeface="Calibri"/>
              <a:cs typeface="Calibri"/>
              <a:sym typeface="Calibri"/>
            </a:endParaRPr>
          </a:p>
        </p:txBody>
      </p:sp>
      <p:sp>
        <p:nvSpPr>
          <p:cNvPr id="303" name="Google Shape;303;g781767c784_7_22"/>
          <p:cNvSpPr txBox="1"/>
          <p:nvPr/>
        </p:nvSpPr>
        <p:spPr>
          <a:xfrm>
            <a:off x="3036513" y="2463450"/>
            <a:ext cx="1191300" cy="4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Row 1</a:t>
            </a:r>
            <a:endParaRPr sz="2400">
              <a:latin typeface="Calibri"/>
              <a:ea typeface="Calibri"/>
              <a:cs typeface="Calibri"/>
              <a:sym typeface="Calibri"/>
            </a:endParaRPr>
          </a:p>
        </p:txBody>
      </p:sp>
      <p:sp>
        <p:nvSpPr>
          <p:cNvPr id="304" name="Google Shape;304;g781767c784_7_22"/>
          <p:cNvSpPr txBox="1"/>
          <p:nvPr/>
        </p:nvSpPr>
        <p:spPr>
          <a:xfrm>
            <a:off x="2887788" y="3750050"/>
            <a:ext cx="1340100" cy="4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Row N-2</a:t>
            </a:r>
            <a:endParaRPr sz="2400">
              <a:latin typeface="Calibri"/>
              <a:ea typeface="Calibri"/>
              <a:cs typeface="Calibri"/>
              <a:sym typeface="Calibri"/>
            </a:endParaRPr>
          </a:p>
        </p:txBody>
      </p:sp>
      <p:sp>
        <p:nvSpPr>
          <p:cNvPr id="305" name="Google Shape;305;g781767c784_7_22"/>
          <p:cNvSpPr txBox="1"/>
          <p:nvPr/>
        </p:nvSpPr>
        <p:spPr>
          <a:xfrm>
            <a:off x="2887788" y="4393350"/>
            <a:ext cx="1340100" cy="4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Row N-1</a:t>
            </a:r>
            <a:endParaRPr sz="2400">
              <a:latin typeface="Calibri"/>
              <a:ea typeface="Calibri"/>
              <a:cs typeface="Calibri"/>
              <a:sym typeface="Calibri"/>
            </a:endParaRPr>
          </a:p>
        </p:txBody>
      </p:sp>
      <p:cxnSp>
        <p:nvCxnSpPr>
          <p:cNvPr id="306" name="Google Shape;306;g781767c784_7_22"/>
          <p:cNvCxnSpPr/>
          <p:nvPr/>
        </p:nvCxnSpPr>
        <p:spPr>
          <a:xfrm>
            <a:off x="2504475" y="3554250"/>
            <a:ext cx="1226400" cy="0"/>
          </a:xfrm>
          <a:prstGeom prst="straightConnector1">
            <a:avLst/>
          </a:prstGeom>
          <a:noFill/>
          <a:ln cap="flat" cmpd="sng" w="28575">
            <a:solidFill>
              <a:srgbClr val="000000"/>
            </a:solidFill>
            <a:prstDash val="solid"/>
            <a:round/>
            <a:headEnd len="med" w="med" type="none"/>
            <a:tailEnd len="med" w="med" type="triangle"/>
          </a:ln>
        </p:spPr>
      </p:cxnSp>
      <p:sp>
        <p:nvSpPr>
          <p:cNvPr id="307" name="Google Shape;307;g781767c784_7_22"/>
          <p:cNvSpPr txBox="1"/>
          <p:nvPr/>
        </p:nvSpPr>
        <p:spPr>
          <a:xfrm>
            <a:off x="1848513" y="2990100"/>
            <a:ext cx="25383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PFN</a:t>
            </a:r>
            <a:endParaRPr sz="2800">
              <a:latin typeface="Calibri"/>
              <a:ea typeface="Calibri"/>
              <a:cs typeface="Calibri"/>
              <a:sym typeface="Calibri"/>
            </a:endParaRPr>
          </a:p>
        </p:txBody>
      </p:sp>
      <p:sp>
        <p:nvSpPr>
          <p:cNvPr id="308" name="Google Shape;308;g781767c784_7_22"/>
          <p:cNvSpPr txBox="1"/>
          <p:nvPr/>
        </p:nvSpPr>
        <p:spPr>
          <a:xfrm>
            <a:off x="4024863" y="4947100"/>
            <a:ext cx="2356200" cy="67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Mapping Table</a:t>
            </a:r>
            <a:endParaRPr b="1" sz="2400">
              <a:latin typeface="Calibri"/>
              <a:ea typeface="Calibri"/>
              <a:cs typeface="Calibri"/>
              <a:sym typeface="Calibri"/>
            </a:endParaRPr>
          </a:p>
        </p:txBody>
      </p:sp>
      <p:sp>
        <p:nvSpPr>
          <p:cNvPr id="309" name="Google Shape;309;g781767c784_7_22"/>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g781767c784_7_22"/>
          <p:cNvSpPr/>
          <p:nvPr/>
        </p:nvSpPr>
        <p:spPr>
          <a:xfrm rot="-2087899">
            <a:off x="5744997" y="2295683"/>
            <a:ext cx="937813" cy="245918"/>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781767c784_7_22"/>
          <p:cNvSpPr txBox="1"/>
          <p:nvPr/>
        </p:nvSpPr>
        <p:spPr>
          <a:xfrm>
            <a:off x="6669150" y="1844300"/>
            <a:ext cx="54372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Is it mapped to a representative?</a:t>
            </a:r>
            <a:endParaRPr sz="3000">
              <a:latin typeface="Calibri"/>
              <a:ea typeface="Calibri"/>
              <a:cs typeface="Calibri"/>
              <a:sym typeface="Calibri"/>
            </a:endParaRPr>
          </a:p>
        </p:txBody>
      </p:sp>
      <p:sp>
        <p:nvSpPr>
          <p:cNvPr id="312" name="Google Shape;312;g781767c784_7_22"/>
          <p:cNvSpPr/>
          <p:nvPr/>
        </p:nvSpPr>
        <p:spPr>
          <a:xfrm flipH="1" rot="-8712101">
            <a:off x="5744997" y="2854658"/>
            <a:ext cx="937813" cy="245918"/>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781767c784_7_22"/>
          <p:cNvSpPr/>
          <p:nvPr/>
        </p:nvSpPr>
        <p:spPr>
          <a:xfrm flipH="1" rot="10798900">
            <a:off x="5912772" y="2563733"/>
            <a:ext cx="937800" cy="2460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781767c784_7_22"/>
          <p:cNvSpPr txBox="1"/>
          <p:nvPr/>
        </p:nvSpPr>
        <p:spPr>
          <a:xfrm>
            <a:off x="6850575" y="2487600"/>
            <a:ext cx="54372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Which</a:t>
            </a:r>
            <a:r>
              <a:rPr lang="en-US" sz="3000">
                <a:latin typeface="Calibri"/>
                <a:ea typeface="Calibri"/>
                <a:cs typeface="Calibri"/>
                <a:sym typeface="Calibri"/>
              </a:rPr>
              <a:t> representative?</a:t>
            </a:r>
            <a:endParaRPr sz="3000">
              <a:latin typeface="Calibri"/>
              <a:ea typeface="Calibri"/>
              <a:cs typeface="Calibri"/>
              <a:sym typeface="Calibri"/>
            </a:endParaRPr>
          </a:p>
        </p:txBody>
      </p:sp>
      <p:sp>
        <p:nvSpPr>
          <p:cNvPr id="315" name="Google Shape;315;g781767c784_7_22"/>
          <p:cNvSpPr txBox="1"/>
          <p:nvPr/>
        </p:nvSpPr>
        <p:spPr>
          <a:xfrm>
            <a:off x="6669150" y="3084776"/>
            <a:ext cx="5437200" cy="41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Is the content of the row zero?</a:t>
            </a:r>
            <a:endParaRPr sz="3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g781767c784_4_79"/>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Representative Row</a:t>
            </a:r>
            <a:endParaRPr/>
          </a:p>
        </p:txBody>
      </p:sp>
      <p:sp>
        <p:nvSpPr>
          <p:cNvPr id="321" name="Google Shape;321;g781767c784_4_79"/>
          <p:cNvSpPr/>
          <p:nvPr/>
        </p:nvSpPr>
        <p:spPr>
          <a:xfrm>
            <a:off x="5357650" y="227227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322" name="Google Shape;322;g781767c784_4_79"/>
          <p:cNvSpPr/>
          <p:nvPr/>
        </p:nvSpPr>
        <p:spPr>
          <a:xfrm>
            <a:off x="3434275" y="227227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323" name="Google Shape;323;g781767c784_4_79"/>
          <p:cNvSpPr/>
          <p:nvPr/>
        </p:nvSpPr>
        <p:spPr>
          <a:xfrm>
            <a:off x="7281025" y="227227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B</a:t>
            </a:r>
            <a:endParaRPr sz="3500"/>
          </a:p>
        </p:txBody>
      </p:sp>
      <p:sp>
        <p:nvSpPr>
          <p:cNvPr id="324" name="Google Shape;324;g781767c784_4_79"/>
          <p:cNvSpPr/>
          <p:nvPr/>
        </p:nvSpPr>
        <p:spPr>
          <a:xfrm>
            <a:off x="9204400" y="2272275"/>
            <a:ext cx="1397700" cy="21519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325" name="Google Shape;325;g781767c784_4_79"/>
          <p:cNvSpPr/>
          <p:nvPr/>
        </p:nvSpPr>
        <p:spPr>
          <a:xfrm>
            <a:off x="5357650" y="227227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26" name="Google Shape;326;g781767c784_4_79"/>
          <p:cNvSpPr/>
          <p:nvPr/>
        </p:nvSpPr>
        <p:spPr>
          <a:xfrm>
            <a:off x="3434275" y="227227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A</a:t>
            </a:r>
            <a:endParaRPr sz="3500"/>
          </a:p>
        </p:txBody>
      </p:sp>
      <p:sp>
        <p:nvSpPr>
          <p:cNvPr id="327" name="Google Shape;327;g781767c784_4_79"/>
          <p:cNvSpPr/>
          <p:nvPr/>
        </p:nvSpPr>
        <p:spPr>
          <a:xfrm>
            <a:off x="9204400" y="2272275"/>
            <a:ext cx="1397700" cy="2151900"/>
          </a:xfrm>
          <a:prstGeom prst="roundRect">
            <a:avLst>
              <a:gd fmla="val 16667" name="adj"/>
            </a:avLst>
          </a:prstGeom>
          <a:solidFill>
            <a:srgbClr val="99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sp>
        <p:nvSpPr>
          <p:cNvPr id="328" name="Google Shape;328;g781767c784_4_79"/>
          <p:cNvSpPr/>
          <p:nvPr/>
        </p:nvSpPr>
        <p:spPr>
          <a:xfrm>
            <a:off x="9204400" y="2413539"/>
            <a:ext cx="341400" cy="277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g781767c784_4_79"/>
          <p:cNvPicPr preferRelativeResize="0"/>
          <p:nvPr/>
        </p:nvPicPr>
        <p:blipFill>
          <a:blip r:embed="rId3">
            <a:alphaModFix/>
          </a:blip>
          <a:stretch>
            <a:fillRect/>
          </a:stretch>
        </p:blipFill>
        <p:spPr>
          <a:xfrm>
            <a:off x="3493275" y="2381450"/>
            <a:ext cx="341400" cy="341400"/>
          </a:xfrm>
          <a:prstGeom prst="rect">
            <a:avLst/>
          </a:prstGeom>
          <a:noFill/>
          <a:ln>
            <a:noFill/>
          </a:ln>
        </p:spPr>
      </p:pic>
      <p:sp>
        <p:nvSpPr>
          <p:cNvPr id="330" name="Google Shape;330;g781767c784_4_79"/>
          <p:cNvSpPr/>
          <p:nvPr/>
        </p:nvSpPr>
        <p:spPr>
          <a:xfrm>
            <a:off x="5357650" y="2413539"/>
            <a:ext cx="341400" cy="277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g781767c784_4_79"/>
          <p:cNvPicPr preferRelativeResize="0"/>
          <p:nvPr/>
        </p:nvPicPr>
        <p:blipFill>
          <a:blip r:embed="rId4">
            <a:alphaModFix/>
          </a:blip>
          <a:stretch>
            <a:fillRect/>
          </a:stretch>
        </p:blipFill>
        <p:spPr>
          <a:xfrm>
            <a:off x="3962425" y="1836125"/>
            <a:ext cx="277200" cy="277200"/>
          </a:xfrm>
          <a:prstGeom prst="rect">
            <a:avLst/>
          </a:prstGeom>
          <a:noFill/>
          <a:ln>
            <a:noFill/>
          </a:ln>
        </p:spPr>
      </p:pic>
      <p:cxnSp>
        <p:nvCxnSpPr>
          <p:cNvPr id="332" name="Google Shape;332;g781767c784_4_79"/>
          <p:cNvCxnSpPr/>
          <p:nvPr/>
        </p:nvCxnSpPr>
        <p:spPr>
          <a:xfrm>
            <a:off x="1013550" y="3792313"/>
            <a:ext cx="1768200" cy="0"/>
          </a:xfrm>
          <a:prstGeom prst="straightConnector1">
            <a:avLst/>
          </a:prstGeom>
          <a:noFill/>
          <a:ln cap="flat" cmpd="sng" w="28575">
            <a:solidFill>
              <a:srgbClr val="000000"/>
            </a:solidFill>
            <a:prstDash val="solid"/>
            <a:round/>
            <a:headEnd len="med" w="med" type="none"/>
            <a:tailEnd len="med" w="med" type="triangle"/>
          </a:ln>
        </p:spPr>
      </p:cxnSp>
      <p:sp>
        <p:nvSpPr>
          <p:cNvPr id="333" name="Google Shape;333;g781767c784_4_79"/>
          <p:cNvSpPr txBox="1"/>
          <p:nvPr/>
        </p:nvSpPr>
        <p:spPr>
          <a:xfrm>
            <a:off x="937350" y="3243113"/>
            <a:ext cx="13977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Write to </a:t>
            </a:r>
            <a:endParaRPr sz="2800">
              <a:latin typeface="Calibri"/>
              <a:ea typeface="Calibri"/>
              <a:cs typeface="Calibri"/>
              <a:sym typeface="Calibri"/>
            </a:endParaRPr>
          </a:p>
        </p:txBody>
      </p:sp>
      <p:pic>
        <p:nvPicPr>
          <p:cNvPr id="334" name="Google Shape;334;g781767c784_4_79"/>
          <p:cNvPicPr preferRelativeResize="0"/>
          <p:nvPr/>
        </p:nvPicPr>
        <p:blipFill>
          <a:blip r:embed="rId4">
            <a:alphaModFix/>
          </a:blip>
          <a:stretch>
            <a:fillRect/>
          </a:stretch>
        </p:blipFill>
        <p:spPr>
          <a:xfrm>
            <a:off x="2335050" y="3442763"/>
            <a:ext cx="277200" cy="277200"/>
          </a:xfrm>
          <a:prstGeom prst="rect">
            <a:avLst/>
          </a:prstGeom>
          <a:noFill/>
          <a:ln>
            <a:noFill/>
          </a:ln>
        </p:spPr>
      </p:pic>
      <p:sp>
        <p:nvSpPr>
          <p:cNvPr id="335" name="Google Shape;335;g781767c784_4_79"/>
          <p:cNvSpPr txBox="1"/>
          <p:nvPr/>
        </p:nvSpPr>
        <p:spPr>
          <a:xfrm>
            <a:off x="1625500" y="5080975"/>
            <a:ext cx="88620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FF0000"/>
                </a:solidFill>
                <a:latin typeface="Calibri"/>
                <a:ea typeface="Calibri"/>
                <a:cs typeface="Calibri"/>
                <a:sym typeface="Calibri"/>
              </a:rPr>
              <a:t>Need the reverse of Mapping Table</a:t>
            </a:r>
            <a:endParaRPr b="1" sz="2800">
              <a:solidFill>
                <a:srgbClr val="FF0000"/>
              </a:solidFill>
              <a:latin typeface="Calibri"/>
              <a:ea typeface="Calibri"/>
              <a:cs typeface="Calibri"/>
              <a:sym typeface="Calibri"/>
            </a:endParaRPr>
          </a:p>
        </p:txBody>
      </p:sp>
      <p:sp>
        <p:nvSpPr>
          <p:cNvPr id="336" name="Google Shape;336;g781767c784_4_79"/>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g783989aa2b_0_47"/>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Representative Row in Practice: R-Rows</a:t>
            </a:r>
            <a:endParaRPr/>
          </a:p>
        </p:txBody>
      </p:sp>
      <p:cxnSp>
        <p:nvCxnSpPr>
          <p:cNvPr id="342" name="Google Shape;342;g783989aa2b_0_47"/>
          <p:cNvCxnSpPr/>
          <p:nvPr/>
        </p:nvCxnSpPr>
        <p:spPr>
          <a:xfrm>
            <a:off x="4440390"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43" name="Google Shape;343;g783989aa2b_0_47"/>
          <p:cNvCxnSpPr/>
          <p:nvPr/>
        </p:nvCxnSpPr>
        <p:spPr>
          <a:xfrm>
            <a:off x="5009012"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44" name="Google Shape;344;g783989aa2b_0_47"/>
          <p:cNvCxnSpPr/>
          <p:nvPr/>
        </p:nvCxnSpPr>
        <p:spPr>
          <a:xfrm>
            <a:off x="5577635"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45" name="Google Shape;345;g783989aa2b_0_47"/>
          <p:cNvCxnSpPr/>
          <p:nvPr/>
        </p:nvCxnSpPr>
        <p:spPr>
          <a:xfrm>
            <a:off x="6146257"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46" name="Google Shape;346;g783989aa2b_0_47"/>
          <p:cNvCxnSpPr/>
          <p:nvPr/>
        </p:nvCxnSpPr>
        <p:spPr>
          <a:xfrm rot="10800000">
            <a:off x="3607725" y="3012021"/>
            <a:ext cx="1999200" cy="0"/>
          </a:xfrm>
          <a:prstGeom prst="straightConnector1">
            <a:avLst/>
          </a:prstGeom>
          <a:noFill/>
          <a:ln cap="flat" cmpd="sng" w="19050">
            <a:solidFill>
              <a:schemeClr val="dk2"/>
            </a:solidFill>
            <a:prstDash val="solid"/>
            <a:round/>
            <a:headEnd len="med" w="med" type="none"/>
            <a:tailEnd len="med" w="med" type="none"/>
          </a:ln>
        </p:spPr>
      </p:cxnSp>
      <p:cxnSp>
        <p:nvCxnSpPr>
          <p:cNvPr id="347" name="Google Shape;347;g783989aa2b_0_47"/>
          <p:cNvCxnSpPr/>
          <p:nvPr/>
        </p:nvCxnSpPr>
        <p:spPr>
          <a:xfrm rot="10800000">
            <a:off x="3607925" y="3597075"/>
            <a:ext cx="2338200" cy="0"/>
          </a:xfrm>
          <a:prstGeom prst="straightConnector1">
            <a:avLst/>
          </a:prstGeom>
          <a:noFill/>
          <a:ln cap="flat" cmpd="sng" w="19050">
            <a:solidFill>
              <a:schemeClr val="dk2"/>
            </a:solidFill>
            <a:prstDash val="solid"/>
            <a:round/>
            <a:headEnd len="med" w="med" type="none"/>
            <a:tailEnd len="med" w="med" type="none"/>
          </a:ln>
        </p:spPr>
      </p:cxnSp>
      <p:cxnSp>
        <p:nvCxnSpPr>
          <p:cNvPr id="348" name="Google Shape;348;g783989aa2b_0_47"/>
          <p:cNvCxnSpPr/>
          <p:nvPr/>
        </p:nvCxnSpPr>
        <p:spPr>
          <a:xfrm rot="10800000">
            <a:off x="3607850" y="4182453"/>
            <a:ext cx="2220300" cy="0"/>
          </a:xfrm>
          <a:prstGeom prst="straightConnector1">
            <a:avLst/>
          </a:prstGeom>
          <a:noFill/>
          <a:ln cap="flat" cmpd="sng" w="19050">
            <a:solidFill>
              <a:schemeClr val="dk2"/>
            </a:solidFill>
            <a:prstDash val="solid"/>
            <a:round/>
            <a:headEnd len="med" w="med" type="none"/>
            <a:tailEnd len="med" w="med" type="none"/>
          </a:ln>
        </p:spPr>
      </p:cxnSp>
      <p:cxnSp>
        <p:nvCxnSpPr>
          <p:cNvPr id="349" name="Google Shape;349;g783989aa2b_0_47"/>
          <p:cNvCxnSpPr/>
          <p:nvPr/>
        </p:nvCxnSpPr>
        <p:spPr>
          <a:xfrm rot="10800000">
            <a:off x="3608375" y="4767669"/>
            <a:ext cx="22935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g783989aa2b_0_47"/>
          <p:cNvSpPr/>
          <p:nvPr/>
        </p:nvSpPr>
        <p:spPr>
          <a:xfrm>
            <a:off x="3921533" y="5284901"/>
            <a:ext cx="2800800" cy="606000"/>
          </a:xfrm>
          <a:prstGeom prst="roundRect">
            <a:avLst>
              <a:gd fmla="val 50000"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Buffer</a:t>
            </a:r>
            <a:endParaRPr sz="2800">
              <a:latin typeface="Calibri"/>
              <a:ea typeface="Calibri"/>
              <a:cs typeface="Calibri"/>
              <a:sym typeface="Calibri"/>
            </a:endParaRPr>
          </a:p>
        </p:txBody>
      </p:sp>
      <p:sp>
        <p:nvSpPr>
          <p:cNvPr id="351" name="Google Shape;351;g783989aa2b_0_47"/>
          <p:cNvSpPr/>
          <p:nvPr/>
        </p:nvSpPr>
        <p:spPr>
          <a:xfrm>
            <a:off x="4928704" y="3226571"/>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783989aa2b_0_47"/>
          <p:cNvSpPr/>
          <p:nvPr/>
        </p:nvSpPr>
        <p:spPr>
          <a:xfrm>
            <a:off x="4360063"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783989aa2b_0_47"/>
          <p:cNvSpPr/>
          <p:nvPr/>
        </p:nvSpPr>
        <p:spPr>
          <a:xfrm>
            <a:off x="4928704"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783989aa2b_0_47"/>
          <p:cNvSpPr/>
          <p:nvPr/>
        </p:nvSpPr>
        <p:spPr>
          <a:xfrm>
            <a:off x="5497375"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783989aa2b_0_47"/>
          <p:cNvSpPr/>
          <p:nvPr/>
        </p:nvSpPr>
        <p:spPr>
          <a:xfrm>
            <a:off x="4360063"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783989aa2b_0_47"/>
          <p:cNvSpPr/>
          <p:nvPr/>
        </p:nvSpPr>
        <p:spPr>
          <a:xfrm>
            <a:off x="4928704"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783989aa2b_0_47"/>
          <p:cNvSpPr/>
          <p:nvPr/>
        </p:nvSpPr>
        <p:spPr>
          <a:xfrm>
            <a:off x="5497375"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g783989aa2b_0_47"/>
          <p:cNvCxnSpPr/>
          <p:nvPr/>
        </p:nvCxnSpPr>
        <p:spPr>
          <a:xfrm flipH="1">
            <a:off x="3604388" y="3308671"/>
            <a:ext cx="2052600" cy="4500"/>
          </a:xfrm>
          <a:prstGeom prst="straightConnector1">
            <a:avLst/>
          </a:prstGeom>
          <a:noFill/>
          <a:ln cap="flat" cmpd="sng" w="19050">
            <a:solidFill>
              <a:schemeClr val="dk2"/>
            </a:solidFill>
            <a:prstDash val="solid"/>
            <a:round/>
            <a:headEnd len="med" w="med" type="none"/>
            <a:tailEnd len="med" w="med" type="none"/>
          </a:ln>
        </p:spPr>
      </p:cxnSp>
      <p:cxnSp>
        <p:nvCxnSpPr>
          <p:cNvPr id="359" name="Google Shape;359;g783989aa2b_0_47"/>
          <p:cNvCxnSpPr/>
          <p:nvPr/>
        </p:nvCxnSpPr>
        <p:spPr>
          <a:xfrm rot="10800000">
            <a:off x="3604388" y="3889845"/>
            <a:ext cx="2456100" cy="600"/>
          </a:xfrm>
          <a:prstGeom prst="straightConnector1">
            <a:avLst/>
          </a:prstGeom>
          <a:noFill/>
          <a:ln cap="flat" cmpd="sng" w="19050">
            <a:solidFill>
              <a:schemeClr val="dk2"/>
            </a:solidFill>
            <a:prstDash val="solid"/>
            <a:round/>
            <a:headEnd len="med" w="med" type="none"/>
            <a:tailEnd len="med" w="med" type="none"/>
          </a:ln>
        </p:spPr>
      </p:cxnSp>
      <p:cxnSp>
        <p:nvCxnSpPr>
          <p:cNvPr id="360" name="Google Shape;360;g783989aa2b_0_47"/>
          <p:cNvCxnSpPr/>
          <p:nvPr/>
        </p:nvCxnSpPr>
        <p:spPr>
          <a:xfrm flipH="1">
            <a:off x="3604388" y="4475061"/>
            <a:ext cx="2052000" cy="5100"/>
          </a:xfrm>
          <a:prstGeom prst="straightConnector1">
            <a:avLst/>
          </a:prstGeom>
          <a:noFill/>
          <a:ln cap="flat" cmpd="sng" w="19050">
            <a:solidFill>
              <a:schemeClr val="dk2"/>
            </a:solidFill>
            <a:prstDash val="solid"/>
            <a:round/>
            <a:headEnd len="med" w="med" type="none"/>
            <a:tailEnd len="med" w="med" type="none"/>
          </a:ln>
        </p:spPr>
      </p:cxnSp>
      <p:cxnSp>
        <p:nvCxnSpPr>
          <p:cNvPr id="361" name="Google Shape;361;g783989aa2b_0_47"/>
          <p:cNvCxnSpPr/>
          <p:nvPr/>
        </p:nvCxnSpPr>
        <p:spPr>
          <a:xfrm rot="10800000">
            <a:off x="3604388" y="2134197"/>
            <a:ext cx="1999200" cy="0"/>
          </a:xfrm>
          <a:prstGeom prst="straightConnector1">
            <a:avLst/>
          </a:prstGeom>
          <a:noFill/>
          <a:ln cap="flat" cmpd="sng" w="19050">
            <a:solidFill>
              <a:schemeClr val="dk2"/>
            </a:solidFill>
            <a:prstDash val="solid"/>
            <a:round/>
            <a:headEnd len="med" w="med" type="none"/>
            <a:tailEnd len="med" w="med" type="none"/>
          </a:ln>
        </p:spPr>
      </p:cxnSp>
      <p:cxnSp>
        <p:nvCxnSpPr>
          <p:cNvPr id="362" name="Google Shape;362;g783989aa2b_0_47"/>
          <p:cNvCxnSpPr/>
          <p:nvPr/>
        </p:nvCxnSpPr>
        <p:spPr>
          <a:xfrm rot="10800000">
            <a:off x="3604388" y="2719413"/>
            <a:ext cx="2338200" cy="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g783989aa2b_0_47"/>
          <p:cNvCxnSpPr/>
          <p:nvPr/>
        </p:nvCxnSpPr>
        <p:spPr>
          <a:xfrm flipH="1">
            <a:off x="3604388" y="2426805"/>
            <a:ext cx="2052600" cy="4500"/>
          </a:xfrm>
          <a:prstGeom prst="straightConnector1">
            <a:avLst/>
          </a:prstGeom>
          <a:noFill/>
          <a:ln cap="flat" cmpd="sng" w="19050">
            <a:solidFill>
              <a:schemeClr val="dk2"/>
            </a:solidFill>
            <a:prstDash val="solid"/>
            <a:round/>
            <a:headEnd len="med" w="med" type="none"/>
            <a:tailEnd len="med" w="med" type="none"/>
          </a:ln>
        </p:spPr>
      </p:cxnSp>
      <p:sp>
        <p:nvSpPr>
          <p:cNvPr id="364" name="Google Shape;364;g783989aa2b_0_47"/>
          <p:cNvSpPr/>
          <p:nvPr/>
        </p:nvSpPr>
        <p:spPr>
          <a:xfrm rot="-2700639">
            <a:off x="2508021" y="2345962"/>
            <a:ext cx="2283814" cy="2228659"/>
          </a:xfrm>
          <a:prstGeom prst="diagStripe">
            <a:avLst>
              <a:gd fmla="val 68072"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365" name="Google Shape;365;g783989aa2b_0_47"/>
          <p:cNvSpPr txBox="1"/>
          <p:nvPr/>
        </p:nvSpPr>
        <p:spPr>
          <a:xfrm rot="-5400000">
            <a:off x="2136586" y="3096518"/>
            <a:ext cx="2502300" cy="6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Decoder</a:t>
            </a:r>
            <a:endParaRPr sz="2800">
              <a:latin typeface="Calibri"/>
              <a:ea typeface="Calibri"/>
              <a:cs typeface="Calibri"/>
              <a:sym typeface="Calibri"/>
            </a:endParaRPr>
          </a:p>
        </p:txBody>
      </p:sp>
      <p:sp>
        <p:nvSpPr>
          <p:cNvPr id="366" name="Google Shape;366;g783989aa2b_0_47"/>
          <p:cNvSpPr/>
          <p:nvPr/>
        </p:nvSpPr>
        <p:spPr>
          <a:xfrm>
            <a:off x="4105150" y="1880125"/>
            <a:ext cx="2220300" cy="317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783989aa2b_0_47"/>
          <p:cNvSpPr/>
          <p:nvPr/>
        </p:nvSpPr>
        <p:spPr>
          <a:xfrm>
            <a:off x="4105150" y="3890449"/>
            <a:ext cx="2220300" cy="11838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R-Rows</a:t>
            </a:r>
            <a:endParaRPr sz="2400"/>
          </a:p>
        </p:txBody>
      </p:sp>
      <p:sp>
        <p:nvSpPr>
          <p:cNvPr id="368" name="Google Shape;368;g783989aa2b_0_47"/>
          <p:cNvSpPr/>
          <p:nvPr/>
        </p:nvSpPr>
        <p:spPr>
          <a:xfrm>
            <a:off x="6433600" y="3890450"/>
            <a:ext cx="164100" cy="1183800"/>
          </a:xfrm>
          <a:prstGeom prst="rightBrace">
            <a:avLst>
              <a:gd fmla="val 50000"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783989aa2b_0_47"/>
          <p:cNvSpPr txBox="1"/>
          <p:nvPr/>
        </p:nvSpPr>
        <p:spPr>
          <a:xfrm>
            <a:off x="6326125" y="4238050"/>
            <a:ext cx="20526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2K ≈ 3% </a:t>
            </a:r>
            <a:endParaRPr sz="3000">
              <a:latin typeface="Calibri"/>
              <a:ea typeface="Calibri"/>
              <a:cs typeface="Calibri"/>
              <a:sym typeface="Calibri"/>
            </a:endParaRPr>
          </a:p>
        </p:txBody>
      </p:sp>
      <p:sp>
        <p:nvSpPr>
          <p:cNvPr id="370" name="Google Shape;370;g783989aa2b_0_47"/>
          <p:cNvSpPr txBox="1"/>
          <p:nvPr/>
        </p:nvSpPr>
        <p:spPr>
          <a:xfrm>
            <a:off x="4734850" y="1423364"/>
            <a:ext cx="9609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Bank</a:t>
            </a:r>
            <a:endParaRPr sz="3000">
              <a:latin typeface="Calibri"/>
              <a:ea typeface="Calibri"/>
              <a:cs typeface="Calibri"/>
              <a:sym typeface="Calibri"/>
            </a:endParaRPr>
          </a:p>
        </p:txBody>
      </p:sp>
      <p:sp>
        <p:nvSpPr>
          <p:cNvPr id="371" name="Google Shape;371;g783989aa2b_0_47"/>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g783989aa2b_0_103"/>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Mapping Table Entry Content</a:t>
            </a:r>
            <a:endParaRPr/>
          </a:p>
        </p:txBody>
      </p:sp>
      <p:cxnSp>
        <p:nvCxnSpPr>
          <p:cNvPr id="377" name="Google Shape;377;g783989aa2b_0_103"/>
          <p:cNvCxnSpPr/>
          <p:nvPr/>
        </p:nvCxnSpPr>
        <p:spPr>
          <a:xfrm>
            <a:off x="4440390"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78" name="Google Shape;378;g783989aa2b_0_103"/>
          <p:cNvCxnSpPr/>
          <p:nvPr/>
        </p:nvCxnSpPr>
        <p:spPr>
          <a:xfrm>
            <a:off x="5009012"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79" name="Google Shape;379;g783989aa2b_0_103"/>
          <p:cNvCxnSpPr/>
          <p:nvPr/>
        </p:nvCxnSpPr>
        <p:spPr>
          <a:xfrm>
            <a:off x="5577635"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80" name="Google Shape;380;g783989aa2b_0_103"/>
          <p:cNvCxnSpPr/>
          <p:nvPr/>
        </p:nvCxnSpPr>
        <p:spPr>
          <a:xfrm>
            <a:off x="6146257"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381" name="Google Shape;381;g783989aa2b_0_103"/>
          <p:cNvCxnSpPr/>
          <p:nvPr/>
        </p:nvCxnSpPr>
        <p:spPr>
          <a:xfrm rot="10800000">
            <a:off x="3607725" y="3012021"/>
            <a:ext cx="1999200" cy="0"/>
          </a:xfrm>
          <a:prstGeom prst="straightConnector1">
            <a:avLst/>
          </a:prstGeom>
          <a:noFill/>
          <a:ln cap="flat" cmpd="sng" w="19050">
            <a:solidFill>
              <a:schemeClr val="dk2"/>
            </a:solidFill>
            <a:prstDash val="solid"/>
            <a:round/>
            <a:headEnd len="med" w="med" type="none"/>
            <a:tailEnd len="med" w="med" type="none"/>
          </a:ln>
        </p:spPr>
      </p:cxnSp>
      <p:cxnSp>
        <p:nvCxnSpPr>
          <p:cNvPr id="382" name="Google Shape;382;g783989aa2b_0_103"/>
          <p:cNvCxnSpPr/>
          <p:nvPr/>
        </p:nvCxnSpPr>
        <p:spPr>
          <a:xfrm rot="10800000">
            <a:off x="3607925" y="3597075"/>
            <a:ext cx="2338200" cy="0"/>
          </a:xfrm>
          <a:prstGeom prst="straightConnector1">
            <a:avLst/>
          </a:prstGeom>
          <a:noFill/>
          <a:ln cap="flat" cmpd="sng" w="19050">
            <a:solidFill>
              <a:schemeClr val="dk2"/>
            </a:solidFill>
            <a:prstDash val="solid"/>
            <a:round/>
            <a:headEnd len="med" w="med" type="none"/>
            <a:tailEnd len="med" w="med" type="none"/>
          </a:ln>
        </p:spPr>
      </p:cxnSp>
      <p:cxnSp>
        <p:nvCxnSpPr>
          <p:cNvPr id="383" name="Google Shape;383;g783989aa2b_0_103"/>
          <p:cNvCxnSpPr/>
          <p:nvPr/>
        </p:nvCxnSpPr>
        <p:spPr>
          <a:xfrm rot="10800000">
            <a:off x="3607850" y="4182453"/>
            <a:ext cx="2220300" cy="0"/>
          </a:xfrm>
          <a:prstGeom prst="straightConnector1">
            <a:avLst/>
          </a:prstGeom>
          <a:noFill/>
          <a:ln cap="flat" cmpd="sng" w="19050">
            <a:solidFill>
              <a:schemeClr val="dk2"/>
            </a:solidFill>
            <a:prstDash val="solid"/>
            <a:round/>
            <a:headEnd len="med" w="med" type="none"/>
            <a:tailEnd len="med" w="med" type="none"/>
          </a:ln>
        </p:spPr>
      </p:cxnSp>
      <p:cxnSp>
        <p:nvCxnSpPr>
          <p:cNvPr id="384" name="Google Shape;384;g783989aa2b_0_103"/>
          <p:cNvCxnSpPr/>
          <p:nvPr/>
        </p:nvCxnSpPr>
        <p:spPr>
          <a:xfrm rot="10800000">
            <a:off x="3608375" y="4767669"/>
            <a:ext cx="2293500" cy="0"/>
          </a:xfrm>
          <a:prstGeom prst="straightConnector1">
            <a:avLst/>
          </a:prstGeom>
          <a:noFill/>
          <a:ln cap="flat" cmpd="sng" w="19050">
            <a:solidFill>
              <a:schemeClr val="dk2"/>
            </a:solidFill>
            <a:prstDash val="solid"/>
            <a:round/>
            <a:headEnd len="med" w="med" type="none"/>
            <a:tailEnd len="med" w="med" type="none"/>
          </a:ln>
        </p:spPr>
      </p:cxnSp>
      <p:sp>
        <p:nvSpPr>
          <p:cNvPr id="385" name="Google Shape;385;g783989aa2b_0_103"/>
          <p:cNvSpPr/>
          <p:nvPr/>
        </p:nvSpPr>
        <p:spPr>
          <a:xfrm>
            <a:off x="3921533" y="5284901"/>
            <a:ext cx="2800800" cy="606000"/>
          </a:xfrm>
          <a:prstGeom prst="roundRect">
            <a:avLst>
              <a:gd fmla="val 50000"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Buffer</a:t>
            </a:r>
            <a:endParaRPr sz="2800">
              <a:latin typeface="Calibri"/>
              <a:ea typeface="Calibri"/>
              <a:cs typeface="Calibri"/>
              <a:sym typeface="Calibri"/>
            </a:endParaRPr>
          </a:p>
        </p:txBody>
      </p:sp>
      <p:sp>
        <p:nvSpPr>
          <p:cNvPr id="386" name="Google Shape;386;g783989aa2b_0_103"/>
          <p:cNvSpPr/>
          <p:nvPr/>
        </p:nvSpPr>
        <p:spPr>
          <a:xfrm>
            <a:off x="4928704" y="3226571"/>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783989aa2b_0_103"/>
          <p:cNvSpPr/>
          <p:nvPr/>
        </p:nvSpPr>
        <p:spPr>
          <a:xfrm>
            <a:off x="4360063"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783989aa2b_0_103"/>
          <p:cNvSpPr/>
          <p:nvPr/>
        </p:nvSpPr>
        <p:spPr>
          <a:xfrm>
            <a:off x="4928704"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783989aa2b_0_103"/>
          <p:cNvSpPr/>
          <p:nvPr/>
        </p:nvSpPr>
        <p:spPr>
          <a:xfrm>
            <a:off x="5497375"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783989aa2b_0_103"/>
          <p:cNvSpPr/>
          <p:nvPr/>
        </p:nvSpPr>
        <p:spPr>
          <a:xfrm>
            <a:off x="4360063"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783989aa2b_0_103"/>
          <p:cNvSpPr/>
          <p:nvPr/>
        </p:nvSpPr>
        <p:spPr>
          <a:xfrm>
            <a:off x="4928704"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783989aa2b_0_103"/>
          <p:cNvSpPr/>
          <p:nvPr/>
        </p:nvSpPr>
        <p:spPr>
          <a:xfrm>
            <a:off x="5497375"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g783989aa2b_0_103"/>
          <p:cNvCxnSpPr/>
          <p:nvPr/>
        </p:nvCxnSpPr>
        <p:spPr>
          <a:xfrm flipH="1">
            <a:off x="3604388" y="3308671"/>
            <a:ext cx="2052600" cy="4500"/>
          </a:xfrm>
          <a:prstGeom prst="straightConnector1">
            <a:avLst/>
          </a:prstGeom>
          <a:noFill/>
          <a:ln cap="flat" cmpd="sng" w="19050">
            <a:solidFill>
              <a:schemeClr val="dk2"/>
            </a:solidFill>
            <a:prstDash val="solid"/>
            <a:round/>
            <a:headEnd len="med" w="med" type="none"/>
            <a:tailEnd len="med" w="med" type="none"/>
          </a:ln>
        </p:spPr>
      </p:cxnSp>
      <p:cxnSp>
        <p:nvCxnSpPr>
          <p:cNvPr id="394" name="Google Shape;394;g783989aa2b_0_103"/>
          <p:cNvCxnSpPr/>
          <p:nvPr/>
        </p:nvCxnSpPr>
        <p:spPr>
          <a:xfrm rot="10800000">
            <a:off x="3604388" y="3889845"/>
            <a:ext cx="2456100" cy="600"/>
          </a:xfrm>
          <a:prstGeom prst="straightConnector1">
            <a:avLst/>
          </a:prstGeom>
          <a:noFill/>
          <a:ln cap="flat" cmpd="sng" w="19050">
            <a:solidFill>
              <a:schemeClr val="dk2"/>
            </a:solidFill>
            <a:prstDash val="solid"/>
            <a:round/>
            <a:headEnd len="med" w="med" type="none"/>
            <a:tailEnd len="med" w="med" type="none"/>
          </a:ln>
        </p:spPr>
      </p:cxnSp>
      <p:cxnSp>
        <p:nvCxnSpPr>
          <p:cNvPr id="395" name="Google Shape;395;g783989aa2b_0_103"/>
          <p:cNvCxnSpPr/>
          <p:nvPr/>
        </p:nvCxnSpPr>
        <p:spPr>
          <a:xfrm flipH="1">
            <a:off x="3604388" y="4475061"/>
            <a:ext cx="2052000" cy="5100"/>
          </a:xfrm>
          <a:prstGeom prst="straightConnector1">
            <a:avLst/>
          </a:prstGeom>
          <a:noFill/>
          <a:ln cap="flat" cmpd="sng" w="19050">
            <a:solidFill>
              <a:schemeClr val="dk2"/>
            </a:solidFill>
            <a:prstDash val="solid"/>
            <a:round/>
            <a:headEnd len="med" w="med" type="none"/>
            <a:tailEnd len="med" w="med" type="none"/>
          </a:ln>
        </p:spPr>
      </p:cxnSp>
      <p:cxnSp>
        <p:nvCxnSpPr>
          <p:cNvPr id="396" name="Google Shape;396;g783989aa2b_0_103"/>
          <p:cNvCxnSpPr/>
          <p:nvPr/>
        </p:nvCxnSpPr>
        <p:spPr>
          <a:xfrm rot="10800000">
            <a:off x="3604388" y="2134197"/>
            <a:ext cx="1999200" cy="0"/>
          </a:xfrm>
          <a:prstGeom prst="straightConnector1">
            <a:avLst/>
          </a:prstGeom>
          <a:noFill/>
          <a:ln cap="flat" cmpd="sng" w="19050">
            <a:solidFill>
              <a:schemeClr val="dk2"/>
            </a:solidFill>
            <a:prstDash val="solid"/>
            <a:round/>
            <a:headEnd len="med" w="med" type="none"/>
            <a:tailEnd len="med" w="med" type="none"/>
          </a:ln>
        </p:spPr>
      </p:cxnSp>
      <p:cxnSp>
        <p:nvCxnSpPr>
          <p:cNvPr id="397" name="Google Shape;397;g783989aa2b_0_103"/>
          <p:cNvCxnSpPr/>
          <p:nvPr/>
        </p:nvCxnSpPr>
        <p:spPr>
          <a:xfrm rot="10800000">
            <a:off x="3604388" y="2719413"/>
            <a:ext cx="2338200" cy="0"/>
          </a:xfrm>
          <a:prstGeom prst="straightConnector1">
            <a:avLst/>
          </a:prstGeom>
          <a:noFill/>
          <a:ln cap="flat" cmpd="sng" w="19050">
            <a:solidFill>
              <a:schemeClr val="dk2"/>
            </a:solidFill>
            <a:prstDash val="solid"/>
            <a:round/>
            <a:headEnd len="med" w="med" type="none"/>
            <a:tailEnd len="med" w="med" type="none"/>
          </a:ln>
        </p:spPr>
      </p:cxnSp>
      <p:cxnSp>
        <p:nvCxnSpPr>
          <p:cNvPr id="398" name="Google Shape;398;g783989aa2b_0_103"/>
          <p:cNvCxnSpPr/>
          <p:nvPr/>
        </p:nvCxnSpPr>
        <p:spPr>
          <a:xfrm flipH="1">
            <a:off x="3604388" y="2426805"/>
            <a:ext cx="2052600" cy="4500"/>
          </a:xfrm>
          <a:prstGeom prst="straightConnector1">
            <a:avLst/>
          </a:prstGeom>
          <a:noFill/>
          <a:ln cap="flat" cmpd="sng" w="19050">
            <a:solidFill>
              <a:schemeClr val="dk2"/>
            </a:solidFill>
            <a:prstDash val="solid"/>
            <a:round/>
            <a:headEnd len="med" w="med" type="none"/>
            <a:tailEnd len="med" w="med" type="none"/>
          </a:ln>
        </p:spPr>
      </p:cxnSp>
      <p:sp>
        <p:nvSpPr>
          <p:cNvPr id="399" name="Google Shape;399;g783989aa2b_0_103"/>
          <p:cNvSpPr/>
          <p:nvPr/>
        </p:nvSpPr>
        <p:spPr>
          <a:xfrm rot="-2700639">
            <a:off x="2508021" y="2345962"/>
            <a:ext cx="2283814" cy="2228659"/>
          </a:xfrm>
          <a:prstGeom prst="diagStripe">
            <a:avLst>
              <a:gd fmla="val 68072"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400" name="Google Shape;400;g783989aa2b_0_103"/>
          <p:cNvSpPr txBox="1"/>
          <p:nvPr/>
        </p:nvSpPr>
        <p:spPr>
          <a:xfrm rot="-5400000">
            <a:off x="2136586" y="3096518"/>
            <a:ext cx="2502300" cy="6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Decoder</a:t>
            </a:r>
            <a:endParaRPr sz="2800">
              <a:latin typeface="Calibri"/>
              <a:ea typeface="Calibri"/>
              <a:cs typeface="Calibri"/>
              <a:sym typeface="Calibri"/>
            </a:endParaRPr>
          </a:p>
        </p:txBody>
      </p:sp>
      <p:sp>
        <p:nvSpPr>
          <p:cNvPr id="401" name="Google Shape;401;g783989aa2b_0_103"/>
          <p:cNvSpPr/>
          <p:nvPr/>
        </p:nvSpPr>
        <p:spPr>
          <a:xfrm>
            <a:off x="4105150" y="1880125"/>
            <a:ext cx="2220300" cy="317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783989aa2b_0_103"/>
          <p:cNvSpPr/>
          <p:nvPr/>
        </p:nvSpPr>
        <p:spPr>
          <a:xfrm>
            <a:off x="4105150" y="3890449"/>
            <a:ext cx="2220300" cy="11838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R-Rows</a:t>
            </a:r>
            <a:endParaRPr sz="2400"/>
          </a:p>
        </p:txBody>
      </p:sp>
      <p:sp>
        <p:nvSpPr>
          <p:cNvPr id="403" name="Google Shape;403;g783989aa2b_0_103"/>
          <p:cNvSpPr txBox="1"/>
          <p:nvPr/>
        </p:nvSpPr>
        <p:spPr>
          <a:xfrm>
            <a:off x="4734850" y="1423364"/>
            <a:ext cx="9609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Bank</a:t>
            </a:r>
            <a:endParaRPr sz="3000">
              <a:latin typeface="Calibri"/>
              <a:ea typeface="Calibri"/>
              <a:cs typeface="Calibri"/>
              <a:sym typeface="Calibri"/>
            </a:endParaRPr>
          </a:p>
        </p:txBody>
      </p:sp>
      <p:sp>
        <p:nvSpPr>
          <p:cNvPr id="404" name="Google Shape;404;g783989aa2b_0_103"/>
          <p:cNvSpPr/>
          <p:nvPr/>
        </p:nvSpPr>
        <p:spPr>
          <a:xfrm>
            <a:off x="7615775" y="2196675"/>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R-Row index</a:t>
            </a:r>
            <a:endParaRPr sz="2000"/>
          </a:p>
        </p:txBody>
      </p:sp>
      <p:sp>
        <p:nvSpPr>
          <p:cNvPr id="405" name="Google Shape;405;g783989aa2b_0_103"/>
          <p:cNvSpPr/>
          <p:nvPr/>
        </p:nvSpPr>
        <p:spPr>
          <a:xfrm>
            <a:off x="7615775" y="3317030"/>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t>...</a:t>
            </a:r>
            <a:endParaRPr sz="3200"/>
          </a:p>
        </p:txBody>
      </p:sp>
      <p:sp>
        <p:nvSpPr>
          <p:cNvPr id="406" name="Google Shape;406;g783989aa2b_0_103"/>
          <p:cNvSpPr/>
          <p:nvPr/>
        </p:nvSpPr>
        <p:spPr>
          <a:xfrm>
            <a:off x="7615775" y="3877207"/>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R-Row index</a:t>
            </a:r>
            <a:endParaRPr sz="2000">
              <a:solidFill>
                <a:schemeClr val="dk1"/>
              </a:solidFill>
            </a:endParaRPr>
          </a:p>
        </p:txBody>
      </p:sp>
      <p:sp>
        <p:nvSpPr>
          <p:cNvPr id="407" name="Google Shape;407;g783989aa2b_0_103"/>
          <p:cNvSpPr/>
          <p:nvPr/>
        </p:nvSpPr>
        <p:spPr>
          <a:xfrm>
            <a:off x="7615775" y="4437385"/>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R-Row index</a:t>
            </a:r>
            <a:endParaRPr sz="2000">
              <a:solidFill>
                <a:schemeClr val="dk1"/>
              </a:solidFill>
            </a:endParaRPr>
          </a:p>
        </p:txBody>
      </p:sp>
      <p:cxnSp>
        <p:nvCxnSpPr>
          <p:cNvPr id="408" name="Google Shape;408;g783989aa2b_0_103"/>
          <p:cNvCxnSpPr/>
          <p:nvPr/>
        </p:nvCxnSpPr>
        <p:spPr>
          <a:xfrm>
            <a:off x="6668900" y="3064275"/>
            <a:ext cx="1291800" cy="0"/>
          </a:xfrm>
          <a:prstGeom prst="straightConnector1">
            <a:avLst/>
          </a:prstGeom>
          <a:noFill/>
          <a:ln cap="flat" cmpd="sng" w="19050">
            <a:solidFill>
              <a:srgbClr val="000000"/>
            </a:solidFill>
            <a:prstDash val="solid"/>
            <a:round/>
            <a:headEnd len="med" w="med" type="none"/>
            <a:tailEnd len="med" w="med" type="none"/>
          </a:ln>
        </p:spPr>
      </p:cxnSp>
      <p:sp>
        <p:nvSpPr>
          <p:cNvPr id="409" name="Google Shape;409;g783989aa2b_0_103"/>
          <p:cNvSpPr/>
          <p:nvPr/>
        </p:nvSpPr>
        <p:spPr>
          <a:xfrm>
            <a:off x="7615775" y="2756852"/>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R-Row index</a:t>
            </a:r>
            <a:endParaRPr sz="2000">
              <a:solidFill>
                <a:schemeClr val="dk1"/>
              </a:solidFill>
            </a:endParaRPr>
          </a:p>
        </p:txBody>
      </p:sp>
      <p:sp>
        <p:nvSpPr>
          <p:cNvPr id="410" name="Google Shape;410;g783989aa2b_0_103"/>
          <p:cNvSpPr txBox="1"/>
          <p:nvPr/>
        </p:nvSpPr>
        <p:spPr>
          <a:xfrm>
            <a:off x="6668900" y="2578639"/>
            <a:ext cx="9609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PFN</a:t>
            </a:r>
            <a:endParaRPr sz="3000">
              <a:latin typeface="Calibri"/>
              <a:ea typeface="Calibri"/>
              <a:cs typeface="Calibri"/>
              <a:sym typeface="Calibri"/>
            </a:endParaRPr>
          </a:p>
        </p:txBody>
      </p:sp>
      <p:sp>
        <p:nvSpPr>
          <p:cNvPr id="411" name="Google Shape;411;g783989aa2b_0_103"/>
          <p:cNvSpPr/>
          <p:nvPr/>
        </p:nvSpPr>
        <p:spPr>
          <a:xfrm>
            <a:off x="4105150" y="3226575"/>
            <a:ext cx="2220300" cy="6723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Mapping Table</a:t>
            </a:r>
            <a:endParaRPr sz="2400"/>
          </a:p>
        </p:txBody>
      </p:sp>
      <p:sp>
        <p:nvSpPr>
          <p:cNvPr id="412" name="Google Shape;412;g783989aa2b_0_103"/>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cxnSp>
        <p:nvCxnSpPr>
          <p:cNvPr id="413" name="Google Shape;413;g783989aa2b_0_103"/>
          <p:cNvCxnSpPr/>
          <p:nvPr/>
        </p:nvCxnSpPr>
        <p:spPr>
          <a:xfrm flipH="1" rot="10800000">
            <a:off x="6325979" y="1907175"/>
            <a:ext cx="1130700" cy="1319400"/>
          </a:xfrm>
          <a:prstGeom prst="straightConnector1">
            <a:avLst/>
          </a:prstGeom>
          <a:noFill/>
          <a:ln cap="flat" cmpd="sng" w="19050">
            <a:solidFill>
              <a:srgbClr val="000000"/>
            </a:solidFill>
            <a:prstDash val="dash"/>
            <a:round/>
            <a:headEnd len="med" w="med" type="none"/>
            <a:tailEnd len="med" w="med" type="none"/>
          </a:ln>
        </p:spPr>
      </p:cxnSp>
      <p:cxnSp>
        <p:nvCxnSpPr>
          <p:cNvPr id="414" name="Google Shape;414;g783989aa2b_0_103"/>
          <p:cNvCxnSpPr/>
          <p:nvPr/>
        </p:nvCxnSpPr>
        <p:spPr>
          <a:xfrm rot="10800000">
            <a:off x="6315667" y="3886064"/>
            <a:ext cx="1130700" cy="1319400"/>
          </a:xfrm>
          <a:prstGeom prst="straightConnector1">
            <a:avLst/>
          </a:prstGeom>
          <a:noFill/>
          <a:ln cap="flat" cmpd="sng" w="19050">
            <a:solidFill>
              <a:srgbClr val="000000"/>
            </a:solidFill>
            <a:prstDash val="dash"/>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g783989aa2b_0_156"/>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Counter/Checksum Value</a:t>
            </a:r>
            <a:endParaRPr/>
          </a:p>
        </p:txBody>
      </p:sp>
      <p:cxnSp>
        <p:nvCxnSpPr>
          <p:cNvPr id="420" name="Google Shape;420;g783989aa2b_0_156"/>
          <p:cNvCxnSpPr/>
          <p:nvPr/>
        </p:nvCxnSpPr>
        <p:spPr>
          <a:xfrm>
            <a:off x="4440390"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421" name="Google Shape;421;g783989aa2b_0_156"/>
          <p:cNvCxnSpPr/>
          <p:nvPr/>
        </p:nvCxnSpPr>
        <p:spPr>
          <a:xfrm>
            <a:off x="5009012"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422" name="Google Shape;422;g783989aa2b_0_156"/>
          <p:cNvCxnSpPr/>
          <p:nvPr/>
        </p:nvCxnSpPr>
        <p:spPr>
          <a:xfrm>
            <a:off x="5577635"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423" name="Google Shape;423;g783989aa2b_0_156"/>
          <p:cNvCxnSpPr/>
          <p:nvPr/>
        </p:nvCxnSpPr>
        <p:spPr>
          <a:xfrm>
            <a:off x="6146257" y="2480925"/>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424" name="Google Shape;424;g783989aa2b_0_156"/>
          <p:cNvCxnSpPr/>
          <p:nvPr/>
        </p:nvCxnSpPr>
        <p:spPr>
          <a:xfrm rot="10800000">
            <a:off x="3607725" y="3012021"/>
            <a:ext cx="1999200" cy="0"/>
          </a:xfrm>
          <a:prstGeom prst="straightConnector1">
            <a:avLst/>
          </a:prstGeom>
          <a:noFill/>
          <a:ln cap="flat" cmpd="sng" w="19050">
            <a:solidFill>
              <a:schemeClr val="dk2"/>
            </a:solidFill>
            <a:prstDash val="solid"/>
            <a:round/>
            <a:headEnd len="med" w="med" type="none"/>
            <a:tailEnd len="med" w="med" type="none"/>
          </a:ln>
        </p:spPr>
      </p:cxnSp>
      <p:cxnSp>
        <p:nvCxnSpPr>
          <p:cNvPr id="425" name="Google Shape;425;g783989aa2b_0_156"/>
          <p:cNvCxnSpPr/>
          <p:nvPr/>
        </p:nvCxnSpPr>
        <p:spPr>
          <a:xfrm rot="10800000">
            <a:off x="3607925" y="3597075"/>
            <a:ext cx="2338200" cy="0"/>
          </a:xfrm>
          <a:prstGeom prst="straightConnector1">
            <a:avLst/>
          </a:prstGeom>
          <a:noFill/>
          <a:ln cap="flat" cmpd="sng" w="19050">
            <a:solidFill>
              <a:schemeClr val="dk2"/>
            </a:solidFill>
            <a:prstDash val="solid"/>
            <a:round/>
            <a:headEnd len="med" w="med" type="none"/>
            <a:tailEnd len="med" w="med" type="none"/>
          </a:ln>
        </p:spPr>
      </p:cxnSp>
      <p:cxnSp>
        <p:nvCxnSpPr>
          <p:cNvPr id="426" name="Google Shape;426;g783989aa2b_0_156"/>
          <p:cNvCxnSpPr/>
          <p:nvPr/>
        </p:nvCxnSpPr>
        <p:spPr>
          <a:xfrm rot="10800000">
            <a:off x="3607850" y="4182453"/>
            <a:ext cx="2220300" cy="0"/>
          </a:xfrm>
          <a:prstGeom prst="straightConnector1">
            <a:avLst/>
          </a:prstGeom>
          <a:noFill/>
          <a:ln cap="flat" cmpd="sng" w="19050">
            <a:solidFill>
              <a:schemeClr val="dk2"/>
            </a:solidFill>
            <a:prstDash val="solid"/>
            <a:round/>
            <a:headEnd len="med" w="med" type="none"/>
            <a:tailEnd len="med" w="med" type="none"/>
          </a:ln>
        </p:spPr>
      </p:cxnSp>
      <p:cxnSp>
        <p:nvCxnSpPr>
          <p:cNvPr id="427" name="Google Shape;427;g783989aa2b_0_156"/>
          <p:cNvCxnSpPr/>
          <p:nvPr/>
        </p:nvCxnSpPr>
        <p:spPr>
          <a:xfrm rot="10800000">
            <a:off x="3608375" y="4767669"/>
            <a:ext cx="2293500" cy="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g783989aa2b_0_156"/>
          <p:cNvSpPr/>
          <p:nvPr/>
        </p:nvSpPr>
        <p:spPr>
          <a:xfrm>
            <a:off x="3921533" y="5284901"/>
            <a:ext cx="2800800" cy="606000"/>
          </a:xfrm>
          <a:prstGeom prst="roundRect">
            <a:avLst>
              <a:gd fmla="val 50000"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Buffer</a:t>
            </a:r>
            <a:endParaRPr sz="2800">
              <a:latin typeface="Calibri"/>
              <a:ea typeface="Calibri"/>
              <a:cs typeface="Calibri"/>
              <a:sym typeface="Calibri"/>
            </a:endParaRPr>
          </a:p>
        </p:txBody>
      </p:sp>
      <p:sp>
        <p:nvSpPr>
          <p:cNvPr id="429" name="Google Shape;429;g783989aa2b_0_156"/>
          <p:cNvSpPr/>
          <p:nvPr/>
        </p:nvSpPr>
        <p:spPr>
          <a:xfrm>
            <a:off x="4928704" y="3226571"/>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783989aa2b_0_156"/>
          <p:cNvSpPr/>
          <p:nvPr/>
        </p:nvSpPr>
        <p:spPr>
          <a:xfrm>
            <a:off x="4360063"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783989aa2b_0_156"/>
          <p:cNvSpPr/>
          <p:nvPr/>
        </p:nvSpPr>
        <p:spPr>
          <a:xfrm>
            <a:off x="4928704"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783989aa2b_0_156"/>
          <p:cNvSpPr/>
          <p:nvPr/>
        </p:nvSpPr>
        <p:spPr>
          <a:xfrm>
            <a:off x="5497375" y="3795212"/>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783989aa2b_0_156"/>
          <p:cNvSpPr/>
          <p:nvPr/>
        </p:nvSpPr>
        <p:spPr>
          <a:xfrm>
            <a:off x="4360063"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783989aa2b_0_156"/>
          <p:cNvSpPr/>
          <p:nvPr/>
        </p:nvSpPr>
        <p:spPr>
          <a:xfrm>
            <a:off x="4928704"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783989aa2b_0_156"/>
          <p:cNvSpPr/>
          <p:nvPr/>
        </p:nvSpPr>
        <p:spPr>
          <a:xfrm>
            <a:off x="5497375" y="4363853"/>
            <a:ext cx="164100" cy="164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g783989aa2b_0_156"/>
          <p:cNvCxnSpPr/>
          <p:nvPr/>
        </p:nvCxnSpPr>
        <p:spPr>
          <a:xfrm flipH="1">
            <a:off x="3604388" y="3308671"/>
            <a:ext cx="2052600" cy="4500"/>
          </a:xfrm>
          <a:prstGeom prst="straightConnector1">
            <a:avLst/>
          </a:prstGeom>
          <a:noFill/>
          <a:ln cap="flat" cmpd="sng" w="19050">
            <a:solidFill>
              <a:schemeClr val="dk2"/>
            </a:solidFill>
            <a:prstDash val="solid"/>
            <a:round/>
            <a:headEnd len="med" w="med" type="none"/>
            <a:tailEnd len="med" w="med" type="none"/>
          </a:ln>
        </p:spPr>
      </p:cxnSp>
      <p:cxnSp>
        <p:nvCxnSpPr>
          <p:cNvPr id="437" name="Google Shape;437;g783989aa2b_0_156"/>
          <p:cNvCxnSpPr/>
          <p:nvPr/>
        </p:nvCxnSpPr>
        <p:spPr>
          <a:xfrm rot="10800000">
            <a:off x="3604388" y="3889845"/>
            <a:ext cx="2456100" cy="600"/>
          </a:xfrm>
          <a:prstGeom prst="straightConnector1">
            <a:avLst/>
          </a:prstGeom>
          <a:noFill/>
          <a:ln cap="flat" cmpd="sng" w="19050">
            <a:solidFill>
              <a:schemeClr val="dk2"/>
            </a:solidFill>
            <a:prstDash val="solid"/>
            <a:round/>
            <a:headEnd len="med" w="med" type="none"/>
            <a:tailEnd len="med" w="med" type="none"/>
          </a:ln>
        </p:spPr>
      </p:cxnSp>
      <p:cxnSp>
        <p:nvCxnSpPr>
          <p:cNvPr id="438" name="Google Shape;438;g783989aa2b_0_156"/>
          <p:cNvCxnSpPr/>
          <p:nvPr/>
        </p:nvCxnSpPr>
        <p:spPr>
          <a:xfrm flipH="1">
            <a:off x="3604388" y="4475061"/>
            <a:ext cx="2052000" cy="5100"/>
          </a:xfrm>
          <a:prstGeom prst="straightConnector1">
            <a:avLst/>
          </a:prstGeom>
          <a:noFill/>
          <a:ln cap="flat" cmpd="sng" w="19050">
            <a:solidFill>
              <a:schemeClr val="dk2"/>
            </a:solidFill>
            <a:prstDash val="solid"/>
            <a:round/>
            <a:headEnd len="med" w="med" type="none"/>
            <a:tailEnd len="med" w="med" type="none"/>
          </a:ln>
        </p:spPr>
      </p:cxnSp>
      <p:cxnSp>
        <p:nvCxnSpPr>
          <p:cNvPr id="439" name="Google Shape;439;g783989aa2b_0_156"/>
          <p:cNvCxnSpPr/>
          <p:nvPr/>
        </p:nvCxnSpPr>
        <p:spPr>
          <a:xfrm rot="10800000">
            <a:off x="3604388" y="2134197"/>
            <a:ext cx="1999200" cy="0"/>
          </a:xfrm>
          <a:prstGeom prst="straightConnector1">
            <a:avLst/>
          </a:prstGeom>
          <a:noFill/>
          <a:ln cap="flat" cmpd="sng" w="19050">
            <a:solidFill>
              <a:schemeClr val="dk2"/>
            </a:solidFill>
            <a:prstDash val="solid"/>
            <a:round/>
            <a:headEnd len="med" w="med" type="none"/>
            <a:tailEnd len="med" w="med" type="none"/>
          </a:ln>
        </p:spPr>
      </p:cxnSp>
      <p:cxnSp>
        <p:nvCxnSpPr>
          <p:cNvPr id="440" name="Google Shape;440;g783989aa2b_0_156"/>
          <p:cNvCxnSpPr/>
          <p:nvPr/>
        </p:nvCxnSpPr>
        <p:spPr>
          <a:xfrm rot="10800000">
            <a:off x="3604388" y="2719413"/>
            <a:ext cx="2338200" cy="0"/>
          </a:xfrm>
          <a:prstGeom prst="straightConnector1">
            <a:avLst/>
          </a:prstGeom>
          <a:noFill/>
          <a:ln cap="flat" cmpd="sng" w="19050">
            <a:solidFill>
              <a:schemeClr val="dk2"/>
            </a:solidFill>
            <a:prstDash val="solid"/>
            <a:round/>
            <a:headEnd len="med" w="med" type="none"/>
            <a:tailEnd len="med" w="med" type="none"/>
          </a:ln>
        </p:spPr>
      </p:cxnSp>
      <p:cxnSp>
        <p:nvCxnSpPr>
          <p:cNvPr id="441" name="Google Shape;441;g783989aa2b_0_156"/>
          <p:cNvCxnSpPr/>
          <p:nvPr/>
        </p:nvCxnSpPr>
        <p:spPr>
          <a:xfrm flipH="1">
            <a:off x="3604388" y="2426805"/>
            <a:ext cx="2052600" cy="4500"/>
          </a:xfrm>
          <a:prstGeom prst="straightConnector1">
            <a:avLst/>
          </a:prstGeom>
          <a:noFill/>
          <a:ln cap="flat" cmpd="sng" w="19050">
            <a:solidFill>
              <a:schemeClr val="dk2"/>
            </a:solidFill>
            <a:prstDash val="solid"/>
            <a:round/>
            <a:headEnd len="med" w="med" type="none"/>
            <a:tailEnd len="med" w="med" type="none"/>
          </a:ln>
        </p:spPr>
      </p:cxnSp>
      <p:sp>
        <p:nvSpPr>
          <p:cNvPr id="442" name="Google Shape;442;g783989aa2b_0_156"/>
          <p:cNvSpPr/>
          <p:nvPr/>
        </p:nvSpPr>
        <p:spPr>
          <a:xfrm rot="-2700639">
            <a:off x="2508021" y="2345962"/>
            <a:ext cx="2283814" cy="2228659"/>
          </a:xfrm>
          <a:prstGeom prst="diagStripe">
            <a:avLst>
              <a:gd fmla="val 68072"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443" name="Google Shape;443;g783989aa2b_0_156"/>
          <p:cNvSpPr txBox="1"/>
          <p:nvPr/>
        </p:nvSpPr>
        <p:spPr>
          <a:xfrm rot="-5400000">
            <a:off x="2136586" y="3096518"/>
            <a:ext cx="2502300" cy="6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Decoder</a:t>
            </a:r>
            <a:endParaRPr sz="2800">
              <a:latin typeface="Calibri"/>
              <a:ea typeface="Calibri"/>
              <a:cs typeface="Calibri"/>
              <a:sym typeface="Calibri"/>
            </a:endParaRPr>
          </a:p>
        </p:txBody>
      </p:sp>
      <p:sp>
        <p:nvSpPr>
          <p:cNvPr id="444" name="Google Shape;444;g783989aa2b_0_156"/>
          <p:cNvSpPr/>
          <p:nvPr/>
        </p:nvSpPr>
        <p:spPr>
          <a:xfrm>
            <a:off x="4105150" y="1880125"/>
            <a:ext cx="2220300" cy="317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783989aa2b_0_156"/>
          <p:cNvSpPr/>
          <p:nvPr/>
        </p:nvSpPr>
        <p:spPr>
          <a:xfrm>
            <a:off x="4105150" y="3890449"/>
            <a:ext cx="2220300" cy="11838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R-Rows</a:t>
            </a:r>
            <a:endParaRPr sz="2400"/>
          </a:p>
        </p:txBody>
      </p:sp>
      <p:sp>
        <p:nvSpPr>
          <p:cNvPr id="446" name="Google Shape;446;g783989aa2b_0_156"/>
          <p:cNvSpPr txBox="1"/>
          <p:nvPr/>
        </p:nvSpPr>
        <p:spPr>
          <a:xfrm>
            <a:off x="4734850" y="1423364"/>
            <a:ext cx="9609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Bank</a:t>
            </a:r>
            <a:endParaRPr sz="3000">
              <a:latin typeface="Calibri"/>
              <a:ea typeface="Calibri"/>
              <a:cs typeface="Calibri"/>
              <a:sym typeface="Calibri"/>
            </a:endParaRPr>
          </a:p>
        </p:txBody>
      </p:sp>
      <p:sp>
        <p:nvSpPr>
          <p:cNvPr id="447" name="Google Shape;447;g783989aa2b_0_156"/>
          <p:cNvSpPr/>
          <p:nvPr/>
        </p:nvSpPr>
        <p:spPr>
          <a:xfrm>
            <a:off x="4105150" y="3226575"/>
            <a:ext cx="2220300" cy="6723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Mapping Table</a:t>
            </a:r>
            <a:endParaRPr sz="2400"/>
          </a:p>
        </p:txBody>
      </p:sp>
      <p:sp>
        <p:nvSpPr>
          <p:cNvPr id="448" name="Google Shape;448;g783989aa2b_0_156"/>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49" name="Google Shape;449;g783989aa2b_0_156"/>
          <p:cNvSpPr/>
          <p:nvPr/>
        </p:nvSpPr>
        <p:spPr>
          <a:xfrm>
            <a:off x="4107612" y="2564586"/>
            <a:ext cx="2220300" cy="6723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Counter/</a:t>
            </a:r>
            <a:endParaRPr sz="2400"/>
          </a:p>
          <a:p>
            <a:pPr indent="0" lvl="0" marL="0" rtl="0" algn="ctr">
              <a:spcBef>
                <a:spcPts val="0"/>
              </a:spcBef>
              <a:spcAft>
                <a:spcPts val="0"/>
              </a:spcAft>
              <a:buNone/>
            </a:pPr>
            <a:r>
              <a:rPr lang="en-US" sz="2400"/>
              <a:t>Checksum</a:t>
            </a:r>
            <a:endParaRPr sz="2400"/>
          </a:p>
        </p:txBody>
      </p:sp>
      <p:cxnSp>
        <p:nvCxnSpPr>
          <p:cNvPr id="450" name="Google Shape;450;g783989aa2b_0_156"/>
          <p:cNvCxnSpPr/>
          <p:nvPr/>
        </p:nvCxnSpPr>
        <p:spPr>
          <a:xfrm flipH="1" rot="10800000">
            <a:off x="6370758" y="2142000"/>
            <a:ext cx="459600" cy="459600"/>
          </a:xfrm>
          <a:prstGeom prst="straightConnector1">
            <a:avLst/>
          </a:prstGeom>
          <a:noFill/>
          <a:ln cap="flat" cmpd="sng" w="19050">
            <a:solidFill>
              <a:srgbClr val="000000"/>
            </a:solidFill>
            <a:prstDash val="dash"/>
            <a:round/>
            <a:headEnd len="med" w="med" type="none"/>
            <a:tailEnd len="med" w="med" type="none"/>
          </a:ln>
        </p:spPr>
      </p:cxnSp>
      <p:sp>
        <p:nvSpPr>
          <p:cNvPr id="451" name="Google Shape;451;g783989aa2b_0_156"/>
          <p:cNvSpPr/>
          <p:nvPr/>
        </p:nvSpPr>
        <p:spPr>
          <a:xfrm>
            <a:off x="7716784" y="2286742"/>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Cnt       CV</a:t>
            </a:r>
            <a:endParaRPr sz="2000"/>
          </a:p>
        </p:txBody>
      </p:sp>
      <p:sp>
        <p:nvSpPr>
          <p:cNvPr id="452" name="Google Shape;452;g783989aa2b_0_156"/>
          <p:cNvSpPr/>
          <p:nvPr/>
        </p:nvSpPr>
        <p:spPr>
          <a:xfrm>
            <a:off x="7716784" y="3407097"/>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t>...</a:t>
            </a:r>
            <a:endParaRPr sz="3200"/>
          </a:p>
        </p:txBody>
      </p:sp>
      <p:cxnSp>
        <p:nvCxnSpPr>
          <p:cNvPr id="453" name="Google Shape;453;g783989aa2b_0_156"/>
          <p:cNvCxnSpPr/>
          <p:nvPr/>
        </p:nvCxnSpPr>
        <p:spPr>
          <a:xfrm>
            <a:off x="6769909" y="3154342"/>
            <a:ext cx="1291800" cy="0"/>
          </a:xfrm>
          <a:prstGeom prst="straightConnector1">
            <a:avLst/>
          </a:prstGeom>
          <a:noFill/>
          <a:ln cap="flat" cmpd="sng" w="19050">
            <a:solidFill>
              <a:srgbClr val="000000"/>
            </a:solidFill>
            <a:prstDash val="solid"/>
            <a:round/>
            <a:headEnd len="med" w="med" type="none"/>
            <a:tailEnd len="med" w="med" type="none"/>
          </a:ln>
        </p:spPr>
      </p:cxnSp>
      <p:sp>
        <p:nvSpPr>
          <p:cNvPr id="454" name="Google Shape;454;g783989aa2b_0_156"/>
          <p:cNvSpPr/>
          <p:nvPr/>
        </p:nvSpPr>
        <p:spPr>
          <a:xfrm>
            <a:off x="7716784" y="2846919"/>
            <a:ext cx="1768800" cy="560100"/>
          </a:xfrm>
          <a:prstGeom prst="rect">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Cnt       CV</a:t>
            </a:r>
            <a:endParaRPr sz="2000">
              <a:solidFill>
                <a:schemeClr val="dk1"/>
              </a:solidFill>
            </a:endParaRPr>
          </a:p>
        </p:txBody>
      </p:sp>
      <p:sp>
        <p:nvSpPr>
          <p:cNvPr id="455" name="Google Shape;455;g783989aa2b_0_156"/>
          <p:cNvSpPr txBox="1"/>
          <p:nvPr/>
        </p:nvSpPr>
        <p:spPr>
          <a:xfrm>
            <a:off x="6358809" y="2485792"/>
            <a:ext cx="15564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R-Row Id</a:t>
            </a:r>
            <a:endParaRPr sz="3000">
              <a:latin typeface="Calibri"/>
              <a:ea typeface="Calibri"/>
              <a:cs typeface="Calibri"/>
              <a:sym typeface="Calibri"/>
            </a:endParaRPr>
          </a:p>
        </p:txBody>
      </p:sp>
      <p:cxnSp>
        <p:nvCxnSpPr>
          <p:cNvPr id="456" name="Google Shape;456;g783989aa2b_0_156"/>
          <p:cNvCxnSpPr/>
          <p:nvPr/>
        </p:nvCxnSpPr>
        <p:spPr>
          <a:xfrm rot="10800000">
            <a:off x="6331008" y="3238225"/>
            <a:ext cx="459600" cy="459600"/>
          </a:xfrm>
          <a:prstGeom prst="straightConnector1">
            <a:avLst/>
          </a:prstGeom>
          <a:noFill/>
          <a:ln cap="flat" cmpd="sng" w="19050">
            <a:solidFill>
              <a:srgbClr val="000000"/>
            </a:solidFill>
            <a:prstDash val="dash"/>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g781767c784_7_54"/>
          <p:cNvSpPr/>
          <p:nvPr/>
        </p:nvSpPr>
        <p:spPr>
          <a:xfrm>
            <a:off x="1464150" y="1317600"/>
            <a:ext cx="9263700" cy="45276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781767c784_7_54"/>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DSM in action</a:t>
            </a:r>
            <a:endParaRPr/>
          </a:p>
        </p:txBody>
      </p:sp>
      <p:sp>
        <p:nvSpPr>
          <p:cNvPr id="463" name="Google Shape;463;g781767c784_7_54"/>
          <p:cNvSpPr/>
          <p:nvPr/>
        </p:nvSpPr>
        <p:spPr>
          <a:xfrm>
            <a:off x="1791273" y="225959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64" name="Google Shape;464;g781767c784_7_54"/>
          <p:cNvSpPr/>
          <p:nvPr/>
        </p:nvSpPr>
        <p:spPr>
          <a:xfrm>
            <a:off x="1920778" y="206881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65" name="Google Shape;465;g781767c784_7_54"/>
          <p:cNvSpPr/>
          <p:nvPr/>
        </p:nvSpPr>
        <p:spPr>
          <a:xfrm>
            <a:off x="2054754" y="187804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Read Queue</a:t>
            </a:r>
            <a:endParaRPr sz="2800">
              <a:latin typeface="Calibri"/>
              <a:ea typeface="Calibri"/>
              <a:cs typeface="Calibri"/>
              <a:sym typeface="Calibri"/>
            </a:endParaRPr>
          </a:p>
        </p:txBody>
      </p:sp>
      <p:sp>
        <p:nvSpPr>
          <p:cNvPr id="466" name="Google Shape;466;g781767c784_7_54"/>
          <p:cNvSpPr/>
          <p:nvPr/>
        </p:nvSpPr>
        <p:spPr>
          <a:xfrm>
            <a:off x="1789037" y="457113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67" name="Google Shape;467;g781767c784_7_54"/>
          <p:cNvSpPr/>
          <p:nvPr/>
        </p:nvSpPr>
        <p:spPr>
          <a:xfrm>
            <a:off x="1918543" y="438035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68" name="Google Shape;468;g781767c784_7_54"/>
          <p:cNvSpPr/>
          <p:nvPr/>
        </p:nvSpPr>
        <p:spPr>
          <a:xfrm>
            <a:off x="2052519" y="418958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Write</a:t>
            </a:r>
            <a:r>
              <a:rPr lang="en-US" sz="2800">
                <a:solidFill>
                  <a:schemeClr val="dk1"/>
                </a:solidFill>
                <a:latin typeface="Calibri"/>
                <a:ea typeface="Calibri"/>
                <a:cs typeface="Calibri"/>
                <a:sym typeface="Calibri"/>
              </a:rPr>
              <a:t> Queue</a:t>
            </a:r>
            <a:endParaRPr sz="2800">
              <a:solidFill>
                <a:schemeClr val="dk1"/>
              </a:solidFill>
              <a:latin typeface="Calibri"/>
              <a:ea typeface="Calibri"/>
              <a:cs typeface="Calibri"/>
              <a:sym typeface="Calibri"/>
            </a:endParaRPr>
          </a:p>
        </p:txBody>
      </p:sp>
      <p:sp>
        <p:nvSpPr>
          <p:cNvPr id="469" name="Google Shape;469;g781767c784_7_54"/>
          <p:cNvSpPr/>
          <p:nvPr/>
        </p:nvSpPr>
        <p:spPr>
          <a:xfrm>
            <a:off x="5669537" y="1506288"/>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Mapping Table Cache</a:t>
            </a:r>
            <a:endParaRPr/>
          </a:p>
        </p:txBody>
      </p:sp>
      <p:sp>
        <p:nvSpPr>
          <p:cNvPr id="470" name="Google Shape;470;g781767c784_7_54"/>
          <p:cNvSpPr/>
          <p:nvPr/>
        </p:nvSpPr>
        <p:spPr>
          <a:xfrm>
            <a:off x="8733452" y="3092740"/>
            <a:ext cx="1669500" cy="955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Refresh Bitmap</a:t>
            </a:r>
            <a:endParaRPr sz="1800"/>
          </a:p>
        </p:txBody>
      </p:sp>
      <p:sp>
        <p:nvSpPr>
          <p:cNvPr id="471" name="Google Shape;471;g781767c784_7_54"/>
          <p:cNvSpPr/>
          <p:nvPr/>
        </p:nvSpPr>
        <p:spPr>
          <a:xfrm>
            <a:off x="5999617" y="2954666"/>
            <a:ext cx="1999200" cy="122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Controller</a:t>
            </a:r>
            <a:endParaRPr/>
          </a:p>
        </p:txBody>
      </p:sp>
      <p:sp>
        <p:nvSpPr>
          <p:cNvPr id="472" name="Google Shape;472;g781767c784_7_54"/>
          <p:cNvSpPr/>
          <p:nvPr/>
        </p:nvSpPr>
        <p:spPr>
          <a:xfrm>
            <a:off x="5669542" y="4668614"/>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R-Rows Counter/ Checksum Cache</a:t>
            </a:r>
            <a:endParaRPr sz="2800">
              <a:solidFill>
                <a:schemeClr val="dk1"/>
              </a:solidFill>
            </a:endParaRPr>
          </a:p>
        </p:txBody>
      </p:sp>
      <p:sp>
        <p:nvSpPr>
          <p:cNvPr id="473" name="Google Shape;473;g781767c784_7_54"/>
          <p:cNvSpPr txBox="1"/>
          <p:nvPr/>
        </p:nvSpPr>
        <p:spPr>
          <a:xfrm>
            <a:off x="4388400" y="5925150"/>
            <a:ext cx="34152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Memory Controller</a:t>
            </a:r>
            <a:endParaRPr>
              <a:latin typeface="Calibri"/>
              <a:ea typeface="Calibri"/>
              <a:cs typeface="Calibri"/>
              <a:sym typeface="Calibri"/>
            </a:endParaRPr>
          </a:p>
        </p:txBody>
      </p:sp>
      <p:sp>
        <p:nvSpPr>
          <p:cNvPr id="474" name="Google Shape;474;g781767c784_7_54"/>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g851d9fad71_0_7"/>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Cloud Servers</a:t>
            </a:r>
            <a:endParaRPr/>
          </a:p>
        </p:txBody>
      </p:sp>
      <p:pic>
        <p:nvPicPr>
          <p:cNvPr id="57" name="Google Shape;57;g851d9fad71_0_7"/>
          <p:cNvPicPr preferRelativeResize="0"/>
          <p:nvPr/>
        </p:nvPicPr>
        <p:blipFill>
          <a:blip r:embed="rId3">
            <a:alphaModFix/>
          </a:blip>
          <a:stretch>
            <a:fillRect/>
          </a:stretch>
        </p:blipFill>
        <p:spPr>
          <a:xfrm>
            <a:off x="1511975" y="1370665"/>
            <a:ext cx="2286198" cy="1866274"/>
          </a:xfrm>
          <a:prstGeom prst="rect">
            <a:avLst/>
          </a:prstGeom>
          <a:noFill/>
          <a:ln>
            <a:noFill/>
          </a:ln>
        </p:spPr>
      </p:pic>
      <p:pic>
        <p:nvPicPr>
          <p:cNvPr id="58" name="Google Shape;58;g851d9fad71_0_7"/>
          <p:cNvPicPr preferRelativeResize="0"/>
          <p:nvPr/>
        </p:nvPicPr>
        <p:blipFill>
          <a:blip r:embed="rId4">
            <a:alphaModFix/>
          </a:blip>
          <a:stretch>
            <a:fillRect/>
          </a:stretch>
        </p:blipFill>
        <p:spPr>
          <a:xfrm>
            <a:off x="4061358" y="1378431"/>
            <a:ext cx="1866283" cy="1889602"/>
          </a:xfrm>
          <a:prstGeom prst="rect">
            <a:avLst/>
          </a:prstGeom>
          <a:noFill/>
          <a:ln>
            <a:noFill/>
          </a:ln>
        </p:spPr>
      </p:pic>
      <p:pic>
        <p:nvPicPr>
          <p:cNvPr id="59" name="Google Shape;59;g851d9fad71_0_7"/>
          <p:cNvPicPr preferRelativeResize="0"/>
          <p:nvPr/>
        </p:nvPicPr>
        <p:blipFill rotWithShape="1">
          <a:blip r:embed="rId5">
            <a:alphaModFix/>
          </a:blip>
          <a:srcRect b="0" l="10084" r="3871" t="0"/>
          <a:stretch/>
        </p:blipFill>
        <p:spPr>
          <a:xfrm>
            <a:off x="6190828" y="1352000"/>
            <a:ext cx="2322402" cy="1903599"/>
          </a:xfrm>
          <a:prstGeom prst="rect">
            <a:avLst/>
          </a:prstGeom>
          <a:noFill/>
          <a:ln>
            <a:noFill/>
          </a:ln>
        </p:spPr>
      </p:pic>
      <p:pic>
        <p:nvPicPr>
          <p:cNvPr id="60" name="Google Shape;60;g851d9fad71_0_7"/>
          <p:cNvPicPr preferRelativeResize="0"/>
          <p:nvPr/>
        </p:nvPicPr>
        <p:blipFill>
          <a:blip r:embed="rId6">
            <a:alphaModFix/>
          </a:blip>
          <a:stretch>
            <a:fillRect/>
          </a:stretch>
        </p:blipFill>
        <p:spPr>
          <a:xfrm>
            <a:off x="8776418" y="1371440"/>
            <a:ext cx="1903606" cy="1903601"/>
          </a:xfrm>
          <a:prstGeom prst="rect">
            <a:avLst/>
          </a:prstGeom>
          <a:noFill/>
          <a:ln>
            <a:noFill/>
          </a:ln>
        </p:spPr>
      </p:pic>
      <p:pic>
        <p:nvPicPr>
          <p:cNvPr id="61" name="Google Shape;61;g851d9fad71_0_7"/>
          <p:cNvPicPr preferRelativeResize="0"/>
          <p:nvPr/>
        </p:nvPicPr>
        <p:blipFill rotWithShape="1">
          <a:blip r:embed="rId7">
            <a:alphaModFix/>
          </a:blip>
          <a:srcRect b="14212" l="2965" r="3181" t="8882"/>
          <a:stretch/>
        </p:blipFill>
        <p:spPr>
          <a:xfrm rot="10800000">
            <a:off x="1817903" y="4050828"/>
            <a:ext cx="8605060" cy="1965997"/>
          </a:xfrm>
          <a:prstGeom prst="rect">
            <a:avLst/>
          </a:prstGeom>
          <a:noFill/>
          <a:ln>
            <a:noFill/>
          </a:ln>
        </p:spPr>
      </p:pic>
      <p:cxnSp>
        <p:nvCxnSpPr>
          <p:cNvPr id="62" name="Google Shape;62;g851d9fad71_0_7"/>
          <p:cNvCxnSpPr>
            <a:stCxn id="57" idx="2"/>
            <a:endCxn id="61" idx="2"/>
          </p:cNvCxnSpPr>
          <p:nvPr/>
        </p:nvCxnSpPr>
        <p:spPr>
          <a:xfrm flipH="1" rot="-5400000">
            <a:off x="3980774" y="1911239"/>
            <a:ext cx="813900" cy="3465300"/>
          </a:xfrm>
          <a:prstGeom prst="bentConnector3">
            <a:avLst>
              <a:gd fmla="val 50008" name="adj1"/>
            </a:avLst>
          </a:prstGeom>
          <a:noFill/>
          <a:ln cap="flat" cmpd="sng" w="28575">
            <a:solidFill>
              <a:schemeClr val="dk2"/>
            </a:solidFill>
            <a:prstDash val="solid"/>
            <a:round/>
            <a:headEnd len="med" w="med" type="stealth"/>
            <a:tailEnd len="med" w="med" type="stealth"/>
          </a:ln>
        </p:spPr>
      </p:cxnSp>
      <p:cxnSp>
        <p:nvCxnSpPr>
          <p:cNvPr id="63" name="Google Shape;63;g851d9fad71_0_7"/>
          <p:cNvCxnSpPr>
            <a:stCxn id="58" idx="2"/>
            <a:endCxn id="61" idx="2"/>
          </p:cNvCxnSpPr>
          <p:nvPr/>
        </p:nvCxnSpPr>
        <p:spPr>
          <a:xfrm flipH="1" rot="-5400000">
            <a:off x="5166100" y="3096433"/>
            <a:ext cx="782700" cy="1125900"/>
          </a:xfrm>
          <a:prstGeom prst="bentConnector3">
            <a:avLst>
              <a:gd fmla="val 48234" name="adj1"/>
            </a:avLst>
          </a:prstGeom>
          <a:noFill/>
          <a:ln cap="flat" cmpd="sng" w="28575">
            <a:solidFill>
              <a:schemeClr val="dk2"/>
            </a:solidFill>
            <a:prstDash val="solid"/>
            <a:round/>
            <a:headEnd len="med" w="med" type="stealth"/>
            <a:tailEnd len="med" w="med" type="stealth"/>
          </a:ln>
        </p:spPr>
      </p:cxnSp>
      <p:cxnSp>
        <p:nvCxnSpPr>
          <p:cNvPr id="64" name="Google Shape;64;g851d9fad71_0_7"/>
          <p:cNvCxnSpPr>
            <a:stCxn id="59" idx="2"/>
            <a:endCxn id="61" idx="2"/>
          </p:cNvCxnSpPr>
          <p:nvPr/>
        </p:nvCxnSpPr>
        <p:spPr>
          <a:xfrm rot="5400000">
            <a:off x="6338629" y="3037499"/>
            <a:ext cx="795300" cy="1231500"/>
          </a:xfrm>
          <a:prstGeom prst="bentConnector3">
            <a:avLst>
              <a:gd fmla="val 49041" name="adj1"/>
            </a:avLst>
          </a:prstGeom>
          <a:noFill/>
          <a:ln cap="flat" cmpd="sng" w="28575">
            <a:solidFill>
              <a:schemeClr val="dk2"/>
            </a:solidFill>
            <a:prstDash val="solid"/>
            <a:round/>
            <a:headEnd len="med" w="med" type="stealth"/>
            <a:tailEnd len="med" w="med" type="stealth"/>
          </a:ln>
        </p:spPr>
      </p:cxnSp>
      <p:cxnSp>
        <p:nvCxnSpPr>
          <p:cNvPr id="65" name="Google Shape;65;g851d9fad71_0_7"/>
          <p:cNvCxnSpPr>
            <a:stCxn id="60" idx="2"/>
            <a:endCxn id="61" idx="2"/>
          </p:cNvCxnSpPr>
          <p:nvPr/>
        </p:nvCxnSpPr>
        <p:spPr>
          <a:xfrm rot="5400000">
            <a:off x="7536421" y="1859041"/>
            <a:ext cx="775800" cy="3607800"/>
          </a:xfrm>
          <a:prstGeom prst="bentConnector3">
            <a:avLst>
              <a:gd fmla="val 47780" name="adj1"/>
            </a:avLst>
          </a:prstGeom>
          <a:noFill/>
          <a:ln cap="flat" cmpd="sng" w="28575">
            <a:solidFill>
              <a:schemeClr val="dk2"/>
            </a:solidFill>
            <a:prstDash val="solid"/>
            <a:round/>
            <a:headEnd len="med" w="med" type="stealth"/>
            <a:tailEnd len="med" w="med" type="stealth"/>
          </a:ln>
        </p:spPr>
      </p:cxnSp>
      <p:sp>
        <p:nvSpPr>
          <p:cNvPr id="66" name="Google Shape;66;g851d9fad71_0_7"/>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g781767c784_7_74"/>
          <p:cNvSpPr/>
          <p:nvPr/>
        </p:nvSpPr>
        <p:spPr>
          <a:xfrm>
            <a:off x="1464150" y="1317600"/>
            <a:ext cx="9263700" cy="45276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781767c784_7_74"/>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DSM in action - Read X</a:t>
            </a:r>
            <a:endParaRPr/>
          </a:p>
        </p:txBody>
      </p:sp>
      <p:sp>
        <p:nvSpPr>
          <p:cNvPr id="481" name="Google Shape;481;g781767c784_7_74"/>
          <p:cNvSpPr/>
          <p:nvPr/>
        </p:nvSpPr>
        <p:spPr>
          <a:xfrm>
            <a:off x="1791273" y="225959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82" name="Google Shape;482;g781767c784_7_74"/>
          <p:cNvSpPr/>
          <p:nvPr/>
        </p:nvSpPr>
        <p:spPr>
          <a:xfrm>
            <a:off x="1920778" y="206881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83" name="Google Shape;483;g781767c784_7_74"/>
          <p:cNvSpPr/>
          <p:nvPr/>
        </p:nvSpPr>
        <p:spPr>
          <a:xfrm>
            <a:off x="2054754" y="187804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Read Queue</a:t>
            </a:r>
            <a:endParaRPr sz="2800">
              <a:latin typeface="Calibri"/>
              <a:ea typeface="Calibri"/>
              <a:cs typeface="Calibri"/>
              <a:sym typeface="Calibri"/>
            </a:endParaRPr>
          </a:p>
        </p:txBody>
      </p:sp>
      <p:sp>
        <p:nvSpPr>
          <p:cNvPr id="484" name="Google Shape;484;g781767c784_7_74"/>
          <p:cNvSpPr/>
          <p:nvPr/>
        </p:nvSpPr>
        <p:spPr>
          <a:xfrm>
            <a:off x="1789037" y="457113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85" name="Google Shape;485;g781767c784_7_74"/>
          <p:cNvSpPr/>
          <p:nvPr/>
        </p:nvSpPr>
        <p:spPr>
          <a:xfrm>
            <a:off x="1918543" y="438035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486" name="Google Shape;486;g781767c784_7_74"/>
          <p:cNvSpPr/>
          <p:nvPr/>
        </p:nvSpPr>
        <p:spPr>
          <a:xfrm>
            <a:off x="2052519" y="418958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Write Queue</a:t>
            </a:r>
            <a:endParaRPr sz="2800">
              <a:solidFill>
                <a:schemeClr val="dk1"/>
              </a:solidFill>
              <a:latin typeface="Calibri"/>
              <a:ea typeface="Calibri"/>
              <a:cs typeface="Calibri"/>
              <a:sym typeface="Calibri"/>
            </a:endParaRPr>
          </a:p>
        </p:txBody>
      </p:sp>
      <p:sp>
        <p:nvSpPr>
          <p:cNvPr id="487" name="Google Shape;487;g781767c784_7_74"/>
          <p:cNvSpPr/>
          <p:nvPr/>
        </p:nvSpPr>
        <p:spPr>
          <a:xfrm>
            <a:off x="5669537" y="1506288"/>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Mapping Table Cache</a:t>
            </a:r>
            <a:endParaRPr/>
          </a:p>
        </p:txBody>
      </p:sp>
      <p:sp>
        <p:nvSpPr>
          <p:cNvPr id="488" name="Google Shape;488;g781767c784_7_74"/>
          <p:cNvSpPr/>
          <p:nvPr/>
        </p:nvSpPr>
        <p:spPr>
          <a:xfrm>
            <a:off x="8733452" y="3092740"/>
            <a:ext cx="1669500" cy="955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Refresh Bitmap</a:t>
            </a:r>
            <a:endParaRPr sz="1800"/>
          </a:p>
        </p:txBody>
      </p:sp>
      <p:sp>
        <p:nvSpPr>
          <p:cNvPr id="489" name="Google Shape;489;g781767c784_7_74"/>
          <p:cNvSpPr/>
          <p:nvPr/>
        </p:nvSpPr>
        <p:spPr>
          <a:xfrm>
            <a:off x="5999617" y="2954666"/>
            <a:ext cx="1999200" cy="122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Controller</a:t>
            </a:r>
            <a:endParaRPr/>
          </a:p>
        </p:txBody>
      </p:sp>
      <p:sp>
        <p:nvSpPr>
          <p:cNvPr id="490" name="Google Shape;490;g781767c784_7_74"/>
          <p:cNvSpPr/>
          <p:nvPr/>
        </p:nvSpPr>
        <p:spPr>
          <a:xfrm>
            <a:off x="5669542" y="4668614"/>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R-Rows Counter/ Checksum Cache</a:t>
            </a:r>
            <a:endParaRPr sz="2800">
              <a:solidFill>
                <a:schemeClr val="dk1"/>
              </a:solidFill>
            </a:endParaRPr>
          </a:p>
        </p:txBody>
      </p:sp>
      <p:sp>
        <p:nvSpPr>
          <p:cNvPr id="491" name="Google Shape;491;g781767c784_7_74"/>
          <p:cNvSpPr txBox="1"/>
          <p:nvPr/>
        </p:nvSpPr>
        <p:spPr>
          <a:xfrm>
            <a:off x="4388400" y="5925150"/>
            <a:ext cx="34152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Memory Controller</a:t>
            </a:r>
            <a:endParaRPr>
              <a:latin typeface="Calibri"/>
              <a:ea typeface="Calibri"/>
              <a:cs typeface="Calibri"/>
              <a:sym typeface="Calibri"/>
            </a:endParaRPr>
          </a:p>
        </p:txBody>
      </p:sp>
      <p:cxnSp>
        <p:nvCxnSpPr>
          <p:cNvPr id="492" name="Google Shape;492;g781767c784_7_74"/>
          <p:cNvCxnSpPr/>
          <p:nvPr/>
        </p:nvCxnSpPr>
        <p:spPr>
          <a:xfrm rot="10800000">
            <a:off x="6767017" y="2494166"/>
            <a:ext cx="3600" cy="460500"/>
          </a:xfrm>
          <a:prstGeom prst="straightConnector1">
            <a:avLst/>
          </a:prstGeom>
          <a:noFill/>
          <a:ln cap="flat" cmpd="sng" w="28575">
            <a:solidFill>
              <a:srgbClr val="FF0000"/>
            </a:solidFill>
            <a:prstDash val="solid"/>
            <a:round/>
            <a:headEnd len="med" w="med" type="stealth"/>
            <a:tailEnd len="med" w="med" type="none"/>
          </a:ln>
        </p:spPr>
      </p:cxnSp>
      <p:cxnSp>
        <p:nvCxnSpPr>
          <p:cNvPr id="493" name="Google Shape;493;g781767c784_7_74"/>
          <p:cNvCxnSpPr/>
          <p:nvPr/>
        </p:nvCxnSpPr>
        <p:spPr>
          <a:xfrm rot="10800000">
            <a:off x="7224217" y="2494166"/>
            <a:ext cx="3600" cy="460500"/>
          </a:xfrm>
          <a:prstGeom prst="straightConnector1">
            <a:avLst/>
          </a:prstGeom>
          <a:noFill/>
          <a:ln cap="flat" cmpd="sng" w="28575">
            <a:solidFill>
              <a:srgbClr val="FF0000"/>
            </a:solidFill>
            <a:prstDash val="solid"/>
            <a:round/>
            <a:headEnd len="med" w="med" type="none"/>
            <a:tailEnd len="med" w="med" type="stealth"/>
          </a:ln>
        </p:spPr>
      </p:cxnSp>
      <p:cxnSp>
        <p:nvCxnSpPr>
          <p:cNvPr id="494" name="Google Shape;494;g781767c784_7_74"/>
          <p:cNvCxnSpPr>
            <a:stCxn id="489" idx="1"/>
            <a:endCxn id="481" idx="2"/>
          </p:cNvCxnSpPr>
          <p:nvPr/>
        </p:nvCxnSpPr>
        <p:spPr>
          <a:xfrm rot="10800000">
            <a:off x="3374617" y="2990966"/>
            <a:ext cx="2625000" cy="577800"/>
          </a:xfrm>
          <a:prstGeom prst="bentConnector2">
            <a:avLst/>
          </a:prstGeom>
          <a:noFill/>
          <a:ln cap="flat" cmpd="sng" w="28575">
            <a:solidFill>
              <a:srgbClr val="FF0000"/>
            </a:solidFill>
            <a:prstDash val="solid"/>
            <a:round/>
            <a:headEnd len="med" w="med" type="none"/>
            <a:tailEnd len="med" w="med" type="stealth"/>
          </a:ln>
        </p:spPr>
      </p:cxnSp>
      <p:sp>
        <p:nvSpPr>
          <p:cNvPr id="495" name="Google Shape;495;g781767c784_7_74"/>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96" name="Google Shape;496;g781767c784_7_74"/>
          <p:cNvSpPr txBox="1"/>
          <p:nvPr/>
        </p:nvSpPr>
        <p:spPr>
          <a:xfrm>
            <a:off x="7175050" y="2448575"/>
            <a:ext cx="1776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Lookup X</a:t>
            </a:r>
            <a:endParaRPr>
              <a:solidFill>
                <a:srgbClr val="FF0000"/>
              </a:solidFill>
              <a:latin typeface="Calibri"/>
              <a:ea typeface="Calibri"/>
              <a:cs typeface="Calibri"/>
              <a:sym typeface="Calibri"/>
            </a:endParaRPr>
          </a:p>
        </p:txBody>
      </p:sp>
      <p:sp>
        <p:nvSpPr>
          <p:cNvPr id="497" name="Google Shape;497;g781767c784_7_74"/>
          <p:cNvSpPr txBox="1"/>
          <p:nvPr/>
        </p:nvSpPr>
        <p:spPr>
          <a:xfrm>
            <a:off x="3798825" y="3015250"/>
            <a:ext cx="1776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Add X</a:t>
            </a:r>
            <a:endParaRPr>
              <a:solidFill>
                <a:srgbClr val="FF0000"/>
              </a:solidFill>
              <a:latin typeface="Calibri"/>
              <a:ea typeface="Calibri"/>
              <a:cs typeface="Calibri"/>
              <a:sym typeface="Calibri"/>
            </a:endParaRPr>
          </a:p>
        </p:txBody>
      </p:sp>
      <p:sp>
        <p:nvSpPr>
          <p:cNvPr id="498" name="Google Shape;498;g781767c784_7_74"/>
          <p:cNvSpPr txBox="1"/>
          <p:nvPr/>
        </p:nvSpPr>
        <p:spPr>
          <a:xfrm>
            <a:off x="6153850" y="2448575"/>
            <a:ext cx="681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X’</a:t>
            </a:r>
            <a:endParaRPr>
              <a:solidFill>
                <a:srgbClr val="FF0000"/>
              </a:solidFill>
              <a:latin typeface="Calibri"/>
              <a:ea typeface="Calibri"/>
              <a:cs typeface="Calibri"/>
              <a:sym typeface="Calibri"/>
            </a:endParaRPr>
          </a:p>
        </p:txBody>
      </p:sp>
      <p:sp>
        <p:nvSpPr>
          <p:cNvPr id="499" name="Google Shape;499;g781767c784_7_74"/>
          <p:cNvSpPr txBox="1"/>
          <p:nvPr/>
        </p:nvSpPr>
        <p:spPr>
          <a:xfrm>
            <a:off x="3374625" y="3015250"/>
            <a:ext cx="26250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Change</a:t>
            </a:r>
            <a:endParaRPr>
              <a:solidFill>
                <a:srgbClr val="FF0000"/>
              </a:solidFill>
              <a:latin typeface="Calibri"/>
              <a:ea typeface="Calibri"/>
              <a:cs typeface="Calibri"/>
              <a:sym typeface="Calibri"/>
            </a:endParaRPr>
          </a:p>
        </p:txBody>
      </p:sp>
      <p:sp>
        <p:nvSpPr>
          <p:cNvPr id="500" name="Google Shape;500;g781767c784_7_74"/>
          <p:cNvSpPr/>
          <p:nvPr/>
        </p:nvSpPr>
        <p:spPr>
          <a:xfrm>
            <a:off x="2054750" y="1878050"/>
            <a:ext cx="537600" cy="731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0000"/>
                </a:solidFill>
                <a:latin typeface="Calibri"/>
                <a:ea typeface="Calibri"/>
                <a:cs typeface="Calibri"/>
                <a:sym typeface="Calibri"/>
              </a:rPr>
              <a:t>X/X’</a:t>
            </a:r>
            <a:endParaRPr sz="2400">
              <a:solidFill>
                <a:srgbClr val="FF0000"/>
              </a:solidFill>
              <a:latin typeface="Calibri"/>
              <a:ea typeface="Calibri"/>
              <a:cs typeface="Calibri"/>
              <a:sym typeface="Calibri"/>
            </a:endParaRPr>
          </a:p>
        </p:txBody>
      </p:sp>
      <p:sp>
        <p:nvSpPr>
          <p:cNvPr id="501" name="Google Shape;501;g781767c784_7_74"/>
          <p:cNvSpPr/>
          <p:nvPr/>
        </p:nvSpPr>
        <p:spPr>
          <a:xfrm>
            <a:off x="2054750" y="1878050"/>
            <a:ext cx="537600" cy="731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0000"/>
                </a:solidFill>
                <a:latin typeface="Calibri"/>
                <a:ea typeface="Calibri"/>
                <a:cs typeface="Calibri"/>
                <a:sym typeface="Calibri"/>
              </a:rPr>
              <a:t>X</a:t>
            </a:r>
            <a:endParaRPr sz="24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xit" presetID="10" presetSubtype="0">
                                  <p:stCondLst>
                                    <p:cond delay="0"/>
                                  </p:stCondLst>
                                  <p:childTnLst>
                                    <p:animEffect filter="fade" transition="out">
                                      <p:cBhvr>
                                        <p:cTn dur="1000"/>
                                        <p:tgtEl>
                                          <p:spTgt spid="496"/>
                                        </p:tgtEl>
                                      </p:cBhvr>
                                    </p:animEffect>
                                    <p:set>
                                      <p:cBhvr>
                                        <p:cTn dur="1" fill="hold">
                                          <p:stCondLst>
                                            <p:cond delay="1000"/>
                                          </p:stCondLst>
                                        </p:cTn>
                                        <p:tgtEl>
                                          <p:spTgt spid="4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97"/>
                                        </p:tgtEl>
                                      </p:cBhvr>
                                    </p:animEffect>
                                    <p:set>
                                      <p:cBhvr>
                                        <p:cTn dur="1" fill="hold">
                                          <p:stCondLst>
                                            <p:cond delay="1000"/>
                                          </p:stCondLst>
                                        </p:cTn>
                                        <p:tgtEl>
                                          <p:spTgt spid="4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xit" presetID="10" presetSubtype="0">
                                  <p:stCondLst>
                                    <p:cond delay="0"/>
                                  </p:stCondLst>
                                  <p:childTnLst>
                                    <p:animEffect filter="fade" transition="out">
                                      <p:cBhvr>
                                        <p:cTn dur="1000"/>
                                        <p:tgtEl>
                                          <p:spTgt spid="501"/>
                                        </p:tgtEl>
                                      </p:cBhvr>
                                    </p:animEffect>
                                    <p:set>
                                      <p:cBhvr>
                                        <p:cTn dur="1" fill="hold">
                                          <p:stCondLst>
                                            <p:cond delay="1000"/>
                                          </p:stCondLst>
                                        </p:cTn>
                                        <p:tgtEl>
                                          <p:spTgt spid="5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g783989aa2b_1_4"/>
          <p:cNvSpPr/>
          <p:nvPr/>
        </p:nvSpPr>
        <p:spPr>
          <a:xfrm>
            <a:off x="1464150" y="1317600"/>
            <a:ext cx="9263700" cy="45276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783989aa2b_1_4"/>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DSM in action - Write X</a:t>
            </a:r>
            <a:endParaRPr/>
          </a:p>
        </p:txBody>
      </p:sp>
      <p:sp>
        <p:nvSpPr>
          <p:cNvPr id="508" name="Google Shape;508;g783989aa2b_1_4"/>
          <p:cNvSpPr/>
          <p:nvPr/>
        </p:nvSpPr>
        <p:spPr>
          <a:xfrm>
            <a:off x="1791273" y="225959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09" name="Google Shape;509;g783989aa2b_1_4"/>
          <p:cNvSpPr/>
          <p:nvPr/>
        </p:nvSpPr>
        <p:spPr>
          <a:xfrm>
            <a:off x="1920778" y="206881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10" name="Google Shape;510;g783989aa2b_1_4"/>
          <p:cNvSpPr/>
          <p:nvPr/>
        </p:nvSpPr>
        <p:spPr>
          <a:xfrm>
            <a:off x="2054754" y="187804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Read Queue</a:t>
            </a:r>
            <a:endParaRPr sz="2800">
              <a:latin typeface="Calibri"/>
              <a:ea typeface="Calibri"/>
              <a:cs typeface="Calibri"/>
              <a:sym typeface="Calibri"/>
            </a:endParaRPr>
          </a:p>
        </p:txBody>
      </p:sp>
      <p:sp>
        <p:nvSpPr>
          <p:cNvPr id="511" name="Google Shape;511;g783989aa2b_1_4"/>
          <p:cNvSpPr/>
          <p:nvPr/>
        </p:nvSpPr>
        <p:spPr>
          <a:xfrm>
            <a:off x="1789037" y="457113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12" name="Google Shape;512;g783989aa2b_1_4"/>
          <p:cNvSpPr/>
          <p:nvPr/>
        </p:nvSpPr>
        <p:spPr>
          <a:xfrm>
            <a:off x="1918543" y="438035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13" name="Google Shape;513;g783989aa2b_1_4"/>
          <p:cNvSpPr/>
          <p:nvPr/>
        </p:nvSpPr>
        <p:spPr>
          <a:xfrm>
            <a:off x="2052519" y="418958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Write Queue</a:t>
            </a:r>
            <a:endParaRPr sz="2800">
              <a:solidFill>
                <a:schemeClr val="dk1"/>
              </a:solidFill>
              <a:latin typeface="Calibri"/>
              <a:ea typeface="Calibri"/>
              <a:cs typeface="Calibri"/>
              <a:sym typeface="Calibri"/>
            </a:endParaRPr>
          </a:p>
        </p:txBody>
      </p:sp>
      <p:sp>
        <p:nvSpPr>
          <p:cNvPr id="514" name="Google Shape;514;g783989aa2b_1_4"/>
          <p:cNvSpPr/>
          <p:nvPr/>
        </p:nvSpPr>
        <p:spPr>
          <a:xfrm>
            <a:off x="5669537" y="1506288"/>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Mapping Table Cache</a:t>
            </a:r>
            <a:endParaRPr/>
          </a:p>
        </p:txBody>
      </p:sp>
      <p:sp>
        <p:nvSpPr>
          <p:cNvPr id="515" name="Google Shape;515;g783989aa2b_1_4"/>
          <p:cNvSpPr/>
          <p:nvPr/>
        </p:nvSpPr>
        <p:spPr>
          <a:xfrm>
            <a:off x="8733452" y="3092740"/>
            <a:ext cx="1669500" cy="955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Refresh Bitmap</a:t>
            </a:r>
            <a:endParaRPr sz="1800"/>
          </a:p>
        </p:txBody>
      </p:sp>
      <p:sp>
        <p:nvSpPr>
          <p:cNvPr id="516" name="Google Shape;516;g783989aa2b_1_4"/>
          <p:cNvSpPr txBox="1"/>
          <p:nvPr/>
        </p:nvSpPr>
        <p:spPr>
          <a:xfrm>
            <a:off x="7175050" y="2448575"/>
            <a:ext cx="1776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Lookup X</a:t>
            </a:r>
            <a:endParaRPr>
              <a:solidFill>
                <a:srgbClr val="FF0000"/>
              </a:solidFill>
              <a:latin typeface="Calibri"/>
              <a:ea typeface="Calibri"/>
              <a:cs typeface="Calibri"/>
              <a:sym typeface="Calibri"/>
            </a:endParaRPr>
          </a:p>
        </p:txBody>
      </p:sp>
      <p:sp>
        <p:nvSpPr>
          <p:cNvPr id="517" name="Google Shape;517;g783989aa2b_1_4"/>
          <p:cNvSpPr/>
          <p:nvPr/>
        </p:nvSpPr>
        <p:spPr>
          <a:xfrm>
            <a:off x="5999617" y="2954666"/>
            <a:ext cx="1999200" cy="122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Controller</a:t>
            </a:r>
            <a:endParaRPr/>
          </a:p>
        </p:txBody>
      </p:sp>
      <p:sp>
        <p:nvSpPr>
          <p:cNvPr id="518" name="Google Shape;518;g783989aa2b_1_4"/>
          <p:cNvSpPr txBox="1"/>
          <p:nvPr/>
        </p:nvSpPr>
        <p:spPr>
          <a:xfrm>
            <a:off x="6153912" y="2448575"/>
            <a:ext cx="6858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X’</a:t>
            </a:r>
            <a:endParaRPr>
              <a:solidFill>
                <a:srgbClr val="FF0000"/>
              </a:solidFill>
              <a:latin typeface="Calibri"/>
              <a:ea typeface="Calibri"/>
              <a:cs typeface="Calibri"/>
              <a:sym typeface="Calibri"/>
            </a:endParaRPr>
          </a:p>
        </p:txBody>
      </p:sp>
      <p:sp>
        <p:nvSpPr>
          <p:cNvPr id="519" name="Google Shape;519;g783989aa2b_1_4"/>
          <p:cNvSpPr/>
          <p:nvPr/>
        </p:nvSpPr>
        <p:spPr>
          <a:xfrm>
            <a:off x="5669542" y="4668614"/>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R-Rows Counter/ Checksum Cache</a:t>
            </a:r>
            <a:endParaRPr sz="2800">
              <a:solidFill>
                <a:schemeClr val="dk1"/>
              </a:solidFill>
            </a:endParaRPr>
          </a:p>
        </p:txBody>
      </p:sp>
      <p:sp>
        <p:nvSpPr>
          <p:cNvPr id="520" name="Google Shape;520;g783989aa2b_1_4"/>
          <p:cNvSpPr txBox="1"/>
          <p:nvPr/>
        </p:nvSpPr>
        <p:spPr>
          <a:xfrm>
            <a:off x="4388400" y="5925150"/>
            <a:ext cx="34152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Memory Controller</a:t>
            </a:r>
            <a:endParaRPr>
              <a:latin typeface="Calibri"/>
              <a:ea typeface="Calibri"/>
              <a:cs typeface="Calibri"/>
              <a:sym typeface="Calibri"/>
            </a:endParaRPr>
          </a:p>
        </p:txBody>
      </p:sp>
      <p:cxnSp>
        <p:nvCxnSpPr>
          <p:cNvPr id="521" name="Google Shape;521;g783989aa2b_1_4"/>
          <p:cNvCxnSpPr/>
          <p:nvPr/>
        </p:nvCxnSpPr>
        <p:spPr>
          <a:xfrm rot="10800000">
            <a:off x="6767017" y="2494166"/>
            <a:ext cx="3600" cy="460500"/>
          </a:xfrm>
          <a:prstGeom prst="straightConnector1">
            <a:avLst/>
          </a:prstGeom>
          <a:noFill/>
          <a:ln cap="flat" cmpd="sng" w="28575">
            <a:solidFill>
              <a:srgbClr val="FF0000"/>
            </a:solidFill>
            <a:prstDash val="solid"/>
            <a:round/>
            <a:headEnd len="med" w="med" type="stealth"/>
            <a:tailEnd len="med" w="med" type="none"/>
          </a:ln>
        </p:spPr>
      </p:cxnSp>
      <p:cxnSp>
        <p:nvCxnSpPr>
          <p:cNvPr id="522" name="Google Shape;522;g783989aa2b_1_4"/>
          <p:cNvCxnSpPr/>
          <p:nvPr/>
        </p:nvCxnSpPr>
        <p:spPr>
          <a:xfrm rot="10800000">
            <a:off x="7224217" y="2494166"/>
            <a:ext cx="3600" cy="460500"/>
          </a:xfrm>
          <a:prstGeom prst="straightConnector1">
            <a:avLst/>
          </a:prstGeom>
          <a:noFill/>
          <a:ln cap="flat" cmpd="sng" w="28575">
            <a:solidFill>
              <a:srgbClr val="FF0000"/>
            </a:solidFill>
            <a:prstDash val="solid"/>
            <a:round/>
            <a:headEnd len="med" w="med" type="none"/>
            <a:tailEnd len="med" w="med" type="stealth"/>
          </a:ln>
        </p:spPr>
      </p:cxnSp>
      <p:sp>
        <p:nvSpPr>
          <p:cNvPr id="523" name="Google Shape;523;g783989aa2b_1_4"/>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g783989aa2b_1_4"/>
          <p:cNvSpPr txBox="1"/>
          <p:nvPr/>
        </p:nvSpPr>
        <p:spPr>
          <a:xfrm>
            <a:off x="3798825" y="3015250"/>
            <a:ext cx="1776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Add X</a:t>
            </a:r>
            <a:endParaRPr>
              <a:solidFill>
                <a:srgbClr val="FF0000"/>
              </a:solidFill>
              <a:latin typeface="Calibri"/>
              <a:ea typeface="Calibri"/>
              <a:cs typeface="Calibri"/>
              <a:sym typeface="Calibri"/>
            </a:endParaRPr>
          </a:p>
        </p:txBody>
      </p:sp>
      <p:sp>
        <p:nvSpPr>
          <p:cNvPr id="525" name="Google Shape;525;g783989aa2b_1_4"/>
          <p:cNvSpPr/>
          <p:nvPr/>
        </p:nvSpPr>
        <p:spPr>
          <a:xfrm>
            <a:off x="2592350" y="4189575"/>
            <a:ext cx="537600" cy="731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0000"/>
                </a:solidFill>
                <a:latin typeface="Calibri"/>
                <a:ea typeface="Calibri"/>
                <a:cs typeface="Calibri"/>
                <a:sym typeface="Calibri"/>
              </a:rPr>
              <a:t>X</a:t>
            </a:r>
            <a:endParaRPr sz="2400">
              <a:solidFill>
                <a:srgbClr val="FF0000"/>
              </a:solidFill>
              <a:latin typeface="Calibri"/>
              <a:ea typeface="Calibri"/>
              <a:cs typeface="Calibri"/>
              <a:sym typeface="Calibri"/>
            </a:endParaRPr>
          </a:p>
        </p:txBody>
      </p:sp>
      <p:sp>
        <p:nvSpPr>
          <p:cNvPr id="526" name="Google Shape;526;g783989aa2b_1_4"/>
          <p:cNvSpPr/>
          <p:nvPr/>
        </p:nvSpPr>
        <p:spPr>
          <a:xfrm>
            <a:off x="2054750" y="4189575"/>
            <a:ext cx="537600" cy="731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0000"/>
                </a:solidFill>
                <a:latin typeface="Calibri"/>
                <a:ea typeface="Calibri"/>
                <a:cs typeface="Calibri"/>
                <a:sym typeface="Calibri"/>
              </a:rPr>
              <a:t>X</a:t>
            </a:r>
            <a:endParaRPr sz="2400">
              <a:solidFill>
                <a:srgbClr val="FF0000"/>
              </a:solidFill>
              <a:latin typeface="Calibri"/>
              <a:ea typeface="Calibri"/>
              <a:cs typeface="Calibri"/>
              <a:sym typeface="Calibri"/>
            </a:endParaRPr>
          </a:p>
        </p:txBody>
      </p:sp>
      <p:cxnSp>
        <p:nvCxnSpPr>
          <p:cNvPr id="527" name="Google Shape;527;g783989aa2b_1_4"/>
          <p:cNvCxnSpPr/>
          <p:nvPr/>
        </p:nvCxnSpPr>
        <p:spPr>
          <a:xfrm flipH="1">
            <a:off x="3635917" y="3568766"/>
            <a:ext cx="2363700" cy="620700"/>
          </a:xfrm>
          <a:prstGeom prst="bentConnector2">
            <a:avLst/>
          </a:prstGeom>
          <a:noFill/>
          <a:ln cap="flat" cmpd="sng" w="28575">
            <a:solidFill>
              <a:srgbClr val="FF0000"/>
            </a:solidFill>
            <a:prstDash val="solid"/>
            <a:round/>
            <a:headEnd len="med" w="med" type="none"/>
            <a:tailEnd len="med" w="med" type="stealth"/>
          </a:ln>
        </p:spPr>
      </p:cxnSp>
      <p:sp>
        <p:nvSpPr>
          <p:cNvPr id="528" name="Google Shape;528;g783989aa2b_1_4"/>
          <p:cNvSpPr txBox="1"/>
          <p:nvPr/>
        </p:nvSpPr>
        <p:spPr>
          <a:xfrm>
            <a:off x="2584425" y="3015250"/>
            <a:ext cx="34152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RowClone X’-&gt;X</a:t>
            </a:r>
            <a:endParaRPr>
              <a:solidFill>
                <a:srgbClr val="FF0000"/>
              </a:solidFill>
              <a:latin typeface="Calibri"/>
              <a:ea typeface="Calibri"/>
              <a:cs typeface="Calibri"/>
              <a:sym typeface="Calibri"/>
            </a:endParaRPr>
          </a:p>
        </p:txBody>
      </p:sp>
      <p:sp>
        <p:nvSpPr>
          <p:cNvPr id="529" name="Google Shape;529;g783989aa2b_1_4"/>
          <p:cNvSpPr/>
          <p:nvPr/>
        </p:nvSpPr>
        <p:spPr>
          <a:xfrm>
            <a:off x="2054750" y="4189575"/>
            <a:ext cx="537600" cy="731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0000"/>
                </a:solidFill>
                <a:latin typeface="Calibri"/>
                <a:ea typeface="Calibri"/>
                <a:cs typeface="Calibri"/>
                <a:sym typeface="Calibri"/>
              </a:rPr>
              <a:t>RC</a:t>
            </a:r>
            <a:endParaRPr sz="2400">
              <a:solidFill>
                <a:srgbClr val="FF0000"/>
              </a:solidFill>
              <a:latin typeface="Calibri"/>
              <a:ea typeface="Calibri"/>
              <a:cs typeface="Calibri"/>
              <a:sym typeface="Calibri"/>
            </a:endParaRPr>
          </a:p>
        </p:txBody>
      </p:sp>
      <p:sp>
        <p:nvSpPr>
          <p:cNvPr id="530" name="Google Shape;530;g783989aa2b_1_4"/>
          <p:cNvSpPr txBox="1"/>
          <p:nvPr/>
        </p:nvSpPr>
        <p:spPr>
          <a:xfrm>
            <a:off x="228050" y="6248075"/>
            <a:ext cx="82041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Franklin"/>
                <a:ea typeface="Libre Franklin"/>
                <a:cs typeface="Libre Franklin"/>
                <a:sym typeface="Libre Franklin"/>
              </a:rPr>
              <a:t>[2] </a:t>
            </a:r>
            <a:r>
              <a:rPr lang="en-US">
                <a:latin typeface="Libre Franklin"/>
                <a:ea typeface="Libre Franklin"/>
                <a:cs typeface="Libre Franklin"/>
                <a:sym typeface="Libre Franklin"/>
              </a:rPr>
              <a:t>Vivek Seshadri et al. 2013. </a:t>
            </a:r>
            <a:endParaRPr>
              <a:latin typeface="Libre Franklin"/>
              <a:ea typeface="Libre Franklin"/>
              <a:cs typeface="Libre Franklin"/>
              <a:sym typeface="Libre Franklin"/>
            </a:endParaRPr>
          </a:p>
          <a:p>
            <a:pPr indent="0" lvl="0" marL="0" rtl="0" algn="l">
              <a:spcBef>
                <a:spcPts val="0"/>
              </a:spcBef>
              <a:spcAft>
                <a:spcPts val="0"/>
              </a:spcAft>
              <a:buNone/>
            </a:pPr>
            <a:r>
              <a:rPr lang="en-US">
                <a:latin typeface="Libre Franklin"/>
                <a:ea typeface="Libre Franklin"/>
                <a:cs typeface="Libre Franklin"/>
                <a:sym typeface="Libre Franklin"/>
              </a:rPr>
              <a:t>RowClone: fast and energy-efficient in-DRAM bulk data copy and initialization. MICRO-46</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xit" presetID="10" presetSubtype="0">
                                  <p:stCondLst>
                                    <p:cond delay="0"/>
                                  </p:stCondLst>
                                  <p:childTnLst>
                                    <p:animEffect filter="fade" transition="out">
                                      <p:cBhvr>
                                        <p:cTn dur="1000"/>
                                        <p:tgtEl>
                                          <p:spTgt spid="516"/>
                                        </p:tgtEl>
                                      </p:cBhvr>
                                    </p:animEffect>
                                    <p:set>
                                      <p:cBhvr>
                                        <p:cTn dur="1" fill="hold">
                                          <p:stCondLst>
                                            <p:cond delay="1000"/>
                                          </p:stCondLst>
                                        </p:cTn>
                                        <p:tgtEl>
                                          <p:spTgt spid="5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24"/>
                                        </p:tgtEl>
                                      </p:cBhvr>
                                    </p:animEffect>
                                    <p:set>
                                      <p:cBhvr>
                                        <p:cTn dur="1" fill="hold">
                                          <p:stCondLst>
                                            <p:cond delay="1000"/>
                                          </p:stCondLst>
                                        </p:cTn>
                                        <p:tgtEl>
                                          <p:spTgt spid="5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xit" presetID="10" presetSubtype="0">
                                  <p:stCondLst>
                                    <p:cond delay="0"/>
                                  </p:stCondLst>
                                  <p:childTnLst>
                                    <p:animEffect filter="fade" transition="out">
                                      <p:cBhvr>
                                        <p:cTn dur="1000"/>
                                        <p:tgtEl>
                                          <p:spTgt spid="526"/>
                                        </p:tgtEl>
                                      </p:cBhvr>
                                    </p:animEffect>
                                    <p:set>
                                      <p:cBhvr>
                                        <p:cTn dur="1" fill="hold">
                                          <p:stCondLst>
                                            <p:cond delay="1000"/>
                                          </p:stCondLst>
                                        </p:cTn>
                                        <p:tgtEl>
                                          <p:spTgt spid="5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g781767c784_7_195"/>
          <p:cNvSpPr/>
          <p:nvPr/>
        </p:nvSpPr>
        <p:spPr>
          <a:xfrm>
            <a:off x="1464150" y="1317600"/>
            <a:ext cx="9263700" cy="45276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781767c784_7_195"/>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DSM in action - Content Checking</a:t>
            </a:r>
            <a:endParaRPr/>
          </a:p>
        </p:txBody>
      </p:sp>
      <p:sp>
        <p:nvSpPr>
          <p:cNvPr id="537" name="Google Shape;537;g781767c784_7_195"/>
          <p:cNvSpPr/>
          <p:nvPr/>
        </p:nvSpPr>
        <p:spPr>
          <a:xfrm>
            <a:off x="1791273" y="225959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38" name="Google Shape;538;g781767c784_7_195"/>
          <p:cNvSpPr txBox="1"/>
          <p:nvPr/>
        </p:nvSpPr>
        <p:spPr>
          <a:xfrm>
            <a:off x="3374625" y="3015250"/>
            <a:ext cx="26250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Read Two Rows</a:t>
            </a:r>
            <a:endParaRPr>
              <a:solidFill>
                <a:srgbClr val="FF0000"/>
              </a:solidFill>
              <a:latin typeface="Calibri"/>
              <a:ea typeface="Calibri"/>
              <a:cs typeface="Calibri"/>
              <a:sym typeface="Calibri"/>
            </a:endParaRPr>
          </a:p>
        </p:txBody>
      </p:sp>
      <p:sp>
        <p:nvSpPr>
          <p:cNvPr id="539" name="Google Shape;539;g781767c784_7_195"/>
          <p:cNvSpPr/>
          <p:nvPr/>
        </p:nvSpPr>
        <p:spPr>
          <a:xfrm>
            <a:off x="1920778" y="206881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40" name="Google Shape;540;g781767c784_7_195"/>
          <p:cNvSpPr/>
          <p:nvPr/>
        </p:nvSpPr>
        <p:spPr>
          <a:xfrm>
            <a:off x="2054754" y="187804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Read Queue</a:t>
            </a:r>
            <a:endParaRPr sz="2800">
              <a:latin typeface="Calibri"/>
              <a:ea typeface="Calibri"/>
              <a:cs typeface="Calibri"/>
              <a:sym typeface="Calibri"/>
            </a:endParaRPr>
          </a:p>
        </p:txBody>
      </p:sp>
      <p:sp>
        <p:nvSpPr>
          <p:cNvPr id="541" name="Google Shape;541;g781767c784_7_195"/>
          <p:cNvSpPr/>
          <p:nvPr/>
        </p:nvSpPr>
        <p:spPr>
          <a:xfrm>
            <a:off x="1789037" y="457113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42" name="Google Shape;542;g781767c784_7_195"/>
          <p:cNvSpPr/>
          <p:nvPr/>
        </p:nvSpPr>
        <p:spPr>
          <a:xfrm>
            <a:off x="1918543" y="438035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43" name="Google Shape;543;g781767c784_7_195"/>
          <p:cNvSpPr txBox="1"/>
          <p:nvPr/>
        </p:nvSpPr>
        <p:spPr>
          <a:xfrm>
            <a:off x="2772575" y="3125675"/>
            <a:ext cx="32265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Calculate and Compare Checksums</a:t>
            </a:r>
            <a:endParaRPr>
              <a:solidFill>
                <a:srgbClr val="FF0000"/>
              </a:solidFill>
              <a:latin typeface="Calibri"/>
              <a:ea typeface="Calibri"/>
              <a:cs typeface="Calibri"/>
              <a:sym typeface="Calibri"/>
            </a:endParaRPr>
          </a:p>
        </p:txBody>
      </p:sp>
      <p:sp>
        <p:nvSpPr>
          <p:cNvPr id="544" name="Google Shape;544;g781767c784_7_195"/>
          <p:cNvSpPr/>
          <p:nvPr/>
        </p:nvSpPr>
        <p:spPr>
          <a:xfrm>
            <a:off x="2052519" y="418958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Write Queue</a:t>
            </a:r>
            <a:endParaRPr sz="2800">
              <a:solidFill>
                <a:schemeClr val="dk1"/>
              </a:solidFill>
              <a:latin typeface="Calibri"/>
              <a:ea typeface="Calibri"/>
              <a:cs typeface="Calibri"/>
              <a:sym typeface="Calibri"/>
            </a:endParaRPr>
          </a:p>
        </p:txBody>
      </p:sp>
      <p:sp>
        <p:nvSpPr>
          <p:cNvPr id="545" name="Google Shape;545;g781767c784_7_195"/>
          <p:cNvSpPr txBox="1"/>
          <p:nvPr/>
        </p:nvSpPr>
        <p:spPr>
          <a:xfrm>
            <a:off x="3374625" y="3004025"/>
            <a:ext cx="26250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F</a:t>
            </a:r>
            <a:r>
              <a:rPr lang="en-US" sz="2800">
                <a:solidFill>
                  <a:srgbClr val="FF0000"/>
                </a:solidFill>
                <a:latin typeface="Calibri"/>
                <a:ea typeface="Calibri"/>
                <a:cs typeface="Calibri"/>
                <a:sym typeface="Calibri"/>
              </a:rPr>
              <a:t>etch One Row</a:t>
            </a:r>
            <a:endParaRPr>
              <a:solidFill>
                <a:srgbClr val="FF0000"/>
              </a:solidFill>
              <a:latin typeface="Calibri"/>
              <a:ea typeface="Calibri"/>
              <a:cs typeface="Calibri"/>
              <a:sym typeface="Calibri"/>
            </a:endParaRPr>
          </a:p>
        </p:txBody>
      </p:sp>
      <p:sp>
        <p:nvSpPr>
          <p:cNvPr id="546" name="Google Shape;546;g781767c784_7_195"/>
          <p:cNvSpPr txBox="1"/>
          <p:nvPr/>
        </p:nvSpPr>
        <p:spPr>
          <a:xfrm>
            <a:off x="3373950" y="3125675"/>
            <a:ext cx="26250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Remap if</a:t>
            </a:r>
            <a:r>
              <a:rPr lang="en-US" sz="2800">
                <a:solidFill>
                  <a:srgbClr val="FF0000"/>
                </a:solidFill>
                <a:latin typeface="Calibri"/>
                <a:ea typeface="Calibri"/>
                <a:cs typeface="Calibri"/>
                <a:sym typeface="Calibri"/>
              </a:rPr>
              <a:t>     </a:t>
            </a:r>
            <a:r>
              <a:rPr lang="en-US" sz="2800">
                <a:solidFill>
                  <a:srgbClr val="FF0000"/>
                </a:solidFill>
                <a:latin typeface="Calibri"/>
                <a:ea typeface="Calibri"/>
                <a:cs typeface="Calibri"/>
                <a:sym typeface="Calibri"/>
              </a:rPr>
              <a:t>Same Content</a:t>
            </a:r>
            <a:endParaRPr>
              <a:solidFill>
                <a:srgbClr val="FF0000"/>
              </a:solidFill>
              <a:latin typeface="Calibri"/>
              <a:ea typeface="Calibri"/>
              <a:cs typeface="Calibri"/>
              <a:sym typeface="Calibri"/>
            </a:endParaRPr>
          </a:p>
        </p:txBody>
      </p:sp>
      <p:sp>
        <p:nvSpPr>
          <p:cNvPr id="547" name="Google Shape;547;g781767c784_7_195"/>
          <p:cNvSpPr/>
          <p:nvPr/>
        </p:nvSpPr>
        <p:spPr>
          <a:xfrm>
            <a:off x="5669537" y="1506288"/>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Mapping Table Cache</a:t>
            </a:r>
            <a:endParaRPr/>
          </a:p>
        </p:txBody>
      </p:sp>
      <p:cxnSp>
        <p:nvCxnSpPr>
          <p:cNvPr id="548" name="Google Shape;548;g781767c784_7_195"/>
          <p:cNvCxnSpPr/>
          <p:nvPr/>
        </p:nvCxnSpPr>
        <p:spPr>
          <a:xfrm rot="10800000">
            <a:off x="3374617" y="2990966"/>
            <a:ext cx="2625000" cy="577800"/>
          </a:xfrm>
          <a:prstGeom prst="bentConnector2">
            <a:avLst/>
          </a:prstGeom>
          <a:noFill/>
          <a:ln cap="flat" cmpd="sng" w="28575">
            <a:solidFill>
              <a:srgbClr val="FF0000"/>
            </a:solidFill>
            <a:prstDash val="solid"/>
            <a:round/>
            <a:headEnd len="med" w="med" type="none"/>
            <a:tailEnd len="med" w="med" type="stealth"/>
          </a:ln>
        </p:spPr>
      </p:cxnSp>
      <p:sp>
        <p:nvSpPr>
          <p:cNvPr id="549" name="Google Shape;549;g781767c784_7_195"/>
          <p:cNvSpPr/>
          <p:nvPr/>
        </p:nvSpPr>
        <p:spPr>
          <a:xfrm>
            <a:off x="8733452" y="3092740"/>
            <a:ext cx="1669500" cy="955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Refresh Bitmap</a:t>
            </a:r>
            <a:endParaRPr sz="1800"/>
          </a:p>
        </p:txBody>
      </p:sp>
      <p:sp>
        <p:nvSpPr>
          <p:cNvPr id="550" name="Google Shape;550;g781767c784_7_195"/>
          <p:cNvSpPr/>
          <p:nvPr/>
        </p:nvSpPr>
        <p:spPr>
          <a:xfrm>
            <a:off x="5999617" y="2954666"/>
            <a:ext cx="1999200" cy="122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Controller</a:t>
            </a:r>
            <a:endParaRPr/>
          </a:p>
        </p:txBody>
      </p:sp>
      <p:sp>
        <p:nvSpPr>
          <p:cNvPr id="551" name="Google Shape;551;g781767c784_7_195"/>
          <p:cNvSpPr/>
          <p:nvPr/>
        </p:nvSpPr>
        <p:spPr>
          <a:xfrm>
            <a:off x="5669542" y="4668614"/>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R-Rows Counter/ Checksum Cache</a:t>
            </a:r>
            <a:endParaRPr sz="2800">
              <a:solidFill>
                <a:schemeClr val="dk1"/>
              </a:solidFill>
            </a:endParaRPr>
          </a:p>
        </p:txBody>
      </p:sp>
      <p:sp>
        <p:nvSpPr>
          <p:cNvPr id="552" name="Google Shape;552;g781767c784_7_195"/>
          <p:cNvSpPr txBox="1"/>
          <p:nvPr/>
        </p:nvSpPr>
        <p:spPr>
          <a:xfrm>
            <a:off x="4388400" y="5925150"/>
            <a:ext cx="34152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Memory Controller</a:t>
            </a:r>
            <a:endParaRPr>
              <a:latin typeface="Calibri"/>
              <a:ea typeface="Calibri"/>
              <a:cs typeface="Calibri"/>
              <a:sym typeface="Calibri"/>
            </a:endParaRPr>
          </a:p>
        </p:txBody>
      </p:sp>
      <p:sp>
        <p:nvSpPr>
          <p:cNvPr id="553" name="Google Shape;553;g781767c784_7_195"/>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cxnSp>
        <p:nvCxnSpPr>
          <p:cNvPr id="554" name="Google Shape;554;g781767c784_7_195"/>
          <p:cNvCxnSpPr/>
          <p:nvPr/>
        </p:nvCxnSpPr>
        <p:spPr>
          <a:xfrm rot="10800000">
            <a:off x="6767017" y="4188370"/>
            <a:ext cx="3600" cy="460500"/>
          </a:xfrm>
          <a:prstGeom prst="straightConnector1">
            <a:avLst/>
          </a:prstGeom>
          <a:noFill/>
          <a:ln cap="flat" cmpd="sng" w="28575">
            <a:solidFill>
              <a:srgbClr val="FF0000"/>
            </a:solidFill>
            <a:prstDash val="solid"/>
            <a:round/>
            <a:headEnd len="med" w="med" type="stealth"/>
            <a:tailEnd len="med" w="med" type="none"/>
          </a:ln>
        </p:spPr>
      </p:cxnSp>
      <p:cxnSp>
        <p:nvCxnSpPr>
          <p:cNvPr id="555" name="Google Shape;555;g781767c784_7_195"/>
          <p:cNvCxnSpPr/>
          <p:nvPr/>
        </p:nvCxnSpPr>
        <p:spPr>
          <a:xfrm rot="10800000">
            <a:off x="7224217" y="4188370"/>
            <a:ext cx="3600" cy="460500"/>
          </a:xfrm>
          <a:prstGeom prst="straightConnector1">
            <a:avLst/>
          </a:prstGeom>
          <a:noFill/>
          <a:ln cap="flat" cmpd="sng" w="28575">
            <a:solidFill>
              <a:srgbClr val="FF0000"/>
            </a:solidFill>
            <a:prstDash val="solid"/>
            <a:round/>
            <a:headEnd len="med" w="med" type="none"/>
            <a:tailEnd len="med" w="med" type="stealth"/>
          </a:ln>
        </p:spPr>
      </p:cxnSp>
      <p:cxnSp>
        <p:nvCxnSpPr>
          <p:cNvPr id="556" name="Google Shape;556;g781767c784_7_195"/>
          <p:cNvCxnSpPr/>
          <p:nvPr/>
        </p:nvCxnSpPr>
        <p:spPr>
          <a:xfrm rot="10800000">
            <a:off x="6995617" y="2494166"/>
            <a:ext cx="3600" cy="460500"/>
          </a:xfrm>
          <a:prstGeom prst="straightConnector1">
            <a:avLst/>
          </a:prstGeom>
          <a:noFill/>
          <a:ln cap="flat" cmpd="sng" w="28575">
            <a:solidFill>
              <a:srgbClr val="FF0000"/>
            </a:solidFill>
            <a:prstDash val="solid"/>
            <a:round/>
            <a:headEnd len="med" w="med" type="none"/>
            <a:tailEnd len="med" w="med" type="stealth"/>
          </a:ln>
        </p:spPr>
      </p:cxnSp>
      <p:cxnSp>
        <p:nvCxnSpPr>
          <p:cNvPr id="557" name="Google Shape;557;g781767c784_7_195"/>
          <p:cNvCxnSpPr/>
          <p:nvPr/>
        </p:nvCxnSpPr>
        <p:spPr>
          <a:xfrm rot="10800000">
            <a:off x="6995667" y="4182864"/>
            <a:ext cx="0" cy="465300"/>
          </a:xfrm>
          <a:prstGeom prst="straightConnector1">
            <a:avLst/>
          </a:prstGeom>
          <a:noFill/>
          <a:ln cap="flat" cmpd="sng" w="28575">
            <a:solidFill>
              <a:srgbClr val="FF0000"/>
            </a:solidFill>
            <a:prstDash val="solid"/>
            <a:round/>
            <a:headEnd len="med" w="med" type="stealth"/>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45"/>
                                        </p:tgtEl>
                                      </p:cBhvr>
                                    </p:animEffect>
                                    <p:set>
                                      <p:cBhvr>
                                        <p:cTn dur="1" fill="hold">
                                          <p:stCondLst>
                                            <p:cond delay="1000"/>
                                          </p:stCondLst>
                                        </p:cTn>
                                        <p:tgtEl>
                                          <p:spTgt spid="5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48"/>
                                        </p:tgtEl>
                                      </p:cBhvr>
                                    </p:animEffect>
                                    <p:set>
                                      <p:cBhvr>
                                        <p:cTn dur="1" fill="hold">
                                          <p:stCondLst>
                                            <p:cond delay="1000"/>
                                          </p:stCondLst>
                                        </p:cTn>
                                        <p:tgtEl>
                                          <p:spTgt spid="5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xit" presetID="10" presetSubtype="0">
                                  <p:stCondLst>
                                    <p:cond delay="0"/>
                                  </p:stCondLst>
                                  <p:childTnLst>
                                    <p:animEffect filter="fade" transition="out">
                                      <p:cBhvr>
                                        <p:cTn dur="1000"/>
                                        <p:tgtEl>
                                          <p:spTgt spid="543"/>
                                        </p:tgtEl>
                                      </p:cBhvr>
                                    </p:animEffect>
                                    <p:set>
                                      <p:cBhvr>
                                        <p:cTn dur="1" fill="hold">
                                          <p:stCondLst>
                                            <p:cond delay="1000"/>
                                          </p:stCondLst>
                                        </p:cTn>
                                        <p:tgtEl>
                                          <p:spTgt spid="5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54"/>
                                        </p:tgtEl>
                                      </p:cBhvr>
                                    </p:animEffect>
                                    <p:set>
                                      <p:cBhvr>
                                        <p:cTn dur="1" fill="hold">
                                          <p:stCondLst>
                                            <p:cond delay="1000"/>
                                          </p:stCondLst>
                                        </p:cTn>
                                        <p:tgtEl>
                                          <p:spTgt spid="5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55"/>
                                        </p:tgtEl>
                                      </p:cBhvr>
                                    </p:animEffect>
                                    <p:set>
                                      <p:cBhvr>
                                        <p:cTn dur="1" fill="hold">
                                          <p:stCondLst>
                                            <p:cond delay="1000"/>
                                          </p:stCondLst>
                                        </p:cTn>
                                        <p:tgtEl>
                                          <p:spTgt spid="5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xit" presetID="10" presetSubtype="0">
                                  <p:stCondLst>
                                    <p:cond delay="0"/>
                                  </p:stCondLst>
                                  <p:childTnLst>
                                    <p:animEffect filter="fade" transition="out">
                                      <p:cBhvr>
                                        <p:cTn dur="1000"/>
                                        <p:tgtEl>
                                          <p:spTgt spid="538"/>
                                        </p:tgtEl>
                                      </p:cBhvr>
                                    </p:animEffect>
                                    <p:set>
                                      <p:cBhvr>
                                        <p:cTn dur="1" fill="hold">
                                          <p:stCondLst>
                                            <p:cond delay="1000"/>
                                          </p:stCondLst>
                                        </p:cTn>
                                        <p:tgtEl>
                                          <p:spTgt spid="5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48"/>
                                        </p:tgtEl>
                                      </p:cBhvr>
                                    </p:animEffect>
                                    <p:set>
                                      <p:cBhvr>
                                        <p:cTn dur="1" fill="hold">
                                          <p:stCondLst>
                                            <p:cond delay="1000"/>
                                          </p:stCondLst>
                                        </p:cTn>
                                        <p:tgtEl>
                                          <p:spTgt spid="5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g783989aa2b_2_30"/>
          <p:cNvSpPr/>
          <p:nvPr/>
        </p:nvSpPr>
        <p:spPr>
          <a:xfrm>
            <a:off x="1464150" y="1317600"/>
            <a:ext cx="9263700" cy="45276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783989aa2b_2_30"/>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DSM in action - Refresh</a:t>
            </a:r>
            <a:endParaRPr/>
          </a:p>
        </p:txBody>
      </p:sp>
      <p:sp>
        <p:nvSpPr>
          <p:cNvPr id="564" name="Google Shape;564;g783989aa2b_2_30"/>
          <p:cNvSpPr/>
          <p:nvPr/>
        </p:nvSpPr>
        <p:spPr>
          <a:xfrm>
            <a:off x="1791273" y="225959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65" name="Google Shape;565;g783989aa2b_2_30"/>
          <p:cNvSpPr/>
          <p:nvPr/>
        </p:nvSpPr>
        <p:spPr>
          <a:xfrm>
            <a:off x="1920778" y="206881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66" name="Google Shape;566;g783989aa2b_2_30"/>
          <p:cNvSpPr/>
          <p:nvPr/>
        </p:nvSpPr>
        <p:spPr>
          <a:xfrm>
            <a:off x="2054754" y="187804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Read Queue</a:t>
            </a:r>
            <a:endParaRPr sz="2800">
              <a:latin typeface="Calibri"/>
              <a:ea typeface="Calibri"/>
              <a:cs typeface="Calibri"/>
              <a:sym typeface="Calibri"/>
            </a:endParaRPr>
          </a:p>
        </p:txBody>
      </p:sp>
      <p:sp>
        <p:nvSpPr>
          <p:cNvPr id="567" name="Google Shape;567;g783989aa2b_2_30"/>
          <p:cNvSpPr/>
          <p:nvPr/>
        </p:nvSpPr>
        <p:spPr>
          <a:xfrm>
            <a:off x="1789037" y="4571130"/>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68" name="Google Shape;568;g783989aa2b_2_30"/>
          <p:cNvSpPr/>
          <p:nvPr/>
        </p:nvSpPr>
        <p:spPr>
          <a:xfrm>
            <a:off x="1918543" y="4380356"/>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p>
        </p:txBody>
      </p:sp>
      <p:sp>
        <p:nvSpPr>
          <p:cNvPr id="569" name="Google Shape;569;g783989aa2b_2_30"/>
          <p:cNvSpPr/>
          <p:nvPr/>
        </p:nvSpPr>
        <p:spPr>
          <a:xfrm>
            <a:off x="2052519" y="4189581"/>
            <a:ext cx="3166500" cy="73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Write Queue</a:t>
            </a:r>
            <a:endParaRPr sz="2800">
              <a:solidFill>
                <a:schemeClr val="dk1"/>
              </a:solidFill>
              <a:latin typeface="Calibri"/>
              <a:ea typeface="Calibri"/>
              <a:cs typeface="Calibri"/>
              <a:sym typeface="Calibri"/>
            </a:endParaRPr>
          </a:p>
        </p:txBody>
      </p:sp>
      <p:sp>
        <p:nvSpPr>
          <p:cNvPr id="570" name="Google Shape;570;g783989aa2b_2_30"/>
          <p:cNvSpPr/>
          <p:nvPr/>
        </p:nvSpPr>
        <p:spPr>
          <a:xfrm>
            <a:off x="5669537" y="1506288"/>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Mapping Table Cache</a:t>
            </a:r>
            <a:endParaRPr/>
          </a:p>
        </p:txBody>
      </p:sp>
      <p:sp>
        <p:nvSpPr>
          <p:cNvPr id="571" name="Google Shape;571;g783989aa2b_2_30"/>
          <p:cNvSpPr/>
          <p:nvPr/>
        </p:nvSpPr>
        <p:spPr>
          <a:xfrm>
            <a:off x="8733452" y="3092740"/>
            <a:ext cx="1669500" cy="955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Refresh Bitmap</a:t>
            </a:r>
            <a:endParaRPr sz="1800"/>
          </a:p>
        </p:txBody>
      </p:sp>
      <p:sp>
        <p:nvSpPr>
          <p:cNvPr id="572" name="Google Shape;572;g783989aa2b_2_30"/>
          <p:cNvSpPr txBox="1"/>
          <p:nvPr/>
        </p:nvSpPr>
        <p:spPr>
          <a:xfrm>
            <a:off x="7175050" y="2448575"/>
            <a:ext cx="15585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Lookup</a:t>
            </a:r>
            <a:endParaRPr>
              <a:solidFill>
                <a:srgbClr val="FF0000"/>
              </a:solidFill>
              <a:latin typeface="Calibri"/>
              <a:ea typeface="Calibri"/>
              <a:cs typeface="Calibri"/>
              <a:sym typeface="Calibri"/>
            </a:endParaRPr>
          </a:p>
        </p:txBody>
      </p:sp>
      <p:sp>
        <p:nvSpPr>
          <p:cNvPr id="573" name="Google Shape;573;g783989aa2b_2_30"/>
          <p:cNvSpPr/>
          <p:nvPr/>
        </p:nvSpPr>
        <p:spPr>
          <a:xfrm>
            <a:off x="5999617" y="2954666"/>
            <a:ext cx="1999200" cy="122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Controller</a:t>
            </a:r>
            <a:endParaRPr/>
          </a:p>
        </p:txBody>
      </p:sp>
      <p:sp>
        <p:nvSpPr>
          <p:cNvPr id="574" name="Google Shape;574;g783989aa2b_2_30"/>
          <p:cNvSpPr/>
          <p:nvPr/>
        </p:nvSpPr>
        <p:spPr>
          <a:xfrm>
            <a:off x="5669542" y="4668614"/>
            <a:ext cx="2652300" cy="98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R-Rows Counter/ Checksum Cache</a:t>
            </a:r>
            <a:endParaRPr sz="2800">
              <a:solidFill>
                <a:schemeClr val="dk1"/>
              </a:solidFill>
            </a:endParaRPr>
          </a:p>
        </p:txBody>
      </p:sp>
      <p:sp>
        <p:nvSpPr>
          <p:cNvPr id="575" name="Google Shape;575;g783989aa2b_2_30"/>
          <p:cNvSpPr txBox="1"/>
          <p:nvPr/>
        </p:nvSpPr>
        <p:spPr>
          <a:xfrm>
            <a:off x="4388400" y="5925150"/>
            <a:ext cx="34152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Memory Controller</a:t>
            </a:r>
            <a:endParaRPr>
              <a:latin typeface="Calibri"/>
              <a:ea typeface="Calibri"/>
              <a:cs typeface="Calibri"/>
              <a:sym typeface="Calibri"/>
            </a:endParaRPr>
          </a:p>
        </p:txBody>
      </p:sp>
      <p:cxnSp>
        <p:nvCxnSpPr>
          <p:cNvPr id="576" name="Google Shape;576;g783989aa2b_2_30"/>
          <p:cNvCxnSpPr/>
          <p:nvPr/>
        </p:nvCxnSpPr>
        <p:spPr>
          <a:xfrm rot="10800000">
            <a:off x="6767017" y="2494166"/>
            <a:ext cx="3600" cy="460500"/>
          </a:xfrm>
          <a:prstGeom prst="straightConnector1">
            <a:avLst/>
          </a:prstGeom>
          <a:noFill/>
          <a:ln cap="flat" cmpd="sng" w="28575">
            <a:solidFill>
              <a:srgbClr val="FF0000"/>
            </a:solidFill>
            <a:prstDash val="solid"/>
            <a:round/>
            <a:headEnd len="med" w="med" type="stealth"/>
            <a:tailEnd len="med" w="med" type="none"/>
          </a:ln>
        </p:spPr>
      </p:cxnSp>
      <p:cxnSp>
        <p:nvCxnSpPr>
          <p:cNvPr id="577" name="Google Shape;577;g783989aa2b_2_30"/>
          <p:cNvCxnSpPr/>
          <p:nvPr/>
        </p:nvCxnSpPr>
        <p:spPr>
          <a:xfrm rot="10800000">
            <a:off x="7224217" y="2494166"/>
            <a:ext cx="3600" cy="460500"/>
          </a:xfrm>
          <a:prstGeom prst="straightConnector1">
            <a:avLst/>
          </a:prstGeom>
          <a:noFill/>
          <a:ln cap="flat" cmpd="sng" w="28575">
            <a:solidFill>
              <a:srgbClr val="FF0000"/>
            </a:solidFill>
            <a:prstDash val="solid"/>
            <a:round/>
            <a:headEnd len="med" w="med" type="none"/>
            <a:tailEnd len="med" w="med" type="stealth"/>
          </a:ln>
        </p:spPr>
      </p:cxnSp>
      <p:sp>
        <p:nvSpPr>
          <p:cNvPr id="578" name="Google Shape;578;g783989aa2b_2_30"/>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cxnSp>
        <p:nvCxnSpPr>
          <p:cNvPr id="579" name="Google Shape;579;g783989aa2b_2_30"/>
          <p:cNvCxnSpPr/>
          <p:nvPr/>
        </p:nvCxnSpPr>
        <p:spPr>
          <a:xfrm>
            <a:off x="7998817" y="3721166"/>
            <a:ext cx="734700" cy="1800"/>
          </a:xfrm>
          <a:prstGeom prst="straightConnector1">
            <a:avLst/>
          </a:prstGeom>
          <a:noFill/>
          <a:ln cap="flat" cmpd="sng" w="28575">
            <a:solidFill>
              <a:srgbClr val="FF0000"/>
            </a:solidFill>
            <a:prstDash val="solid"/>
            <a:round/>
            <a:headEnd len="med" w="med" type="none"/>
            <a:tailEnd len="med" w="med" type="stealth"/>
          </a:ln>
        </p:spPr>
      </p:cxnSp>
      <p:cxnSp>
        <p:nvCxnSpPr>
          <p:cNvPr id="580" name="Google Shape;580;g783989aa2b_2_30"/>
          <p:cNvCxnSpPr/>
          <p:nvPr/>
        </p:nvCxnSpPr>
        <p:spPr>
          <a:xfrm>
            <a:off x="7998817" y="3416366"/>
            <a:ext cx="734700" cy="1800"/>
          </a:xfrm>
          <a:prstGeom prst="straightConnector1">
            <a:avLst/>
          </a:prstGeom>
          <a:noFill/>
          <a:ln cap="flat" cmpd="sng" w="28575">
            <a:solidFill>
              <a:srgbClr val="FF0000"/>
            </a:solidFill>
            <a:prstDash val="solid"/>
            <a:round/>
            <a:headEnd len="med" w="med" type="stealth"/>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xit" presetID="10" presetSubtype="0">
                                  <p:stCondLst>
                                    <p:cond delay="0"/>
                                  </p:stCondLst>
                                  <p:childTnLst>
                                    <p:animEffect filter="fade" transition="out">
                                      <p:cBhvr>
                                        <p:cTn dur="1000"/>
                                        <p:tgtEl>
                                          <p:spTgt spid="577"/>
                                        </p:tgtEl>
                                      </p:cBhvr>
                                    </p:animEffect>
                                    <p:set>
                                      <p:cBhvr>
                                        <p:cTn dur="1" fill="hold">
                                          <p:stCondLst>
                                            <p:cond delay="1000"/>
                                          </p:stCondLst>
                                        </p:cTn>
                                        <p:tgtEl>
                                          <p:spTgt spid="5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2"/>
                                        </p:tgtEl>
                                      </p:cBhvr>
                                    </p:animEffect>
                                    <p:set>
                                      <p:cBhvr>
                                        <p:cTn dur="1" fill="hold">
                                          <p:stCondLst>
                                            <p:cond delay="1000"/>
                                          </p:stCondLst>
                                        </p:cTn>
                                        <p:tgtEl>
                                          <p:spTgt spid="5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xit" presetID="10" presetSubtype="0">
                                  <p:stCondLst>
                                    <p:cond delay="0"/>
                                  </p:stCondLst>
                                  <p:childTnLst>
                                    <p:animEffect filter="fade" transition="out">
                                      <p:cBhvr>
                                        <p:cTn dur="1000"/>
                                        <p:tgtEl>
                                          <p:spTgt spid="579"/>
                                        </p:tgtEl>
                                      </p:cBhvr>
                                    </p:animEffect>
                                    <p:set>
                                      <p:cBhvr>
                                        <p:cTn dur="1" fill="hold">
                                          <p:stCondLst>
                                            <p:cond delay="1000"/>
                                          </p:stCondLst>
                                        </p:cTn>
                                        <p:tgtEl>
                                          <p:spTgt spid="5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6"/>
                                        </p:tgtEl>
                                      </p:cBhvr>
                                    </p:animEffect>
                                    <p:set>
                                      <p:cBhvr>
                                        <p:cTn dur="1" fill="hold">
                                          <p:stCondLst>
                                            <p:cond delay="1000"/>
                                          </p:stCondLst>
                                        </p:cTn>
                                        <p:tgtEl>
                                          <p:spTgt spid="5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g851d9fad71_0_79"/>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a:t>
            </a:r>
            <a:endParaRPr/>
          </a:p>
        </p:txBody>
      </p:sp>
      <p:sp>
        <p:nvSpPr>
          <p:cNvPr id="586" name="Google Shape;586;g851d9fad71_0_79"/>
          <p:cNvSpPr txBox="1"/>
          <p:nvPr>
            <p:ph idx="1" type="body"/>
          </p:nvPr>
        </p:nvSpPr>
        <p:spPr>
          <a:xfrm>
            <a:off x="838200" y="1251275"/>
            <a:ext cx="10620900" cy="49257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a:t>Gem5 cycle-accurate simulator</a:t>
            </a:r>
            <a:endParaRPr/>
          </a:p>
          <a:p>
            <a:pPr indent="-419100" lvl="0" marL="457200" rtl="0" algn="l">
              <a:spcBef>
                <a:spcPts val="0"/>
              </a:spcBef>
              <a:spcAft>
                <a:spcPts val="0"/>
              </a:spcAft>
              <a:buSzPts val="3000"/>
              <a:buChar char="●"/>
            </a:pPr>
            <a:r>
              <a:rPr lang="en-US"/>
              <a:t>4 VMs</a:t>
            </a:r>
            <a:endParaRPr/>
          </a:p>
          <a:p>
            <a:pPr indent="-419100" lvl="0" marL="457200" rtl="0" algn="l">
              <a:spcBef>
                <a:spcPts val="0"/>
              </a:spcBef>
              <a:spcAft>
                <a:spcPts val="0"/>
              </a:spcAft>
              <a:buSzPts val="3000"/>
              <a:buChar char="●"/>
            </a:pPr>
            <a:r>
              <a:rPr lang="en-US"/>
              <a:t>Workloads</a:t>
            </a:r>
            <a:endParaRPr/>
          </a:p>
          <a:p>
            <a:pPr indent="-419100" lvl="1" marL="914400" rtl="0" algn="l">
              <a:spcBef>
                <a:spcPts val="0"/>
              </a:spcBef>
              <a:spcAft>
                <a:spcPts val="0"/>
              </a:spcAft>
              <a:buSzPts val="3000"/>
              <a:buChar char="○"/>
            </a:pPr>
            <a:r>
              <a:rPr lang="en-US"/>
              <a:t>Tailbench Suite</a:t>
            </a:r>
            <a:endParaRPr/>
          </a:p>
          <a:p>
            <a:pPr indent="-419100" lvl="1" marL="914400" rtl="0" algn="l">
              <a:spcBef>
                <a:spcPts val="0"/>
              </a:spcBef>
              <a:spcAft>
                <a:spcPts val="0"/>
              </a:spcAft>
              <a:buSzPts val="3000"/>
              <a:buChar char="○"/>
            </a:pPr>
            <a:r>
              <a:rPr lang="en-US"/>
              <a:t>SPEC2006</a:t>
            </a:r>
            <a:endParaRPr/>
          </a:p>
          <a:p>
            <a:pPr indent="-419100" lvl="0" marL="457200" rtl="0" algn="l">
              <a:spcBef>
                <a:spcPts val="0"/>
              </a:spcBef>
              <a:spcAft>
                <a:spcPts val="0"/>
              </a:spcAft>
              <a:buSzPts val="3000"/>
              <a:buChar char="●"/>
            </a:pPr>
            <a:r>
              <a:rPr lang="en-US"/>
              <a:t>Evaluated Configurations</a:t>
            </a:r>
            <a:endParaRPr/>
          </a:p>
          <a:p>
            <a:pPr indent="-419100" lvl="1" marL="914400" rtl="0" algn="l">
              <a:spcBef>
                <a:spcPts val="0"/>
              </a:spcBef>
              <a:spcAft>
                <a:spcPts val="0"/>
              </a:spcAft>
              <a:buSzPts val="3000"/>
              <a:buChar char="○"/>
            </a:pPr>
            <a:r>
              <a:rPr lang="en-US"/>
              <a:t>Baseline</a:t>
            </a:r>
            <a:endParaRPr/>
          </a:p>
          <a:p>
            <a:pPr indent="-419100" lvl="1" marL="914400" rtl="0" algn="l">
              <a:spcBef>
                <a:spcPts val="0"/>
              </a:spcBef>
              <a:spcAft>
                <a:spcPts val="0"/>
              </a:spcAft>
              <a:buSzPts val="3000"/>
              <a:buChar char="○"/>
            </a:pPr>
            <a:r>
              <a:rPr lang="en-US"/>
              <a:t>DSM</a:t>
            </a:r>
            <a:endParaRPr/>
          </a:p>
          <a:p>
            <a:pPr indent="-419100" lvl="1" marL="914400" rtl="0" algn="l">
              <a:spcBef>
                <a:spcPts val="0"/>
              </a:spcBef>
              <a:spcAft>
                <a:spcPts val="0"/>
              </a:spcAft>
              <a:buSzPts val="3000"/>
              <a:buChar char="○"/>
            </a:pPr>
            <a:r>
              <a:rPr lang="en-US"/>
              <a:t>No Refresh</a:t>
            </a:r>
            <a:endParaRPr/>
          </a:p>
        </p:txBody>
      </p:sp>
      <p:sp>
        <p:nvSpPr>
          <p:cNvPr id="587" name="Google Shape;587;g851d9fad71_0_79"/>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g851d9fad71_0_84"/>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Performance Improvement</a:t>
            </a:r>
            <a:endParaRPr/>
          </a:p>
        </p:txBody>
      </p:sp>
      <p:pic>
        <p:nvPicPr>
          <p:cNvPr id="593" name="Google Shape;593;g851d9fad71_0_84"/>
          <p:cNvPicPr preferRelativeResize="0"/>
          <p:nvPr/>
        </p:nvPicPr>
        <p:blipFill>
          <a:blip r:embed="rId3">
            <a:alphaModFix/>
          </a:blip>
          <a:stretch>
            <a:fillRect/>
          </a:stretch>
        </p:blipFill>
        <p:spPr>
          <a:xfrm>
            <a:off x="895088" y="1251325"/>
            <a:ext cx="10401823" cy="4952275"/>
          </a:xfrm>
          <a:prstGeom prst="rect">
            <a:avLst/>
          </a:prstGeom>
          <a:noFill/>
          <a:ln>
            <a:noFill/>
          </a:ln>
        </p:spPr>
      </p:pic>
      <p:sp>
        <p:nvSpPr>
          <p:cNvPr id="594" name="Google Shape;594;g851d9fad71_0_84"/>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95" name="Google Shape;595;g851d9fad71_0_84"/>
          <p:cNvSpPr/>
          <p:nvPr/>
        </p:nvSpPr>
        <p:spPr>
          <a:xfrm>
            <a:off x="5683559" y="3077322"/>
            <a:ext cx="4302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851d9fad71_0_84"/>
          <p:cNvSpPr txBox="1"/>
          <p:nvPr/>
        </p:nvSpPr>
        <p:spPr>
          <a:xfrm>
            <a:off x="5119250" y="2525625"/>
            <a:ext cx="9945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4.2%</a:t>
            </a:r>
            <a:endParaRPr>
              <a:solidFill>
                <a:srgbClr val="FF0000"/>
              </a:solidFill>
              <a:latin typeface="Calibri"/>
              <a:ea typeface="Calibri"/>
              <a:cs typeface="Calibri"/>
              <a:sym typeface="Calibri"/>
            </a:endParaRPr>
          </a:p>
        </p:txBody>
      </p:sp>
      <p:sp>
        <p:nvSpPr>
          <p:cNvPr id="597" name="Google Shape;597;g851d9fad71_0_84"/>
          <p:cNvSpPr/>
          <p:nvPr/>
        </p:nvSpPr>
        <p:spPr>
          <a:xfrm>
            <a:off x="10481468" y="3562631"/>
            <a:ext cx="4302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851d9fad71_0_84"/>
          <p:cNvSpPr txBox="1"/>
          <p:nvPr/>
        </p:nvSpPr>
        <p:spPr>
          <a:xfrm>
            <a:off x="10004050" y="3072927"/>
            <a:ext cx="9945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2.4</a:t>
            </a:r>
            <a:r>
              <a:rPr lang="en-US" sz="2800">
                <a:solidFill>
                  <a:srgbClr val="FF0000"/>
                </a:solidFill>
                <a:latin typeface="Calibri"/>
                <a:ea typeface="Calibri"/>
                <a:cs typeface="Calibri"/>
                <a:sym typeface="Calibri"/>
              </a:rPr>
              <a:t>%</a:t>
            </a:r>
            <a:endParaRPr>
              <a:solidFill>
                <a:srgbClr val="FF0000"/>
              </a:solidFill>
              <a:latin typeface="Calibri"/>
              <a:ea typeface="Calibri"/>
              <a:cs typeface="Calibri"/>
              <a:sym typeface="Calibri"/>
            </a:endParaRPr>
          </a:p>
        </p:txBody>
      </p:sp>
      <p:cxnSp>
        <p:nvCxnSpPr>
          <p:cNvPr id="599" name="Google Shape;599;g851d9fad71_0_84"/>
          <p:cNvCxnSpPr/>
          <p:nvPr/>
        </p:nvCxnSpPr>
        <p:spPr>
          <a:xfrm rot="10800000">
            <a:off x="10561050" y="1684425"/>
            <a:ext cx="0" cy="882300"/>
          </a:xfrm>
          <a:prstGeom prst="straightConnector1">
            <a:avLst/>
          </a:prstGeom>
          <a:noFill/>
          <a:ln cap="flat" cmpd="sng" w="38100">
            <a:solidFill>
              <a:srgbClr val="FF0000"/>
            </a:solidFill>
            <a:prstDash val="solid"/>
            <a:round/>
            <a:headEnd len="med" w="med" type="none"/>
            <a:tailEnd len="med" w="med" type="stealth"/>
          </a:ln>
        </p:spPr>
      </p:cxnSp>
      <p:sp>
        <p:nvSpPr>
          <p:cNvPr id="600" name="Google Shape;600;g851d9fad71_0_84"/>
          <p:cNvSpPr txBox="1"/>
          <p:nvPr/>
        </p:nvSpPr>
        <p:spPr>
          <a:xfrm>
            <a:off x="9998250" y="1197851"/>
            <a:ext cx="1125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Better</a:t>
            </a:r>
            <a:endParaRPr>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g781767c784_7_11"/>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Tail Latency</a:t>
            </a:r>
            <a:r>
              <a:rPr lang="en-US"/>
              <a:t> Improvement</a:t>
            </a:r>
            <a:endParaRPr/>
          </a:p>
        </p:txBody>
      </p:sp>
      <p:pic>
        <p:nvPicPr>
          <p:cNvPr id="606" name="Google Shape;606;g781767c784_7_11"/>
          <p:cNvPicPr preferRelativeResize="0"/>
          <p:nvPr/>
        </p:nvPicPr>
        <p:blipFill>
          <a:blip r:embed="rId3">
            <a:alphaModFix/>
          </a:blip>
          <a:stretch>
            <a:fillRect/>
          </a:stretch>
        </p:blipFill>
        <p:spPr>
          <a:xfrm>
            <a:off x="1756075" y="1171212"/>
            <a:ext cx="8907749" cy="4972775"/>
          </a:xfrm>
          <a:prstGeom prst="rect">
            <a:avLst/>
          </a:prstGeom>
          <a:noFill/>
          <a:ln>
            <a:noFill/>
          </a:ln>
        </p:spPr>
      </p:pic>
      <p:sp>
        <p:nvSpPr>
          <p:cNvPr id="607" name="Google Shape;607;g781767c784_7_11"/>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cxnSp>
        <p:nvCxnSpPr>
          <p:cNvPr id="608" name="Google Shape;608;g781767c784_7_11"/>
          <p:cNvCxnSpPr/>
          <p:nvPr/>
        </p:nvCxnSpPr>
        <p:spPr>
          <a:xfrm rot="10800000">
            <a:off x="10561050" y="1684425"/>
            <a:ext cx="0" cy="882300"/>
          </a:xfrm>
          <a:prstGeom prst="straightConnector1">
            <a:avLst/>
          </a:prstGeom>
          <a:noFill/>
          <a:ln cap="flat" cmpd="sng" w="38100">
            <a:solidFill>
              <a:srgbClr val="FF0000"/>
            </a:solidFill>
            <a:prstDash val="solid"/>
            <a:round/>
            <a:headEnd len="med" w="med" type="none"/>
            <a:tailEnd len="med" w="med" type="stealth"/>
          </a:ln>
        </p:spPr>
      </p:cxnSp>
      <p:sp>
        <p:nvSpPr>
          <p:cNvPr id="609" name="Google Shape;609;g781767c784_7_11"/>
          <p:cNvSpPr txBox="1"/>
          <p:nvPr/>
        </p:nvSpPr>
        <p:spPr>
          <a:xfrm>
            <a:off x="9998250" y="1197851"/>
            <a:ext cx="1125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Better</a:t>
            </a:r>
            <a:endParaRPr>
              <a:solidFill>
                <a:srgbClr val="FF0000"/>
              </a:solidFill>
              <a:latin typeface="Calibri"/>
              <a:ea typeface="Calibri"/>
              <a:cs typeface="Calibri"/>
              <a:sym typeface="Calibri"/>
            </a:endParaRPr>
          </a:p>
        </p:txBody>
      </p:sp>
      <p:sp>
        <p:nvSpPr>
          <p:cNvPr id="610" name="Google Shape;610;g781767c784_7_11"/>
          <p:cNvSpPr/>
          <p:nvPr/>
        </p:nvSpPr>
        <p:spPr>
          <a:xfrm>
            <a:off x="6529108" y="3702638"/>
            <a:ext cx="4302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781767c784_7_11"/>
          <p:cNvSpPr txBox="1"/>
          <p:nvPr/>
        </p:nvSpPr>
        <p:spPr>
          <a:xfrm>
            <a:off x="5974825" y="3220122"/>
            <a:ext cx="9945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8.2</a:t>
            </a:r>
            <a:r>
              <a:rPr lang="en-US" sz="2800">
                <a:solidFill>
                  <a:srgbClr val="FF0000"/>
                </a:solidFill>
                <a:latin typeface="Calibri"/>
                <a:ea typeface="Calibri"/>
                <a:cs typeface="Calibri"/>
                <a:sym typeface="Calibri"/>
              </a:rPr>
              <a:t>%</a:t>
            </a:r>
            <a:endParaRPr>
              <a:solidFill>
                <a:srgbClr val="FF0000"/>
              </a:solidFill>
              <a:latin typeface="Calibri"/>
              <a:ea typeface="Calibri"/>
              <a:cs typeface="Calibri"/>
              <a:sym typeface="Calibri"/>
            </a:endParaRPr>
          </a:p>
        </p:txBody>
      </p:sp>
      <p:sp>
        <p:nvSpPr>
          <p:cNvPr id="612" name="Google Shape;612;g781767c784_7_11"/>
          <p:cNvSpPr/>
          <p:nvPr/>
        </p:nvSpPr>
        <p:spPr>
          <a:xfrm>
            <a:off x="9584770" y="4184822"/>
            <a:ext cx="4302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781767c784_7_11"/>
          <p:cNvSpPr txBox="1"/>
          <p:nvPr/>
        </p:nvSpPr>
        <p:spPr>
          <a:xfrm>
            <a:off x="9003750" y="3731717"/>
            <a:ext cx="9945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4.4</a:t>
            </a:r>
            <a:r>
              <a:rPr lang="en-US" sz="2800">
                <a:solidFill>
                  <a:srgbClr val="FF0000"/>
                </a:solidFill>
                <a:latin typeface="Calibri"/>
                <a:ea typeface="Calibri"/>
                <a:cs typeface="Calibri"/>
                <a:sym typeface="Calibri"/>
              </a:rPr>
              <a:t>%</a:t>
            </a:r>
            <a:endParaRPr>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g851d9fad71_0_89"/>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Energy Optimization</a:t>
            </a:r>
            <a:endParaRPr/>
          </a:p>
        </p:txBody>
      </p:sp>
      <p:pic>
        <p:nvPicPr>
          <p:cNvPr id="619" name="Google Shape;619;g851d9fad71_0_89"/>
          <p:cNvPicPr preferRelativeResize="0"/>
          <p:nvPr/>
        </p:nvPicPr>
        <p:blipFill>
          <a:blip r:embed="rId3">
            <a:alphaModFix/>
          </a:blip>
          <a:stretch>
            <a:fillRect/>
          </a:stretch>
        </p:blipFill>
        <p:spPr>
          <a:xfrm>
            <a:off x="1854663" y="1251325"/>
            <a:ext cx="8482673" cy="4973751"/>
          </a:xfrm>
          <a:prstGeom prst="rect">
            <a:avLst/>
          </a:prstGeom>
          <a:noFill/>
          <a:ln>
            <a:noFill/>
          </a:ln>
        </p:spPr>
      </p:pic>
      <p:sp>
        <p:nvSpPr>
          <p:cNvPr id="620" name="Google Shape;620;g851d9fad71_0_89"/>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cxnSp>
        <p:nvCxnSpPr>
          <p:cNvPr id="621" name="Google Shape;621;g851d9fad71_0_89"/>
          <p:cNvCxnSpPr/>
          <p:nvPr/>
        </p:nvCxnSpPr>
        <p:spPr>
          <a:xfrm>
            <a:off x="10561050" y="1197851"/>
            <a:ext cx="0" cy="882300"/>
          </a:xfrm>
          <a:prstGeom prst="straightConnector1">
            <a:avLst/>
          </a:prstGeom>
          <a:noFill/>
          <a:ln cap="flat" cmpd="sng" w="38100">
            <a:solidFill>
              <a:srgbClr val="FF0000"/>
            </a:solidFill>
            <a:prstDash val="solid"/>
            <a:round/>
            <a:headEnd len="med" w="med" type="none"/>
            <a:tailEnd len="med" w="med" type="stealth"/>
          </a:ln>
        </p:spPr>
      </p:cxnSp>
      <p:sp>
        <p:nvSpPr>
          <p:cNvPr id="622" name="Google Shape;622;g851d9fad71_0_89"/>
          <p:cNvSpPr txBox="1"/>
          <p:nvPr/>
        </p:nvSpPr>
        <p:spPr>
          <a:xfrm>
            <a:off x="9998250" y="2015025"/>
            <a:ext cx="11256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Better</a:t>
            </a:r>
            <a:endParaRPr>
              <a:solidFill>
                <a:srgbClr val="FF0000"/>
              </a:solidFill>
              <a:latin typeface="Calibri"/>
              <a:ea typeface="Calibri"/>
              <a:cs typeface="Calibri"/>
              <a:sym typeface="Calibri"/>
            </a:endParaRPr>
          </a:p>
        </p:txBody>
      </p:sp>
      <p:sp>
        <p:nvSpPr>
          <p:cNvPr id="623" name="Google Shape;623;g851d9fad71_0_89"/>
          <p:cNvSpPr/>
          <p:nvPr/>
        </p:nvSpPr>
        <p:spPr>
          <a:xfrm>
            <a:off x="6050095" y="3204678"/>
            <a:ext cx="4302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851d9fad71_0_89"/>
          <p:cNvSpPr txBox="1"/>
          <p:nvPr/>
        </p:nvSpPr>
        <p:spPr>
          <a:xfrm>
            <a:off x="6050100" y="2738872"/>
            <a:ext cx="9945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8.5%</a:t>
            </a:r>
            <a:endParaRPr>
              <a:solidFill>
                <a:srgbClr val="FF0000"/>
              </a:solidFill>
              <a:latin typeface="Calibri"/>
              <a:ea typeface="Calibri"/>
              <a:cs typeface="Calibri"/>
              <a:sym typeface="Calibri"/>
            </a:endParaRPr>
          </a:p>
        </p:txBody>
      </p:sp>
      <p:sp>
        <p:nvSpPr>
          <p:cNvPr id="625" name="Google Shape;625;g851d9fad71_0_89"/>
          <p:cNvSpPr/>
          <p:nvPr/>
        </p:nvSpPr>
        <p:spPr>
          <a:xfrm>
            <a:off x="9418262" y="2752428"/>
            <a:ext cx="4302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851d9fad71_0_89"/>
          <p:cNvSpPr txBox="1"/>
          <p:nvPr/>
        </p:nvSpPr>
        <p:spPr>
          <a:xfrm>
            <a:off x="9443500" y="2315030"/>
            <a:ext cx="994500" cy="55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FF0000"/>
                </a:solidFill>
                <a:latin typeface="Calibri"/>
                <a:ea typeface="Calibri"/>
                <a:cs typeface="Calibri"/>
                <a:sym typeface="Calibri"/>
              </a:rPr>
              <a:t>6.7</a:t>
            </a:r>
            <a:r>
              <a:rPr lang="en-US" sz="2800">
                <a:solidFill>
                  <a:srgbClr val="FF0000"/>
                </a:solidFill>
                <a:latin typeface="Calibri"/>
                <a:ea typeface="Calibri"/>
                <a:cs typeface="Calibri"/>
                <a:sym typeface="Calibri"/>
              </a:rPr>
              <a:t>%</a:t>
            </a:r>
            <a:endParaRPr>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g851d9fad71_0_97"/>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632" name="Google Shape;632;g851d9fad71_0_97"/>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33" name="Google Shape;633;g851d9fad71_0_97"/>
          <p:cNvSpPr txBox="1"/>
          <p:nvPr>
            <p:ph idx="1" type="body"/>
          </p:nvPr>
        </p:nvSpPr>
        <p:spPr>
          <a:xfrm>
            <a:off x="838200" y="1251284"/>
            <a:ext cx="10515600" cy="49257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Clr>
                <a:srgbClr val="000000"/>
              </a:buClr>
              <a:buSzPts val="3000"/>
              <a:buChar char="●"/>
            </a:pPr>
            <a:r>
              <a:rPr lang="en-US">
                <a:solidFill>
                  <a:srgbClr val="000000"/>
                </a:solidFill>
              </a:rPr>
              <a:t>Address scaling problem of DRAM memory</a:t>
            </a:r>
            <a:endParaRPr>
              <a:solidFill>
                <a:srgbClr val="000000"/>
              </a:solidFill>
            </a:endParaRPr>
          </a:p>
          <a:p>
            <a:pPr indent="-419100" lvl="1" marL="914400" rtl="0" algn="l">
              <a:spcBef>
                <a:spcPts val="0"/>
              </a:spcBef>
              <a:spcAft>
                <a:spcPts val="0"/>
              </a:spcAft>
              <a:buClr>
                <a:srgbClr val="000000"/>
              </a:buClr>
              <a:buSzPts val="3000"/>
              <a:buChar char="○"/>
            </a:pPr>
            <a:r>
              <a:rPr lang="en-US">
                <a:solidFill>
                  <a:srgbClr val="000000"/>
                </a:solidFill>
              </a:rPr>
              <a:t>Performance and Energy overheads</a:t>
            </a:r>
            <a:endParaRPr>
              <a:solidFill>
                <a:srgbClr val="000000"/>
              </a:solidFill>
            </a:endParaRPr>
          </a:p>
          <a:p>
            <a:pPr indent="-419100" lvl="0" marL="457200" rtl="0" algn="l">
              <a:spcBef>
                <a:spcPts val="0"/>
              </a:spcBef>
              <a:spcAft>
                <a:spcPts val="0"/>
              </a:spcAft>
              <a:buClr>
                <a:srgbClr val="000000"/>
              </a:buClr>
              <a:buSzPts val="3000"/>
              <a:buChar char="●"/>
            </a:pPr>
            <a:r>
              <a:rPr lang="en-US">
                <a:solidFill>
                  <a:srgbClr val="000000"/>
                </a:solidFill>
              </a:rPr>
              <a:t>DSM: </a:t>
            </a:r>
            <a:r>
              <a:rPr lang="en-US" sz="4000">
                <a:solidFill>
                  <a:srgbClr val="000000"/>
                </a:solidFill>
              </a:rPr>
              <a:t>Hardware extension to detect rows with same content in memory and refresh only one of them</a:t>
            </a:r>
            <a:endParaRPr sz="4000">
              <a:solidFill>
                <a:srgbClr val="000000"/>
              </a:solidFill>
            </a:endParaRPr>
          </a:p>
          <a:p>
            <a:pPr indent="-419100" lvl="0" marL="457200" rtl="0" algn="l">
              <a:spcBef>
                <a:spcPts val="0"/>
              </a:spcBef>
              <a:spcAft>
                <a:spcPts val="0"/>
              </a:spcAft>
              <a:buClr>
                <a:srgbClr val="000000"/>
              </a:buClr>
              <a:buSzPts val="3000"/>
              <a:buChar char="●"/>
            </a:pPr>
            <a:r>
              <a:rPr lang="en-US" sz="4000">
                <a:solidFill>
                  <a:srgbClr val="000000"/>
                </a:solidFill>
              </a:rPr>
              <a:t>8.5% memory energy saving</a:t>
            </a:r>
            <a:endParaRPr>
              <a:solidFill>
                <a:srgbClr val="000000"/>
              </a:solidFill>
            </a:endParaRPr>
          </a:p>
          <a:p>
            <a:pPr indent="-419100" lvl="0" marL="457200" rtl="0" algn="l">
              <a:spcBef>
                <a:spcPts val="0"/>
              </a:spcBef>
              <a:spcAft>
                <a:spcPts val="0"/>
              </a:spcAft>
              <a:buClr>
                <a:srgbClr val="000000"/>
              </a:buClr>
              <a:buSzPts val="3000"/>
              <a:buChar char="●"/>
            </a:pPr>
            <a:r>
              <a:rPr lang="en-US" sz="4000">
                <a:solidFill>
                  <a:srgbClr val="000000"/>
                </a:solidFill>
              </a:rPr>
              <a:t>8.2% improvement of 99</a:t>
            </a:r>
            <a:r>
              <a:rPr baseline="30000" lang="en-US" sz="4000">
                <a:solidFill>
                  <a:srgbClr val="000000"/>
                </a:solidFill>
              </a:rPr>
              <a:t>th</a:t>
            </a:r>
            <a:r>
              <a:rPr lang="en-US" sz="4000">
                <a:solidFill>
                  <a:srgbClr val="000000"/>
                </a:solidFill>
              </a:rPr>
              <a:t> percentile latency</a:t>
            </a:r>
            <a:endParaRPr sz="40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g783989aa2b_4_8"/>
          <p:cNvSpPr txBox="1"/>
          <p:nvPr>
            <p:ph type="title"/>
          </p:nvPr>
        </p:nvSpPr>
        <p:spPr>
          <a:xfrm>
            <a:off x="1527048" y="1124712"/>
            <a:ext cx="7928100" cy="1675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Thank you!</a:t>
            </a:r>
            <a:endParaRPr/>
          </a:p>
        </p:txBody>
      </p:sp>
      <p:sp>
        <p:nvSpPr>
          <p:cNvPr id="639" name="Google Shape;639;g783989aa2b_4_8"/>
          <p:cNvSpPr txBox="1"/>
          <p:nvPr>
            <p:ph idx="1" type="body"/>
          </p:nvPr>
        </p:nvSpPr>
        <p:spPr>
          <a:xfrm>
            <a:off x="1527048" y="2800199"/>
            <a:ext cx="7928100" cy="1353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640" name="Google Shape;640;g783989aa2b_4_8"/>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g85377f15e0_1_197"/>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Datacenter</a:t>
            </a:r>
            <a:r>
              <a:rPr lang="en-US"/>
              <a:t> Power Usage Distribution</a:t>
            </a:r>
            <a:endParaRPr/>
          </a:p>
        </p:txBody>
      </p:sp>
      <p:pic>
        <p:nvPicPr>
          <p:cNvPr id="72" name="Google Shape;72;g85377f15e0_1_197"/>
          <p:cNvPicPr preferRelativeResize="0"/>
          <p:nvPr/>
        </p:nvPicPr>
        <p:blipFill>
          <a:blip r:embed="rId3">
            <a:alphaModFix/>
          </a:blip>
          <a:stretch>
            <a:fillRect/>
          </a:stretch>
        </p:blipFill>
        <p:spPr>
          <a:xfrm>
            <a:off x="3864513" y="1251325"/>
            <a:ext cx="7489276" cy="4996751"/>
          </a:xfrm>
          <a:prstGeom prst="rect">
            <a:avLst/>
          </a:prstGeom>
          <a:noFill/>
          <a:ln>
            <a:noFill/>
          </a:ln>
        </p:spPr>
      </p:pic>
      <p:sp>
        <p:nvSpPr>
          <p:cNvPr id="73" name="Google Shape;73;g85377f15e0_1_197"/>
          <p:cNvSpPr txBox="1"/>
          <p:nvPr/>
        </p:nvSpPr>
        <p:spPr>
          <a:xfrm>
            <a:off x="228050" y="6248075"/>
            <a:ext cx="82041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Franklin"/>
                <a:ea typeface="Libre Franklin"/>
                <a:cs typeface="Libre Franklin"/>
                <a:sym typeface="Libre Franklin"/>
              </a:rPr>
              <a:t>[1] Luiz André Barroso, Urs Hölzle, and Parthasarathy Ranganathan. 2018.</a:t>
            </a:r>
            <a:endParaRPr>
              <a:latin typeface="Libre Franklin"/>
              <a:ea typeface="Libre Franklin"/>
              <a:cs typeface="Libre Franklin"/>
              <a:sym typeface="Libre Franklin"/>
            </a:endParaRPr>
          </a:p>
          <a:p>
            <a:pPr indent="0" lvl="0" marL="0" rtl="0" algn="l">
              <a:spcBef>
                <a:spcPts val="0"/>
              </a:spcBef>
              <a:spcAft>
                <a:spcPts val="0"/>
              </a:spcAft>
              <a:buNone/>
            </a:pPr>
            <a:r>
              <a:rPr lang="en-US">
                <a:latin typeface="Libre Franklin"/>
                <a:ea typeface="Libre Franklin"/>
                <a:cs typeface="Libre Franklin"/>
                <a:sym typeface="Libre Franklin"/>
              </a:rPr>
              <a:t>The Datacenter as a Computer: Designing Warehouse-Scale Machines, Third Edition</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74" name="Google Shape;74;g85377f15e0_1_197"/>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5" name="Google Shape;75;g85377f15e0_1_197"/>
          <p:cNvSpPr txBox="1"/>
          <p:nvPr/>
        </p:nvSpPr>
        <p:spPr>
          <a:xfrm>
            <a:off x="99575" y="3719800"/>
            <a:ext cx="22518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0000"/>
                </a:solidFill>
                <a:latin typeface="Calibri"/>
                <a:ea typeface="Calibri"/>
                <a:cs typeface="Calibri"/>
                <a:sym typeface="Calibri"/>
              </a:rPr>
              <a:t>7-50% in 4-64Gb</a:t>
            </a:r>
            <a:endParaRPr b="1" sz="4000">
              <a:solidFill>
                <a:srgbClr val="FF0000"/>
              </a:solidFill>
              <a:latin typeface="Calibri"/>
              <a:ea typeface="Calibri"/>
              <a:cs typeface="Calibri"/>
              <a:sym typeface="Calibri"/>
            </a:endParaRPr>
          </a:p>
        </p:txBody>
      </p:sp>
      <p:cxnSp>
        <p:nvCxnSpPr>
          <p:cNvPr id="76" name="Google Shape;76;g85377f15e0_1_197"/>
          <p:cNvCxnSpPr/>
          <p:nvPr/>
        </p:nvCxnSpPr>
        <p:spPr>
          <a:xfrm>
            <a:off x="2351425" y="4339550"/>
            <a:ext cx="1400100" cy="684600"/>
          </a:xfrm>
          <a:prstGeom prst="straightConnector1">
            <a:avLst/>
          </a:prstGeom>
          <a:noFill/>
          <a:ln cap="flat" cmpd="sng" w="19050">
            <a:solidFill>
              <a:schemeClr val="dk2"/>
            </a:solidFill>
            <a:prstDash val="solid"/>
            <a:round/>
            <a:headEnd len="med" w="med" type="none"/>
            <a:tailEnd len="med" w="med" type="none"/>
          </a:ln>
        </p:spPr>
      </p:cxnSp>
      <p:sp>
        <p:nvSpPr>
          <p:cNvPr id="77" name="Google Shape;77;g85377f15e0_1_197"/>
          <p:cNvSpPr txBox="1"/>
          <p:nvPr/>
        </p:nvSpPr>
        <p:spPr>
          <a:xfrm rot="1558816">
            <a:off x="2363649" y="4292362"/>
            <a:ext cx="1551152" cy="41297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Refresh</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g8753f6060e_0_0"/>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Cloud Applications</a:t>
            </a:r>
            <a:endParaRPr/>
          </a:p>
        </p:txBody>
      </p:sp>
      <p:sp>
        <p:nvSpPr>
          <p:cNvPr id="83" name="Google Shape;83;g8753f6060e_0_0"/>
          <p:cNvSpPr txBox="1"/>
          <p:nvPr>
            <p:ph idx="1" type="body"/>
          </p:nvPr>
        </p:nvSpPr>
        <p:spPr>
          <a:xfrm>
            <a:off x="838200" y="1251334"/>
            <a:ext cx="10515600" cy="49257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sz="4000"/>
              <a:t>Host virtualized systems</a:t>
            </a:r>
            <a:endParaRPr sz="4000"/>
          </a:p>
          <a:p>
            <a:pPr indent="-419100" lvl="0" marL="457200" rtl="0" algn="l">
              <a:spcBef>
                <a:spcPts val="0"/>
              </a:spcBef>
              <a:spcAft>
                <a:spcPts val="0"/>
              </a:spcAft>
              <a:buSzPts val="3000"/>
              <a:buChar char="•"/>
            </a:pPr>
            <a:r>
              <a:rPr lang="en-US" sz="4000"/>
              <a:t>Uses similar or identical </a:t>
            </a:r>
            <a:r>
              <a:rPr b="1" lang="en-US" sz="4000"/>
              <a:t>kernel</a:t>
            </a:r>
            <a:r>
              <a:rPr lang="en-US" sz="4000"/>
              <a:t>, </a:t>
            </a:r>
            <a:r>
              <a:rPr b="1" lang="en-US" sz="4000"/>
              <a:t>libraries</a:t>
            </a:r>
            <a:r>
              <a:rPr lang="en-US" sz="4000"/>
              <a:t>, etc.</a:t>
            </a:r>
            <a:endParaRPr sz="4000"/>
          </a:p>
        </p:txBody>
      </p:sp>
      <p:sp>
        <p:nvSpPr>
          <p:cNvPr id="84" name="Google Shape;84;g8753f6060e_0_0"/>
          <p:cNvSpPr txBox="1"/>
          <p:nvPr/>
        </p:nvSpPr>
        <p:spPr>
          <a:xfrm>
            <a:off x="1360350" y="3371075"/>
            <a:ext cx="9471300" cy="12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FF0000"/>
                </a:solidFill>
                <a:latin typeface="Calibri"/>
                <a:ea typeface="Calibri"/>
                <a:cs typeface="Calibri"/>
                <a:sym typeface="Calibri"/>
              </a:rPr>
              <a:t>How to leverage this opportunity to reduce the memory refresh overhead?</a:t>
            </a:r>
            <a:endParaRPr b="1" sz="4000">
              <a:solidFill>
                <a:srgbClr val="FF0000"/>
              </a:solidFill>
              <a:latin typeface="Calibri"/>
              <a:ea typeface="Calibri"/>
              <a:cs typeface="Calibri"/>
              <a:sym typeface="Calibri"/>
            </a:endParaRPr>
          </a:p>
        </p:txBody>
      </p:sp>
      <p:sp>
        <p:nvSpPr>
          <p:cNvPr id="85" name="Google Shape;85;g8753f6060e_0_0"/>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781767c784_3_91"/>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Contributions</a:t>
            </a:r>
            <a:endParaRPr/>
          </a:p>
        </p:txBody>
      </p:sp>
      <p:sp>
        <p:nvSpPr>
          <p:cNvPr id="91" name="Google Shape;91;g781767c784_3_91"/>
          <p:cNvSpPr txBox="1"/>
          <p:nvPr>
            <p:ph idx="1" type="body"/>
          </p:nvPr>
        </p:nvSpPr>
        <p:spPr>
          <a:xfrm>
            <a:off x="838200" y="1251284"/>
            <a:ext cx="10515600" cy="49257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a:t>DSM: </a:t>
            </a:r>
            <a:r>
              <a:rPr lang="en-US" sz="4000"/>
              <a:t>H</a:t>
            </a:r>
            <a:r>
              <a:rPr lang="en-US" sz="4000"/>
              <a:t>ardware extension to detect rows with same content in memory and refresh only one of them</a:t>
            </a:r>
            <a:endParaRPr sz="4000"/>
          </a:p>
          <a:p>
            <a:pPr indent="0" lvl="0" marL="0" rtl="0" algn="l">
              <a:spcBef>
                <a:spcPts val="1000"/>
              </a:spcBef>
              <a:spcAft>
                <a:spcPts val="0"/>
              </a:spcAft>
              <a:buNone/>
            </a:pPr>
            <a:r>
              <a:t/>
            </a:r>
            <a:endParaRPr sz="4000"/>
          </a:p>
          <a:p>
            <a:pPr indent="-419100" lvl="0" marL="457200" rtl="0" algn="l">
              <a:spcBef>
                <a:spcPts val="1000"/>
              </a:spcBef>
              <a:spcAft>
                <a:spcPts val="0"/>
              </a:spcAft>
              <a:buSzPts val="3000"/>
              <a:buChar char="•"/>
            </a:pPr>
            <a:r>
              <a:rPr b="1" lang="en-US" sz="4000">
                <a:solidFill>
                  <a:srgbClr val="6AA84F"/>
                </a:solidFill>
              </a:rPr>
              <a:t>Skipping 47.1% of memory refresh commands</a:t>
            </a:r>
            <a:endParaRPr b="1" sz="4000">
              <a:solidFill>
                <a:srgbClr val="6AA84F"/>
              </a:solidFill>
            </a:endParaRPr>
          </a:p>
          <a:p>
            <a:pPr indent="-419100" lvl="0" marL="457200" rtl="0" algn="l">
              <a:spcBef>
                <a:spcPts val="0"/>
              </a:spcBef>
              <a:spcAft>
                <a:spcPts val="0"/>
              </a:spcAft>
              <a:buSzPts val="3000"/>
              <a:buChar char="•"/>
            </a:pPr>
            <a:r>
              <a:rPr b="1" lang="en-US" sz="4000">
                <a:solidFill>
                  <a:srgbClr val="6AA84F"/>
                </a:solidFill>
              </a:rPr>
              <a:t>8.5</a:t>
            </a:r>
            <a:r>
              <a:rPr b="1" lang="en-US" sz="4000">
                <a:solidFill>
                  <a:srgbClr val="6AA84F"/>
                </a:solidFill>
              </a:rPr>
              <a:t>% memory energy saving</a:t>
            </a:r>
            <a:endParaRPr sz="4000"/>
          </a:p>
          <a:p>
            <a:pPr indent="-419100" lvl="0" marL="457200" rtl="0" algn="l">
              <a:spcBef>
                <a:spcPts val="0"/>
              </a:spcBef>
              <a:spcAft>
                <a:spcPts val="0"/>
              </a:spcAft>
              <a:buSzPts val="3000"/>
              <a:buChar char="•"/>
            </a:pPr>
            <a:r>
              <a:rPr b="1" lang="en-US" sz="4000">
                <a:solidFill>
                  <a:srgbClr val="6AA84F"/>
                </a:solidFill>
              </a:rPr>
              <a:t>8.2% improvement of 99</a:t>
            </a:r>
            <a:r>
              <a:rPr b="1" baseline="30000" lang="en-US" sz="4000">
                <a:solidFill>
                  <a:srgbClr val="6AA84F"/>
                </a:solidFill>
              </a:rPr>
              <a:t>th</a:t>
            </a:r>
            <a:r>
              <a:rPr b="1" lang="en-US" sz="4000">
                <a:solidFill>
                  <a:srgbClr val="6AA84F"/>
                </a:solidFill>
              </a:rPr>
              <a:t> percentile latency</a:t>
            </a:r>
            <a:endParaRPr sz="4000"/>
          </a:p>
        </p:txBody>
      </p:sp>
      <p:sp>
        <p:nvSpPr>
          <p:cNvPr id="92" name="Google Shape;92;g781767c784_3_91"/>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g851d9fad71_0_22"/>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98" name="Google Shape;98;g851d9fad71_0_22"/>
          <p:cNvSpPr txBox="1"/>
          <p:nvPr>
            <p:ph idx="1" type="body"/>
          </p:nvPr>
        </p:nvSpPr>
        <p:spPr>
          <a:xfrm>
            <a:off x="838200" y="1251284"/>
            <a:ext cx="10515600" cy="49257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1000"/>
              </a:spcBef>
              <a:spcAft>
                <a:spcPts val="0"/>
              </a:spcAft>
              <a:buSzPts val="3000"/>
              <a:buChar char="●"/>
            </a:pPr>
            <a:r>
              <a:rPr lang="en-US"/>
              <a:t>Background</a:t>
            </a:r>
            <a:endParaRPr/>
          </a:p>
          <a:p>
            <a:pPr indent="-419100" lvl="0" marL="457200" rtl="0" algn="l">
              <a:lnSpc>
                <a:spcPct val="115000"/>
              </a:lnSpc>
              <a:spcBef>
                <a:spcPts val="0"/>
              </a:spcBef>
              <a:spcAft>
                <a:spcPts val="0"/>
              </a:spcAft>
              <a:buSzPts val="3000"/>
              <a:buChar char="●"/>
            </a:pPr>
            <a:r>
              <a:rPr lang="en-US"/>
              <a:t>Motivation</a:t>
            </a:r>
            <a:endParaRPr/>
          </a:p>
          <a:p>
            <a:pPr indent="-419100" lvl="0" marL="457200" rtl="0" algn="l">
              <a:lnSpc>
                <a:spcPct val="115000"/>
              </a:lnSpc>
              <a:spcBef>
                <a:spcPts val="0"/>
              </a:spcBef>
              <a:spcAft>
                <a:spcPts val="0"/>
              </a:spcAft>
              <a:buSzPts val="3000"/>
              <a:buChar char="●"/>
            </a:pPr>
            <a:r>
              <a:rPr lang="en-US"/>
              <a:t>DSM</a:t>
            </a:r>
            <a:endParaRPr/>
          </a:p>
          <a:p>
            <a:pPr indent="-419100" lvl="0" marL="457200" rtl="0" algn="l">
              <a:lnSpc>
                <a:spcPct val="115000"/>
              </a:lnSpc>
              <a:spcBef>
                <a:spcPts val="0"/>
              </a:spcBef>
              <a:spcAft>
                <a:spcPts val="0"/>
              </a:spcAft>
              <a:buSzPts val="3000"/>
              <a:buChar char="●"/>
            </a:pPr>
            <a:r>
              <a:rPr lang="en-US"/>
              <a:t>Evaluation</a:t>
            </a:r>
            <a:endParaRPr/>
          </a:p>
          <a:p>
            <a:pPr indent="-419100" lvl="0" marL="457200" rtl="0" algn="l">
              <a:lnSpc>
                <a:spcPct val="115000"/>
              </a:lnSpc>
              <a:spcBef>
                <a:spcPts val="0"/>
              </a:spcBef>
              <a:spcAft>
                <a:spcPts val="0"/>
              </a:spcAft>
              <a:buSzPts val="3000"/>
              <a:buChar char="●"/>
            </a:pPr>
            <a:r>
              <a:rPr lang="en-US"/>
              <a:t>Conclusion</a:t>
            </a:r>
            <a:endParaRPr/>
          </a:p>
        </p:txBody>
      </p:sp>
      <p:sp>
        <p:nvSpPr>
          <p:cNvPr id="99" name="Google Shape;99;g851d9fad71_0_22"/>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g851d9fad71_0_12"/>
          <p:cNvSpPr/>
          <p:nvPr/>
        </p:nvSpPr>
        <p:spPr>
          <a:xfrm>
            <a:off x="777943" y="2390048"/>
            <a:ext cx="4615800" cy="22497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30000" sz="2800">
              <a:latin typeface="Calibri"/>
              <a:ea typeface="Calibri"/>
              <a:cs typeface="Calibri"/>
              <a:sym typeface="Calibri"/>
            </a:endParaRPr>
          </a:p>
        </p:txBody>
      </p:sp>
      <p:sp>
        <p:nvSpPr>
          <p:cNvPr id="105" name="Google Shape;105;g851d9fad71_0_12"/>
          <p:cNvSpPr/>
          <p:nvPr/>
        </p:nvSpPr>
        <p:spPr>
          <a:xfrm>
            <a:off x="3148258" y="2782868"/>
            <a:ext cx="2176200" cy="1493100"/>
          </a:xfrm>
          <a:prstGeom prst="rect">
            <a:avLst/>
          </a:prstGeom>
          <a:solidFill>
            <a:srgbClr val="B7B7B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06" name="Google Shape;106;g851d9fad71_0_12"/>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Increasing memory size</a:t>
            </a:r>
            <a:endParaRPr/>
          </a:p>
        </p:txBody>
      </p:sp>
      <p:sp>
        <p:nvSpPr>
          <p:cNvPr id="107" name="Google Shape;107;g851d9fad71_0_12"/>
          <p:cNvSpPr/>
          <p:nvPr/>
        </p:nvSpPr>
        <p:spPr>
          <a:xfrm>
            <a:off x="3857608" y="2932348"/>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08" name="Google Shape;108;g851d9fad71_0_12"/>
          <p:cNvSpPr/>
          <p:nvPr/>
        </p:nvSpPr>
        <p:spPr>
          <a:xfrm>
            <a:off x="3657251" y="3112270"/>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09" name="Google Shape;109;g851d9fad71_0_12"/>
          <p:cNvSpPr/>
          <p:nvPr/>
        </p:nvSpPr>
        <p:spPr>
          <a:xfrm>
            <a:off x="3438679" y="3298562"/>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10" name="Google Shape;110;g851d9fad71_0_12"/>
          <p:cNvSpPr/>
          <p:nvPr/>
        </p:nvSpPr>
        <p:spPr>
          <a:xfrm>
            <a:off x="3196799" y="3479106"/>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Bank</a:t>
            </a:r>
            <a:endParaRPr sz="2800">
              <a:latin typeface="Calibri"/>
              <a:ea typeface="Calibri"/>
              <a:cs typeface="Calibri"/>
              <a:sym typeface="Calibri"/>
            </a:endParaRPr>
          </a:p>
        </p:txBody>
      </p:sp>
      <p:sp>
        <p:nvSpPr>
          <p:cNvPr id="111" name="Google Shape;111;g851d9fad71_0_12"/>
          <p:cNvSpPr/>
          <p:nvPr/>
        </p:nvSpPr>
        <p:spPr>
          <a:xfrm rot="-2700302">
            <a:off x="5891540" y="2473523"/>
            <a:ext cx="2410881" cy="2414487"/>
          </a:xfrm>
          <a:prstGeom prst="diagStripe">
            <a:avLst>
              <a:gd fmla="val 50437" name="adj"/>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p>
        </p:txBody>
      </p:sp>
      <p:sp>
        <p:nvSpPr>
          <p:cNvPr id="112" name="Google Shape;112;g851d9fad71_0_12"/>
          <p:cNvSpPr txBox="1"/>
          <p:nvPr/>
        </p:nvSpPr>
        <p:spPr>
          <a:xfrm rot="-5400000">
            <a:off x="5427061" y="3332705"/>
            <a:ext cx="2502300" cy="6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Decoder</a:t>
            </a:r>
            <a:endParaRPr sz="2800">
              <a:latin typeface="Calibri"/>
              <a:ea typeface="Calibri"/>
              <a:cs typeface="Calibri"/>
              <a:sym typeface="Calibri"/>
            </a:endParaRPr>
          </a:p>
        </p:txBody>
      </p:sp>
      <p:cxnSp>
        <p:nvCxnSpPr>
          <p:cNvPr id="113" name="Google Shape;113;g851d9fad71_0_12"/>
          <p:cNvCxnSpPr/>
          <p:nvPr/>
        </p:nvCxnSpPr>
        <p:spPr>
          <a:xfrm>
            <a:off x="7928390" y="2304362"/>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114" name="Google Shape;114;g851d9fad71_0_12"/>
          <p:cNvCxnSpPr/>
          <p:nvPr/>
        </p:nvCxnSpPr>
        <p:spPr>
          <a:xfrm>
            <a:off x="8497012" y="2304362"/>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115" name="Google Shape;115;g851d9fad71_0_12"/>
          <p:cNvCxnSpPr/>
          <p:nvPr/>
        </p:nvCxnSpPr>
        <p:spPr>
          <a:xfrm>
            <a:off x="9065635" y="2304362"/>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116" name="Google Shape;116;g851d9fad71_0_12"/>
          <p:cNvCxnSpPr/>
          <p:nvPr/>
        </p:nvCxnSpPr>
        <p:spPr>
          <a:xfrm>
            <a:off x="9634257" y="2304362"/>
            <a:ext cx="0" cy="2800800"/>
          </a:xfrm>
          <a:prstGeom prst="straightConnector1">
            <a:avLst/>
          </a:prstGeom>
          <a:noFill/>
          <a:ln cap="flat" cmpd="sng" w="19050">
            <a:solidFill>
              <a:schemeClr val="dk2"/>
            </a:solidFill>
            <a:prstDash val="solid"/>
            <a:round/>
            <a:headEnd len="med" w="med" type="none"/>
            <a:tailEnd len="med" w="med" type="none"/>
          </a:ln>
        </p:spPr>
      </p:cxnSp>
      <p:cxnSp>
        <p:nvCxnSpPr>
          <p:cNvPr id="117" name="Google Shape;117;g851d9fad71_0_12"/>
          <p:cNvCxnSpPr/>
          <p:nvPr/>
        </p:nvCxnSpPr>
        <p:spPr>
          <a:xfrm rot="10800000">
            <a:off x="7095860" y="2851890"/>
            <a:ext cx="3114600" cy="0"/>
          </a:xfrm>
          <a:prstGeom prst="straightConnector1">
            <a:avLst/>
          </a:prstGeom>
          <a:noFill/>
          <a:ln cap="flat" cmpd="sng" w="19050">
            <a:solidFill>
              <a:schemeClr val="dk2"/>
            </a:solidFill>
            <a:prstDash val="solid"/>
            <a:round/>
            <a:headEnd len="med" w="med" type="none"/>
            <a:tailEnd len="med" w="med" type="none"/>
          </a:ln>
        </p:spPr>
      </p:cxnSp>
      <p:cxnSp>
        <p:nvCxnSpPr>
          <p:cNvPr id="118" name="Google Shape;118;g851d9fad71_0_12"/>
          <p:cNvCxnSpPr/>
          <p:nvPr/>
        </p:nvCxnSpPr>
        <p:spPr>
          <a:xfrm rot="10800000">
            <a:off x="7095860" y="3420514"/>
            <a:ext cx="3114600" cy="0"/>
          </a:xfrm>
          <a:prstGeom prst="straightConnector1">
            <a:avLst/>
          </a:prstGeom>
          <a:noFill/>
          <a:ln cap="flat" cmpd="sng" w="19050">
            <a:solidFill>
              <a:schemeClr val="dk2"/>
            </a:solidFill>
            <a:prstDash val="solid"/>
            <a:round/>
            <a:headEnd len="med" w="med" type="none"/>
            <a:tailEnd len="med" w="med" type="none"/>
          </a:ln>
        </p:spPr>
      </p:cxnSp>
      <p:cxnSp>
        <p:nvCxnSpPr>
          <p:cNvPr id="119" name="Google Shape;119;g851d9fad71_0_12"/>
          <p:cNvCxnSpPr/>
          <p:nvPr/>
        </p:nvCxnSpPr>
        <p:spPr>
          <a:xfrm rot="10800000">
            <a:off x="7095860" y="3989138"/>
            <a:ext cx="3114600" cy="0"/>
          </a:xfrm>
          <a:prstGeom prst="straightConnector1">
            <a:avLst/>
          </a:prstGeom>
          <a:noFill/>
          <a:ln cap="flat" cmpd="sng" w="19050">
            <a:solidFill>
              <a:schemeClr val="dk2"/>
            </a:solidFill>
            <a:prstDash val="solid"/>
            <a:round/>
            <a:headEnd len="med" w="med" type="none"/>
            <a:tailEnd len="med" w="med" type="none"/>
          </a:ln>
        </p:spPr>
      </p:cxnSp>
      <p:cxnSp>
        <p:nvCxnSpPr>
          <p:cNvPr id="120" name="Google Shape;120;g851d9fad71_0_12"/>
          <p:cNvCxnSpPr/>
          <p:nvPr/>
        </p:nvCxnSpPr>
        <p:spPr>
          <a:xfrm rot="10800000">
            <a:off x="7096460" y="4557763"/>
            <a:ext cx="3114000" cy="0"/>
          </a:xfrm>
          <a:prstGeom prst="straightConnector1">
            <a:avLst/>
          </a:prstGeom>
          <a:noFill/>
          <a:ln cap="flat" cmpd="sng" w="19050">
            <a:solidFill>
              <a:schemeClr val="dk2"/>
            </a:solidFill>
            <a:prstDash val="solid"/>
            <a:round/>
            <a:headEnd len="med" w="med" type="none"/>
            <a:tailEnd len="med" w="med" type="none"/>
          </a:ln>
        </p:spPr>
      </p:cxnSp>
      <p:grpSp>
        <p:nvGrpSpPr>
          <p:cNvPr id="121" name="Google Shape;121;g851d9fad71_0_12"/>
          <p:cNvGrpSpPr/>
          <p:nvPr/>
        </p:nvGrpSpPr>
        <p:grpSpPr>
          <a:xfrm>
            <a:off x="7764357" y="2692889"/>
            <a:ext cx="2034308" cy="2034308"/>
            <a:chOff x="5001751" y="2930900"/>
            <a:chExt cx="1717150" cy="1717150"/>
          </a:xfrm>
        </p:grpSpPr>
        <p:sp>
          <p:nvSpPr>
            <p:cNvPr id="122" name="Google Shape;122;g851d9fad71_0_12"/>
            <p:cNvSpPr/>
            <p:nvPr/>
          </p:nvSpPr>
          <p:spPr>
            <a:xfrm>
              <a:off x="5001751" y="293090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851d9fad71_0_12"/>
            <p:cNvSpPr/>
            <p:nvPr/>
          </p:nvSpPr>
          <p:spPr>
            <a:xfrm>
              <a:off x="5481738" y="293090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851d9fad71_0_12"/>
            <p:cNvSpPr/>
            <p:nvPr/>
          </p:nvSpPr>
          <p:spPr>
            <a:xfrm>
              <a:off x="5961713" y="293090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851d9fad71_0_12"/>
            <p:cNvSpPr/>
            <p:nvPr/>
          </p:nvSpPr>
          <p:spPr>
            <a:xfrm>
              <a:off x="6441701" y="293090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851d9fad71_0_12"/>
            <p:cNvSpPr/>
            <p:nvPr/>
          </p:nvSpPr>
          <p:spPr>
            <a:xfrm>
              <a:off x="5001751" y="3410888"/>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851d9fad71_0_12"/>
            <p:cNvSpPr/>
            <p:nvPr/>
          </p:nvSpPr>
          <p:spPr>
            <a:xfrm>
              <a:off x="5481738" y="3410888"/>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851d9fad71_0_12"/>
            <p:cNvSpPr/>
            <p:nvPr/>
          </p:nvSpPr>
          <p:spPr>
            <a:xfrm>
              <a:off x="5961713" y="3410888"/>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851d9fad71_0_12"/>
            <p:cNvSpPr/>
            <p:nvPr/>
          </p:nvSpPr>
          <p:spPr>
            <a:xfrm>
              <a:off x="6441701" y="3410888"/>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851d9fad71_0_12"/>
            <p:cNvSpPr/>
            <p:nvPr/>
          </p:nvSpPr>
          <p:spPr>
            <a:xfrm>
              <a:off x="5001751" y="3890863"/>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851d9fad71_0_12"/>
            <p:cNvSpPr/>
            <p:nvPr/>
          </p:nvSpPr>
          <p:spPr>
            <a:xfrm>
              <a:off x="5481738" y="3890863"/>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851d9fad71_0_12"/>
            <p:cNvSpPr/>
            <p:nvPr/>
          </p:nvSpPr>
          <p:spPr>
            <a:xfrm>
              <a:off x="5961713" y="3890863"/>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851d9fad71_0_12"/>
            <p:cNvSpPr/>
            <p:nvPr/>
          </p:nvSpPr>
          <p:spPr>
            <a:xfrm>
              <a:off x="6441701" y="3890863"/>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851d9fad71_0_12"/>
            <p:cNvSpPr/>
            <p:nvPr/>
          </p:nvSpPr>
          <p:spPr>
            <a:xfrm>
              <a:off x="5001751" y="437085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51d9fad71_0_12"/>
            <p:cNvSpPr/>
            <p:nvPr/>
          </p:nvSpPr>
          <p:spPr>
            <a:xfrm>
              <a:off x="5481738" y="437085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851d9fad71_0_12"/>
            <p:cNvSpPr/>
            <p:nvPr/>
          </p:nvSpPr>
          <p:spPr>
            <a:xfrm>
              <a:off x="5961713" y="437085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51d9fad71_0_12"/>
            <p:cNvSpPr/>
            <p:nvPr/>
          </p:nvSpPr>
          <p:spPr>
            <a:xfrm>
              <a:off x="6441701" y="4370850"/>
              <a:ext cx="277200" cy="2772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g851d9fad71_0_12"/>
          <p:cNvSpPr/>
          <p:nvPr/>
        </p:nvSpPr>
        <p:spPr>
          <a:xfrm>
            <a:off x="7409533" y="5108339"/>
            <a:ext cx="2800800" cy="606000"/>
          </a:xfrm>
          <a:prstGeom prst="roundRect">
            <a:avLst>
              <a:gd fmla="val 50000" name="adj"/>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Row Buffer</a:t>
            </a:r>
            <a:endParaRPr sz="2800">
              <a:latin typeface="Calibri"/>
              <a:ea typeface="Calibri"/>
              <a:cs typeface="Calibri"/>
              <a:sym typeface="Calibri"/>
            </a:endParaRPr>
          </a:p>
        </p:txBody>
      </p:sp>
      <p:grpSp>
        <p:nvGrpSpPr>
          <p:cNvPr id="139" name="Google Shape;139;g851d9fad71_0_12"/>
          <p:cNvGrpSpPr/>
          <p:nvPr/>
        </p:nvGrpSpPr>
        <p:grpSpPr>
          <a:xfrm>
            <a:off x="7847690" y="2769510"/>
            <a:ext cx="1870153" cy="1870123"/>
            <a:chOff x="5072108" y="2999899"/>
            <a:chExt cx="1578588" cy="1578563"/>
          </a:xfrm>
        </p:grpSpPr>
        <p:sp>
          <p:nvSpPr>
            <p:cNvPr id="140" name="Google Shape;140;g851d9fad71_0_12"/>
            <p:cNvSpPr/>
            <p:nvPr/>
          </p:nvSpPr>
          <p:spPr>
            <a:xfrm>
              <a:off x="5072108" y="2999899"/>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851d9fad71_0_12"/>
            <p:cNvSpPr/>
            <p:nvPr/>
          </p:nvSpPr>
          <p:spPr>
            <a:xfrm>
              <a:off x="5552096" y="2999899"/>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851d9fad71_0_12"/>
            <p:cNvSpPr/>
            <p:nvPr/>
          </p:nvSpPr>
          <p:spPr>
            <a:xfrm>
              <a:off x="6032108" y="2999899"/>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851d9fad71_0_12"/>
            <p:cNvSpPr/>
            <p:nvPr/>
          </p:nvSpPr>
          <p:spPr>
            <a:xfrm>
              <a:off x="6512096" y="2999899"/>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851d9fad71_0_12"/>
            <p:cNvSpPr/>
            <p:nvPr/>
          </p:nvSpPr>
          <p:spPr>
            <a:xfrm>
              <a:off x="5072108" y="3479887"/>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851d9fad71_0_12"/>
            <p:cNvSpPr/>
            <p:nvPr/>
          </p:nvSpPr>
          <p:spPr>
            <a:xfrm>
              <a:off x="5552096" y="3479887"/>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851d9fad71_0_12"/>
            <p:cNvSpPr/>
            <p:nvPr/>
          </p:nvSpPr>
          <p:spPr>
            <a:xfrm>
              <a:off x="6032108" y="3479887"/>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851d9fad71_0_12"/>
            <p:cNvSpPr/>
            <p:nvPr/>
          </p:nvSpPr>
          <p:spPr>
            <a:xfrm>
              <a:off x="6512096" y="3479887"/>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851d9fad71_0_12"/>
            <p:cNvSpPr/>
            <p:nvPr/>
          </p:nvSpPr>
          <p:spPr>
            <a:xfrm>
              <a:off x="5072108" y="3959874"/>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851d9fad71_0_12"/>
            <p:cNvSpPr/>
            <p:nvPr/>
          </p:nvSpPr>
          <p:spPr>
            <a:xfrm>
              <a:off x="5552096" y="3959874"/>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851d9fad71_0_12"/>
            <p:cNvSpPr/>
            <p:nvPr/>
          </p:nvSpPr>
          <p:spPr>
            <a:xfrm>
              <a:off x="6032108" y="3959874"/>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851d9fad71_0_12"/>
            <p:cNvSpPr/>
            <p:nvPr/>
          </p:nvSpPr>
          <p:spPr>
            <a:xfrm>
              <a:off x="6512096" y="3959874"/>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851d9fad71_0_12"/>
            <p:cNvSpPr/>
            <p:nvPr/>
          </p:nvSpPr>
          <p:spPr>
            <a:xfrm>
              <a:off x="5072108" y="4439862"/>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851d9fad71_0_12"/>
            <p:cNvSpPr/>
            <p:nvPr/>
          </p:nvSpPr>
          <p:spPr>
            <a:xfrm>
              <a:off x="5552096" y="4439862"/>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851d9fad71_0_12"/>
            <p:cNvSpPr/>
            <p:nvPr/>
          </p:nvSpPr>
          <p:spPr>
            <a:xfrm>
              <a:off x="6032108" y="4439862"/>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51d9fad71_0_12"/>
            <p:cNvSpPr/>
            <p:nvPr/>
          </p:nvSpPr>
          <p:spPr>
            <a:xfrm>
              <a:off x="6512096" y="4439862"/>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g851d9fad71_0_12"/>
          <p:cNvGrpSpPr/>
          <p:nvPr/>
        </p:nvGrpSpPr>
        <p:grpSpPr>
          <a:xfrm>
            <a:off x="7283350" y="1096150"/>
            <a:ext cx="4298400" cy="607800"/>
            <a:chOff x="7596700" y="1746100"/>
            <a:chExt cx="4298400" cy="607800"/>
          </a:xfrm>
        </p:grpSpPr>
        <p:sp>
          <p:nvSpPr>
            <p:cNvPr id="157" name="Google Shape;157;g851d9fad71_0_12"/>
            <p:cNvSpPr txBox="1"/>
            <p:nvPr/>
          </p:nvSpPr>
          <p:spPr>
            <a:xfrm>
              <a:off x="7873900" y="1746100"/>
              <a:ext cx="40212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FF0000"/>
                  </a:solidFill>
                  <a:latin typeface="Calibri"/>
                  <a:ea typeface="Calibri"/>
                  <a:cs typeface="Calibri"/>
                  <a:sym typeface="Calibri"/>
                </a:rPr>
                <a:t>More Frequent Refreshes</a:t>
              </a:r>
              <a:endParaRPr b="1" sz="2800">
                <a:solidFill>
                  <a:srgbClr val="FF0000"/>
                </a:solidFill>
                <a:latin typeface="Calibri"/>
                <a:ea typeface="Calibri"/>
                <a:cs typeface="Calibri"/>
                <a:sym typeface="Calibri"/>
              </a:endParaRPr>
            </a:p>
          </p:txBody>
        </p:sp>
        <p:sp>
          <p:nvSpPr>
            <p:cNvPr id="158" name="Google Shape;158;g851d9fad71_0_12"/>
            <p:cNvSpPr/>
            <p:nvPr/>
          </p:nvSpPr>
          <p:spPr>
            <a:xfrm>
              <a:off x="7596700" y="1926154"/>
              <a:ext cx="341400" cy="277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g851d9fad71_0_12"/>
          <p:cNvGrpSpPr/>
          <p:nvPr/>
        </p:nvGrpSpPr>
        <p:grpSpPr>
          <a:xfrm>
            <a:off x="7283350" y="1703950"/>
            <a:ext cx="3959996" cy="607800"/>
            <a:chOff x="7596700" y="2353900"/>
            <a:chExt cx="3959996" cy="607800"/>
          </a:xfrm>
        </p:grpSpPr>
        <p:sp>
          <p:nvSpPr>
            <p:cNvPr id="160" name="Google Shape;160;g851d9fad71_0_12"/>
            <p:cNvSpPr txBox="1"/>
            <p:nvPr/>
          </p:nvSpPr>
          <p:spPr>
            <a:xfrm>
              <a:off x="7873896" y="2353900"/>
              <a:ext cx="36828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FF0000"/>
                  </a:solidFill>
                  <a:latin typeface="Calibri"/>
                  <a:ea typeface="Calibri"/>
                  <a:cs typeface="Calibri"/>
                  <a:sym typeface="Calibri"/>
                </a:rPr>
                <a:t>Longer Refresh Time</a:t>
              </a:r>
              <a:endParaRPr b="1" sz="2800">
                <a:solidFill>
                  <a:srgbClr val="FF0000"/>
                </a:solidFill>
                <a:latin typeface="Calibri"/>
                <a:ea typeface="Calibri"/>
                <a:cs typeface="Calibri"/>
                <a:sym typeface="Calibri"/>
              </a:endParaRPr>
            </a:p>
          </p:txBody>
        </p:sp>
        <p:sp>
          <p:nvSpPr>
            <p:cNvPr id="161" name="Google Shape;161;g851d9fad71_0_12"/>
            <p:cNvSpPr/>
            <p:nvPr/>
          </p:nvSpPr>
          <p:spPr>
            <a:xfrm>
              <a:off x="7596700" y="2549339"/>
              <a:ext cx="341400" cy="2772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2" name="Google Shape;162;g851d9fad71_0_12"/>
          <p:cNvCxnSpPr/>
          <p:nvPr/>
        </p:nvCxnSpPr>
        <p:spPr>
          <a:xfrm>
            <a:off x="4578066" y="4085064"/>
            <a:ext cx="1464600" cy="991500"/>
          </a:xfrm>
          <a:prstGeom prst="straightConnector1">
            <a:avLst/>
          </a:prstGeom>
          <a:noFill/>
          <a:ln cap="flat" cmpd="sng" w="28575">
            <a:solidFill>
              <a:srgbClr val="FF0000"/>
            </a:solidFill>
            <a:prstDash val="dash"/>
            <a:round/>
            <a:headEnd len="med" w="med" type="none"/>
            <a:tailEnd len="med" w="med" type="none"/>
          </a:ln>
        </p:spPr>
      </p:cxnSp>
      <p:grpSp>
        <p:nvGrpSpPr>
          <p:cNvPr id="163" name="Google Shape;163;g851d9fad71_0_12"/>
          <p:cNvGrpSpPr/>
          <p:nvPr/>
        </p:nvGrpSpPr>
        <p:grpSpPr>
          <a:xfrm>
            <a:off x="7097068" y="3050008"/>
            <a:ext cx="3115299" cy="1301482"/>
            <a:chOff x="9052150" y="5157200"/>
            <a:chExt cx="2629610" cy="1098575"/>
          </a:xfrm>
        </p:grpSpPr>
        <p:sp>
          <p:nvSpPr>
            <p:cNvPr id="164" name="Google Shape;164;g851d9fad71_0_12"/>
            <p:cNvSpPr/>
            <p:nvPr/>
          </p:nvSpPr>
          <p:spPr>
            <a:xfrm>
              <a:off x="9686061" y="5157200"/>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851d9fad71_0_12"/>
            <p:cNvSpPr/>
            <p:nvPr/>
          </p:nvSpPr>
          <p:spPr>
            <a:xfrm>
              <a:off x="10166048" y="5157200"/>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51d9fad71_0_12"/>
            <p:cNvSpPr/>
            <p:nvPr/>
          </p:nvSpPr>
          <p:spPr>
            <a:xfrm>
              <a:off x="10646061" y="5157200"/>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851d9fad71_0_12"/>
            <p:cNvSpPr/>
            <p:nvPr/>
          </p:nvSpPr>
          <p:spPr>
            <a:xfrm>
              <a:off x="11126048" y="5157200"/>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851d9fad71_0_12"/>
            <p:cNvSpPr/>
            <p:nvPr/>
          </p:nvSpPr>
          <p:spPr>
            <a:xfrm>
              <a:off x="9686061" y="5637188"/>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851d9fad71_0_12"/>
            <p:cNvSpPr/>
            <p:nvPr/>
          </p:nvSpPr>
          <p:spPr>
            <a:xfrm>
              <a:off x="10166048" y="5637188"/>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851d9fad71_0_12"/>
            <p:cNvSpPr/>
            <p:nvPr/>
          </p:nvSpPr>
          <p:spPr>
            <a:xfrm>
              <a:off x="10646061" y="5637188"/>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851d9fad71_0_12"/>
            <p:cNvSpPr/>
            <p:nvPr/>
          </p:nvSpPr>
          <p:spPr>
            <a:xfrm>
              <a:off x="11126048" y="5637188"/>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851d9fad71_0_12"/>
            <p:cNvSpPr/>
            <p:nvPr/>
          </p:nvSpPr>
          <p:spPr>
            <a:xfrm>
              <a:off x="9686061" y="6117175"/>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851d9fad71_0_12"/>
            <p:cNvSpPr/>
            <p:nvPr/>
          </p:nvSpPr>
          <p:spPr>
            <a:xfrm>
              <a:off x="10166048" y="6117175"/>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851d9fad71_0_12"/>
            <p:cNvSpPr/>
            <p:nvPr/>
          </p:nvSpPr>
          <p:spPr>
            <a:xfrm>
              <a:off x="10646061" y="6117175"/>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851d9fad71_0_12"/>
            <p:cNvSpPr/>
            <p:nvPr/>
          </p:nvSpPr>
          <p:spPr>
            <a:xfrm>
              <a:off x="11126048" y="6117175"/>
              <a:ext cx="138600" cy="13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g851d9fad71_0_12"/>
            <p:cNvCxnSpPr/>
            <p:nvPr/>
          </p:nvCxnSpPr>
          <p:spPr>
            <a:xfrm rot="10800000">
              <a:off x="9052150" y="5230368"/>
              <a:ext cx="2629200" cy="0"/>
            </a:xfrm>
            <a:prstGeom prst="straightConnector1">
              <a:avLst/>
            </a:prstGeom>
            <a:noFill/>
            <a:ln cap="flat" cmpd="sng" w="19050">
              <a:solidFill>
                <a:schemeClr val="dk2"/>
              </a:solidFill>
              <a:prstDash val="solid"/>
              <a:round/>
              <a:headEnd len="med" w="med" type="none"/>
              <a:tailEnd len="med" w="med" type="none"/>
            </a:ln>
          </p:spPr>
        </p:cxnSp>
        <p:cxnSp>
          <p:nvCxnSpPr>
            <p:cNvPr id="177" name="Google Shape;177;g851d9fad71_0_12"/>
            <p:cNvCxnSpPr/>
            <p:nvPr/>
          </p:nvCxnSpPr>
          <p:spPr>
            <a:xfrm rot="10800000">
              <a:off x="9052560" y="5705856"/>
              <a:ext cx="2629200" cy="0"/>
            </a:xfrm>
            <a:prstGeom prst="straightConnector1">
              <a:avLst/>
            </a:prstGeom>
            <a:noFill/>
            <a:ln cap="flat" cmpd="sng" w="19050">
              <a:solidFill>
                <a:schemeClr val="dk2"/>
              </a:solidFill>
              <a:prstDash val="solid"/>
              <a:round/>
              <a:headEnd len="med" w="med" type="none"/>
              <a:tailEnd len="med" w="med" type="none"/>
            </a:ln>
          </p:spPr>
        </p:cxnSp>
        <p:cxnSp>
          <p:nvCxnSpPr>
            <p:cNvPr id="178" name="Google Shape;178;g851d9fad71_0_12"/>
            <p:cNvCxnSpPr/>
            <p:nvPr/>
          </p:nvCxnSpPr>
          <p:spPr>
            <a:xfrm rot="10800000">
              <a:off x="9052560" y="6190488"/>
              <a:ext cx="2629200" cy="0"/>
            </a:xfrm>
            <a:prstGeom prst="straightConnector1">
              <a:avLst/>
            </a:prstGeom>
            <a:noFill/>
            <a:ln cap="flat" cmpd="sng" w="19050">
              <a:solidFill>
                <a:schemeClr val="dk2"/>
              </a:solidFill>
              <a:prstDash val="solid"/>
              <a:round/>
              <a:headEnd len="med" w="med" type="none"/>
              <a:tailEnd len="med" w="med" type="none"/>
            </a:ln>
          </p:spPr>
        </p:cxnSp>
      </p:grpSp>
      <p:sp>
        <p:nvSpPr>
          <p:cNvPr id="179" name="Google Shape;179;g851d9fad71_0_12"/>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cxnSp>
        <p:nvCxnSpPr>
          <p:cNvPr id="180" name="Google Shape;180;g851d9fad71_0_12"/>
          <p:cNvCxnSpPr/>
          <p:nvPr/>
        </p:nvCxnSpPr>
        <p:spPr>
          <a:xfrm flipH="1">
            <a:off x="4578066" y="2519814"/>
            <a:ext cx="1464600" cy="991500"/>
          </a:xfrm>
          <a:prstGeom prst="straightConnector1">
            <a:avLst/>
          </a:prstGeom>
          <a:noFill/>
          <a:ln cap="flat" cmpd="sng" w="28575">
            <a:solidFill>
              <a:srgbClr val="FF0000"/>
            </a:solidFill>
            <a:prstDash val="dash"/>
            <a:round/>
            <a:headEnd len="med" w="med" type="none"/>
            <a:tailEnd len="med" w="med" type="none"/>
          </a:ln>
        </p:spPr>
      </p:cxnSp>
      <p:sp>
        <p:nvSpPr>
          <p:cNvPr id="181" name="Google Shape;181;g851d9fad71_0_12"/>
          <p:cNvSpPr/>
          <p:nvPr/>
        </p:nvSpPr>
        <p:spPr>
          <a:xfrm>
            <a:off x="889000" y="2769500"/>
            <a:ext cx="2179200" cy="1493100"/>
          </a:xfrm>
          <a:prstGeom prst="rect">
            <a:avLst/>
          </a:prstGeom>
          <a:solidFill>
            <a:srgbClr val="B7B7B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82" name="Google Shape;182;g851d9fad71_0_12"/>
          <p:cNvSpPr/>
          <p:nvPr/>
        </p:nvSpPr>
        <p:spPr>
          <a:xfrm>
            <a:off x="1603697" y="2935075"/>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83" name="Google Shape;183;g851d9fad71_0_12"/>
          <p:cNvSpPr/>
          <p:nvPr/>
        </p:nvSpPr>
        <p:spPr>
          <a:xfrm>
            <a:off x="1403339" y="3114997"/>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84" name="Google Shape;184;g851d9fad71_0_12"/>
          <p:cNvSpPr/>
          <p:nvPr/>
        </p:nvSpPr>
        <p:spPr>
          <a:xfrm>
            <a:off x="1184767" y="3301289"/>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Calibri"/>
              <a:ea typeface="Calibri"/>
              <a:cs typeface="Calibri"/>
              <a:sym typeface="Calibri"/>
            </a:endParaRPr>
          </a:p>
        </p:txBody>
      </p:sp>
      <p:sp>
        <p:nvSpPr>
          <p:cNvPr id="185" name="Google Shape;185;g851d9fad71_0_12"/>
          <p:cNvSpPr/>
          <p:nvPr/>
        </p:nvSpPr>
        <p:spPr>
          <a:xfrm>
            <a:off x="942887" y="3481833"/>
            <a:ext cx="1392000" cy="6060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Bank</a:t>
            </a:r>
            <a:endParaRPr sz="2800">
              <a:latin typeface="Calibri"/>
              <a:ea typeface="Calibri"/>
              <a:cs typeface="Calibri"/>
              <a:sym typeface="Calibri"/>
            </a:endParaRPr>
          </a:p>
        </p:txBody>
      </p:sp>
      <p:sp>
        <p:nvSpPr>
          <p:cNvPr id="186" name="Google Shape;186;g851d9fad71_0_12"/>
          <p:cNvSpPr txBox="1"/>
          <p:nvPr/>
        </p:nvSpPr>
        <p:spPr>
          <a:xfrm>
            <a:off x="2499200" y="2257750"/>
            <a:ext cx="11733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DIMM</a:t>
            </a:r>
            <a:endParaRPr sz="2800">
              <a:latin typeface="Calibri"/>
              <a:ea typeface="Calibri"/>
              <a:cs typeface="Calibri"/>
              <a:sym typeface="Calibri"/>
            </a:endParaRPr>
          </a:p>
        </p:txBody>
      </p:sp>
      <p:sp>
        <p:nvSpPr>
          <p:cNvPr id="187" name="Google Shape;187;g851d9fad71_0_12"/>
          <p:cNvSpPr txBox="1"/>
          <p:nvPr/>
        </p:nvSpPr>
        <p:spPr>
          <a:xfrm>
            <a:off x="1391950" y="4114750"/>
            <a:ext cx="11733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Rank-0</a:t>
            </a:r>
            <a:endParaRPr sz="2800">
              <a:latin typeface="Calibri"/>
              <a:ea typeface="Calibri"/>
              <a:cs typeface="Calibri"/>
              <a:sym typeface="Calibri"/>
            </a:endParaRPr>
          </a:p>
        </p:txBody>
      </p:sp>
      <p:sp>
        <p:nvSpPr>
          <p:cNvPr id="188" name="Google Shape;188;g851d9fad71_0_12"/>
          <p:cNvSpPr txBox="1"/>
          <p:nvPr/>
        </p:nvSpPr>
        <p:spPr>
          <a:xfrm>
            <a:off x="3548025" y="4114750"/>
            <a:ext cx="11733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Calibri"/>
                <a:ea typeface="Calibri"/>
                <a:cs typeface="Calibri"/>
                <a:sym typeface="Calibri"/>
              </a:rPr>
              <a:t>Rank-1</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xit" presetID="10" presetSubtype="0">
                                  <p:stCondLst>
                                    <p:cond delay="0"/>
                                  </p:stCondLst>
                                  <p:childTnLst>
                                    <p:animEffect filter="fade" transition="out">
                                      <p:cBhvr>
                                        <p:cTn dur="1000"/>
                                        <p:tgtEl>
                                          <p:spTgt spid="121"/>
                                        </p:tgtEl>
                                      </p:cBhvr>
                                    </p:animEffect>
                                    <p:set>
                                      <p:cBhvr>
                                        <p:cTn dur="1" fill="hold">
                                          <p:stCondLst>
                                            <p:cond delay="1000"/>
                                          </p:stCondLst>
                                        </p:cTn>
                                        <p:tgtEl>
                                          <p:spTgt spid="1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85377f15e0_1_159"/>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Memory Refresh Overhead - Energy</a:t>
            </a:r>
            <a:endParaRPr/>
          </a:p>
        </p:txBody>
      </p:sp>
      <p:pic>
        <p:nvPicPr>
          <p:cNvPr id="194" name="Google Shape;194;g85377f15e0_1_159"/>
          <p:cNvPicPr preferRelativeResize="0"/>
          <p:nvPr/>
        </p:nvPicPr>
        <p:blipFill>
          <a:blip r:embed="rId3">
            <a:alphaModFix/>
          </a:blip>
          <a:stretch>
            <a:fillRect/>
          </a:stretch>
        </p:blipFill>
        <p:spPr>
          <a:xfrm>
            <a:off x="2112956" y="1251275"/>
            <a:ext cx="7966083" cy="4925700"/>
          </a:xfrm>
          <a:prstGeom prst="rect">
            <a:avLst/>
          </a:prstGeom>
          <a:noFill/>
          <a:ln>
            <a:noFill/>
          </a:ln>
        </p:spPr>
      </p:pic>
      <p:sp>
        <p:nvSpPr>
          <p:cNvPr id="195" name="Google Shape;195;g85377f15e0_1_159"/>
          <p:cNvSpPr/>
          <p:nvPr/>
        </p:nvSpPr>
        <p:spPr>
          <a:xfrm rot="-1795670">
            <a:off x="4734043" y="3079928"/>
            <a:ext cx="2458765" cy="183448"/>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85377f15e0_1_159"/>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781767c784_2_0"/>
          <p:cNvSpPr txBox="1"/>
          <p:nvPr>
            <p:ph type="title"/>
          </p:nvPr>
        </p:nvSpPr>
        <p:spPr>
          <a:xfrm>
            <a:off x="838200" y="365125"/>
            <a:ext cx="10515600" cy="88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Memory Refresh Overhead - Latency</a:t>
            </a:r>
            <a:endParaRPr/>
          </a:p>
        </p:txBody>
      </p:sp>
      <p:pic>
        <p:nvPicPr>
          <p:cNvPr id="202" name="Google Shape;202;g781767c784_2_0"/>
          <p:cNvPicPr preferRelativeResize="0"/>
          <p:nvPr/>
        </p:nvPicPr>
        <p:blipFill>
          <a:blip r:embed="rId3">
            <a:alphaModFix/>
          </a:blip>
          <a:stretch>
            <a:fillRect/>
          </a:stretch>
        </p:blipFill>
        <p:spPr>
          <a:xfrm>
            <a:off x="2112950" y="1251275"/>
            <a:ext cx="7966107" cy="4925700"/>
          </a:xfrm>
          <a:prstGeom prst="rect">
            <a:avLst/>
          </a:prstGeom>
          <a:noFill/>
          <a:ln>
            <a:noFill/>
          </a:ln>
        </p:spPr>
      </p:pic>
      <p:sp>
        <p:nvSpPr>
          <p:cNvPr id="203" name="Google Shape;203;g781767c784_2_0"/>
          <p:cNvSpPr txBox="1"/>
          <p:nvPr>
            <p:ph idx="12" type="sldNum"/>
          </p:nvPr>
        </p:nvSpPr>
        <p:spPr>
          <a:xfrm>
            <a:off x="11459225" y="6333125"/>
            <a:ext cx="6816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PA Palette">
      <a:dk1>
        <a:srgbClr val="000000"/>
      </a:dk1>
      <a:lt1>
        <a:srgbClr val="FFFFFF"/>
      </a:lt1>
      <a:dk2>
        <a:srgbClr val="041E41"/>
      </a:dk2>
      <a:lt2>
        <a:srgbClr val="B8D6E6"/>
      </a:lt2>
      <a:accent1>
        <a:srgbClr val="009CDE"/>
      </a:accent1>
      <a:accent2>
        <a:srgbClr val="1E407C"/>
      </a:accent2>
      <a:accent3>
        <a:srgbClr val="A3AAAD"/>
      </a:accent3>
      <a:accent4>
        <a:srgbClr val="83B1D4"/>
      </a:accent4>
      <a:accent5>
        <a:srgbClr val="3EA39E"/>
      </a:accent5>
      <a:accent6>
        <a:srgbClr val="305470"/>
      </a:accent6>
      <a:hlink>
        <a:srgbClr val="64B8B6"/>
      </a:hlink>
      <a:folHlink>
        <a:srgbClr val="7D4C7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2018-03-19T17:38:41Z</dcterms:created>
  <dc:creator>Microsoft Office User</dc:creator>
</cp:coreProperties>
</file>