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handoutMasterIdLst>
    <p:handoutMasterId r:id="rId22"/>
  </p:handoutMasterIdLst>
  <p:sldIdLst>
    <p:sldId id="256" r:id="rId5"/>
    <p:sldId id="288" r:id="rId6"/>
    <p:sldId id="290" r:id="rId7"/>
    <p:sldId id="279" r:id="rId8"/>
    <p:sldId id="293" r:id="rId9"/>
    <p:sldId id="285" r:id="rId10"/>
    <p:sldId id="292" r:id="rId11"/>
    <p:sldId id="286" r:id="rId12"/>
    <p:sldId id="287" r:id="rId13"/>
    <p:sldId id="294" r:id="rId14"/>
    <p:sldId id="295" r:id="rId15"/>
    <p:sldId id="298" r:id="rId16"/>
    <p:sldId id="297" r:id="rId17"/>
    <p:sldId id="299" r:id="rId18"/>
    <p:sldId id="281" r:id="rId19"/>
    <p:sldId id="282" r:id="rId20"/>
  </p:sldIdLst>
  <p:sldSz cx="12192000" cy="6858000"/>
  <p:notesSz cx="10234613" cy="71040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88"/>
            <p14:sldId id="290"/>
            <p14:sldId id="279"/>
            <p14:sldId id="293"/>
            <p14:sldId id="285"/>
            <p14:sldId id="292"/>
            <p14:sldId id="286"/>
            <p14:sldId id="287"/>
            <p14:sldId id="294"/>
            <p14:sldId id="295"/>
            <p14:sldId id="298"/>
            <p14:sldId id="297"/>
            <p14:sldId id="299"/>
            <p14:sldId id="281"/>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FBFBFB"/>
    <a:srgbClr val="404040"/>
    <a:srgbClr val="FF9B45"/>
    <a:srgbClr val="DD462F"/>
    <a:srgbClr val="F8CFB6"/>
    <a:srgbClr val="F8CAB6"/>
    <a:srgbClr val="923922"/>
    <a:srgbClr val="F5F5F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117" d="100"/>
          <a:sy n="117" d="100"/>
        </p:scale>
        <p:origin x="35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ohan\Documents\___.__\Project\FINAL\FINAL%20RESUL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ohan\Documents\___.__\Project\FINAL\FINAL%20RESUL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ohan\Documents\___.__\Project\FINAL\FINAL%20RESUL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NZD/USD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Sheet1!$H$1</c:f>
              <c:strCache>
                <c:ptCount val="1"/>
                <c:pt idx="0">
                  <c:v>MAE</c:v>
                </c:pt>
              </c:strCache>
            </c:strRef>
          </c:tx>
          <c:spPr>
            <a:solidFill>
              <a:schemeClr val="accent1"/>
            </a:solidFill>
            <a:ln>
              <a:noFill/>
            </a:ln>
            <a:effectLst/>
          </c:spPr>
          <c:invertIfNegative val="0"/>
          <c:cat>
            <c:strRef>
              <c:f>Sheet1!$G$2:$G$5</c:f>
              <c:strCache>
                <c:ptCount val="4"/>
                <c:pt idx="0">
                  <c:v>LSTM-ARIMA</c:v>
                </c:pt>
                <c:pt idx="1">
                  <c:v>LSTM-SVR</c:v>
                </c:pt>
                <c:pt idx="2">
                  <c:v>LSTM-RF</c:v>
                </c:pt>
                <c:pt idx="3">
                  <c:v>SVR-RF</c:v>
                </c:pt>
              </c:strCache>
            </c:strRef>
          </c:cat>
          <c:val>
            <c:numRef>
              <c:f>Sheet1!$H$2:$H$5</c:f>
              <c:numCache>
                <c:formatCode>General</c:formatCode>
                <c:ptCount val="4"/>
                <c:pt idx="0">
                  <c:v>4.2452999999999996E-3</c:v>
                </c:pt>
                <c:pt idx="1">
                  <c:v>5.9679999999999998E-5</c:v>
                </c:pt>
                <c:pt idx="2">
                  <c:v>5.9239999999999996E-3</c:v>
                </c:pt>
                <c:pt idx="3">
                  <c:v>6.2535000000000004E-3</c:v>
                </c:pt>
              </c:numCache>
            </c:numRef>
          </c:val>
          <c:extLst>
            <c:ext xmlns:c16="http://schemas.microsoft.com/office/drawing/2014/chart" uri="{C3380CC4-5D6E-409C-BE32-E72D297353CC}">
              <c16:uniqueId val="{00000000-8711-41E3-9B5A-7330EA64E75D}"/>
            </c:ext>
          </c:extLst>
        </c:ser>
        <c:ser>
          <c:idx val="1"/>
          <c:order val="1"/>
          <c:tx>
            <c:strRef>
              <c:f>Sheet1!$I$1</c:f>
              <c:strCache>
                <c:ptCount val="1"/>
                <c:pt idx="0">
                  <c:v>MSE</c:v>
                </c:pt>
              </c:strCache>
            </c:strRef>
          </c:tx>
          <c:spPr>
            <a:solidFill>
              <a:schemeClr val="accent2"/>
            </a:solidFill>
            <a:ln>
              <a:noFill/>
            </a:ln>
            <a:effectLst/>
          </c:spPr>
          <c:invertIfNegative val="0"/>
          <c:cat>
            <c:strRef>
              <c:f>Sheet1!$G$2:$G$5</c:f>
              <c:strCache>
                <c:ptCount val="4"/>
                <c:pt idx="0">
                  <c:v>LSTM-ARIMA</c:v>
                </c:pt>
                <c:pt idx="1">
                  <c:v>LSTM-SVR</c:v>
                </c:pt>
                <c:pt idx="2">
                  <c:v>LSTM-RF</c:v>
                </c:pt>
                <c:pt idx="3">
                  <c:v>SVR-RF</c:v>
                </c:pt>
              </c:strCache>
            </c:strRef>
          </c:cat>
          <c:val>
            <c:numRef>
              <c:f>Sheet1!$I$2:$I$5</c:f>
              <c:numCache>
                <c:formatCode>General</c:formatCode>
                <c:ptCount val="4"/>
                <c:pt idx="0">
                  <c:v>6.7470000000000003E-5</c:v>
                </c:pt>
                <c:pt idx="1">
                  <c:v>4.8600000000000002E-9</c:v>
                </c:pt>
                <c:pt idx="2">
                  <c:v>1.55E-4</c:v>
                </c:pt>
                <c:pt idx="3">
                  <c:v>1.4999999999999999E-4</c:v>
                </c:pt>
              </c:numCache>
            </c:numRef>
          </c:val>
          <c:extLst>
            <c:ext xmlns:c16="http://schemas.microsoft.com/office/drawing/2014/chart" uri="{C3380CC4-5D6E-409C-BE32-E72D297353CC}">
              <c16:uniqueId val="{00000001-8711-41E3-9B5A-7330EA64E75D}"/>
            </c:ext>
          </c:extLst>
        </c:ser>
        <c:ser>
          <c:idx val="2"/>
          <c:order val="2"/>
          <c:tx>
            <c:strRef>
              <c:f>Sheet1!$J$1</c:f>
              <c:strCache>
                <c:ptCount val="1"/>
                <c:pt idx="0">
                  <c:v>RMSE</c:v>
                </c:pt>
              </c:strCache>
            </c:strRef>
          </c:tx>
          <c:spPr>
            <a:solidFill>
              <a:schemeClr val="accent3"/>
            </a:solidFill>
            <a:ln>
              <a:noFill/>
            </a:ln>
            <a:effectLst/>
          </c:spPr>
          <c:invertIfNegative val="0"/>
          <c:cat>
            <c:strRef>
              <c:f>Sheet1!$G$2:$G$5</c:f>
              <c:strCache>
                <c:ptCount val="4"/>
                <c:pt idx="0">
                  <c:v>LSTM-ARIMA</c:v>
                </c:pt>
                <c:pt idx="1">
                  <c:v>LSTM-SVR</c:v>
                </c:pt>
                <c:pt idx="2">
                  <c:v>LSTM-RF</c:v>
                </c:pt>
                <c:pt idx="3">
                  <c:v>SVR-RF</c:v>
                </c:pt>
              </c:strCache>
            </c:strRef>
          </c:cat>
          <c:val>
            <c:numRef>
              <c:f>Sheet1!$J$2:$J$5</c:f>
              <c:numCache>
                <c:formatCode>General</c:formatCode>
                <c:ptCount val="4"/>
                <c:pt idx="0">
                  <c:v>8.2140000000000008E-3</c:v>
                </c:pt>
                <c:pt idx="1">
                  <c:v>6.9759409999999996E-5</c:v>
                </c:pt>
                <c:pt idx="2">
                  <c:v>1.248E-2</c:v>
                </c:pt>
                <c:pt idx="3">
                  <c:v>1.2435999999999999E-2</c:v>
                </c:pt>
              </c:numCache>
            </c:numRef>
          </c:val>
          <c:extLst>
            <c:ext xmlns:c16="http://schemas.microsoft.com/office/drawing/2014/chart" uri="{C3380CC4-5D6E-409C-BE32-E72D297353CC}">
              <c16:uniqueId val="{00000002-8711-41E3-9B5A-7330EA64E75D}"/>
            </c:ext>
          </c:extLst>
        </c:ser>
        <c:dLbls>
          <c:showLegendKey val="0"/>
          <c:showVal val="0"/>
          <c:showCatName val="0"/>
          <c:showSerName val="0"/>
          <c:showPercent val="0"/>
          <c:showBubbleSize val="0"/>
        </c:dLbls>
        <c:gapWidth val="219"/>
        <c:overlap val="-27"/>
        <c:axId val="702145232"/>
        <c:axId val="702145712"/>
      </c:barChart>
      <c:catAx>
        <c:axId val="702145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2145712"/>
        <c:crosses val="autoZero"/>
        <c:auto val="1"/>
        <c:lblAlgn val="ctr"/>
        <c:lblOffset val="100"/>
        <c:noMultiLvlLbl val="0"/>
      </c:catAx>
      <c:valAx>
        <c:axId val="702145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21452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EUR/INR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MAE</c:v>
                </c:pt>
              </c:strCache>
            </c:strRef>
          </c:tx>
          <c:spPr>
            <a:solidFill>
              <a:schemeClr val="accent1"/>
            </a:solidFill>
            <a:ln>
              <a:noFill/>
            </a:ln>
            <a:effectLst/>
          </c:spPr>
          <c:invertIfNegative val="0"/>
          <c:cat>
            <c:strRef>
              <c:f>Sheet1!$A$2:$A$5</c:f>
              <c:strCache>
                <c:ptCount val="4"/>
                <c:pt idx="0">
                  <c:v>LSTM-ARIMA</c:v>
                </c:pt>
                <c:pt idx="1">
                  <c:v>LSTM-SVR</c:v>
                </c:pt>
                <c:pt idx="2">
                  <c:v>LSTM-RF</c:v>
                </c:pt>
                <c:pt idx="3">
                  <c:v>SVR-RF</c:v>
                </c:pt>
              </c:strCache>
            </c:strRef>
          </c:cat>
          <c:val>
            <c:numRef>
              <c:f>Sheet1!$B$2:$B$5</c:f>
              <c:numCache>
                <c:formatCode>General</c:formatCode>
                <c:ptCount val="4"/>
                <c:pt idx="0">
                  <c:v>1.1946999999999999E-2</c:v>
                </c:pt>
                <c:pt idx="1">
                  <c:v>1.7440000000000001E-3</c:v>
                </c:pt>
                <c:pt idx="2">
                  <c:v>4.3819999999999996E-3</c:v>
                </c:pt>
                <c:pt idx="3">
                  <c:v>5.548E-3</c:v>
                </c:pt>
              </c:numCache>
            </c:numRef>
          </c:val>
          <c:extLst>
            <c:ext xmlns:c16="http://schemas.microsoft.com/office/drawing/2014/chart" uri="{C3380CC4-5D6E-409C-BE32-E72D297353CC}">
              <c16:uniqueId val="{00000000-950D-466B-832F-A1EB8AA30998}"/>
            </c:ext>
          </c:extLst>
        </c:ser>
        <c:ser>
          <c:idx val="1"/>
          <c:order val="1"/>
          <c:tx>
            <c:strRef>
              <c:f>Sheet1!$C$1</c:f>
              <c:strCache>
                <c:ptCount val="1"/>
                <c:pt idx="0">
                  <c:v>MSE</c:v>
                </c:pt>
              </c:strCache>
            </c:strRef>
          </c:tx>
          <c:spPr>
            <a:solidFill>
              <a:schemeClr val="accent2"/>
            </a:solidFill>
            <a:ln>
              <a:noFill/>
            </a:ln>
            <a:effectLst/>
          </c:spPr>
          <c:invertIfNegative val="0"/>
          <c:cat>
            <c:strRef>
              <c:f>Sheet1!$A$2:$A$5</c:f>
              <c:strCache>
                <c:ptCount val="4"/>
                <c:pt idx="0">
                  <c:v>LSTM-ARIMA</c:v>
                </c:pt>
                <c:pt idx="1">
                  <c:v>LSTM-SVR</c:v>
                </c:pt>
                <c:pt idx="2">
                  <c:v>LSTM-RF</c:v>
                </c:pt>
                <c:pt idx="3">
                  <c:v>SVR-RF</c:v>
                </c:pt>
              </c:strCache>
            </c:strRef>
          </c:cat>
          <c:val>
            <c:numRef>
              <c:f>Sheet1!$C$2:$C$5</c:f>
              <c:numCache>
                <c:formatCode>General</c:formatCode>
                <c:ptCount val="4"/>
                <c:pt idx="0">
                  <c:v>2.0799999999999999E-4</c:v>
                </c:pt>
                <c:pt idx="1">
                  <c:v>4.1699999999999999E-6</c:v>
                </c:pt>
                <c:pt idx="2">
                  <c:v>5.1600000000000001E-5</c:v>
                </c:pt>
                <c:pt idx="3">
                  <c:v>6.5594999999999998E-5</c:v>
                </c:pt>
              </c:numCache>
            </c:numRef>
          </c:val>
          <c:extLst>
            <c:ext xmlns:c16="http://schemas.microsoft.com/office/drawing/2014/chart" uri="{C3380CC4-5D6E-409C-BE32-E72D297353CC}">
              <c16:uniqueId val="{00000001-950D-466B-832F-A1EB8AA30998}"/>
            </c:ext>
          </c:extLst>
        </c:ser>
        <c:ser>
          <c:idx val="2"/>
          <c:order val="2"/>
          <c:tx>
            <c:strRef>
              <c:f>Sheet1!$D$1</c:f>
              <c:strCache>
                <c:ptCount val="1"/>
                <c:pt idx="0">
                  <c:v>RMSE</c:v>
                </c:pt>
              </c:strCache>
            </c:strRef>
          </c:tx>
          <c:spPr>
            <a:solidFill>
              <a:schemeClr val="accent3"/>
            </a:solidFill>
            <a:ln>
              <a:noFill/>
            </a:ln>
            <a:effectLst/>
          </c:spPr>
          <c:invertIfNegative val="0"/>
          <c:cat>
            <c:strRef>
              <c:f>Sheet1!$A$2:$A$5</c:f>
              <c:strCache>
                <c:ptCount val="4"/>
                <c:pt idx="0">
                  <c:v>LSTM-ARIMA</c:v>
                </c:pt>
                <c:pt idx="1">
                  <c:v>LSTM-SVR</c:v>
                </c:pt>
                <c:pt idx="2">
                  <c:v>LSTM-RF</c:v>
                </c:pt>
                <c:pt idx="3">
                  <c:v>SVR-RF</c:v>
                </c:pt>
              </c:strCache>
            </c:strRef>
          </c:cat>
          <c:val>
            <c:numRef>
              <c:f>Sheet1!$D$2:$D$5</c:f>
              <c:numCache>
                <c:formatCode>General</c:formatCode>
                <c:ptCount val="4"/>
                <c:pt idx="0">
                  <c:v>1.4432E-2</c:v>
                </c:pt>
                <c:pt idx="1">
                  <c:v>2.0435000000000002E-3</c:v>
                </c:pt>
                <c:pt idx="2">
                  <c:v>7.1850000000000004E-3</c:v>
                </c:pt>
                <c:pt idx="3">
                  <c:v>8.0990000000000003E-3</c:v>
                </c:pt>
              </c:numCache>
            </c:numRef>
          </c:val>
          <c:extLst>
            <c:ext xmlns:c16="http://schemas.microsoft.com/office/drawing/2014/chart" uri="{C3380CC4-5D6E-409C-BE32-E72D297353CC}">
              <c16:uniqueId val="{00000002-950D-466B-832F-A1EB8AA30998}"/>
            </c:ext>
          </c:extLst>
        </c:ser>
        <c:dLbls>
          <c:showLegendKey val="0"/>
          <c:showVal val="0"/>
          <c:showCatName val="0"/>
          <c:showSerName val="0"/>
          <c:showPercent val="0"/>
          <c:showBubbleSize val="0"/>
        </c:dLbls>
        <c:gapWidth val="219"/>
        <c:overlap val="-27"/>
        <c:axId val="1580539679"/>
        <c:axId val="1580540159"/>
      </c:barChart>
      <c:catAx>
        <c:axId val="1580539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0540159"/>
        <c:crosses val="autoZero"/>
        <c:auto val="1"/>
        <c:lblAlgn val="ctr"/>
        <c:lblOffset val="100"/>
        <c:noMultiLvlLbl val="0"/>
      </c:catAx>
      <c:valAx>
        <c:axId val="1580540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05396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USD/INR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Sheet1!$M$1</c:f>
              <c:strCache>
                <c:ptCount val="1"/>
                <c:pt idx="0">
                  <c:v>MAE</c:v>
                </c:pt>
              </c:strCache>
            </c:strRef>
          </c:tx>
          <c:spPr>
            <a:solidFill>
              <a:schemeClr val="accent1"/>
            </a:solidFill>
            <a:ln>
              <a:noFill/>
            </a:ln>
            <a:effectLst/>
          </c:spPr>
          <c:invertIfNegative val="0"/>
          <c:cat>
            <c:strRef>
              <c:f>Sheet1!$L$2:$L$5</c:f>
              <c:strCache>
                <c:ptCount val="4"/>
                <c:pt idx="0">
                  <c:v>LSTM-ARIMA</c:v>
                </c:pt>
                <c:pt idx="1">
                  <c:v>LSTM-SVR</c:v>
                </c:pt>
                <c:pt idx="2">
                  <c:v>LSTM-RF</c:v>
                </c:pt>
                <c:pt idx="3">
                  <c:v>SVR-RF</c:v>
                </c:pt>
              </c:strCache>
            </c:strRef>
          </c:cat>
          <c:val>
            <c:numRef>
              <c:f>Sheet1!$M$2:$M$5</c:f>
              <c:numCache>
                <c:formatCode>General</c:formatCode>
                <c:ptCount val="4"/>
                <c:pt idx="0">
                  <c:v>2.6044100000000001E-2</c:v>
                </c:pt>
                <c:pt idx="1">
                  <c:v>6.2350000000000001E-3</c:v>
                </c:pt>
                <c:pt idx="2">
                  <c:v>4.3819999999999996E-3</c:v>
                </c:pt>
                <c:pt idx="3">
                  <c:v>5.8193000000000003E-3</c:v>
                </c:pt>
              </c:numCache>
            </c:numRef>
          </c:val>
          <c:extLst>
            <c:ext xmlns:c16="http://schemas.microsoft.com/office/drawing/2014/chart" uri="{C3380CC4-5D6E-409C-BE32-E72D297353CC}">
              <c16:uniqueId val="{00000000-04E9-4D24-8074-E4A31B93BFFB}"/>
            </c:ext>
          </c:extLst>
        </c:ser>
        <c:ser>
          <c:idx val="1"/>
          <c:order val="1"/>
          <c:tx>
            <c:strRef>
              <c:f>Sheet1!$N$1</c:f>
              <c:strCache>
                <c:ptCount val="1"/>
                <c:pt idx="0">
                  <c:v>MSE</c:v>
                </c:pt>
              </c:strCache>
            </c:strRef>
          </c:tx>
          <c:spPr>
            <a:solidFill>
              <a:schemeClr val="accent2"/>
            </a:solidFill>
            <a:ln>
              <a:noFill/>
            </a:ln>
            <a:effectLst/>
          </c:spPr>
          <c:invertIfNegative val="0"/>
          <c:cat>
            <c:strRef>
              <c:f>Sheet1!$L$2:$L$5</c:f>
              <c:strCache>
                <c:ptCount val="4"/>
                <c:pt idx="0">
                  <c:v>LSTM-ARIMA</c:v>
                </c:pt>
                <c:pt idx="1">
                  <c:v>LSTM-SVR</c:v>
                </c:pt>
                <c:pt idx="2">
                  <c:v>LSTM-RF</c:v>
                </c:pt>
                <c:pt idx="3">
                  <c:v>SVR-RF</c:v>
                </c:pt>
              </c:strCache>
            </c:strRef>
          </c:cat>
          <c:val>
            <c:numRef>
              <c:f>Sheet1!$N$2:$N$5</c:f>
              <c:numCache>
                <c:formatCode>General</c:formatCode>
                <c:ptCount val="4"/>
                <c:pt idx="0">
                  <c:v>8.9610000000000004E-4</c:v>
                </c:pt>
                <c:pt idx="1">
                  <c:v>4.498E-5</c:v>
                </c:pt>
                <c:pt idx="2">
                  <c:v>5.1437999999999998E-5</c:v>
                </c:pt>
                <c:pt idx="3">
                  <c:v>7.5933000000000006E-5</c:v>
                </c:pt>
              </c:numCache>
            </c:numRef>
          </c:val>
          <c:extLst>
            <c:ext xmlns:c16="http://schemas.microsoft.com/office/drawing/2014/chart" uri="{C3380CC4-5D6E-409C-BE32-E72D297353CC}">
              <c16:uniqueId val="{00000001-04E9-4D24-8074-E4A31B93BFFB}"/>
            </c:ext>
          </c:extLst>
        </c:ser>
        <c:ser>
          <c:idx val="2"/>
          <c:order val="2"/>
          <c:tx>
            <c:strRef>
              <c:f>Sheet1!$O$1</c:f>
              <c:strCache>
                <c:ptCount val="1"/>
                <c:pt idx="0">
                  <c:v>RMSE</c:v>
                </c:pt>
              </c:strCache>
            </c:strRef>
          </c:tx>
          <c:spPr>
            <a:solidFill>
              <a:schemeClr val="accent3"/>
            </a:solidFill>
            <a:ln>
              <a:noFill/>
            </a:ln>
            <a:effectLst/>
          </c:spPr>
          <c:invertIfNegative val="0"/>
          <c:cat>
            <c:strRef>
              <c:f>Sheet1!$L$2:$L$5</c:f>
              <c:strCache>
                <c:ptCount val="4"/>
                <c:pt idx="0">
                  <c:v>LSTM-ARIMA</c:v>
                </c:pt>
                <c:pt idx="1">
                  <c:v>LSTM-SVR</c:v>
                </c:pt>
                <c:pt idx="2">
                  <c:v>LSTM-RF</c:v>
                </c:pt>
                <c:pt idx="3">
                  <c:v>SVR-RF</c:v>
                </c:pt>
              </c:strCache>
            </c:strRef>
          </c:cat>
          <c:val>
            <c:numRef>
              <c:f>Sheet1!$O$2:$O$5</c:f>
              <c:numCache>
                <c:formatCode>General</c:formatCode>
                <c:ptCount val="4"/>
                <c:pt idx="0">
                  <c:v>2.9935900000000001E-2</c:v>
                </c:pt>
                <c:pt idx="1">
                  <c:v>6.6706999999999999E-3</c:v>
                </c:pt>
                <c:pt idx="2">
                  <c:v>7.1859000000000003E-3</c:v>
                </c:pt>
                <c:pt idx="3">
                  <c:v>8.7139999999999995E-3</c:v>
                </c:pt>
              </c:numCache>
            </c:numRef>
          </c:val>
          <c:extLst>
            <c:ext xmlns:c16="http://schemas.microsoft.com/office/drawing/2014/chart" uri="{C3380CC4-5D6E-409C-BE32-E72D297353CC}">
              <c16:uniqueId val="{00000002-04E9-4D24-8074-E4A31B93BFFB}"/>
            </c:ext>
          </c:extLst>
        </c:ser>
        <c:dLbls>
          <c:showLegendKey val="0"/>
          <c:showVal val="0"/>
          <c:showCatName val="0"/>
          <c:showSerName val="0"/>
          <c:showPercent val="0"/>
          <c:showBubbleSize val="0"/>
        </c:dLbls>
        <c:gapWidth val="219"/>
        <c:overlap val="-27"/>
        <c:axId val="807085568"/>
        <c:axId val="807088448"/>
      </c:barChart>
      <c:catAx>
        <c:axId val="807085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7088448"/>
        <c:crosses val="autoZero"/>
        <c:auto val="1"/>
        <c:lblAlgn val="ctr"/>
        <c:lblOffset val="100"/>
        <c:noMultiLvlLbl val="0"/>
      </c:catAx>
      <c:valAx>
        <c:axId val="80708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7085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6436"/>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5797245" y="0"/>
            <a:ext cx="4434999" cy="356436"/>
          </a:xfrm>
          <a:prstGeom prst="rect">
            <a:avLst/>
          </a:prstGeom>
        </p:spPr>
        <p:txBody>
          <a:bodyPr vert="horz" lIns="96661" tIns="48331" rIns="96661" bIns="48331" rtlCol="0"/>
          <a:lstStyle>
            <a:lvl1pPr algn="r">
              <a:defRPr sz="1300"/>
            </a:lvl1pPr>
          </a:lstStyle>
          <a:p>
            <a:fld id="{80680FBE-A8DF-4758-9AC4-3A9E1039168F}" type="datetimeFigureOut">
              <a:rPr lang="en-US" smtClean="0"/>
              <a:t>4/22/2024</a:t>
            </a:fld>
            <a:endParaRPr lang="en-US" dirty="0"/>
          </a:p>
        </p:txBody>
      </p:sp>
      <p:sp>
        <p:nvSpPr>
          <p:cNvPr id="4" name="Footer Placeholder 3"/>
          <p:cNvSpPr>
            <a:spLocks noGrp="1"/>
          </p:cNvSpPr>
          <p:nvPr>
            <p:ph type="ftr" sz="quarter" idx="2"/>
          </p:nvPr>
        </p:nvSpPr>
        <p:spPr>
          <a:xfrm>
            <a:off x="0" y="6747629"/>
            <a:ext cx="4434999" cy="356436"/>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5797245" y="6747629"/>
            <a:ext cx="4434999" cy="356436"/>
          </a:xfrm>
          <a:prstGeom prst="rect">
            <a:avLst/>
          </a:prstGeom>
        </p:spPr>
        <p:txBody>
          <a:bodyPr vert="horz" lIns="96661" tIns="48331" rIns="96661" bIns="48331" rtlCol="0" anchor="b"/>
          <a:lstStyle>
            <a:lvl1pPr algn="r">
              <a:defRPr sz="13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6436"/>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5797245" y="0"/>
            <a:ext cx="4434999" cy="356436"/>
          </a:xfrm>
          <a:prstGeom prst="rect">
            <a:avLst/>
          </a:prstGeom>
        </p:spPr>
        <p:txBody>
          <a:bodyPr vert="horz" lIns="96661" tIns="48331" rIns="96661" bIns="48331" rtlCol="0"/>
          <a:lstStyle>
            <a:lvl1pPr algn="r">
              <a:defRPr sz="1300"/>
            </a:lvl1pPr>
          </a:lstStyle>
          <a:p>
            <a:fld id="{EC13577B-6902-467D-A26C-08A0DD5E4E03}" type="datetimeFigureOut">
              <a:rPr lang="en-US" smtClean="0"/>
              <a:t>4/22/2024</a:t>
            </a:fld>
            <a:endParaRPr lang="en-US" dirty="0"/>
          </a:p>
        </p:txBody>
      </p:sp>
      <p:sp>
        <p:nvSpPr>
          <p:cNvPr id="4" name="Slide Image Placeholder 3"/>
          <p:cNvSpPr>
            <a:spLocks noGrp="1" noRot="1" noChangeAspect="1"/>
          </p:cNvSpPr>
          <p:nvPr>
            <p:ph type="sldImg" idx="2"/>
          </p:nvPr>
        </p:nvSpPr>
        <p:spPr>
          <a:xfrm>
            <a:off x="2986088" y="887413"/>
            <a:ext cx="4262437" cy="2397125"/>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1023462" y="3418830"/>
            <a:ext cx="8187690" cy="2797225"/>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7629"/>
            <a:ext cx="4434999" cy="35643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5797245" y="6747629"/>
            <a:ext cx="4434999" cy="356436"/>
          </a:xfrm>
          <a:prstGeom prst="rect">
            <a:avLst/>
          </a:prstGeom>
        </p:spPr>
        <p:txBody>
          <a:bodyPr vert="horz" lIns="96661" tIns="48331" rIns="96661" bIns="48331" rtlCol="0" anchor="b"/>
          <a:lstStyle>
            <a:lvl1pPr algn="r">
              <a:defRPr sz="13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86088" y="887413"/>
            <a:ext cx="4262437"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86088" y="887413"/>
            <a:ext cx="4262437"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3421780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1FC28-27D3-501C-39A2-FB5237F0B3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7455F0-8545-0F88-AD83-AC6A73438D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AE2FD2-648F-34CA-CB0C-448A6AE7DCD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BB9F7EE-380F-CF83-6EAC-F681E3A2CFF5}"/>
              </a:ext>
            </a:extLst>
          </p:cNvPr>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460033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958EF-7B28-5DDB-C4B2-EA581208FC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EB0506-4146-ABA1-6F14-A1C24658B0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81F600-1081-D08C-4098-9FE7680A232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51199D3-B5AA-7965-0175-0BFA9A20EC99}"/>
              </a:ext>
            </a:extLst>
          </p:cNvPr>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3586911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184627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5DAC4-CF09-CD67-11D4-31C6899B05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EBF4EF-9239-2D0C-4C0C-CD4F5CD117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983D41-CF6E-3C43-0E6B-F0B4AB7807F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9FEA8DB-41DA-AECE-D590-D3BAA7147793}"/>
              </a:ext>
            </a:extLst>
          </p:cNvPr>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1249449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831557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7E70A-3639-2B91-6135-AEAD540FA2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46BC9D-FB70-D7D2-972F-30F6E95548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48A99F-C350-5F26-D08E-DCBFDEB8831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3371CF0-17A0-A53D-DDF1-54DC15F7A835}"/>
              </a:ext>
            </a:extLst>
          </p:cNvPr>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1569962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343903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2576876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4/22/2024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4/22/2024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mohankumar.ramadas@gmail.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5016"/>
            <a:ext cx="10515600" cy="1445167"/>
          </a:xfrm>
        </p:spPr>
        <p:txBody>
          <a:bodyPr anchor="ctr" anchorCtr="0">
            <a:normAutofit fontScale="90000"/>
          </a:bodyPr>
          <a:lstStyle/>
          <a:p>
            <a:pPr algn="ctr"/>
            <a:r>
              <a:rPr lang="en-US" sz="4800" b="1" dirty="0">
                <a:solidFill>
                  <a:schemeClr val="bg1"/>
                </a:solidFill>
                <a:latin typeface="Times New Roman" panose="02020603050405020304" pitchFamily="18" charset="0"/>
                <a:cs typeface="Times New Roman" panose="02020603050405020304" pitchFamily="18" charset="0"/>
              </a:rPr>
              <a:t>CURRENCY EXCHANGE RATE FORECASTING</a:t>
            </a:r>
          </a:p>
        </p:txBody>
      </p:sp>
      <p:sp>
        <p:nvSpPr>
          <p:cNvPr id="3" name="Subtitle 2"/>
          <p:cNvSpPr>
            <a:spLocks noGrp="1"/>
          </p:cNvSpPr>
          <p:nvPr>
            <p:ph type="subTitle" idx="4294967295"/>
          </p:nvPr>
        </p:nvSpPr>
        <p:spPr>
          <a:xfrm>
            <a:off x="553696" y="3961882"/>
            <a:ext cx="11247240" cy="2352654"/>
          </a:xfrm>
        </p:spPr>
        <p:txBody>
          <a:bodyPr>
            <a:normAutofit/>
          </a:bodyPr>
          <a:lstStyle/>
          <a:p>
            <a:pPr>
              <a:lnSpc>
                <a:spcPct val="100000"/>
              </a:lnSpc>
              <a:spcBef>
                <a:spcPts val="600"/>
              </a:spcBef>
              <a:spcAft>
                <a:spcPts val="600"/>
              </a:spcAft>
            </a:pPr>
            <a:r>
              <a:rPr lang="en-US" sz="2000" dirty="0">
                <a:solidFill>
                  <a:schemeClr val="bg1"/>
                </a:solidFill>
                <a:latin typeface="Times New Roman" panose="02020603050405020304" pitchFamily="18" charset="0"/>
                <a:cs typeface="Times New Roman" panose="02020603050405020304" pitchFamily="18" charset="0"/>
              </a:rPr>
              <a:t>Name:</a:t>
            </a:r>
            <a:r>
              <a:rPr lang="en-US" sz="2000" b="1" dirty="0">
                <a:solidFill>
                  <a:schemeClr val="bg1"/>
                </a:solidFill>
                <a:latin typeface="Times New Roman" panose="02020603050405020304" pitchFamily="18" charset="0"/>
                <a:cs typeface="Times New Roman" panose="02020603050405020304" pitchFamily="18" charset="0"/>
              </a:rPr>
              <a:t>Mohankumar(9922146010)</a:t>
            </a:r>
            <a:r>
              <a:rPr lang="en-US" sz="2000" dirty="0">
                <a:solidFill>
                  <a:schemeClr val="bg1"/>
                </a:solidFill>
                <a:latin typeface="Times New Roman" panose="02020603050405020304" pitchFamily="18" charset="0"/>
                <a:cs typeface="Times New Roman" panose="02020603050405020304" pitchFamily="18" charset="0"/>
              </a:rPr>
              <a:t>                                                            Project Guide: </a:t>
            </a:r>
            <a:r>
              <a:rPr lang="en-US" sz="2000" b="1" dirty="0">
                <a:solidFill>
                  <a:schemeClr val="bg1"/>
                </a:solidFill>
                <a:latin typeface="Times New Roman" panose="02020603050405020304" pitchFamily="18" charset="0"/>
                <a:cs typeface="Times New Roman" panose="02020603050405020304" pitchFamily="18" charset="0"/>
              </a:rPr>
              <a:t>Dr. M. Ilayaraja </a:t>
            </a:r>
          </a:p>
          <a:p>
            <a:pPr marL="0" indent="0">
              <a:lnSpc>
                <a:spcPct val="100000"/>
              </a:lnSpc>
              <a:spcBef>
                <a:spcPts val="600"/>
              </a:spcBef>
              <a:spcAft>
                <a:spcPts val="600"/>
              </a:spcAft>
              <a:buNone/>
            </a:pPr>
            <a:r>
              <a:rPr lang="en-US" sz="2000" dirty="0">
                <a:solidFill>
                  <a:schemeClr val="bg1"/>
                </a:solidFill>
                <a:latin typeface="Times New Roman" panose="02020603050405020304" pitchFamily="18" charset="0"/>
                <a:cs typeface="Times New Roman" panose="02020603050405020304" pitchFamily="18" charset="0"/>
              </a:rPr>
              <a:t>M.Sc Data Science,2</a:t>
            </a:r>
            <a:r>
              <a:rPr lang="en-US" sz="2000" baseline="30000" dirty="0">
                <a:solidFill>
                  <a:schemeClr val="bg1"/>
                </a:solidFill>
                <a:latin typeface="Times New Roman" panose="02020603050405020304" pitchFamily="18" charset="0"/>
                <a:cs typeface="Times New Roman" panose="02020603050405020304" pitchFamily="18" charset="0"/>
              </a:rPr>
              <a:t>nd</a:t>
            </a:r>
            <a:r>
              <a:rPr lang="en-US" sz="2000" dirty="0">
                <a:solidFill>
                  <a:schemeClr val="bg1"/>
                </a:solidFill>
                <a:latin typeface="Times New Roman" panose="02020603050405020304" pitchFamily="18" charset="0"/>
                <a:cs typeface="Times New Roman" panose="02020603050405020304" pitchFamily="18" charset="0"/>
              </a:rPr>
              <a:t> Year                                                                         Assistant Professor,CS&amp;IT.</a:t>
            </a:r>
          </a:p>
          <a:p>
            <a:pPr marL="0" indent="0">
              <a:lnSpc>
                <a:spcPct val="100000"/>
              </a:lnSpc>
              <a:spcBef>
                <a:spcPts val="600"/>
              </a:spcBef>
              <a:spcAft>
                <a:spcPts val="600"/>
              </a:spcAft>
              <a:buNone/>
            </a:pPr>
            <a:r>
              <a:rPr lang="en-US" sz="2000" dirty="0">
                <a:solidFill>
                  <a:schemeClr val="bg1"/>
                </a:solidFill>
                <a:latin typeface="Times New Roman" panose="02020603050405020304" pitchFamily="18" charset="0"/>
                <a:cs typeface="Times New Roman" panose="02020603050405020304" pitchFamily="18" charset="0"/>
              </a:rPr>
              <a:t>Domain: </a:t>
            </a:r>
            <a:r>
              <a:rPr lang="en-US" sz="2000" b="1" dirty="0">
                <a:solidFill>
                  <a:schemeClr val="bg1"/>
                </a:solidFill>
                <a:latin typeface="Times New Roman" panose="02020603050405020304" pitchFamily="18" charset="0"/>
                <a:cs typeface="Times New Roman" panose="02020603050405020304" pitchFamily="18" charset="0"/>
              </a:rPr>
              <a:t>Data science</a:t>
            </a:r>
          </a:p>
        </p:txBody>
      </p:sp>
      <p:pic>
        <p:nvPicPr>
          <p:cNvPr id="6" name="Picture 5">
            <a:extLst>
              <a:ext uri="{FF2B5EF4-FFF2-40B4-BE49-F238E27FC236}">
                <a16:creationId xmlns:a16="http://schemas.microsoft.com/office/drawing/2014/main" id="{D6AEB1B7-EAEB-8391-60FB-34681DFEA82C}"/>
              </a:ext>
            </a:extLst>
          </p:cNvPr>
          <p:cNvPicPr>
            <a:picLocks noChangeAspect="1"/>
          </p:cNvPicPr>
          <p:nvPr/>
        </p:nvPicPr>
        <p:blipFill>
          <a:blip r:embed="rId3"/>
          <a:stretch>
            <a:fillRect/>
          </a:stretch>
        </p:blipFill>
        <p:spPr>
          <a:xfrm>
            <a:off x="1348468" y="395968"/>
            <a:ext cx="9315450" cy="165735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7D8A-B1C9-E1C7-E74F-07C4B4AF2B26}"/>
              </a:ext>
            </a:extLst>
          </p:cNvPr>
          <p:cNvSpPr>
            <a:spLocks noGrp="1"/>
          </p:cNvSpPr>
          <p:nvPr>
            <p:ph type="title"/>
          </p:nvPr>
        </p:nvSpPr>
        <p:spPr>
          <a:xfrm>
            <a:off x="620486" y="448056"/>
            <a:ext cx="10991634" cy="640080"/>
          </a:xfrm>
        </p:spPr>
        <p:txBody>
          <a:bodyPr>
            <a:normAutofit/>
          </a:bodyPr>
          <a:lstStyle/>
          <a:p>
            <a:pPr algn="ctr"/>
            <a:r>
              <a:rPr lang="en-IN" b="1" dirty="0">
                <a:solidFill>
                  <a:srgbClr val="D24726"/>
                </a:solidFill>
                <a:latin typeface="Times New Roman" panose="02020603050405020304" pitchFamily="18" charset="0"/>
                <a:cs typeface="Times New Roman" panose="02020603050405020304" pitchFamily="18" charset="0"/>
              </a:rPr>
              <a:t>WORK FLOW DIAGRAM FOR PROPOSED MODEL</a:t>
            </a:r>
          </a:p>
        </p:txBody>
      </p:sp>
      <p:sp>
        <p:nvSpPr>
          <p:cNvPr id="4" name="TextBox 3">
            <a:extLst>
              <a:ext uri="{FF2B5EF4-FFF2-40B4-BE49-F238E27FC236}">
                <a16:creationId xmlns:a16="http://schemas.microsoft.com/office/drawing/2014/main" id="{95D915A7-F334-09A1-4966-573BC164C42F}"/>
              </a:ext>
            </a:extLst>
          </p:cNvPr>
          <p:cNvSpPr txBox="1"/>
          <p:nvPr/>
        </p:nvSpPr>
        <p:spPr>
          <a:xfrm>
            <a:off x="620486" y="5515472"/>
            <a:ext cx="10474778" cy="390684"/>
          </a:xfrm>
          <a:prstGeom prst="rect">
            <a:avLst/>
          </a:prstGeom>
          <a:noFill/>
        </p:spPr>
        <p:txBody>
          <a:bodyPr wrap="square">
            <a:spAutoFit/>
          </a:bodyPr>
          <a:lstStyle/>
          <a:p>
            <a:pPr algn="just">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approach can be building other hybrid models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B8597FC1-B15E-0661-16AE-7464262FEE4D}"/>
              </a:ext>
            </a:extLst>
          </p:cNvPr>
          <p:cNvPicPr>
            <a:picLocks noChangeAspect="1"/>
          </p:cNvPicPr>
          <p:nvPr/>
        </p:nvPicPr>
        <p:blipFill>
          <a:blip r:embed="rId2"/>
          <a:stretch>
            <a:fillRect/>
          </a:stretch>
        </p:blipFill>
        <p:spPr>
          <a:xfrm>
            <a:off x="726622" y="1888050"/>
            <a:ext cx="10580716" cy="3081900"/>
          </a:xfrm>
          <a:prstGeom prst="rect">
            <a:avLst/>
          </a:prstGeom>
        </p:spPr>
      </p:pic>
    </p:spTree>
    <p:extLst>
      <p:ext uri="{BB962C8B-B14F-4D97-AF65-F5344CB8AC3E}">
        <p14:creationId xmlns:p14="http://schemas.microsoft.com/office/powerpoint/2010/main" val="3180386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7D8A-B1C9-E1C7-E74F-07C4B4AF2B26}"/>
              </a:ext>
            </a:extLst>
          </p:cNvPr>
          <p:cNvSpPr>
            <a:spLocks noGrp="1"/>
          </p:cNvSpPr>
          <p:nvPr>
            <p:ph type="title"/>
          </p:nvPr>
        </p:nvSpPr>
        <p:spPr>
          <a:xfrm>
            <a:off x="620486" y="448056"/>
            <a:ext cx="10991634" cy="640080"/>
          </a:xfrm>
        </p:spPr>
        <p:txBody>
          <a:bodyPr>
            <a:normAutofit/>
          </a:bodyPr>
          <a:lstStyle/>
          <a:p>
            <a:pPr algn="ctr"/>
            <a:r>
              <a:rPr lang="en-IN" b="1" dirty="0">
                <a:solidFill>
                  <a:srgbClr val="D24726"/>
                </a:solidFill>
                <a:latin typeface="Times New Roman" panose="02020603050405020304" pitchFamily="18" charset="0"/>
                <a:cs typeface="Times New Roman" panose="02020603050405020304" pitchFamily="18" charset="0"/>
              </a:rPr>
              <a:t>RESULTS AND DISCUSSION </a:t>
            </a:r>
          </a:p>
        </p:txBody>
      </p:sp>
      <p:graphicFrame>
        <p:nvGraphicFramePr>
          <p:cNvPr id="8" name="Chart 7">
            <a:extLst>
              <a:ext uri="{FF2B5EF4-FFF2-40B4-BE49-F238E27FC236}">
                <a16:creationId xmlns:a16="http://schemas.microsoft.com/office/drawing/2014/main" id="{3E0E71B7-085C-1E83-C5AB-C28553333680}"/>
              </a:ext>
            </a:extLst>
          </p:cNvPr>
          <p:cNvGraphicFramePr>
            <a:graphicFrameLocks/>
          </p:cNvGraphicFramePr>
          <p:nvPr>
            <p:extLst>
              <p:ext uri="{D42A27DB-BD31-4B8C-83A1-F6EECF244321}">
                <p14:modId xmlns:p14="http://schemas.microsoft.com/office/powerpoint/2010/main" val="1950752288"/>
              </p:ext>
            </p:extLst>
          </p:nvPr>
        </p:nvGraphicFramePr>
        <p:xfrm>
          <a:off x="7644128" y="4088185"/>
          <a:ext cx="4133850" cy="23340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Table 8">
            <a:extLst>
              <a:ext uri="{FF2B5EF4-FFF2-40B4-BE49-F238E27FC236}">
                <a16:creationId xmlns:a16="http://schemas.microsoft.com/office/drawing/2014/main" id="{5B2DC970-F0D7-4C77-8279-66262FE5A96B}"/>
              </a:ext>
            </a:extLst>
          </p:cNvPr>
          <p:cNvGraphicFramePr>
            <a:graphicFrameLocks noGrp="1"/>
          </p:cNvGraphicFramePr>
          <p:nvPr>
            <p:extLst>
              <p:ext uri="{D42A27DB-BD31-4B8C-83A1-F6EECF244321}">
                <p14:modId xmlns:p14="http://schemas.microsoft.com/office/powerpoint/2010/main" val="1576855619"/>
              </p:ext>
            </p:extLst>
          </p:nvPr>
        </p:nvGraphicFramePr>
        <p:xfrm>
          <a:off x="7644128" y="2171700"/>
          <a:ext cx="4291693" cy="1868361"/>
        </p:xfrm>
        <a:graphic>
          <a:graphicData uri="http://schemas.openxmlformats.org/drawingml/2006/table">
            <a:tbl>
              <a:tblPr firstRow="1" bandRow="1">
                <a:tableStyleId>{21E4AEA4-8DFA-4A89-87EB-49C32662AFE0}</a:tableStyleId>
              </a:tblPr>
              <a:tblGrid>
                <a:gridCol w="1121909">
                  <a:extLst>
                    <a:ext uri="{9D8B030D-6E8A-4147-A177-3AD203B41FA5}">
                      <a16:colId xmlns:a16="http://schemas.microsoft.com/office/drawing/2014/main" val="1173223645"/>
                    </a:ext>
                  </a:extLst>
                </a:gridCol>
                <a:gridCol w="1022577">
                  <a:extLst>
                    <a:ext uri="{9D8B030D-6E8A-4147-A177-3AD203B41FA5}">
                      <a16:colId xmlns:a16="http://schemas.microsoft.com/office/drawing/2014/main" val="2741591950"/>
                    </a:ext>
                  </a:extLst>
                </a:gridCol>
                <a:gridCol w="1053193">
                  <a:extLst>
                    <a:ext uri="{9D8B030D-6E8A-4147-A177-3AD203B41FA5}">
                      <a16:colId xmlns:a16="http://schemas.microsoft.com/office/drawing/2014/main" val="1250727195"/>
                    </a:ext>
                  </a:extLst>
                </a:gridCol>
                <a:gridCol w="1094014">
                  <a:extLst>
                    <a:ext uri="{9D8B030D-6E8A-4147-A177-3AD203B41FA5}">
                      <a16:colId xmlns:a16="http://schemas.microsoft.com/office/drawing/2014/main" val="1674982026"/>
                    </a:ext>
                  </a:extLst>
                </a:gridCol>
              </a:tblGrid>
              <a:tr h="358029">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NZD/USD</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MAE</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MSE</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RMSE</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022016992"/>
                  </a:ext>
                </a:extLst>
              </a:tr>
              <a:tr h="421175">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LSTM-ARIMA</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IN" sz="1400" b="0" u="none" strike="noStrike" dirty="0">
                          <a:solidFill>
                            <a:srgbClr val="000000"/>
                          </a:solidFill>
                          <a:effectLst/>
                          <a:latin typeface="Times New Roman" panose="02020603050405020304" pitchFamily="18" charset="0"/>
                          <a:cs typeface="Times New Roman" panose="02020603050405020304" pitchFamily="18" charset="0"/>
                        </a:rPr>
                        <a:t>0.0042453</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400" b="0" u="none" strike="noStrike" dirty="0">
                          <a:solidFill>
                            <a:srgbClr val="000000"/>
                          </a:solidFill>
                          <a:effectLst/>
                          <a:latin typeface="Times New Roman" panose="02020603050405020304" pitchFamily="18" charset="0"/>
                          <a:cs typeface="Times New Roman" panose="02020603050405020304" pitchFamily="18" charset="0"/>
                        </a:rPr>
                        <a:t>0.00006747</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400" b="0" u="none" strike="noStrike" dirty="0">
                          <a:solidFill>
                            <a:srgbClr val="000000"/>
                          </a:solidFill>
                          <a:effectLst/>
                          <a:latin typeface="Times New Roman" panose="02020603050405020304" pitchFamily="18" charset="0"/>
                          <a:cs typeface="Times New Roman" panose="02020603050405020304" pitchFamily="18" charset="0"/>
                        </a:rPr>
                        <a:t>0.008214</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587136524"/>
                  </a:ext>
                </a:extLst>
              </a:tr>
              <a:tr h="358029">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LSTM-SVR</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IN" sz="1400" b="0" u="none" strike="noStrike" dirty="0">
                          <a:solidFill>
                            <a:srgbClr val="000000"/>
                          </a:solidFill>
                          <a:effectLst/>
                          <a:latin typeface="Times New Roman" panose="02020603050405020304" pitchFamily="18" charset="0"/>
                          <a:cs typeface="Times New Roman" panose="02020603050405020304" pitchFamily="18" charset="0"/>
                        </a:rPr>
                        <a:t>0.00005968</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400" b="0" u="none" strike="noStrike" dirty="0">
                          <a:solidFill>
                            <a:srgbClr val="000000"/>
                          </a:solidFill>
                          <a:effectLst/>
                          <a:latin typeface="Times New Roman" panose="02020603050405020304" pitchFamily="18" charset="0"/>
                          <a:cs typeface="Times New Roman" panose="02020603050405020304" pitchFamily="18" charset="0"/>
                        </a:rPr>
                        <a:t>4.86E-09</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400" b="0" u="none" strike="noStrike" dirty="0">
                          <a:solidFill>
                            <a:srgbClr val="000000"/>
                          </a:solidFill>
                          <a:effectLst/>
                          <a:latin typeface="Times New Roman" panose="02020603050405020304" pitchFamily="18" charset="0"/>
                          <a:cs typeface="Times New Roman" panose="02020603050405020304" pitchFamily="18" charset="0"/>
                        </a:rPr>
                        <a:t>6.97594E-05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573748008"/>
                  </a:ext>
                </a:extLst>
              </a:tr>
              <a:tr h="358029">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LSTM-RF</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IN" sz="1400" b="0" u="none" strike="noStrike" dirty="0">
                          <a:solidFill>
                            <a:srgbClr val="000000"/>
                          </a:solidFill>
                          <a:effectLst/>
                          <a:latin typeface="Times New Roman" panose="02020603050405020304" pitchFamily="18" charset="0"/>
                          <a:cs typeface="Times New Roman" panose="02020603050405020304" pitchFamily="18" charset="0"/>
                        </a:rPr>
                        <a:t>0.005924</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400" b="0" u="none" strike="noStrike" dirty="0">
                          <a:solidFill>
                            <a:srgbClr val="000000"/>
                          </a:solidFill>
                          <a:effectLst/>
                          <a:latin typeface="Times New Roman" panose="02020603050405020304" pitchFamily="18" charset="0"/>
                          <a:cs typeface="Times New Roman" panose="02020603050405020304" pitchFamily="18" charset="0"/>
                        </a:rPr>
                        <a:t>0.000155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400" b="0" u="none" strike="noStrike" dirty="0">
                          <a:solidFill>
                            <a:srgbClr val="000000"/>
                          </a:solidFill>
                          <a:effectLst/>
                          <a:latin typeface="Times New Roman" panose="02020603050405020304" pitchFamily="18" charset="0"/>
                          <a:cs typeface="Times New Roman" panose="02020603050405020304" pitchFamily="18" charset="0"/>
                        </a:rPr>
                        <a:t>0.01248</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416376845"/>
                  </a:ext>
                </a:extLst>
              </a:tr>
              <a:tr h="358029">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SVR-RF</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IN" sz="1400" b="0" u="none" strike="noStrike" dirty="0">
                          <a:solidFill>
                            <a:srgbClr val="000000"/>
                          </a:solidFill>
                          <a:effectLst/>
                          <a:latin typeface="Times New Roman" panose="02020603050405020304" pitchFamily="18" charset="0"/>
                          <a:cs typeface="Times New Roman" panose="02020603050405020304" pitchFamily="18" charset="0"/>
                        </a:rPr>
                        <a:t>0.0062535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400" b="0" u="none" strike="noStrike" dirty="0">
                          <a:solidFill>
                            <a:srgbClr val="000000"/>
                          </a:solidFill>
                          <a:effectLst/>
                          <a:latin typeface="Times New Roman" panose="02020603050405020304" pitchFamily="18" charset="0"/>
                          <a:cs typeface="Times New Roman" panose="02020603050405020304" pitchFamily="18" charset="0"/>
                        </a:rPr>
                        <a:t>0.00015</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400" b="0" u="none" strike="noStrike" dirty="0">
                          <a:solidFill>
                            <a:srgbClr val="000000"/>
                          </a:solidFill>
                          <a:effectLst/>
                          <a:latin typeface="Times New Roman" panose="02020603050405020304" pitchFamily="18" charset="0"/>
                          <a:cs typeface="Times New Roman" panose="02020603050405020304" pitchFamily="18" charset="0"/>
                        </a:rPr>
                        <a:t>0.012436</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174168166"/>
                  </a:ext>
                </a:extLst>
              </a:tr>
            </a:tbl>
          </a:graphicData>
        </a:graphic>
      </p:graphicFrame>
      <p:pic>
        <p:nvPicPr>
          <p:cNvPr id="11" name="Picture 10">
            <a:extLst>
              <a:ext uri="{FF2B5EF4-FFF2-40B4-BE49-F238E27FC236}">
                <a16:creationId xmlns:a16="http://schemas.microsoft.com/office/drawing/2014/main" id="{8DD33823-9F1A-295D-F1D8-60FB1713275E}"/>
              </a:ext>
            </a:extLst>
          </p:cNvPr>
          <p:cNvPicPr>
            <a:picLocks noChangeAspect="1"/>
          </p:cNvPicPr>
          <p:nvPr/>
        </p:nvPicPr>
        <p:blipFill>
          <a:blip r:embed="rId3"/>
          <a:stretch>
            <a:fillRect/>
          </a:stretch>
        </p:blipFill>
        <p:spPr>
          <a:xfrm>
            <a:off x="0" y="2171700"/>
            <a:ext cx="7644128" cy="4547507"/>
          </a:xfrm>
          <a:prstGeom prst="rect">
            <a:avLst/>
          </a:prstGeom>
        </p:spPr>
      </p:pic>
      <p:sp>
        <p:nvSpPr>
          <p:cNvPr id="12" name="Title 1">
            <a:extLst>
              <a:ext uri="{FF2B5EF4-FFF2-40B4-BE49-F238E27FC236}">
                <a16:creationId xmlns:a16="http://schemas.microsoft.com/office/drawing/2014/main" id="{5DD989F4-8D72-E32D-C5B7-366418B4F81A}"/>
              </a:ext>
            </a:extLst>
          </p:cNvPr>
          <p:cNvSpPr txBox="1">
            <a:spLocks/>
          </p:cNvSpPr>
          <p:nvPr/>
        </p:nvSpPr>
        <p:spPr>
          <a:xfrm>
            <a:off x="506187" y="1384661"/>
            <a:ext cx="10991634" cy="640081"/>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IN" sz="1600" b="1" dirty="0">
                <a:solidFill>
                  <a:srgbClr val="D24726"/>
                </a:solidFill>
                <a:latin typeface="Times New Roman" panose="02020603050405020304" pitchFamily="18" charset="0"/>
                <a:cs typeface="Times New Roman" panose="02020603050405020304" pitchFamily="18" charset="0"/>
              </a:rPr>
              <a:t>NZD/USD Currency Pair :</a:t>
            </a:r>
            <a:r>
              <a:rPr lang="en-US" sz="1800" dirty="0">
                <a:effectLst/>
                <a:latin typeface="Times New Roman" panose="02020603050405020304" pitchFamily="18" charset="0"/>
                <a:ea typeface="Calibri" panose="020F0502020204030204" pitchFamily="34" charset="0"/>
              </a:rPr>
              <a:t>To make it visualize model evaluation and more understandable that how much the models is able to forecast these, better is visualized to show how close or far the prediction and the real values are</a:t>
            </a:r>
            <a:endParaRPr lang="en-IN" sz="1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924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F6231C-F538-B191-72E3-853493A90F31}"/>
              </a:ext>
            </a:extLst>
          </p:cNvPr>
          <p:cNvPicPr>
            <a:picLocks noChangeAspect="1"/>
          </p:cNvPicPr>
          <p:nvPr/>
        </p:nvPicPr>
        <p:blipFill>
          <a:blip r:embed="rId2"/>
          <a:stretch>
            <a:fillRect/>
          </a:stretch>
        </p:blipFill>
        <p:spPr>
          <a:xfrm>
            <a:off x="28577" y="2091991"/>
            <a:ext cx="7792810" cy="4639149"/>
          </a:xfrm>
          <a:prstGeom prst="rect">
            <a:avLst/>
          </a:prstGeom>
        </p:spPr>
      </p:pic>
      <p:graphicFrame>
        <p:nvGraphicFramePr>
          <p:cNvPr id="9" name="Table 8">
            <a:extLst>
              <a:ext uri="{FF2B5EF4-FFF2-40B4-BE49-F238E27FC236}">
                <a16:creationId xmlns:a16="http://schemas.microsoft.com/office/drawing/2014/main" id="{BD3133ED-AB27-DE28-CCB3-7AB842EC2EDB}"/>
              </a:ext>
            </a:extLst>
          </p:cNvPr>
          <p:cNvGraphicFramePr>
            <a:graphicFrameLocks noGrp="1"/>
          </p:cNvGraphicFramePr>
          <p:nvPr>
            <p:extLst>
              <p:ext uri="{D42A27DB-BD31-4B8C-83A1-F6EECF244321}">
                <p14:modId xmlns:p14="http://schemas.microsoft.com/office/powerpoint/2010/main" val="740386292"/>
              </p:ext>
            </p:extLst>
          </p:nvPr>
        </p:nvGraphicFramePr>
        <p:xfrm>
          <a:off x="7788730" y="2161837"/>
          <a:ext cx="4142014" cy="1691706"/>
        </p:xfrm>
        <a:graphic>
          <a:graphicData uri="http://schemas.openxmlformats.org/drawingml/2006/table">
            <a:tbl>
              <a:tblPr firstRow="1" bandRow="1">
                <a:tableStyleId>{21E4AEA4-8DFA-4A89-87EB-49C32662AFE0}</a:tableStyleId>
              </a:tblPr>
              <a:tblGrid>
                <a:gridCol w="1395707">
                  <a:extLst>
                    <a:ext uri="{9D8B030D-6E8A-4147-A177-3AD203B41FA5}">
                      <a16:colId xmlns:a16="http://schemas.microsoft.com/office/drawing/2014/main" val="314814753"/>
                    </a:ext>
                  </a:extLst>
                </a:gridCol>
                <a:gridCol w="832745">
                  <a:extLst>
                    <a:ext uri="{9D8B030D-6E8A-4147-A177-3AD203B41FA5}">
                      <a16:colId xmlns:a16="http://schemas.microsoft.com/office/drawing/2014/main" val="3185677812"/>
                    </a:ext>
                  </a:extLst>
                </a:gridCol>
                <a:gridCol w="944669">
                  <a:extLst>
                    <a:ext uri="{9D8B030D-6E8A-4147-A177-3AD203B41FA5}">
                      <a16:colId xmlns:a16="http://schemas.microsoft.com/office/drawing/2014/main" val="1608415007"/>
                    </a:ext>
                  </a:extLst>
                </a:gridCol>
                <a:gridCol w="968893">
                  <a:extLst>
                    <a:ext uri="{9D8B030D-6E8A-4147-A177-3AD203B41FA5}">
                      <a16:colId xmlns:a16="http://schemas.microsoft.com/office/drawing/2014/main" val="3600058932"/>
                    </a:ext>
                  </a:extLst>
                </a:gridCol>
              </a:tblGrid>
              <a:tr h="343798">
                <a:tc>
                  <a:txBody>
                    <a:bodyPr/>
                    <a:lstStyle/>
                    <a:p>
                      <a:pPr algn="ctr" fontAlgn="b"/>
                      <a:r>
                        <a:rPr lang="en-IN" sz="1400" b="1" i="0" u="none" strike="noStrike" dirty="0">
                          <a:solidFill>
                            <a:srgbClr val="000000"/>
                          </a:solidFill>
                          <a:effectLst/>
                          <a:latin typeface="Times New Roman" panose="02020603050405020304" pitchFamily="18" charset="0"/>
                          <a:cs typeface="Times New Roman" panose="02020603050405020304" pitchFamily="18" charset="0"/>
                        </a:rPr>
                        <a:t>EUR/INR</a:t>
                      </a:r>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b="1" u="none" strike="noStrike" dirty="0">
                          <a:solidFill>
                            <a:srgbClr val="000000"/>
                          </a:solidFill>
                          <a:effectLst/>
                          <a:latin typeface="Times New Roman" panose="02020603050405020304" pitchFamily="18" charset="0"/>
                          <a:cs typeface="Times New Roman" panose="02020603050405020304" pitchFamily="18" charset="0"/>
                        </a:rPr>
                        <a:t>MAE</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b="1" u="none" strike="noStrike" dirty="0">
                          <a:solidFill>
                            <a:srgbClr val="000000"/>
                          </a:solidFill>
                          <a:effectLst/>
                          <a:latin typeface="Times New Roman" panose="02020603050405020304" pitchFamily="18" charset="0"/>
                          <a:cs typeface="Times New Roman" panose="02020603050405020304" pitchFamily="18" charset="0"/>
                        </a:rPr>
                        <a:t>MSE</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b="1" u="none" strike="noStrike" dirty="0">
                          <a:solidFill>
                            <a:srgbClr val="000000"/>
                          </a:solidFill>
                          <a:effectLst/>
                          <a:latin typeface="Times New Roman" panose="02020603050405020304" pitchFamily="18" charset="0"/>
                          <a:cs typeface="Times New Roman" panose="02020603050405020304" pitchFamily="18" charset="0"/>
                        </a:rPr>
                        <a:t>RMSE</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495216743"/>
                  </a:ext>
                </a:extLst>
              </a:tr>
              <a:tr h="343798">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LSTM-ARIMA</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0.011947</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600" b="0" u="none" strike="noStrike" dirty="0">
                          <a:solidFill>
                            <a:srgbClr val="000000"/>
                          </a:solidFill>
                          <a:effectLst/>
                          <a:latin typeface="Times New Roman" panose="02020603050405020304" pitchFamily="18" charset="0"/>
                          <a:cs typeface="Times New Roman" panose="02020603050405020304" pitchFamily="18" charset="0"/>
                        </a:rPr>
                        <a:t>0.000208</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0.014432</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118620643"/>
                  </a:ext>
                </a:extLst>
              </a:tr>
              <a:tr h="316514">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LSTM-SVR</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0.001744</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0.00000417</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400" b="0" u="none" strike="noStrike" dirty="0">
                          <a:solidFill>
                            <a:srgbClr val="000000"/>
                          </a:solidFill>
                          <a:effectLst/>
                          <a:latin typeface="Times New Roman" panose="02020603050405020304" pitchFamily="18" charset="0"/>
                          <a:cs typeface="Times New Roman" panose="02020603050405020304" pitchFamily="18" charset="0"/>
                        </a:rPr>
                        <a:t>0.002044</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520300110"/>
                  </a:ext>
                </a:extLst>
              </a:tr>
              <a:tr h="343798">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LSTM-RF</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IN" sz="1600" b="0" u="none" strike="noStrike" dirty="0">
                          <a:solidFill>
                            <a:srgbClr val="000000"/>
                          </a:solidFill>
                          <a:effectLst/>
                          <a:latin typeface="Times New Roman" panose="02020603050405020304" pitchFamily="18" charset="0"/>
                          <a:cs typeface="Times New Roman" panose="02020603050405020304" pitchFamily="18" charset="0"/>
                        </a:rPr>
                        <a:t>0.00438</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600" b="0" u="none" strike="noStrike" dirty="0">
                          <a:solidFill>
                            <a:srgbClr val="000000"/>
                          </a:solidFill>
                          <a:effectLst/>
                          <a:latin typeface="Times New Roman" panose="02020603050405020304" pitchFamily="18" charset="0"/>
                          <a:cs typeface="Times New Roman" panose="02020603050405020304" pitchFamily="18" charset="0"/>
                        </a:rPr>
                        <a:t>0.0000516</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600" b="0" u="none" strike="noStrike" dirty="0">
                          <a:solidFill>
                            <a:srgbClr val="000000"/>
                          </a:solidFill>
                          <a:effectLst/>
                          <a:latin typeface="Times New Roman" panose="02020603050405020304" pitchFamily="18" charset="0"/>
                          <a:cs typeface="Times New Roman" panose="02020603050405020304" pitchFamily="18" charset="0"/>
                        </a:rPr>
                        <a:t>0.00719</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577772415"/>
                  </a:ext>
                </a:extLst>
              </a:tr>
              <a:tr h="343798">
                <a:tc>
                  <a:txBody>
                    <a:bodyPr/>
                    <a:lstStyle/>
                    <a:p>
                      <a:pPr algn="ctr" fontAlgn="b"/>
                      <a:r>
                        <a:rPr lang="en-IN" sz="1400" b="1" u="none" strike="noStrike" dirty="0">
                          <a:solidFill>
                            <a:srgbClr val="000000"/>
                          </a:solidFill>
                          <a:effectLst/>
                          <a:latin typeface="Times New Roman" panose="02020603050405020304" pitchFamily="18" charset="0"/>
                          <a:cs typeface="Times New Roman" panose="02020603050405020304" pitchFamily="18" charset="0"/>
                        </a:rPr>
                        <a:t>SVR-RF</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IN" sz="1600" b="0" u="none" strike="noStrike" dirty="0">
                          <a:solidFill>
                            <a:srgbClr val="000000"/>
                          </a:solidFill>
                          <a:effectLst/>
                          <a:latin typeface="Times New Roman" panose="02020603050405020304" pitchFamily="18" charset="0"/>
                          <a:cs typeface="Times New Roman" panose="02020603050405020304" pitchFamily="18" charset="0"/>
                        </a:rPr>
                        <a:t>0.00555</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600" b="0" u="none" strike="noStrike" dirty="0">
                          <a:solidFill>
                            <a:srgbClr val="000000"/>
                          </a:solidFill>
                          <a:effectLst/>
                          <a:latin typeface="Times New Roman" panose="02020603050405020304" pitchFamily="18" charset="0"/>
                          <a:cs typeface="Times New Roman" panose="02020603050405020304" pitchFamily="18" charset="0"/>
                        </a:rPr>
                        <a:t>6.56E-05</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600" b="0" u="none" strike="noStrike" dirty="0">
                          <a:solidFill>
                            <a:srgbClr val="000000"/>
                          </a:solidFill>
                          <a:effectLst/>
                          <a:latin typeface="Times New Roman" panose="02020603050405020304" pitchFamily="18" charset="0"/>
                          <a:cs typeface="Times New Roman" panose="02020603050405020304" pitchFamily="18" charset="0"/>
                        </a:rPr>
                        <a:t>0.0081</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649107960"/>
                  </a:ext>
                </a:extLst>
              </a:tr>
            </a:tbl>
          </a:graphicData>
        </a:graphic>
      </p:graphicFrame>
      <p:graphicFrame>
        <p:nvGraphicFramePr>
          <p:cNvPr id="10" name="Chart 9">
            <a:extLst>
              <a:ext uri="{FF2B5EF4-FFF2-40B4-BE49-F238E27FC236}">
                <a16:creationId xmlns:a16="http://schemas.microsoft.com/office/drawing/2014/main" id="{9EDFA382-BB13-C03A-129E-D07AE74D16E0}"/>
              </a:ext>
            </a:extLst>
          </p:cNvPr>
          <p:cNvGraphicFramePr>
            <a:graphicFrameLocks/>
          </p:cNvGraphicFramePr>
          <p:nvPr>
            <p:extLst>
              <p:ext uri="{D42A27DB-BD31-4B8C-83A1-F6EECF244321}">
                <p14:modId xmlns:p14="http://schemas.microsoft.com/office/powerpoint/2010/main" val="3448946769"/>
              </p:ext>
            </p:extLst>
          </p:nvPr>
        </p:nvGraphicFramePr>
        <p:xfrm>
          <a:off x="7756071" y="4035430"/>
          <a:ext cx="4142015" cy="2374514"/>
        </p:xfrm>
        <a:graphic>
          <a:graphicData uri="http://schemas.openxmlformats.org/drawingml/2006/chart">
            <c:chart xmlns:c="http://schemas.openxmlformats.org/drawingml/2006/chart" xmlns:r="http://schemas.openxmlformats.org/officeDocument/2006/relationships" r:id="rId3"/>
          </a:graphicData>
        </a:graphic>
      </p:graphicFrame>
      <p:sp>
        <p:nvSpPr>
          <p:cNvPr id="11" name="Title 1">
            <a:extLst>
              <a:ext uri="{FF2B5EF4-FFF2-40B4-BE49-F238E27FC236}">
                <a16:creationId xmlns:a16="http://schemas.microsoft.com/office/drawing/2014/main" id="{D830FAA3-7C06-060A-7D4E-FF98D70D4F46}"/>
              </a:ext>
            </a:extLst>
          </p:cNvPr>
          <p:cNvSpPr txBox="1">
            <a:spLocks/>
          </p:cNvSpPr>
          <p:nvPr/>
        </p:nvSpPr>
        <p:spPr>
          <a:xfrm>
            <a:off x="620486" y="448056"/>
            <a:ext cx="1099163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IN" b="1" dirty="0">
                <a:solidFill>
                  <a:srgbClr val="D24726"/>
                </a:solidFill>
                <a:latin typeface="Times New Roman" panose="02020603050405020304" pitchFamily="18" charset="0"/>
                <a:cs typeface="Times New Roman" panose="02020603050405020304" pitchFamily="18" charset="0"/>
              </a:rPr>
              <a:t>RESULTS AND DISCUSSION </a:t>
            </a:r>
          </a:p>
        </p:txBody>
      </p:sp>
      <p:sp>
        <p:nvSpPr>
          <p:cNvPr id="12" name="Title 1">
            <a:extLst>
              <a:ext uri="{FF2B5EF4-FFF2-40B4-BE49-F238E27FC236}">
                <a16:creationId xmlns:a16="http://schemas.microsoft.com/office/drawing/2014/main" id="{C6D548B5-4AD7-D588-B8D7-B2C39FC6EC95}"/>
              </a:ext>
            </a:extLst>
          </p:cNvPr>
          <p:cNvSpPr txBox="1">
            <a:spLocks/>
          </p:cNvSpPr>
          <p:nvPr/>
        </p:nvSpPr>
        <p:spPr>
          <a:xfrm>
            <a:off x="521207" y="1270023"/>
            <a:ext cx="10991634" cy="640081"/>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IN" sz="1600" b="1" dirty="0">
                <a:solidFill>
                  <a:srgbClr val="D24726"/>
                </a:solidFill>
                <a:latin typeface="Times New Roman" panose="02020603050405020304" pitchFamily="18" charset="0"/>
                <a:cs typeface="Times New Roman" panose="02020603050405020304" pitchFamily="18" charset="0"/>
              </a:rPr>
              <a:t>EUR/INR Currency Pair :</a:t>
            </a:r>
            <a:r>
              <a:rPr lang="en-US" sz="1800" dirty="0">
                <a:effectLst/>
                <a:latin typeface="Times New Roman" panose="02020603050405020304" pitchFamily="18" charset="0"/>
                <a:ea typeface="Calibri" panose="020F0502020204030204" pitchFamily="34" charset="0"/>
              </a:rPr>
              <a:t>To make it visualize model evaluation and more understandable that how much the models is able to forecast these, better is visualized to show how close or far the prediction and the real values are</a:t>
            </a:r>
            <a:endParaRPr lang="en-IN" sz="1600" b="1" dirty="0">
              <a:solidFill>
                <a:schemeClr val="tx1"/>
              </a:solidFill>
              <a:latin typeface="Times New Roman" panose="02020603050405020304" pitchFamily="18" charset="0"/>
              <a:cs typeface="Times New Roman" panose="02020603050405020304" pitchFamily="18" charset="0"/>
            </a:endParaRPr>
          </a:p>
        </p:txBody>
      </p:sp>
      <p:sp>
        <p:nvSpPr>
          <p:cNvPr id="14" name="Title 13">
            <a:extLst>
              <a:ext uri="{FF2B5EF4-FFF2-40B4-BE49-F238E27FC236}">
                <a16:creationId xmlns:a16="http://schemas.microsoft.com/office/drawing/2014/main" id="{E59C36A9-4F9E-8EBB-0463-CC65463AD6C0}"/>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val="745661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CE9BA2-C763-BEF3-B102-A5C80651766B}"/>
              </a:ext>
            </a:extLst>
          </p:cNvPr>
          <p:cNvPicPr>
            <a:picLocks noChangeAspect="1"/>
          </p:cNvPicPr>
          <p:nvPr/>
        </p:nvPicPr>
        <p:blipFill>
          <a:blip r:embed="rId2"/>
          <a:stretch>
            <a:fillRect/>
          </a:stretch>
        </p:blipFill>
        <p:spPr>
          <a:xfrm>
            <a:off x="1" y="2091991"/>
            <a:ext cx="7666263" cy="4635379"/>
          </a:xfrm>
          <a:prstGeom prst="rect">
            <a:avLst/>
          </a:prstGeom>
        </p:spPr>
      </p:pic>
      <p:graphicFrame>
        <p:nvGraphicFramePr>
          <p:cNvPr id="9" name="Table 8">
            <a:extLst>
              <a:ext uri="{FF2B5EF4-FFF2-40B4-BE49-F238E27FC236}">
                <a16:creationId xmlns:a16="http://schemas.microsoft.com/office/drawing/2014/main" id="{2F75484B-FA5F-BEFC-07A0-4EFDE8DF4F89}"/>
              </a:ext>
            </a:extLst>
          </p:cNvPr>
          <p:cNvGraphicFramePr>
            <a:graphicFrameLocks noGrp="1"/>
          </p:cNvGraphicFramePr>
          <p:nvPr>
            <p:extLst>
              <p:ext uri="{D42A27DB-BD31-4B8C-83A1-F6EECF244321}">
                <p14:modId xmlns:p14="http://schemas.microsoft.com/office/powerpoint/2010/main" val="2916445438"/>
              </p:ext>
            </p:extLst>
          </p:nvPr>
        </p:nvGraphicFramePr>
        <p:xfrm>
          <a:off x="7666263" y="2109737"/>
          <a:ext cx="4416879" cy="1854200"/>
        </p:xfrm>
        <a:graphic>
          <a:graphicData uri="http://schemas.openxmlformats.org/drawingml/2006/table">
            <a:tbl>
              <a:tblPr firstRow="1" bandRow="1">
                <a:tableStyleId>{21E4AEA4-8DFA-4A89-87EB-49C32662AFE0}</a:tableStyleId>
              </a:tblPr>
              <a:tblGrid>
                <a:gridCol w="1287236">
                  <a:extLst>
                    <a:ext uri="{9D8B030D-6E8A-4147-A177-3AD203B41FA5}">
                      <a16:colId xmlns:a16="http://schemas.microsoft.com/office/drawing/2014/main" val="3792825353"/>
                    </a:ext>
                  </a:extLst>
                </a:gridCol>
                <a:gridCol w="1006928">
                  <a:extLst>
                    <a:ext uri="{9D8B030D-6E8A-4147-A177-3AD203B41FA5}">
                      <a16:colId xmlns:a16="http://schemas.microsoft.com/office/drawing/2014/main" val="1448751428"/>
                    </a:ext>
                  </a:extLst>
                </a:gridCol>
                <a:gridCol w="1134836">
                  <a:extLst>
                    <a:ext uri="{9D8B030D-6E8A-4147-A177-3AD203B41FA5}">
                      <a16:colId xmlns:a16="http://schemas.microsoft.com/office/drawing/2014/main" val="3826881805"/>
                    </a:ext>
                  </a:extLst>
                </a:gridCol>
                <a:gridCol w="987879">
                  <a:extLst>
                    <a:ext uri="{9D8B030D-6E8A-4147-A177-3AD203B41FA5}">
                      <a16:colId xmlns:a16="http://schemas.microsoft.com/office/drawing/2014/main" val="2444493176"/>
                    </a:ext>
                  </a:extLst>
                </a:gridCol>
              </a:tblGrid>
              <a:tr h="370840">
                <a:tc>
                  <a:txBody>
                    <a:bodyPr/>
                    <a:lstStyle/>
                    <a:p>
                      <a:pPr algn="ctr" fontAlgn="b"/>
                      <a:r>
                        <a:rPr lang="en-IN" sz="1400" b="1" i="0" u="none" strike="noStrike" dirty="0">
                          <a:solidFill>
                            <a:srgbClr val="000000"/>
                          </a:solidFill>
                          <a:effectLst/>
                          <a:latin typeface="Times New Roman" panose="02020603050405020304" pitchFamily="18" charset="0"/>
                          <a:cs typeface="Times New Roman" panose="02020603050405020304" pitchFamily="18" charset="0"/>
                        </a:rPr>
                        <a:t>USD/INR</a:t>
                      </a:r>
                    </a:p>
                  </a:txBody>
                  <a:tcPr marL="9525" marR="9525" marT="9525" marB="0" anchor="b"/>
                </a:tc>
                <a:tc>
                  <a:txBody>
                    <a:bodyPr/>
                    <a:lstStyle/>
                    <a:p>
                      <a:pPr algn="ctr" fontAlgn="b"/>
                      <a:r>
                        <a:rPr lang="en-IN" sz="1400" b="1" u="none" strike="noStrike" dirty="0">
                          <a:solidFill>
                            <a:srgbClr val="000000"/>
                          </a:solidFill>
                          <a:effectLst/>
                        </a:rPr>
                        <a:t>MAE</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400" b="1" u="none" strike="noStrike" dirty="0">
                          <a:solidFill>
                            <a:srgbClr val="000000"/>
                          </a:solidFill>
                          <a:effectLst/>
                        </a:rPr>
                        <a:t>MSE</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400" b="1" u="none" strike="noStrike" dirty="0">
                          <a:solidFill>
                            <a:srgbClr val="000000"/>
                          </a:solidFill>
                          <a:effectLst/>
                        </a:rPr>
                        <a:t>RMSE</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35762204"/>
                  </a:ext>
                </a:extLst>
              </a:tr>
              <a:tr h="370840">
                <a:tc>
                  <a:txBody>
                    <a:bodyPr/>
                    <a:lstStyle/>
                    <a:p>
                      <a:pPr algn="ctr" fontAlgn="b"/>
                      <a:r>
                        <a:rPr lang="en-IN" sz="1400" b="1" u="none" strike="noStrike" dirty="0">
                          <a:solidFill>
                            <a:srgbClr val="000000"/>
                          </a:solidFill>
                          <a:effectLst/>
                        </a:rPr>
                        <a:t>LSTM-ARIMA</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IN" sz="1600" b="0" i="0" u="none" strike="noStrike" dirty="0">
                          <a:solidFill>
                            <a:srgbClr val="000000"/>
                          </a:solidFill>
                          <a:effectLst/>
                          <a:latin typeface="Times New Roman" panose="02020603050405020304" pitchFamily="18" charset="0"/>
                        </a:rPr>
                        <a:t>0.0260441</a:t>
                      </a:r>
                    </a:p>
                  </a:txBody>
                  <a:tcPr marL="9525" marR="9525" marT="9525" marB="0" anchor="ctr"/>
                </a:tc>
                <a:tc>
                  <a:txBody>
                    <a:bodyPr/>
                    <a:lstStyle/>
                    <a:p>
                      <a:pPr algn="ctr" fontAlgn="ctr"/>
                      <a:r>
                        <a:rPr lang="en-IN" sz="1600" b="0" i="0" u="none" strike="noStrike" dirty="0">
                          <a:solidFill>
                            <a:srgbClr val="000000"/>
                          </a:solidFill>
                          <a:effectLst/>
                          <a:latin typeface="Times New Roman" panose="02020603050405020304" pitchFamily="18" charset="0"/>
                        </a:rPr>
                        <a:t>0.0008961</a:t>
                      </a:r>
                    </a:p>
                  </a:txBody>
                  <a:tcPr marL="9525" marR="9525" marT="9525" marB="0" anchor="ctr"/>
                </a:tc>
                <a:tc>
                  <a:txBody>
                    <a:bodyPr/>
                    <a:lstStyle/>
                    <a:p>
                      <a:pPr algn="ctr" fontAlgn="ctr"/>
                      <a:r>
                        <a:rPr lang="en-IN" sz="1600" b="0" i="0" u="none" strike="noStrike" dirty="0">
                          <a:solidFill>
                            <a:srgbClr val="000000"/>
                          </a:solidFill>
                          <a:effectLst/>
                          <a:latin typeface="Times New Roman" panose="02020603050405020304" pitchFamily="18" charset="0"/>
                        </a:rPr>
                        <a:t>0.0299359</a:t>
                      </a:r>
                    </a:p>
                  </a:txBody>
                  <a:tcPr marL="9525" marR="9525" marT="9525" marB="0" anchor="ctr"/>
                </a:tc>
                <a:extLst>
                  <a:ext uri="{0D108BD9-81ED-4DB2-BD59-A6C34878D82A}">
                    <a16:rowId xmlns:a16="http://schemas.microsoft.com/office/drawing/2014/main" val="4157698912"/>
                  </a:ext>
                </a:extLst>
              </a:tr>
              <a:tr h="370840">
                <a:tc>
                  <a:txBody>
                    <a:bodyPr/>
                    <a:lstStyle/>
                    <a:p>
                      <a:pPr algn="ctr" fontAlgn="b"/>
                      <a:r>
                        <a:rPr lang="en-IN" sz="1400" b="1" u="none" strike="noStrike" dirty="0">
                          <a:solidFill>
                            <a:srgbClr val="000000"/>
                          </a:solidFill>
                          <a:effectLst/>
                        </a:rPr>
                        <a:t>LSTM-SVR</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IN" sz="1600" b="0" i="0" u="none" strike="noStrike" dirty="0">
                          <a:solidFill>
                            <a:srgbClr val="000000"/>
                          </a:solidFill>
                          <a:effectLst/>
                          <a:latin typeface="Times New Roman" panose="02020603050405020304" pitchFamily="18" charset="0"/>
                        </a:rPr>
                        <a:t>0.006235</a:t>
                      </a:r>
                    </a:p>
                  </a:txBody>
                  <a:tcPr marL="9525" marR="9525" marT="9525" marB="0" anchor="ctr"/>
                </a:tc>
                <a:tc>
                  <a:txBody>
                    <a:bodyPr/>
                    <a:lstStyle/>
                    <a:p>
                      <a:pPr algn="ctr" fontAlgn="ctr"/>
                      <a:r>
                        <a:rPr lang="en-IN" sz="1600" b="0" i="0" u="none" strike="noStrike" dirty="0">
                          <a:solidFill>
                            <a:srgbClr val="000000"/>
                          </a:solidFill>
                          <a:effectLst/>
                          <a:latin typeface="Times New Roman" panose="02020603050405020304" pitchFamily="18" charset="0"/>
                        </a:rPr>
                        <a:t>0.00004498</a:t>
                      </a:r>
                    </a:p>
                  </a:txBody>
                  <a:tcPr marL="9525" marR="9525" marT="9525" marB="0" anchor="ctr"/>
                </a:tc>
                <a:tc>
                  <a:txBody>
                    <a:bodyPr/>
                    <a:lstStyle/>
                    <a:p>
                      <a:pPr algn="ctr" fontAlgn="ctr"/>
                      <a:r>
                        <a:rPr lang="en-IN" sz="1600" b="0" i="0" u="none" strike="noStrike" dirty="0">
                          <a:solidFill>
                            <a:srgbClr val="000000"/>
                          </a:solidFill>
                          <a:effectLst/>
                          <a:latin typeface="Times New Roman" panose="02020603050405020304" pitchFamily="18" charset="0"/>
                        </a:rPr>
                        <a:t>0.0066707</a:t>
                      </a:r>
                    </a:p>
                  </a:txBody>
                  <a:tcPr marL="9525" marR="9525" marT="9525" marB="0" anchor="ctr"/>
                </a:tc>
                <a:extLst>
                  <a:ext uri="{0D108BD9-81ED-4DB2-BD59-A6C34878D82A}">
                    <a16:rowId xmlns:a16="http://schemas.microsoft.com/office/drawing/2014/main" val="4089715245"/>
                  </a:ext>
                </a:extLst>
              </a:tr>
              <a:tr h="370840">
                <a:tc>
                  <a:txBody>
                    <a:bodyPr/>
                    <a:lstStyle/>
                    <a:p>
                      <a:pPr algn="ctr" fontAlgn="b"/>
                      <a:r>
                        <a:rPr lang="en-IN" sz="1400" b="1" u="none" strike="noStrike" dirty="0">
                          <a:solidFill>
                            <a:srgbClr val="000000"/>
                          </a:solidFill>
                          <a:effectLst/>
                        </a:rPr>
                        <a:t>LSTM-RF</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IN" sz="1600" b="0" i="0" u="none" strike="noStrike" dirty="0">
                          <a:solidFill>
                            <a:srgbClr val="000000"/>
                          </a:solidFill>
                          <a:effectLst/>
                          <a:latin typeface="Times New Roman" panose="02020603050405020304" pitchFamily="18" charset="0"/>
                        </a:rPr>
                        <a:t>0.004382</a:t>
                      </a:r>
                    </a:p>
                  </a:txBody>
                  <a:tcPr marL="9525" marR="9525" marT="9525" marB="0" anchor="ctr"/>
                </a:tc>
                <a:tc>
                  <a:txBody>
                    <a:bodyPr/>
                    <a:lstStyle/>
                    <a:p>
                      <a:pPr algn="ctr" fontAlgn="ctr"/>
                      <a:r>
                        <a:rPr lang="en-IN" sz="1600" b="0" i="0" u="none" strike="noStrike" dirty="0">
                          <a:solidFill>
                            <a:srgbClr val="000000"/>
                          </a:solidFill>
                          <a:effectLst/>
                          <a:latin typeface="Times New Roman" panose="02020603050405020304" pitchFamily="18" charset="0"/>
                        </a:rPr>
                        <a:t>0.000051438</a:t>
                      </a:r>
                    </a:p>
                  </a:txBody>
                  <a:tcPr marL="9525" marR="9525" marT="9525" marB="0" anchor="ctr"/>
                </a:tc>
                <a:tc>
                  <a:txBody>
                    <a:bodyPr/>
                    <a:lstStyle/>
                    <a:p>
                      <a:pPr algn="ctr" fontAlgn="ctr"/>
                      <a:r>
                        <a:rPr lang="en-IN" sz="1600" b="0" i="0" u="none" strike="noStrike" dirty="0">
                          <a:solidFill>
                            <a:srgbClr val="000000"/>
                          </a:solidFill>
                          <a:effectLst/>
                          <a:latin typeface="Times New Roman" panose="02020603050405020304" pitchFamily="18" charset="0"/>
                        </a:rPr>
                        <a:t>0.0071859</a:t>
                      </a:r>
                    </a:p>
                  </a:txBody>
                  <a:tcPr marL="9525" marR="9525" marT="9525" marB="0" anchor="ctr"/>
                </a:tc>
                <a:extLst>
                  <a:ext uri="{0D108BD9-81ED-4DB2-BD59-A6C34878D82A}">
                    <a16:rowId xmlns:a16="http://schemas.microsoft.com/office/drawing/2014/main" val="3835980248"/>
                  </a:ext>
                </a:extLst>
              </a:tr>
              <a:tr h="370840">
                <a:tc>
                  <a:txBody>
                    <a:bodyPr/>
                    <a:lstStyle/>
                    <a:p>
                      <a:pPr algn="ctr" fontAlgn="b"/>
                      <a:r>
                        <a:rPr lang="en-IN" sz="1400" b="1" u="none" strike="noStrike" dirty="0">
                          <a:solidFill>
                            <a:srgbClr val="000000"/>
                          </a:solidFill>
                          <a:effectLst/>
                        </a:rPr>
                        <a:t>SVR-RF</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IN" sz="1600" b="0" i="0" u="none" strike="noStrike" dirty="0">
                          <a:solidFill>
                            <a:srgbClr val="000000"/>
                          </a:solidFill>
                          <a:effectLst/>
                          <a:latin typeface="Times New Roman" panose="02020603050405020304" pitchFamily="18" charset="0"/>
                        </a:rPr>
                        <a:t>0.0058193</a:t>
                      </a:r>
                    </a:p>
                  </a:txBody>
                  <a:tcPr marL="9525" marR="9525" marT="9525" marB="0" anchor="ctr"/>
                </a:tc>
                <a:tc>
                  <a:txBody>
                    <a:bodyPr/>
                    <a:lstStyle/>
                    <a:p>
                      <a:pPr algn="ctr" fontAlgn="ctr"/>
                      <a:r>
                        <a:rPr lang="en-IN" sz="1600" b="0" i="0" u="none" strike="noStrike" dirty="0">
                          <a:solidFill>
                            <a:srgbClr val="000000"/>
                          </a:solidFill>
                          <a:effectLst/>
                          <a:latin typeface="Times New Roman" panose="02020603050405020304" pitchFamily="18" charset="0"/>
                        </a:rPr>
                        <a:t>0.000075933</a:t>
                      </a:r>
                    </a:p>
                  </a:txBody>
                  <a:tcPr marL="9525" marR="9525" marT="9525" marB="0" anchor="ctr"/>
                </a:tc>
                <a:tc>
                  <a:txBody>
                    <a:bodyPr/>
                    <a:lstStyle/>
                    <a:p>
                      <a:pPr algn="ctr" fontAlgn="ctr"/>
                      <a:r>
                        <a:rPr lang="en-IN" sz="1600" b="0" i="0" u="none" strike="noStrike" dirty="0">
                          <a:solidFill>
                            <a:srgbClr val="000000"/>
                          </a:solidFill>
                          <a:effectLst/>
                          <a:latin typeface="Times New Roman" panose="02020603050405020304" pitchFamily="18" charset="0"/>
                        </a:rPr>
                        <a:t>0.008714</a:t>
                      </a:r>
                    </a:p>
                  </a:txBody>
                  <a:tcPr marL="9525" marR="9525" marT="9525" marB="0" anchor="ctr"/>
                </a:tc>
                <a:extLst>
                  <a:ext uri="{0D108BD9-81ED-4DB2-BD59-A6C34878D82A}">
                    <a16:rowId xmlns:a16="http://schemas.microsoft.com/office/drawing/2014/main" val="3980232032"/>
                  </a:ext>
                </a:extLst>
              </a:tr>
            </a:tbl>
          </a:graphicData>
        </a:graphic>
      </p:graphicFrame>
      <p:graphicFrame>
        <p:nvGraphicFramePr>
          <p:cNvPr id="10" name="Chart 9">
            <a:extLst>
              <a:ext uri="{FF2B5EF4-FFF2-40B4-BE49-F238E27FC236}">
                <a16:creationId xmlns:a16="http://schemas.microsoft.com/office/drawing/2014/main" id="{F9DC93D2-5F9F-6332-DAB8-3921FBE2F13E}"/>
              </a:ext>
            </a:extLst>
          </p:cNvPr>
          <p:cNvGraphicFramePr>
            <a:graphicFrameLocks/>
          </p:cNvGraphicFramePr>
          <p:nvPr>
            <p:extLst>
              <p:ext uri="{D42A27DB-BD31-4B8C-83A1-F6EECF244321}">
                <p14:modId xmlns:p14="http://schemas.microsoft.com/office/powerpoint/2010/main" val="1229071888"/>
              </p:ext>
            </p:extLst>
          </p:nvPr>
        </p:nvGraphicFramePr>
        <p:xfrm>
          <a:off x="7735659" y="4148438"/>
          <a:ext cx="4278086" cy="2261506"/>
        </p:xfrm>
        <a:graphic>
          <a:graphicData uri="http://schemas.openxmlformats.org/drawingml/2006/chart">
            <c:chart xmlns:c="http://schemas.openxmlformats.org/drawingml/2006/chart" xmlns:r="http://schemas.openxmlformats.org/officeDocument/2006/relationships" r:id="rId3"/>
          </a:graphicData>
        </a:graphic>
      </p:graphicFrame>
      <p:sp>
        <p:nvSpPr>
          <p:cNvPr id="11" name="Title 1">
            <a:extLst>
              <a:ext uri="{FF2B5EF4-FFF2-40B4-BE49-F238E27FC236}">
                <a16:creationId xmlns:a16="http://schemas.microsoft.com/office/drawing/2014/main" id="{D0B7FED0-486C-EE1F-C485-48A8D7D09339}"/>
              </a:ext>
            </a:extLst>
          </p:cNvPr>
          <p:cNvSpPr txBox="1">
            <a:spLocks/>
          </p:cNvSpPr>
          <p:nvPr/>
        </p:nvSpPr>
        <p:spPr>
          <a:xfrm>
            <a:off x="620486" y="448056"/>
            <a:ext cx="1099163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IN" b="1" dirty="0">
                <a:solidFill>
                  <a:srgbClr val="D24726"/>
                </a:solidFill>
                <a:latin typeface="Times New Roman" panose="02020603050405020304" pitchFamily="18" charset="0"/>
                <a:cs typeface="Times New Roman" panose="02020603050405020304" pitchFamily="18" charset="0"/>
              </a:rPr>
              <a:t>RESULTS AND DISCUSSION </a:t>
            </a:r>
          </a:p>
        </p:txBody>
      </p:sp>
      <p:sp>
        <p:nvSpPr>
          <p:cNvPr id="13" name="Title 12">
            <a:extLst>
              <a:ext uri="{FF2B5EF4-FFF2-40B4-BE49-F238E27FC236}">
                <a16:creationId xmlns:a16="http://schemas.microsoft.com/office/drawing/2014/main" id="{3FE99E8F-77B3-A973-2891-5B7C6A9C3D65}"/>
              </a:ext>
            </a:extLst>
          </p:cNvPr>
          <p:cNvSpPr>
            <a:spLocks noGrp="1"/>
          </p:cNvSpPr>
          <p:nvPr>
            <p:ph type="title"/>
          </p:nvPr>
        </p:nvSpPr>
        <p:spPr/>
        <p:txBody>
          <a:bodyPr/>
          <a:lstStyle/>
          <a:p>
            <a:endParaRPr lang="en-IN" dirty="0"/>
          </a:p>
        </p:txBody>
      </p:sp>
      <p:sp>
        <p:nvSpPr>
          <p:cNvPr id="14" name="Title 1">
            <a:extLst>
              <a:ext uri="{FF2B5EF4-FFF2-40B4-BE49-F238E27FC236}">
                <a16:creationId xmlns:a16="http://schemas.microsoft.com/office/drawing/2014/main" id="{3566AB15-DE33-6FE3-EB6F-522563CCA7C8}"/>
              </a:ext>
            </a:extLst>
          </p:cNvPr>
          <p:cNvSpPr txBox="1">
            <a:spLocks/>
          </p:cNvSpPr>
          <p:nvPr/>
        </p:nvSpPr>
        <p:spPr>
          <a:xfrm>
            <a:off x="521207" y="1270023"/>
            <a:ext cx="10991634" cy="640081"/>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IN" sz="1600" b="1" dirty="0">
                <a:solidFill>
                  <a:srgbClr val="D24726"/>
                </a:solidFill>
                <a:latin typeface="Times New Roman" panose="02020603050405020304" pitchFamily="18" charset="0"/>
                <a:cs typeface="Times New Roman" panose="02020603050405020304" pitchFamily="18" charset="0"/>
              </a:rPr>
              <a:t>USD/INR Currency Pair :</a:t>
            </a:r>
            <a:r>
              <a:rPr lang="en-US" sz="1800" dirty="0">
                <a:effectLst/>
                <a:latin typeface="Times New Roman" panose="02020603050405020304" pitchFamily="18" charset="0"/>
                <a:ea typeface="Calibri" panose="020F0502020204030204" pitchFamily="34" charset="0"/>
              </a:rPr>
              <a:t>To make it visualize model evaluation and more understandable that how much the models is able to forecast these, better is visualized to show how close or far the prediction and the real values are</a:t>
            </a:r>
            <a:endParaRPr lang="en-IN" sz="1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745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7D8A-B1C9-E1C7-E74F-07C4B4AF2B26}"/>
              </a:ext>
            </a:extLst>
          </p:cNvPr>
          <p:cNvSpPr>
            <a:spLocks noGrp="1"/>
          </p:cNvSpPr>
          <p:nvPr>
            <p:ph type="title"/>
          </p:nvPr>
        </p:nvSpPr>
        <p:spPr>
          <a:xfrm>
            <a:off x="620486" y="448056"/>
            <a:ext cx="10991634" cy="640080"/>
          </a:xfrm>
        </p:spPr>
        <p:txBody>
          <a:bodyPr>
            <a:normAutofit/>
          </a:bodyPr>
          <a:lstStyle/>
          <a:p>
            <a:pPr algn="ctr"/>
            <a:r>
              <a:rPr lang="en-IN" b="1" dirty="0">
                <a:solidFill>
                  <a:srgbClr val="D24726"/>
                </a:solidFill>
                <a:latin typeface="Times New Roman" panose="02020603050405020304" pitchFamily="18" charset="0"/>
                <a:cs typeface="Times New Roman" panose="02020603050405020304" pitchFamily="18" charset="0"/>
              </a:rPr>
              <a:t>CONCLUSION AND FUTURE WORK</a:t>
            </a:r>
          </a:p>
        </p:txBody>
      </p:sp>
      <p:sp>
        <p:nvSpPr>
          <p:cNvPr id="4" name="TextBox 3">
            <a:extLst>
              <a:ext uri="{FF2B5EF4-FFF2-40B4-BE49-F238E27FC236}">
                <a16:creationId xmlns:a16="http://schemas.microsoft.com/office/drawing/2014/main" id="{95D915A7-F334-09A1-4966-573BC164C42F}"/>
              </a:ext>
            </a:extLst>
          </p:cNvPr>
          <p:cNvSpPr txBox="1"/>
          <p:nvPr/>
        </p:nvSpPr>
        <p:spPr>
          <a:xfrm>
            <a:off x="620486" y="1392508"/>
            <a:ext cx="10474778" cy="378206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rPr>
              <a:t>This study developed four models to forecast three pair currency prices in Forex market comparatively. The models are worked well. </a:t>
            </a:r>
          </a:p>
          <a:p>
            <a:pPr marL="285750" indent="-285750">
              <a:lnSpc>
                <a:spcPct val="150000"/>
              </a:lnSpc>
              <a:buFont typeface="Wingdings" panose="05000000000000000000" pitchFamily="2" charset="2"/>
              <a:buChar char="v"/>
            </a:pPr>
            <a:r>
              <a:rPr lang="en-IN" sz="1800" b="1" dirty="0">
                <a:solidFill>
                  <a:srgbClr val="FF0000"/>
                </a:solidFill>
                <a:effectLst/>
                <a:latin typeface="Times New Roman" panose="02020603050405020304" pitchFamily="18" charset="0"/>
                <a:ea typeface="Calibri" panose="020F0502020204030204" pitchFamily="34" charset="0"/>
              </a:rPr>
              <a:t>LSTM-SVR</a:t>
            </a:r>
            <a:r>
              <a:rPr lang="en-IN" sz="1800" dirty="0">
                <a:effectLst/>
                <a:latin typeface="Times New Roman" panose="02020603050405020304" pitchFamily="18" charset="0"/>
                <a:ea typeface="Calibri" panose="020F0502020204030204" pitchFamily="34" charset="0"/>
              </a:rPr>
              <a:t> outperformed other three models and LSTM-ARIMA performed least than others. The procedure is described in details, from head to tail. </a:t>
            </a:r>
          </a:p>
          <a:p>
            <a:pPr marL="285750" indent="-285750">
              <a:lnSpc>
                <a:spcPct val="150000"/>
              </a:lnSpc>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rPr>
              <a:t>The model’s performance was great due to rich data on the training phase. But the fact that different factors still remain which the currency rate has many aspects thus forecasting only time series and historical data is good but not enough.</a:t>
            </a:r>
          </a:p>
          <a:p>
            <a:pPr marL="285750" indent="-285750">
              <a:lnSpc>
                <a:spcPct val="150000"/>
              </a:lnSpc>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rPr>
              <a:t>the first future work can be a combination of </a:t>
            </a:r>
            <a:r>
              <a:rPr lang="en-IN" sz="1800" b="1" dirty="0">
                <a:solidFill>
                  <a:srgbClr val="FF0000"/>
                </a:solidFill>
                <a:effectLst/>
                <a:latin typeface="Times New Roman" panose="02020603050405020304" pitchFamily="18" charset="0"/>
                <a:ea typeface="Calibri" panose="020F0502020204030204" pitchFamily="34" charset="0"/>
              </a:rPr>
              <a:t>historical data with daily financial and political news analysis with Natural Language Processing (NLP) models</a:t>
            </a:r>
            <a:r>
              <a:rPr lang="en-IN" sz="1800" dirty="0">
                <a:effectLst/>
                <a:latin typeface="Times New Roman" panose="02020603050405020304" pitchFamily="18" charset="0"/>
                <a:ea typeface="Calibri" panose="020F0502020204030204" pitchFamily="34"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024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8" name="Content Placeholder 7">
            <a:extLst>
              <a:ext uri="{FF2B5EF4-FFF2-40B4-BE49-F238E27FC236}">
                <a16:creationId xmlns:a16="http://schemas.microsoft.com/office/drawing/2014/main" id="{C265D89B-3DC6-3E90-8DAD-C4749081FD69}"/>
              </a:ext>
            </a:extLst>
          </p:cNvPr>
          <p:cNvSpPr>
            <a:spLocks noGrp="1"/>
          </p:cNvSpPr>
          <p:nvPr>
            <p:ph sz="quarter" idx="10"/>
          </p:nvPr>
        </p:nvSpPr>
        <p:spPr>
          <a:xfrm>
            <a:off x="539496" y="1435608"/>
            <a:ext cx="8233568" cy="5085962"/>
          </a:xfrm>
        </p:spPr>
        <p:txBody>
          <a:bodyPr/>
          <a:lstStyle/>
          <a:p>
            <a:pPr marL="171450" indent="-171450">
              <a:buFont typeface="Wingdings" panose="05000000000000000000" pitchFamily="2" charset="2"/>
              <a:buChar char="Ø"/>
            </a:pPr>
            <a:r>
              <a:rPr lang="en-IN" dirty="0"/>
              <a:t>http://docs.neu.edu.tr/library/6721800683.pdf</a:t>
            </a:r>
          </a:p>
          <a:p>
            <a:pPr marL="171450" indent="-171450">
              <a:buFont typeface="Wingdings" panose="05000000000000000000" pitchFamily="2" charset="2"/>
              <a:buChar char="Ø"/>
            </a:pPr>
            <a:r>
              <a:rPr lang="en-IN" dirty="0"/>
              <a:t>https://www.imperial.ac.uk/media/imperial-college/faculty-of-natural-sciences/department-of-mathematics/math-finance/Nielsen_Laurids-Gert_01424460.pdf</a:t>
            </a:r>
          </a:p>
          <a:p>
            <a:pPr marL="171450" indent="-171450">
              <a:buFont typeface="Wingdings" panose="05000000000000000000" pitchFamily="2" charset="2"/>
              <a:buChar char="Ø"/>
            </a:pPr>
            <a:r>
              <a:rPr lang="en-IN" dirty="0"/>
              <a:t>https://www.mdpi.com/1911-8074/15/1/2</a:t>
            </a:r>
          </a:p>
          <a:p>
            <a:pPr marL="171450" indent="-171450">
              <a:buFont typeface="Wingdings" panose="05000000000000000000" pitchFamily="2" charset="2"/>
              <a:buChar char="Ø"/>
            </a:pPr>
            <a:r>
              <a:rPr lang="en-US" dirty="0"/>
              <a:t>Exchange Rate Forecasting via a Machine Learning Approach (scirp.org)</a:t>
            </a:r>
          </a:p>
          <a:p>
            <a:pPr marL="171450" indent="-171450">
              <a:buFont typeface="Wingdings" panose="05000000000000000000" pitchFamily="2" charset="2"/>
              <a:buChar char="Ø"/>
            </a:pPr>
            <a:r>
              <a:rPr lang="en-IN" dirty="0"/>
              <a:t>https://cs229.stanford.edu/proj2018/report/76.pdf</a:t>
            </a:r>
          </a:p>
          <a:p>
            <a:pPr marL="171450" indent="-171450">
              <a:buFont typeface="Wingdings" panose="05000000000000000000" pitchFamily="2" charset="2"/>
              <a:buChar char="Ø"/>
            </a:pPr>
            <a:endParaRPr lang="en-IN" dirty="0"/>
          </a:p>
        </p:txBody>
      </p:sp>
      <p:pic>
        <p:nvPicPr>
          <p:cNvPr id="2050" name="Picture 2" descr="Resume References: Who To Add + Examples">
            <a:extLst>
              <a:ext uri="{FF2B5EF4-FFF2-40B4-BE49-F238E27FC236}">
                <a16:creationId xmlns:a16="http://schemas.microsoft.com/office/drawing/2014/main" id="{AED8405A-1481-9640-4B61-9900B8BF3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508" y="1600390"/>
            <a:ext cx="3114675"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7" y="1536192"/>
            <a:ext cx="11170049" cy="640080"/>
          </a:xfrm>
        </p:spPr>
        <p:txBody>
          <a:bodyPr>
            <a:normAutofit fontScale="90000"/>
          </a:bodyPr>
          <a:lstStyle/>
          <a:p>
            <a:pPr algn="ctr"/>
            <a:r>
              <a:rPr lang="en-US" sz="4800" b="1" dirty="0">
                <a:latin typeface="Times New Roman" panose="02020603050405020304" pitchFamily="18" charset="0"/>
                <a:cs typeface="Times New Roman" panose="02020603050405020304" pitchFamily="18" charset="0"/>
              </a:rPr>
              <a:t>THANK YOU</a:t>
            </a:r>
          </a:p>
        </p:txBody>
      </p:sp>
      <p:sp>
        <p:nvSpPr>
          <p:cNvPr id="13" name="Content Placeholder 12">
            <a:extLst>
              <a:ext uri="{FF2B5EF4-FFF2-40B4-BE49-F238E27FC236}">
                <a16:creationId xmlns:a16="http://schemas.microsoft.com/office/drawing/2014/main" id="{AFA164EB-FEF2-6911-C800-99EC01418A81}"/>
              </a:ext>
            </a:extLst>
          </p:cNvPr>
          <p:cNvSpPr>
            <a:spLocks noGrp="1"/>
          </p:cNvSpPr>
          <p:nvPr>
            <p:ph sz="quarter" idx="13"/>
          </p:nvPr>
        </p:nvSpPr>
        <p:spPr>
          <a:xfrm>
            <a:off x="539495" y="2560320"/>
            <a:ext cx="11306883" cy="3977640"/>
          </a:xfrm>
        </p:spPr>
        <p:txBody>
          <a:bodyPr/>
          <a:lstStyle/>
          <a:p>
            <a:pPr algn="ctr"/>
            <a:r>
              <a:rPr lang="en-IN" dirty="0"/>
              <a:t>If any queries, contact </a:t>
            </a:r>
            <a:r>
              <a:rPr lang="en-IN" dirty="0">
                <a:hlinkClick r:id="rId3"/>
              </a:rPr>
              <a:t>mohankumar.ramadas@gmail.com</a:t>
            </a:r>
            <a:endParaRPr lang="en-IN" dirty="0"/>
          </a:p>
        </p:txBody>
      </p:sp>
    </p:spTree>
    <p:extLst>
      <p:ext uri="{BB962C8B-B14F-4D97-AF65-F5344CB8AC3E}">
        <p14:creationId xmlns:p14="http://schemas.microsoft.com/office/powerpoint/2010/main" val="893025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E87C2-4DFF-0669-892A-CB0605496EC4}"/>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618C4EB3-4279-618C-D4BC-74821F1C59BD}"/>
              </a:ext>
            </a:extLst>
          </p:cNvPr>
          <p:cNvSpPr>
            <a:spLocks noGrp="1"/>
          </p:cNvSpPr>
          <p:nvPr>
            <p:ph type="title"/>
          </p:nvPr>
        </p:nvSpPr>
        <p:spPr>
          <a:xfrm>
            <a:off x="618836" y="448056"/>
            <a:ext cx="10963564" cy="640080"/>
          </a:xfrm>
        </p:spPr>
        <p:txBody>
          <a:bodyPr>
            <a:noAutofit/>
          </a:bodyPr>
          <a:lstStyle/>
          <a:p>
            <a:pPr algn="ctr"/>
            <a:r>
              <a:rPr lang="en-US" b="1" dirty="0">
                <a:solidFill>
                  <a:srgbClr val="D24726"/>
                </a:solidFill>
                <a:latin typeface="Times New Roman" panose="02020603050405020304" pitchFamily="18" charset="0"/>
                <a:cs typeface="Times New Roman" panose="02020603050405020304" pitchFamily="18" charset="0"/>
              </a:rPr>
              <a:t>ABSTRACT</a:t>
            </a:r>
          </a:p>
        </p:txBody>
      </p:sp>
      <p:sp>
        <p:nvSpPr>
          <p:cNvPr id="38" name="Content Placeholder 17">
            <a:extLst>
              <a:ext uri="{FF2B5EF4-FFF2-40B4-BE49-F238E27FC236}">
                <a16:creationId xmlns:a16="http://schemas.microsoft.com/office/drawing/2014/main" id="{B36EEED8-7D10-682D-52C4-A172ABE1CE3F}"/>
              </a:ext>
            </a:extLst>
          </p:cNvPr>
          <p:cNvSpPr txBox="1">
            <a:spLocks/>
          </p:cNvSpPr>
          <p:nvPr/>
        </p:nvSpPr>
        <p:spPr>
          <a:xfrm>
            <a:off x="541608" y="1524708"/>
            <a:ext cx="11224821" cy="4885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lgn="just">
              <a:lnSpc>
                <a:spcPct val="100000"/>
              </a:lnSpc>
              <a:spcAft>
                <a:spcPts val="600"/>
              </a:spcAft>
              <a:buFont typeface="Wingdings" panose="05000000000000000000" pitchFamily="2" charset="2"/>
              <a:buChar char="Ø"/>
              <a:defRPr/>
            </a:pPr>
            <a:r>
              <a:rPr lang="en-US" sz="1600" dirty="0">
                <a:latin typeface="Times New Roman" panose="02020603050405020304" pitchFamily="18" charset="0"/>
                <a:cs typeface="Times New Roman" panose="02020603050405020304" pitchFamily="18" charset="0"/>
              </a:rPr>
              <a:t>The impact of fluctuations in currency exchange rates on a nation's economy underscores the critical need for precise forecasting within the realm of the money market. </a:t>
            </a:r>
          </a:p>
          <a:p>
            <a:pPr lvl="0" algn="just">
              <a:lnSpc>
                <a:spcPct val="100000"/>
              </a:lnSpc>
              <a:spcAft>
                <a:spcPts val="600"/>
              </a:spcAft>
              <a:buFont typeface="Wingdings" panose="05000000000000000000" pitchFamily="2" charset="2"/>
              <a:buChar char="Ø"/>
              <a:defRPr/>
            </a:pPr>
            <a:r>
              <a:rPr lang="en-US" sz="1600" dirty="0">
                <a:latin typeface="Times New Roman" panose="02020603050405020304" pitchFamily="18" charset="0"/>
                <a:cs typeface="Times New Roman" panose="02020603050405020304" pitchFamily="18" charset="0"/>
              </a:rPr>
              <a:t>This research delves into the efficacy of various hybrid models, namely </a:t>
            </a:r>
            <a:r>
              <a:rPr lang="en-US" sz="1600" b="1" dirty="0">
                <a:latin typeface="Times New Roman" panose="02020603050405020304" pitchFamily="18" charset="0"/>
                <a:cs typeface="Times New Roman" panose="02020603050405020304" pitchFamily="18" charset="0"/>
              </a:rPr>
              <a:t>LSTM-ARIMA, LSTM-SVR, LSTM-RF</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SVR-RF</a:t>
            </a:r>
            <a:r>
              <a:rPr lang="en-US" sz="1600" dirty="0">
                <a:latin typeface="Times New Roman" panose="02020603050405020304" pitchFamily="18" charset="0"/>
                <a:cs typeface="Times New Roman" panose="02020603050405020304" pitchFamily="18" charset="0"/>
              </a:rPr>
              <a:t>, in their capacity to predict FOREX fluctuations. </a:t>
            </a:r>
          </a:p>
          <a:p>
            <a:pPr lvl="0" algn="just">
              <a:lnSpc>
                <a:spcPct val="100000"/>
              </a:lnSpc>
              <a:spcAft>
                <a:spcPts val="600"/>
              </a:spcAft>
              <a:buFont typeface="Wingdings" panose="05000000000000000000" pitchFamily="2" charset="2"/>
              <a:buChar char="Ø"/>
              <a:defRPr/>
            </a:pPr>
            <a:r>
              <a:rPr lang="en-US" sz="1600" dirty="0">
                <a:latin typeface="Times New Roman" panose="02020603050405020304" pitchFamily="18" charset="0"/>
                <a:cs typeface="Times New Roman" panose="02020603050405020304" pitchFamily="18" charset="0"/>
              </a:rPr>
              <a:t>Leveraging datasets containing information on </a:t>
            </a:r>
            <a:r>
              <a:rPr lang="en-US" sz="1600" b="1" dirty="0">
                <a:latin typeface="Times New Roman" panose="02020603050405020304" pitchFamily="18" charset="0"/>
                <a:cs typeface="Times New Roman" panose="02020603050405020304" pitchFamily="18" charset="0"/>
              </a:rPr>
              <a:t>EUR/INR, NZD/USD</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USD/INR</a:t>
            </a:r>
            <a:r>
              <a:rPr lang="en-US" sz="1600" dirty="0">
                <a:latin typeface="Times New Roman" panose="02020603050405020304" pitchFamily="18" charset="0"/>
                <a:cs typeface="Times New Roman" panose="02020603050405020304" pitchFamily="18" charset="0"/>
              </a:rPr>
              <a:t>, this study meticulously evaluates the performance of each model. The findings consistently demonstrate that the LSTM-SVR hybrid model exhibits superior predictive capabilities compared to its counterparts. </a:t>
            </a:r>
          </a:p>
          <a:p>
            <a:pPr lvl="0" algn="just">
              <a:lnSpc>
                <a:spcPct val="100000"/>
              </a:lnSpc>
              <a:spcAft>
                <a:spcPts val="600"/>
              </a:spcAft>
              <a:buFont typeface="Wingdings" panose="05000000000000000000" pitchFamily="2" charset="2"/>
              <a:buChar char="Ø"/>
              <a:defRPr/>
            </a:pPr>
            <a:r>
              <a:rPr lang="en-US" sz="1600" dirty="0">
                <a:latin typeface="Times New Roman" panose="02020603050405020304" pitchFamily="18" charset="0"/>
                <a:cs typeface="Times New Roman" panose="02020603050405020304" pitchFamily="18" charset="0"/>
              </a:rPr>
              <a:t>By employing the adaptive learning rate method (ADAM) optimization approach, this research endeavors to ascertain the optimal weights for the suggested model. </a:t>
            </a:r>
          </a:p>
          <a:p>
            <a:pPr lvl="0" algn="just">
              <a:lnSpc>
                <a:spcPct val="100000"/>
              </a:lnSpc>
              <a:spcAft>
                <a:spcPts val="600"/>
              </a:spcAft>
              <a:buFont typeface="Wingdings" panose="05000000000000000000" pitchFamily="2" charset="2"/>
              <a:buChar char="Ø"/>
              <a:defRPr/>
            </a:pPr>
            <a:r>
              <a:rPr lang="en-US" sz="1600" dirty="0">
                <a:latin typeface="Times New Roman" panose="02020603050405020304" pitchFamily="18" charset="0"/>
                <a:cs typeface="Times New Roman" panose="02020603050405020304" pitchFamily="18" charset="0"/>
              </a:rPr>
              <a:t>This innovative methodology not only enhances precision but also provides a more nuanced understanding of foreign exchange rate estimation. The commendable performance of the </a:t>
            </a:r>
            <a:r>
              <a:rPr lang="en-US" sz="1600" b="1" dirty="0">
                <a:latin typeface="Times New Roman" panose="02020603050405020304" pitchFamily="18" charset="0"/>
                <a:cs typeface="Times New Roman" panose="02020603050405020304" pitchFamily="18" charset="0"/>
              </a:rPr>
              <a:t>LSTM-SVR</a:t>
            </a:r>
            <a:r>
              <a:rPr lang="en-US" sz="1600" dirty="0">
                <a:latin typeface="Times New Roman" panose="02020603050405020304" pitchFamily="18" charset="0"/>
                <a:cs typeface="Times New Roman" panose="02020603050405020304" pitchFamily="18" charset="0"/>
              </a:rPr>
              <a:t> hybrid model underscores its potential as a robust forecasting tool for discerning currency exchange rate movements. </a:t>
            </a:r>
          </a:p>
          <a:p>
            <a:pPr lvl="0" algn="just">
              <a:lnSpc>
                <a:spcPct val="100000"/>
              </a:lnSpc>
              <a:spcAft>
                <a:spcPts val="600"/>
              </a:spcAft>
              <a:buFont typeface="Wingdings" panose="05000000000000000000" pitchFamily="2" charset="2"/>
              <a:buChar char="Ø"/>
              <a:defRPr/>
            </a:pPr>
            <a:r>
              <a:rPr lang="en-US" sz="1600" dirty="0">
                <a:latin typeface="Times New Roman" panose="02020603050405020304" pitchFamily="18" charset="0"/>
                <a:cs typeface="Times New Roman" panose="02020603050405020304" pitchFamily="18" charset="0"/>
              </a:rPr>
              <a:t>These insights carry significant implications for policymakers, financial institutions, and investors alike, as they navigate the intricacies of the global currency market with heightened accuracy and confidence.</a:t>
            </a:r>
            <a:endParaRPr lang="en-US"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7010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F9E8E-F422-5575-2E7D-94BEDA9AB2A4}"/>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A242CE3-F1B3-0140-3BBF-071A4F8A2A67}"/>
              </a:ext>
            </a:extLst>
          </p:cNvPr>
          <p:cNvSpPr>
            <a:spLocks noGrp="1"/>
          </p:cNvSpPr>
          <p:nvPr>
            <p:ph type="title"/>
          </p:nvPr>
        </p:nvSpPr>
        <p:spPr>
          <a:xfrm>
            <a:off x="618836" y="448056"/>
            <a:ext cx="10954328" cy="640080"/>
          </a:xfrm>
        </p:spPr>
        <p:txBody>
          <a:bodyPr>
            <a:noAutofit/>
          </a:bodyPr>
          <a:lstStyle/>
          <a:p>
            <a:pPr algn="ctr"/>
            <a:r>
              <a:rPr lang="en-US" b="1" dirty="0">
                <a:solidFill>
                  <a:srgbClr val="D24726"/>
                </a:solidFill>
                <a:latin typeface="Times New Roman" panose="02020603050405020304" pitchFamily="18" charset="0"/>
                <a:cs typeface="Times New Roman" panose="02020603050405020304" pitchFamily="18" charset="0"/>
              </a:rPr>
              <a:t>INTRODUCTION</a:t>
            </a:r>
          </a:p>
        </p:txBody>
      </p:sp>
      <p:sp>
        <p:nvSpPr>
          <p:cNvPr id="38" name="Content Placeholder 17">
            <a:extLst>
              <a:ext uri="{FF2B5EF4-FFF2-40B4-BE49-F238E27FC236}">
                <a16:creationId xmlns:a16="http://schemas.microsoft.com/office/drawing/2014/main" id="{8840E2E5-77F8-4375-8233-89E06B65117D}"/>
              </a:ext>
            </a:extLst>
          </p:cNvPr>
          <p:cNvSpPr txBox="1">
            <a:spLocks/>
          </p:cNvSpPr>
          <p:nvPr/>
        </p:nvSpPr>
        <p:spPr>
          <a:xfrm>
            <a:off x="541608" y="1306286"/>
            <a:ext cx="10814913" cy="510365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00000"/>
              </a:lnSpc>
              <a:spcAft>
                <a:spcPts val="600"/>
              </a:spcAft>
              <a:buNone/>
              <a:defRPr/>
            </a:pPr>
            <a:r>
              <a:rPr lang="en-US" sz="1600" dirty="0">
                <a:latin typeface="Times New Roman" panose="02020603050405020304" pitchFamily="18" charset="0"/>
                <a:cs typeface="Times New Roman" panose="02020603050405020304" pitchFamily="18" charset="0"/>
              </a:rPr>
              <a:t>	A currency exchange rate is the value of one currency compared to another. It represents how much one currency can be exchanged for another. Exchange rates fluctuate based on various factors such as supply and demand, economic stability, geopolitical events, and government policies.</a:t>
            </a:r>
          </a:p>
          <a:p>
            <a:pPr marL="0" lvl="0" indent="0" algn="just">
              <a:lnSpc>
                <a:spcPct val="100000"/>
              </a:lnSpc>
              <a:spcAft>
                <a:spcPts val="600"/>
              </a:spcAft>
              <a:buNone/>
              <a:defRPr/>
            </a:pPr>
            <a:r>
              <a:rPr lang="en-US" sz="1600" b="1" dirty="0">
                <a:latin typeface="Times New Roman" panose="02020603050405020304" pitchFamily="18" charset="0"/>
                <a:cs typeface="Times New Roman" panose="02020603050405020304" pitchFamily="18" charset="0"/>
              </a:rPr>
              <a:t>Currency exchange rates serve several purposes:</a:t>
            </a:r>
          </a:p>
          <a:p>
            <a:pPr lvl="0" algn="just">
              <a:lnSpc>
                <a:spcPct val="100000"/>
              </a:lnSpc>
              <a:spcAft>
                <a:spcPts val="600"/>
              </a:spcAft>
              <a:buFont typeface="Wingdings" panose="05000000000000000000" pitchFamily="2" charset="2"/>
              <a:buChar char="Ø"/>
              <a:defRPr/>
            </a:pPr>
            <a:r>
              <a:rPr lang="en-US" sz="1600" dirty="0">
                <a:solidFill>
                  <a:schemeClr val="accent2">
                    <a:lumMod val="75000"/>
                  </a:schemeClr>
                </a:solidFill>
                <a:latin typeface="Times New Roman" panose="02020603050405020304" pitchFamily="18" charset="0"/>
                <a:cs typeface="Times New Roman" panose="02020603050405020304" pitchFamily="18" charset="0"/>
              </a:rPr>
              <a:t>International trade: </a:t>
            </a:r>
            <a:r>
              <a:rPr lang="en-US" sz="1600" dirty="0">
                <a:latin typeface="Times New Roman" panose="02020603050405020304" pitchFamily="18" charset="0"/>
                <a:cs typeface="Times New Roman" panose="02020603050405020304" pitchFamily="18" charset="0"/>
              </a:rPr>
              <a:t>Exchange rates directly impact the competitiveness of a country's exports and imports. A favorable exchange rate can make exports cheaper and imports more expensive, boosting a country's trade balance. Forecasting exchange rates helps businesses anticipate potential fluctuations and plan their international transactions accordingly.</a:t>
            </a:r>
          </a:p>
          <a:p>
            <a:pPr lvl="0" algn="just">
              <a:lnSpc>
                <a:spcPct val="100000"/>
              </a:lnSpc>
              <a:spcAft>
                <a:spcPts val="600"/>
              </a:spcAft>
              <a:buFont typeface="Wingdings" panose="05000000000000000000" pitchFamily="2" charset="2"/>
              <a:buChar char="Ø"/>
              <a:defRPr/>
            </a:pPr>
            <a:r>
              <a:rPr lang="en-US" sz="1600" b="1" i="0" dirty="0">
                <a:solidFill>
                  <a:srgbClr val="D24726"/>
                </a:solidFill>
                <a:effectLst/>
                <a:highlight>
                  <a:srgbClr val="FFFFFF"/>
                </a:highlight>
                <a:latin typeface="Times New Roman" panose="02020603050405020304" pitchFamily="18" charset="0"/>
                <a:cs typeface="Times New Roman" panose="02020603050405020304" pitchFamily="18" charset="0"/>
              </a:rPr>
              <a:t>Eco</a:t>
            </a:r>
            <a:r>
              <a:rPr lang="en-US" sz="1600" i="0" dirty="0">
                <a:solidFill>
                  <a:srgbClr val="D24726"/>
                </a:solidFill>
                <a:effectLst/>
                <a:highlight>
                  <a:srgbClr val="FFFFFF"/>
                </a:highlight>
                <a:latin typeface="Times New Roman" panose="02020603050405020304" pitchFamily="18" charset="0"/>
                <a:cs typeface="Times New Roman" panose="02020603050405020304" pitchFamily="18" charset="0"/>
              </a:rPr>
              <a:t>nomic Stability</a:t>
            </a:r>
            <a:r>
              <a:rPr lang="en-US" sz="1600" b="0" i="0" dirty="0">
                <a:solidFill>
                  <a:srgbClr val="D24726"/>
                </a:solidFill>
                <a:effectLst/>
                <a:highlight>
                  <a:srgbClr val="FFFFFF"/>
                </a:highlight>
                <a:latin typeface="Times New Roman" panose="02020603050405020304" pitchFamily="18" charset="0"/>
                <a:cs typeface="Times New Roman" panose="02020603050405020304" pitchFamily="18" charset="0"/>
              </a:rPr>
              <a:t>: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Fluctuations in exchange rates can have a profound impact on a nation's economy. Sudden and significant changes in exchange rates can disrupt trade flows, affect balance of payments, and influence inflation rates. By forecasting exchange rates, policymakers can implement appropriate monetary and fiscal policies to promote economic stability and growth.</a:t>
            </a:r>
          </a:p>
          <a:p>
            <a:pPr lvl="0" algn="just">
              <a:lnSpc>
                <a:spcPct val="100000"/>
              </a:lnSpc>
              <a:spcAft>
                <a:spcPts val="600"/>
              </a:spcAft>
              <a:buFont typeface="Wingdings" panose="05000000000000000000" pitchFamily="2" charset="2"/>
              <a:buChar char="Ø"/>
              <a:defRPr/>
            </a:pPr>
            <a:r>
              <a:rPr lang="en-US" sz="1600" dirty="0">
                <a:solidFill>
                  <a:schemeClr val="accent2">
                    <a:lumMod val="75000"/>
                  </a:schemeClr>
                </a:solidFill>
                <a:latin typeface="Times New Roman" panose="02020603050405020304" pitchFamily="18" charset="0"/>
                <a:cs typeface="Times New Roman" panose="02020603050405020304" pitchFamily="18" charset="0"/>
              </a:rPr>
              <a:t>Investment Decisions</a:t>
            </a:r>
            <a:r>
              <a:rPr lang="en-US" sz="1600" dirty="0">
                <a:solidFill>
                  <a:schemeClr val="tx1"/>
                </a:solidFill>
                <a:latin typeface="Times New Roman" panose="02020603050405020304" pitchFamily="18" charset="0"/>
                <a:cs typeface="Times New Roman" panose="02020603050405020304" pitchFamily="18" charset="0"/>
              </a:rPr>
              <a:t>: Investors often make decisions based on expected changes in exchange rates. A strong currency can attract foreign investment, while a weak currency can make domestic assets more attractive to foreign investors. Accurate exchange rate forecasts help investors manage their currency exposure and make informed investment decisions..</a:t>
            </a:r>
          </a:p>
          <a:p>
            <a:pPr lvl="0" algn="just">
              <a:lnSpc>
                <a:spcPct val="100000"/>
              </a:lnSpc>
              <a:spcAft>
                <a:spcPts val="600"/>
              </a:spcAft>
              <a:buFont typeface="Wingdings" panose="05000000000000000000" pitchFamily="2" charset="2"/>
              <a:buChar char="Ø"/>
              <a:defRPr/>
            </a:pPr>
            <a:r>
              <a:rPr lang="en-US" sz="1600" dirty="0">
                <a:solidFill>
                  <a:schemeClr val="accent2">
                    <a:lumMod val="75000"/>
                  </a:schemeClr>
                </a:solidFill>
                <a:latin typeface="Times New Roman" panose="02020603050405020304" pitchFamily="18" charset="0"/>
                <a:cs typeface="Times New Roman" panose="02020603050405020304" pitchFamily="18" charset="0"/>
              </a:rPr>
              <a:t>Monetary Policy: </a:t>
            </a:r>
            <a:r>
              <a:rPr lang="en-US" sz="1600" dirty="0">
                <a:solidFill>
                  <a:schemeClr val="tx1"/>
                </a:solidFill>
                <a:latin typeface="Times New Roman" panose="02020603050405020304" pitchFamily="18" charset="0"/>
                <a:cs typeface="Times New Roman" panose="02020603050405020304" pitchFamily="18" charset="0"/>
              </a:rPr>
              <a:t>Central banks use exchange rate forecasts to formulate monetary policies aimed at achieving specific economic objectives, such as price stability, full employment, and economic growth. Understanding future exchange rate movements helps central banks adjust interest rates and intervene in currency markets effectively.</a:t>
            </a:r>
          </a:p>
        </p:txBody>
      </p:sp>
    </p:spTree>
    <p:extLst>
      <p:ext uri="{BB962C8B-B14F-4D97-AF65-F5344CB8AC3E}">
        <p14:creationId xmlns:p14="http://schemas.microsoft.com/office/powerpoint/2010/main" val="1451404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48056"/>
            <a:ext cx="10982036" cy="640080"/>
          </a:xfrm>
        </p:spPr>
        <p:txBody>
          <a:bodyPr/>
          <a:lstStyle/>
          <a:p>
            <a:pPr algn="ctr"/>
            <a:r>
              <a:rPr lang="en-US" b="1" dirty="0">
                <a:solidFill>
                  <a:srgbClr val="D24726"/>
                </a:solidFill>
                <a:latin typeface="Times New Roman" panose="02020603050405020304" pitchFamily="18" charset="0"/>
                <a:cs typeface="Times New Roman" panose="02020603050405020304" pitchFamily="18" charset="0"/>
              </a:rPr>
              <a:t>PROBLEM STATEMENT</a:t>
            </a:r>
          </a:p>
        </p:txBody>
      </p:sp>
      <p:sp>
        <p:nvSpPr>
          <p:cNvPr id="21" name="Content Placeholder 17"/>
          <p:cNvSpPr txBox="1">
            <a:spLocks/>
          </p:cNvSpPr>
          <p:nvPr/>
        </p:nvSpPr>
        <p:spPr>
          <a:xfrm>
            <a:off x="408214" y="1451394"/>
            <a:ext cx="10882993" cy="495855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mj-lt"/>
              <a:buAutoNum type="arabicPeriod"/>
            </a:pPr>
            <a:r>
              <a:rPr lang="en-US" sz="1600" b="1" i="0" dirty="0">
                <a:solidFill>
                  <a:srgbClr val="D24726"/>
                </a:solidFill>
                <a:effectLst/>
                <a:highlight>
                  <a:srgbClr val="FFFFFF"/>
                </a:highlight>
                <a:latin typeface="Times New Roman" panose="02020603050405020304" pitchFamily="18" charset="0"/>
                <a:cs typeface="Times New Roman" panose="02020603050405020304" pitchFamily="18" charset="0"/>
              </a:rPr>
              <a:t>Complexity of Exchange Rate Dynamics:</a:t>
            </a:r>
            <a:r>
              <a:rPr lang="en-US" sz="1600" b="0" i="0" dirty="0">
                <a:solidFill>
                  <a:srgbClr val="D24726"/>
                </a:solidFill>
                <a:effectLst/>
                <a:highlight>
                  <a:srgbClr val="FFFFFF"/>
                </a:highlight>
                <a:latin typeface="Times New Roman" panose="02020603050405020304" pitchFamily="18" charset="0"/>
                <a:cs typeface="Times New Roman" panose="02020603050405020304" pitchFamily="18" charset="0"/>
              </a:rPr>
              <a:t>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Exchange rates are influenced by a myriad of factors, including macroeconomic indicators, geopolitical events, monetary policies, and market sentiment. The intricate interplay between these factors creates a highly complex and dynamic environment, making exchange rate forecasting inherently challenging.</a:t>
            </a:r>
          </a:p>
          <a:p>
            <a:pPr algn="just">
              <a:lnSpc>
                <a:spcPct val="100000"/>
              </a:lnSpc>
              <a:buFont typeface="+mj-lt"/>
              <a:buAutoNum type="arabicPeriod"/>
            </a:pPr>
            <a:r>
              <a:rPr lang="en-US" sz="1600" b="1" i="0" dirty="0">
                <a:solidFill>
                  <a:srgbClr val="D24726"/>
                </a:solidFill>
                <a:effectLst/>
                <a:highlight>
                  <a:srgbClr val="FFFFFF"/>
                </a:highlight>
                <a:latin typeface="Times New Roman" panose="02020603050405020304" pitchFamily="18" charset="0"/>
                <a:cs typeface="Times New Roman" panose="02020603050405020304" pitchFamily="18" charset="0"/>
              </a:rPr>
              <a:t>Volatility and Uncertainty:</a:t>
            </a:r>
            <a:r>
              <a:rPr lang="en-US" sz="1600" b="0" i="0" dirty="0">
                <a:solidFill>
                  <a:srgbClr val="D24726"/>
                </a:solidFill>
                <a:effectLst/>
                <a:highlight>
                  <a:srgbClr val="FFFFFF"/>
                </a:highlight>
                <a:latin typeface="Times New Roman" panose="02020603050405020304" pitchFamily="18" charset="0"/>
                <a:cs typeface="Times New Roman" panose="02020603050405020304" pitchFamily="18" charset="0"/>
              </a:rPr>
              <a:t>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Exchange rates are inherently volatile and subject to sudden fluctuations due to unexpected events and market reactions. The presence of uncertainty further complicates forecasting efforts, as future exchange rate movements may be influenced by unforeseen developments and external shocks.</a:t>
            </a:r>
          </a:p>
          <a:p>
            <a:pPr algn="just">
              <a:lnSpc>
                <a:spcPct val="100000"/>
              </a:lnSpc>
              <a:buFont typeface="+mj-lt"/>
              <a:buAutoNum type="arabicPeriod"/>
            </a:pPr>
            <a:r>
              <a:rPr lang="en-US" sz="1600" b="1" i="0" dirty="0">
                <a:solidFill>
                  <a:srgbClr val="D24726"/>
                </a:solidFill>
                <a:effectLst/>
                <a:highlight>
                  <a:srgbClr val="FFFFFF"/>
                </a:highlight>
                <a:latin typeface="Times New Roman" panose="02020603050405020304" pitchFamily="18" charset="0"/>
                <a:cs typeface="Times New Roman" panose="02020603050405020304" pitchFamily="18" charset="0"/>
              </a:rPr>
              <a:t>Data Limitations and Noise:</a:t>
            </a:r>
            <a:r>
              <a:rPr lang="en-US" sz="1600" b="0" i="0" dirty="0">
                <a:solidFill>
                  <a:srgbClr val="D24726"/>
                </a:solidFill>
                <a:effectLst/>
                <a:highlight>
                  <a:srgbClr val="FFFFFF"/>
                </a:highlight>
                <a:latin typeface="Times New Roman" panose="02020603050405020304" pitchFamily="18" charset="0"/>
                <a:cs typeface="Times New Roman" panose="02020603050405020304" pitchFamily="18" charset="0"/>
              </a:rPr>
              <a:t>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Currency exchange rate data often contain noise, irregularities, and missing values, posing challenges for model development and evaluation. Moreover, the availability and quality of data vary across currency pairs and time periods, requiring careful selection and preprocessing of datasets.</a:t>
            </a:r>
          </a:p>
          <a:p>
            <a:pPr algn="just">
              <a:lnSpc>
                <a:spcPct val="100000"/>
              </a:lnSpc>
              <a:buFont typeface="+mj-lt"/>
              <a:buAutoNum type="arabicPeriod"/>
            </a:pPr>
            <a:r>
              <a:rPr lang="en-US" sz="1600" b="1" i="0" dirty="0">
                <a:solidFill>
                  <a:srgbClr val="D24726"/>
                </a:solidFill>
                <a:effectLst/>
                <a:highlight>
                  <a:srgbClr val="FFFFFF"/>
                </a:highlight>
                <a:latin typeface="Times New Roman" panose="02020603050405020304" pitchFamily="18" charset="0"/>
                <a:cs typeface="Times New Roman" panose="02020603050405020304" pitchFamily="18" charset="0"/>
              </a:rPr>
              <a:t>Model Selection and Performance Evaluation:</a:t>
            </a:r>
            <a:r>
              <a:rPr lang="en-US" sz="1600" b="0" i="0" dirty="0">
                <a:solidFill>
                  <a:srgbClr val="D24726"/>
                </a:solidFill>
                <a:effectLst/>
                <a:highlight>
                  <a:srgbClr val="FFFFFF"/>
                </a:highlight>
                <a:latin typeface="Times New Roman" panose="02020603050405020304" pitchFamily="18" charset="0"/>
                <a:cs typeface="Times New Roman" panose="02020603050405020304" pitchFamily="18" charset="0"/>
              </a:rPr>
              <a:t>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Choosing the most appropriate forecasting model and evaluation metrics is a critical decision in currency exchange rate forecasting. Various methodologies, including time series analysis, econometric models, machine learning algorithms, and hybrid approaches, offer different strengths and limitations, requiring careful consideration of their applicability and performance in different market conditions.</a:t>
            </a:r>
          </a:p>
          <a:p>
            <a:pPr marL="0" indent="0" algn="just">
              <a:spcAft>
                <a:spcPts val="800"/>
              </a:spcAft>
              <a:buSzPts val="1000"/>
              <a:buNone/>
              <a:tabLst>
                <a:tab pos="457200" algn="l"/>
              </a:tabLst>
            </a:pPr>
            <a:endParaRPr lang="en-IN" sz="1600"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ts val="1800"/>
              </a:lnSpc>
              <a:spcAft>
                <a:spcPts val="800"/>
              </a:spcAft>
              <a:buSzPts val="1000"/>
              <a:buNone/>
              <a:tabLst>
                <a:tab pos="457200" algn="l"/>
              </a:tabLst>
            </a:pPr>
            <a:endParaRPr lang="en-IN" sz="1600"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AutoShape 6" descr="Adaptability, A Tool For Facing Changes - CBMC International">
            <a:extLst>
              <a:ext uri="{FF2B5EF4-FFF2-40B4-BE49-F238E27FC236}">
                <a16:creationId xmlns:a16="http://schemas.microsoft.com/office/drawing/2014/main" id="{DCFCE7B4-40DF-11D6-571C-0D6C3C45A2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C11B8-E4F8-8F75-B4A6-A2489A845F75}"/>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129ACA7-2CC7-150D-F115-649EC4771DB5}"/>
              </a:ext>
            </a:extLst>
          </p:cNvPr>
          <p:cNvSpPr>
            <a:spLocks noGrp="1"/>
          </p:cNvSpPr>
          <p:nvPr>
            <p:ph type="title"/>
          </p:nvPr>
        </p:nvSpPr>
        <p:spPr>
          <a:xfrm>
            <a:off x="677636" y="448056"/>
            <a:ext cx="10972756" cy="640080"/>
          </a:xfrm>
        </p:spPr>
        <p:txBody>
          <a:bodyPr>
            <a:noAutofit/>
          </a:bodyPr>
          <a:lstStyle/>
          <a:p>
            <a:pPr algn="ctr"/>
            <a:r>
              <a:rPr lang="en-US" b="1" dirty="0">
                <a:solidFill>
                  <a:srgbClr val="D24726"/>
                </a:solidFill>
                <a:latin typeface="Times New Roman" panose="02020603050405020304" pitchFamily="18" charset="0"/>
                <a:cs typeface="Times New Roman" panose="02020603050405020304" pitchFamily="18" charset="0"/>
              </a:rPr>
              <a:t>EXISTING SYSTEM</a:t>
            </a:r>
          </a:p>
        </p:txBody>
      </p:sp>
      <p:sp>
        <p:nvSpPr>
          <p:cNvPr id="38" name="Content Placeholder 17">
            <a:extLst>
              <a:ext uri="{FF2B5EF4-FFF2-40B4-BE49-F238E27FC236}">
                <a16:creationId xmlns:a16="http://schemas.microsoft.com/office/drawing/2014/main" id="{47427C38-D593-441D-3A3F-3899D0B75C1C}"/>
              </a:ext>
            </a:extLst>
          </p:cNvPr>
          <p:cNvSpPr txBox="1">
            <a:spLocks/>
          </p:cNvSpPr>
          <p:nvPr/>
        </p:nvSpPr>
        <p:spPr>
          <a:xfrm>
            <a:off x="541608" y="1200150"/>
            <a:ext cx="5554392" cy="52097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00000"/>
              </a:lnSpc>
              <a:spcAft>
                <a:spcPts val="600"/>
              </a:spcAft>
              <a:buNone/>
              <a:defRPr/>
            </a:pPr>
            <a:endParaRPr lang="en-US" sz="1600"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A80C966B-FF47-84CD-8C8C-623943B651D1}"/>
              </a:ext>
            </a:extLst>
          </p:cNvPr>
          <p:cNvGraphicFramePr>
            <a:graphicFrameLocks noGrp="1"/>
          </p:cNvGraphicFramePr>
          <p:nvPr>
            <p:extLst>
              <p:ext uri="{D42A27DB-BD31-4B8C-83A1-F6EECF244321}">
                <p14:modId xmlns:p14="http://schemas.microsoft.com/office/powerpoint/2010/main" val="1471669856"/>
              </p:ext>
            </p:extLst>
          </p:nvPr>
        </p:nvGraphicFramePr>
        <p:xfrm>
          <a:off x="609622" y="1200150"/>
          <a:ext cx="10972756" cy="5039483"/>
        </p:xfrm>
        <a:graphic>
          <a:graphicData uri="http://schemas.openxmlformats.org/drawingml/2006/table">
            <a:tbl>
              <a:tblPr firstRow="1" bandRow="1">
                <a:tableStyleId>{21E4AEA4-8DFA-4A89-87EB-49C32662AFE0}</a:tableStyleId>
              </a:tblPr>
              <a:tblGrid>
                <a:gridCol w="5486378">
                  <a:extLst>
                    <a:ext uri="{9D8B030D-6E8A-4147-A177-3AD203B41FA5}">
                      <a16:colId xmlns:a16="http://schemas.microsoft.com/office/drawing/2014/main" val="4276230580"/>
                    </a:ext>
                  </a:extLst>
                </a:gridCol>
                <a:gridCol w="5486378">
                  <a:extLst>
                    <a:ext uri="{9D8B030D-6E8A-4147-A177-3AD203B41FA5}">
                      <a16:colId xmlns:a16="http://schemas.microsoft.com/office/drawing/2014/main" val="4293298458"/>
                    </a:ext>
                  </a:extLst>
                </a:gridCol>
              </a:tblGrid>
              <a:tr h="395280">
                <a:tc>
                  <a:txBody>
                    <a:bodyPr/>
                    <a:lstStyle/>
                    <a:p>
                      <a:pPr algn="ctr"/>
                      <a:r>
                        <a:rPr lang="en-IN" sz="1600" dirty="0">
                          <a:solidFill>
                            <a:schemeClr val="bg1"/>
                          </a:solidFill>
                          <a:latin typeface="Times New Roman" panose="02020603050405020304" pitchFamily="18" charset="0"/>
                          <a:cs typeface="Times New Roman" panose="02020603050405020304" pitchFamily="18" charset="0"/>
                        </a:rPr>
                        <a:t>Existing System</a:t>
                      </a:r>
                    </a:p>
                  </a:txBody>
                  <a:tcPr>
                    <a:solidFill>
                      <a:srgbClr val="D24726"/>
                    </a:solidFill>
                  </a:tcPr>
                </a:tc>
                <a:tc>
                  <a:txBody>
                    <a:bodyPr/>
                    <a:lstStyle/>
                    <a:p>
                      <a:pPr algn="ctr"/>
                      <a:r>
                        <a:rPr lang="en-IN" sz="1600" dirty="0">
                          <a:solidFill>
                            <a:schemeClr val="bg1"/>
                          </a:solidFill>
                          <a:latin typeface="Times New Roman" panose="02020603050405020304" pitchFamily="18" charset="0"/>
                          <a:cs typeface="Times New Roman" panose="02020603050405020304" pitchFamily="18" charset="0"/>
                        </a:rPr>
                        <a:t> Its Weaknesses</a:t>
                      </a:r>
                    </a:p>
                  </a:txBody>
                  <a:tcPr>
                    <a:solidFill>
                      <a:srgbClr val="D24726"/>
                    </a:solidFill>
                  </a:tcPr>
                </a:tc>
                <a:extLst>
                  <a:ext uri="{0D108BD9-81ED-4DB2-BD59-A6C34878D82A}">
                    <a16:rowId xmlns:a16="http://schemas.microsoft.com/office/drawing/2014/main" val="1936782202"/>
                  </a:ext>
                </a:extLst>
              </a:tr>
              <a:tr h="106171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rgbClr val="D24726"/>
                          </a:solidFill>
                          <a:effectLst/>
                          <a:latin typeface="Times New Roman" panose="02020603050405020304" pitchFamily="18" charset="0"/>
                          <a:cs typeface="Times New Roman" panose="02020603050405020304" pitchFamily="18" charset="0"/>
                        </a:rPr>
                        <a:t>Time Series Analysis: </a:t>
                      </a:r>
                      <a:r>
                        <a:rPr lang="en-US" sz="1600" b="0" dirty="0">
                          <a:solidFill>
                            <a:schemeClr val="tx1"/>
                          </a:solidFill>
                          <a:effectLst/>
                          <a:latin typeface="Times New Roman" panose="02020603050405020304" pitchFamily="18" charset="0"/>
                          <a:cs typeface="Times New Roman" panose="02020603050405020304" pitchFamily="18" charset="0"/>
                        </a:rPr>
                        <a:t>This involves analyzing historical exchange rate data to identify patterns and trends, often using techniques such as ARIMA, </a:t>
                      </a:r>
                      <a:r>
                        <a:rPr lang="en-US" sz="1600" dirty="0">
                          <a:solidFill>
                            <a:schemeClr val="tx1"/>
                          </a:solidFill>
                          <a:latin typeface="Times New Roman" panose="02020603050405020304" pitchFamily="18" charset="0"/>
                          <a:cs typeface="Times New Roman" panose="02020603050405020304" pitchFamily="18" charset="0"/>
                        </a:rPr>
                        <a:t>SARIMA</a:t>
                      </a:r>
                      <a:r>
                        <a:rPr lang="en-US" sz="1600" b="0" dirty="0">
                          <a:solidFill>
                            <a:schemeClr val="tx1"/>
                          </a:solidFill>
                          <a:effectLst/>
                          <a:latin typeface="Times New Roman" panose="02020603050405020304" pitchFamily="18" charset="0"/>
                          <a:cs typeface="Times New Roman" panose="02020603050405020304" pitchFamily="18" charset="0"/>
                        </a:rPr>
                        <a:t>,VAR or exponential smoothing.</a:t>
                      </a:r>
                      <a:endParaRPr lang="en-US" sz="1600" b="0" i="0" dirty="0">
                        <a:solidFill>
                          <a:schemeClr val="tx1"/>
                        </a:solidFill>
                        <a:effectLst/>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struggle with capturing sudden changes or anomalies in the data and may not incorporate external factors influencing exchange rates.</a:t>
                      </a:r>
                      <a:endParaRPr lang="en-US" sz="1600" i="0" dirty="0">
                        <a:solidFill>
                          <a:schemeClr val="tx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7815813"/>
                  </a:ext>
                </a:extLst>
              </a:tr>
              <a:tr h="106171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2">
                              <a:lumMod val="75000"/>
                            </a:schemeClr>
                          </a:solidFill>
                          <a:latin typeface="Times New Roman" panose="02020603050405020304" pitchFamily="18" charset="0"/>
                          <a:cs typeface="Times New Roman" panose="02020603050405020304" pitchFamily="18" charset="0"/>
                        </a:rPr>
                        <a:t>Technical Analysis: </a:t>
                      </a:r>
                      <a:r>
                        <a:rPr lang="en-US" sz="1600" dirty="0">
                          <a:solidFill>
                            <a:schemeClr val="tx1"/>
                          </a:solidFill>
                          <a:latin typeface="Times New Roman" panose="02020603050405020304" pitchFamily="18" charset="0"/>
                          <a:cs typeface="Times New Roman" panose="02020603050405020304" pitchFamily="18" charset="0"/>
                        </a:rPr>
                        <a:t>This method analyzes historical price charts and patterns to predict future movements. </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effectLst/>
                          <a:latin typeface="Times New Roman" panose="02020603050405020304" pitchFamily="18" charset="0"/>
                          <a:cs typeface="Times New Roman" panose="02020603050405020304" pitchFamily="18" charset="0"/>
                        </a:rPr>
                        <a:t>Susceptible to false signals and market noise. It often disregards fundamental factors driving exchange rate movements, which can limit its effectiveness in longer-term forecasting.</a:t>
                      </a:r>
                      <a:endParaRPr lang="en-US" sz="1600" b="0" i="0" dirty="0">
                        <a:solidFill>
                          <a:schemeClr val="tx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88421253"/>
                  </a:ext>
                </a:extLst>
              </a:tr>
              <a:tr h="106171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2">
                              <a:lumMod val="75000"/>
                            </a:schemeClr>
                          </a:solidFill>
                          <a:latin typeface="Times New Roman" panose="02020603050405020304" pitchFamily="18" charset="0"/>
                          <a:cs typeface="Times New Roman" panose="02020603050405020304" pitchFamily="18" charset="0"/>
                        </a:rPr>
                        <a:t>Econometric Models: </a:t>
                      </a:r>
                      <a:r>
                        <a:rPr lang="en-US" sz="1600" dirty="0">
                          <a:solidFill>
                            <a:schemeClr val="tx1"/>
                          </a:solidFill>
                          <a:latin typeface="Times New Roman" panose="02020603050405020304" pitchFamily="18" charset="0"/>
                          <a:cs typeface="Times New Roman" panose="02020603050405020304" pitchFamily="18" charset="0"/>
                        </a:rPr>
                        <a:t>These models attempt to quantify the relationships between exchange rates and various economic indicators like interest rates, inflation, and GDP. </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effectLst/>
                          <a:latin typeface="Times New Roman" panose="02020603050405020304" pitchFamily="18" charset="0"/>
                          <a:cs typeface="Times New Roman" panose="02020603050405020304" pitchFamily="18" charset="0"/>
                        </a:rPr>
                        <a:t>Requires complex data analysis and may struggle with short-term forecasting due to the lagged nature of economic indicators.</a:t>
                      </a:r>
                      <a:endParaRPr lang="en-US" sz="1600" b="0" i="0" dirty="0">
                        <a:solidFill>
                          <a:schemeClr val="tx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4798391"/>
                  </a:ext>
                </a:extLst>
              </a:tr>
              <a:tr h="145397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2">
                              <a:lumMod val="75000"/>
                            </a:schemeClr>
                          </a:solidFill>
                          <a:latin typeface="Times New Roman" panose="02020603050405020304" pitchFamily="18" charset="0"/>
                          <a:cs typeface="Times New Roman" panose="02020603050405020304" pitchFamily="18" charset="0"/>
                        </a:rPr>
                        <a:t>Machine Learning: </a:t>
                      </a:r>
                      <a:r>
                        <a:rPr lang="en-US" sz="1600" dirty="0">
                          <a:solidFill>
                            <a:schemeClr val="tx1"/>
                          </a:solidFill>
                          <a:latin typeface="Times New Roman" panose="02020603050405020304" pitchFamily="18" charset="0"/>
                          <a:cs typeface="Times New Roman" panose="02020603050405020304" pitchFamily="18" charset="0"/>
                        </a:rPr>
                        <a:t>Algorithms learn from vast datasets to identify patterns and predict future rates. Popular algorithms include Neural Networks and Support Vector Machines, but they require data preparation and interpretation expertise.</a:t>
                      </a:r>
                    </a:p>
                  </a:txBody>
                  <a:tcPr/>
                </a:tc>
                <a:tc>
                  <a:txBody>
                    <a:bodyPr/>
                    <a:lstStyle/>
                    <a:p>
                      <a:pPr algn="just"/>
                      <a:r>
                        <a:rPr lang="en-US" sz="1600" b="0" dirty="0">
                          <a:solidFill>
                            <a:schemeClr val="tx1"/>
                          </a:solidFill>
                          <a:effectLst/>
                          <a:latin typeface="Times New Roman" panose="02020603050405020304" pitchFamily="18" charset="0"/>
                          <a:cs typeface="Times New Roman" panose="02020603050405020304" pitchFamily="18" charset="0"/>
                        </a:rPr>
                        <a:t>Requires extensive data preparation and feature engineering. Interpretability of results may be challenging, and overfitting can be a concern without proper regularization techniques.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0405511"/>
                  </a:ext>
                </a:extLst>
              </a:tr>
            </a:tbl>
          </a:graphicData>
        </a:graphic>
      </p:graphicFrame>
    </p:spTree>
    <p:extLst>
      <p:ext uri="{BB962C8B-B14F-4D97-AF65-F5344CB8AC3E}">
        <p14:creationId xmlns:p14="http://schemas.microsoft.com/office/powerpoint/2010/main" val="1514724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EF99-6115-65BA-9889-78E0348CB2A8}"/>
              </a:ext>
            </a:extLst>
          </p:cNvPr>
          <p:cNvSpPr>
            <a:spLocks noGrp="1"/>
          </p:cNvSpPr>
          <p:nvPr>
            <p:ph type="title"/>
          </p:nvPr>
        </p:nvSpPr>
        <p:spPr>
          <a:xfrm>
            <a:off x="609599" y="448056"/>
            <a:ext cx="10963565" cy="640080"/>
          </a:xfrm>
        </p:spPr>
        <p:txBody>
          <a:bodyPr>
            <a:normAutofit/>
          </a:bodyPr>
          <a:lstStyle/>
          <a:p>
            <a:pPr algn="ctr"/>
            <a:r>
              <a:rPr lang="en-IN" b="1" i="0" dirty="0">
                <a:solidFill>
                  <a:srgbClr val="D24726"/>
                </a:solidFill>
                <a:effectLst/>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CAF0E710-725A-F691-FFC4-3ACDC7926867}"/>
              </a:ext>
            </a:extLst>
          </p:cNvPr>
          <p:cNvSpPr>
            <a:spLocks noGrp="1"/>
          </p:cNvSpPr>
          <p:nvPr>
            <p:ph sz="quarter" idx="10"/>
          </p:nvPr>
        </p:nvSpPr>
        <p:spPr>
          <a:xfrm>
            <a:off x="677517" y="1521872"/>
            <a:ext cx="10895647" cy="4888072"/>
          </a:xfrm>
        </p:spPr>
        <p:txBody>
          <a:bodyPr>
            <a:noAutofit/>
          </a:bodyPr>
          <a:lstStyle/>
          <a:p>
            <a:pPr algn="just"/>
            <a:r>
              <a:rPr lang="en-US" sz="1600" dirty="0">
                <a:latin typeface="Times New Roman" panose="02020603050405020304" pitchFamily="18" charset="0"/>
                <a:cs typeface="Times New Roman" panose="02020603050405020304" pitchFamily="18" charset="0"/>
              </a:rPr>
              <a:t>    </a:t>
            </a:r>
            <a:r>
              <a:rPr lang="en-IN" sz="1600" dirty="0">
                <a:solidFill>
                  <a:srgbClr val="1F1F1F"/>
                </a:solidFill>
                <a:effectLst/>
                <a:latin typeface="Times New Roman" panose="02020603050405020304" pitchFamily="18" charset="0"/>
                <a:ea typeface="Georgia" panose="02040502050405020303" pitchFamily="18" charset="0"/>
                <a:cs typeface="Times New Roman" panose="02020603050405020304" pitchFamily="18" charset="0"/>
              </a:rPr>
              <a:t>The Proposed </a:t>
            </a:r>
            <a:r>
              <a:rPr lang="en-IN" sz="1600" dirty="0">
                <a:solidFill>
                  <a:srgbClr val="1F1F1F"/>
                </a:solidFill>
                <a:latin typeface="Times New Roman" panose="02020603050405020304" pitchFamily="18" charset="0"/>
                <a:ea typeface="Georgia" panose="02040502050405020303" pitchFamily="18" charset="0"/>
                <a:cs typeface="Times New Roman" panose="02020603050405020304" pitchFamily="18" charset="0"/>
              </a:rPr>
              <a:t>S</a:t>
            </a:r>
            <a:r>
              <a:rPr lang="en-IN" sz="1600" dirty="0">
                <a:solidFill>
                  <a:srgbClr val="1F1F1F"/>
                </a:solidFill>
                <a:effectLst/>
                <a:latin typeface="Times New Roman" panose="02020603050405020304" pitchFamily="18" charset="0"/>
                <a:ea typeface="Georgia" panose="02040502050405020303" pitchFamily="18" charset="0"/>
                <a:cs typeface="Times New Roman" panose="02020603050405020304" pitchFamily="18" charset="0"/>
              </a:rPr>
              <a:t>ystem for currency exchange rate forecasting will use a Hybrid Approaches to predict future exchange rates. </a:t>
            </a:r>
            <a:r>
              <a:rPr lang="en-US" sz="1600" dirty="0">
                <a:solidFill>
                  <a:srgbClr val="1F1F1F"/>
                </a:solidFill>
                <a:effectLst/>
                <a:latin typeface="Times New Roman" panose="02020603050405020304" pitchFamily="18" charset="0"/>
                <a:ea typeface="Georgia" panose="02040502050405020303" pitchFamily="18" charset="0"/>
                <a:cs typeface="Times New Roman" panose="02020603050405020304" pitchFamily="18" charset="0"/>
              </a:rPr>
              <a:t>The proposed hybrid method combines traditional time series models with machine learning algorithms to forecast currency exchange rates. By blending these methodologies, the approach aims to overcome the limitations of each method individually, providing improved accuracy, robustness, and adaptability in forecasting exchange rates over various time horizons.</a:t>
            </a:r>
          </a:p>
          <a:p>
            <a:pPr>
              <a:lnSpc>
                <a:spcPct val="100000"/>
              </a:lnSpc>
            </a:pPr>
            <a:r>
              <a:rPr lang="en-US" sz="1600" dirty="0">
                <a:latin typeface="Times New Roman" panose="02020603050405020304" pitchFamily="18" charset="0"/>
                <a:cs typeface="Times New Roman" panose="02020603050405020304" pitchFamily="18" charset="0"/>
              </a:rPr>
              <a:t>Among these algorithms, LSTM, SVR, ARIMA, and RF are prominent choices due to their effectiveness in handling different types of data and capturing complex patterns. Below is an overview of these algorithm combinations: </a:t>
            </a:r>
          </a:p>
          <a:p>
            <a:pPr marL="342900" indent="-342900">
              <a:lnSpc>
                <a:spcPct val="100000"/>
              </a:lnSpc>
              <a:buAutoNum type="arabicPeriod"/>
            </a:pPr>
            <a:r>
              <a:rPr lang="en-US" sz="1600" dirty="0">
                <a:latin typeface="Times New Roman" panose="02020603050405020304" pitchFamily="18" charset="0"/>
                <a:cs typeface="Times New Roman" panose="02020603050405020304" pitchFamily="18" charset="0"/>
              </a:rPr>
              <a:t>LSTM-ARIMA </a:t>
            </a:r>
          </a:p>
          <a:p>
            <a:pPr marL="342900" indent="-342900">
              <a:lnSpc>
                <a:spcPct val="100000"/>
              </a:lnSpc>
              <a:buAutoNum type="arabicPeriod"/>
            </a:pPr>
            <a:r>
              <a:rPr lang="en-US" sz="1600" dirty="0">
                <a:latin typeface="Times New Roman" panose="02020603050405020304" pitchFamily="18" charset="0"/>
                <a:cs typeface="Times New Roman" panose="02020603050405020304" pitchFamily="18" charset="0"/>
              </a:rPr>
              <a:t>LSTM-SVR</a:t>
            </a:r>
          </a:p>
          <a:p>
            <a:pPr marL="342900" indent="-342900">
              <a:lnSpc>
                <a:spcPct val="100000"/>
              </a:lnSpc>
              <a:buAutoNum type="arabicPeriod"/>
            </a:pPr>
            <a:r>
              <a:rPr lang="en-US" sz="1600" dirty="0">
                <a:latin typeface="Times New Roman" panose="02020603050405020304" pitchFamily="18" charset="0"/>
                <a:cs typeface="Times New Roman" panose="02020603050405020304" pitchFamily="18" charset="0"/>
              </a:rPr>
              <a:t>LSTM-RF</a:t>
            </a:r>
          </a:p>
          <a:p>
            <a:pPr marL="342900" indent="-342900">
              <a:lnSpc>
                <a:spcPct val="100000"/>
              </a:lnSpc>
              <a:buAutoNum type="arabicPeriod"/>
            </a:pPr>
            <a:r>
              <a:rPr lang="en-US" sz="1600" dirty="0">
                <a:latin typeface="Times New Roman" panose="02020603050405020304" pitchFamily="18" charset="0"/>
                <a:cs typeface="Times New Roman" panose="02020603050405020304" pitchFamily="18" charset="0"/>
              </a:rPr>
              <a:t>SVR-RF</a:t>
            </a:r>
            <a:endParaRPr lang="en-IN" sz="1600" dirty="0">
              <a:latin typeface="Times New Roman" panose="02020603050405020304" pitchFamily="18" charset="0"/>
              <a:cs typeface="Times New Roman" panose="02020603050405020304" pitchFamily="18" charset="0"/>
            </a:endParaRPr>
          </a:p>
          <a:p>
            <a:pPr algn="just"/>
            <a:endParaRPr lang="en-US" sz="1800" dirty="0">
              <a:solidFill>
                <a:srgbClr val="1F1F1F"/>
              </a:solidFill>
              <a:effectLst/>
              <a:latin typeface="Times New Roman" panose="02020603050405020304"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425811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05081-AA19-BCD0-F655-D8AEC860D5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F9BA99-0562-BEE2-A307-3D7567460C5B}"/>
              </a:ext>
            </a:extLst>
          </p:cNvPr>
          <p:cNvSpPr>
            <a:spLocks noGrp="1"/>
          </p:cNvSpPr>
          <p:nvPr>
            <p:ph type="title"/>
          </p:nvPr>
        </p:nvSpPr>
        <p:spPr>
          <a:xfrm>
            <a:off x="604038" y="448056"/>
            <a:ext cx="10969125" cy="640080"/>
          </a:xfrm>
        </p:spPr>
        <p:txBody>
          <a:bodyPr>
            <a:normAutofit/>
          </a:bodyPr>
          <a:lstStyle/>
          <a:p>
            <a:pPr algn="ctr"/>
            <a:r>
              <a:rPr lang="en-IN" b="1" i="0" dirty="0">
                <a:solidFill>
                  <a:srgbClr val="D24726"/>
                </a:solidFill>
                <a:effectLst/>
                <a:latin typeface="Times New Roman" panose="02020603050405020304" pitchFamily="18" charset="0"/>
                <a:cs typeface="Times New Roman" panose="02020603050405020304" pitchFamily="18" charset="0"/>
              </a:rPr>
              <a:t>STRENGTHS OF PROPOSED SYSTEMS</a:t>
            </a:r>
          </a:p>
        </p:txBody>
      </p:sp>
      <p:sp>
        <p:nvSpPr>
          <p:cNvPr id="3" name="Content Placeholder 2">
            <a:extLst>
              <a:ext uri="{FF2B5EF4-FFF2-40B4-BE49-F238E27FC236}">
                <a16:creationId xmlns:a16="http://schemas.microsoft.com/office/drawing/2014/main" id="{76731E93-2FD0-3E75-6D3F-6FE83FE06891}"/>
              </a:ext>
            </a:extLst>
          </p:cNvPr>
          <p:cNvSpPr>
            <a:spLocks noGrp="1"/>
          </p:cNvSpPr>
          <p:nvPr>
            <p:ph sz="quarter" idx="10"/>
          </p:nvPr>
        </p:nvSpPr>
        <p:spPr>
          <a:xfrm>
            <a:off x="604039" y="1244286"/>
            <a:ext cx="11052252" cy="4888072"/>
          </a:xfrm>
        </p:spPr>
        <p:txBody>
          <a:bodyPr>
            <a:noAutofit/>
          </a:bodyPr>
          <a:lstStyle/>
          <a:p>
            <a:pPr algn="just">
              <a:lnSpc>
                <a:spcPct val="100000"/>
              </a:lnSpc>
              <a:buFont typeface="+mj-lt"/>
              <a:buAutoNum type="arabicPeriod"/>
            </a:pPr>
            <a:r>
              <a:rPr lang="en-US" sz="1400" b="1" i="0" dirty="0">
                <a:solidFill>
                  <a:srgbClr val="D24726"/>
                </a:solidFill>
                <a:effectLst/>
                <a:highlight>
                  <a:srgbClr val="FFFFFF"/>
                </a:highlight>
                <a:latin typeface="Times New Roman" panose="02020603050405020304" pitchFamily="18" charset="0"/>
                <a:cs typeface="Times New Roman" panose="02020603050405020304" pitchFamily="18" charset="0"/>
              </a:rPr>
              <a:t>Improved Accuracy</a:t>
            </a:r>
            <a:r>
              <a:rPr lang="en-US" sz="1400" b="0" i="0" dirty="0">
                <a:solidFill>
                  <a:srgbClr val="D24726"/>
                </a:solidFill>
                <a:effectLst/>
                <a:highlight>
                  <a:srgbClr val="FFFFFF"/>
                </a:highlight>
                <a:latin typeface="Times New Roman" panose="02020603050405020304" pitchFamily="18" charset="0"/>
                <a:cs typeface="Times New Roman" panose="02020603050405020304" pitchFamily="18" charset="0"/>
              </a:rPr>
              <a:t>: </a:t>
            </a:r>
            <a:r>
              <a:rPr lang="en-US" sz="1400" b="0" i="0" dirty="0">
                <a:solidFill>
                  <a:srgbClr val="0D0D0D"/>
                </a:solidFill>
                <a:effectLst/>
                <a:highlight>
                  <a:srgbClr val="FFFFFF"/>
                </a:highlight>
                <a:latin typeface="Times New Roman" panose="02020603050405020304" pitchFamily="18" charset="0"/>
                <a:cs typeface="Times New Roman" panose="02020603050405020304" pitchFamily="18" charset="0"/>
              </a:rPr>
              <a:t>By combining LSTM models with machine learning algorithms, the hybrid approach leverages the strengths of both methodologies, resulting in more accurate exchange rate forecasts compared to using either method alone.</a:t>
            </a:r>
          </a:p>
          <a:p>
            <a:pPr algn="just">
              <a:lnSpc>
                <a:spcPct val="100000"/>
              </a:lnSpc>
              <a:buFont typeface="+mj-lt"/>
              <a:buAutoNum type="arabicPeriod"/>
            </a:pPr>
            <a:r>
              <a:rPr lang="en-US" sz="1400" b="1" i="0" dirty="0">
                <a:solidFill>
                  <a:srgbClr val="D24726"/>
                </a:solidFill>
                <a:effectLst/>
                <a:highlight>
                  <a:srgbClr val="FFFFFF"/>
                </a:highlight>
                <a:latin typeface="Times New Roman" panose="02020603050405020304" pitchFamily="18" charset="0"/>
                <a:cs typeface="Times New Roman" panose="02020603050405020304" pitchFamily="18" charset="0"/>
              </a:rPr>
              <a:t>Robustness</a:t>
            </a:r>
            <a:r>
              <a:rPr lang="en-US" sz="1400" b="0" i="0" dirty="0">
                <a:solidFill>
                  <a:srgbClr val="D24726"/>
                </a:solidFill>
                <a:effectLst/>
                <a:highlight>
                  <a:srgbClr val="FFFFFF"/>
                </a:highlight>
                <a:latin typeface="Times New Roman" panose="02020603050405020304" pitchFamily="18" charset="0"/>
                <a:cs typeface="Times New Roman" panose="02020603050405020304" pitchFamily="18" charset="0"/>
              </a:rPr>
              <a:t>: </a:t>
            </a:r>
            <a:r>
              <a:rPr lang="en-US" sz="1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hybrid models are designed to be robust against fluctuations and noise in currency exchange rate data. The integration of multiple techniques enhances the model's ability to handle different types of data patterns and market conditions.</a:t>
            </a:r>
          </a:p>
          <a:p>
            <a:pPr algn="just">
              <a:lnSpc>
                <a:spcPct val="100000"/>
              </a:lnSpc>
              <a:buFont typeface="+mj-lt"/>
              <a:buAutoNum type="arabicPeriod"/>
            </a:pPr>
            <a:r>
              <a:rPr lang="en-US" sz="1400" b="1" i="0" dirty="0">
                <a:solidFill>
                  <a:srgbClr val="D24726"/>
                </a:solidFill>
                <a:effectLst/>
                <a:highlight>
                  <a:srgbClr val="FFFFFF"/>
                </a:highlight>
                <a:latin typeface="Times New Roman" panose="02020603050405020304" pitchFamily="18" charset="0"/>
                <a:cs typeface="Times New Roman" panose="02020603050405020304" pitchFamily="18" charset="0"/>
              </a:rPr>
              <a:t>Adaptability</a:t>
            </a:r>
            <a:r>
              <a:rPr lang="en-US" sz="1400" b="0" i="0" dirty="0">
                <a:solidFill>
                  <a:srgbClr val="D24726"/>
                </a:solidFill>
                <a:effectLst/>
                <a:highlight>
                  <a:srgbClr val="FFFFFF"/>
                </a:highlight>
                <a:latin typeface="Times New Roman" panose="02020603050405020304" pitchFamily="18" charset="0"/>
                <a:cs typeface="Times New Roman" panose="02020603050405020304" pitchFamily="18" charset="0"/>
              </a:rPr>
              <a:t>: </a:t>
            </a:r>
            <a:r>
              <a:rPr lang="en-US" sz="1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hybrid approach allows for flexibility in adapting to changing market dynamics and varying time horizons. It can adjust its forecasting strategies based on evolving trends and shifts in the economic landscape.</a:t>
            </a:r>
          </a:p>
          <a:p>
            <a:pPr algn="just">
              <a:lnSpc>
                <a:spcPct val="100000"/>
              </a:lnSpc>
              <a:buFont typeface="+mj-lt"/>
              <a:buAutoNum type="arabicPeriod"/>
            </a:pPr>
            <a:r>
              <a:rPr lang="en-US" sz="1400" b="1" i="0" dirty="0">
                <a:solidFill>
                  <a:srgbClr val="D24726"/>
                </a:solidFill>
                <a:effectLst/>
                <a:highlight>
                  <a:srgbClr val="FFFFFF"/>
                </a:highlight>
                <a:latin typeface="Times New Roman" panose="02020603050405020304" pitchFamily="18" charset="0"/>
                <a:cs typeface="Times New Roman" panose="02020603050405020304" pitchFamily="18" charset="0"/>
              </a:rPr>
              <a:t>Complementary Strengths</a:t>
            </a:r>
            <a:r>
              <a:rPr lang="en-US" sz="1400" b="0" i="0" dirty="0">
                <a:solidFill>
                  <a:srgbClr val="D24726"/>
                </a:solidFill>
                <a:effectLst/>
                <a:highlight>
                  <a:srgbClr val="FFFFFF"/>
                </a:highlight>
                <a:latin typeface="Times New Roman" panose="02020603050405020304" pitchFamily="18" charset="0"/>
                <a:cs typeface="Times New Roman" panose="02020603050405020304" pitchFamily="18" charset="0"/>
              </a:rPr>
              <a:t>: </a:t>
            </a:r>
            <a:r>
              <a:rPr lang="en-US" sz="1400" b="0" i="0" dirty="0">
                <a:solidFill>
                  <a:srgbClr val="0D0D0D"/>
                </a:solidFill>
                <a:effectLst/>
                <a:highlight>
                  <a:srgbClr val="FFFFFF"/>
                </a:highlight>
                <a:latin typeface="Times New Roman" panose="02020603050405020304" pitchFamily="18" charset="0"/>
                <a:cs typeface="Times New Roman" panose="02020603050405020304" pitchFamily="18" charset="0"/>
              </a:rPr>
              <a:t>LSTM models excel in capturing long-term dependencies and patterns in time series data, while machine learning algorithms offer versatility and can capture complex relationships within the data. By combining these strengths, the hybrid models provide a comprehensive and nuanced analysis of exchange rate movements.</a:t>
            </a:r>
          </a:p>
          <a:p>
            <a:pPr algn="just">
              <a:lnSpc>
                <a:spcPct val="100000"/>
              </a:lnSpc>
              <a:buFont typeface="+mj-lt"/>
              <a:buAutoNum type="arabicPeriod"/>
            </a:pPr>
            <a:r>
              <a:rPr lang="en-US" sz="1400" b="1" i="0" dirty="0">
                <a:solidFill>
                  <a:srgbClr val="D24726"/>
                </a:solidFill>
                <a:effectLst/>
                <a:highlight>
                  <a:srgbClr val="FFFFFF"/>
                </a:highlight>
                <a:latin typeface="Times New Roman" panose="02020603050405020304" pitchFamily="18" charset="0"/>
                <a:cs typeface="Times New Roman" panose="02020603050405020304" pitchFamily="18" charset="0"/>
              </a:rPr>
              <a:t>Reduced Overfitting</a:t>
            </a:r>
            <a:r>
              <a:rPr lang="en-US" sz="1400" b="0" i="0" dirty="0">
                <a:solidFill>
                  <a:srgbClr val="0D0D0D"/>
                </a:solidFill>
                <a:effectLst/>
                <a:highlight>
                  <a:srgbClr val="FFFFFF"/>
                </a:highlight>
                <a:latin typeface="Times New Roman" panose="02020603050405020304" pitchFamily="18" charset="0"/>
                <a:cs typeface="Times New Roman" panose="02020603050405020304" pitchFamily="18" charset="0"/>
              </a:rPr>
              <a:t>: Integrating multiple models can help mitigate the risk of overfitting, where a model learns to memorize the training data rather than generalize to unseen data. The hybrid approach promotes a more balanced model that generalizes well to new exchange rate data.</a:t>
            </a:r>
          </a:p>
          <a:p>
            <a:pPr algn="just">
              <a:lnSpc>
                <a:spcPct val="100000"/>
              </a:lnSpc>
              <a:buFont typeface="+mj-lt"/>
              <a:buAutoNum type="arabicPeriod"/>
            </a:pPr>
            <a:r>
              <a:rPr lang="en-US" sz="1400" b="1" i="0" dirty="0">
                <a:solidFill>
                  <a:srgbClr val="D24726"/>
                </a:solidFill>
                <a:effectLst/>
                <a:highlight>
                  <a:srgbClr val="FFFFFF"/>
                </a:highlight>
                <a:latin typeface="Times New Roman" panose="02020603050405020304" pitchFamily="18" charset="0"/>
                <a:cs typeface="Times New Roman" panose="02020603050405020304" pitchFamily="18" charset="0"/>
              </a:rPr>
              <a:t>Enhanced Performance Across Time Horizons</a:t>
            </a:r>
            <a:r>
              <a:rPr lang="en-US" sz="1400" b="0" i="0" dirty="0">
                <a:solidFill>
                  <a:srgbClr val="D24726"/>
                </a:solidFill>
                <a:effectLst/>
                <a:highlight>
                  <a:srgbClr val="FFFFFF"/>
                </a:highlight>
                <a:latin typeface="Times New Roman" panose="02020603050405020304" pitchFamily="18" charset="0"/>
                <a:cs typeface="Times New Roman" panose="02020603050405020304" pitchFamily="18" charset="0"/>
              </a:rPr>
              <a:t>: </a:t>
            </a:r>
            <a:r>
              <a:rPr lang="en-US" sz="1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hybrid models are capable of forecasting exchange rates across various time horizons, from short-term fluctuations to long-term trends. This versatility enables stakeholders to make informed decisions based on forecasts tailored to their specific investment or trading strategies.</a:t>
            </a:r>
          </a:p>
        </p:txBody>
      </p:sp>
    </p:spTree>
    <p:extLst>
      <p:ext uri="{BB962C8B-B14F-4D97-AF65-F5344CB8AC3E}">
        <p14:creationId xmlns:p14="http://schemas.microsoft.com/office/powerpoint/2010/main" val="3605425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12321" y="448056"/>
            <a:ext cx="10948308" cy="640080"/>
          </a:xfrm>
        </p:spPr>
        <p:txBody>
          <a:bodyPr>
            <a:noAutofit/>
          </a:bodyPr>
          <a:lstStyle/>
          <a:p>
            <a:pPr algn="ctr"/>
            <a:r>
              <a:rPr lang="en-US" b="1" dirty="0">
                <a:solidFill>
                  <a:srgbClr val="D24726"/>
                </a:solidFill>
                <a:latin typeface="Times New Roman" panose="02020603050405020304" pitchFamily="18" charset="0"/>
                <a:cs typeface="Times New Roman" panose="02020603050405020304" pitchFamily="18" charset="0"/>
              </a:rPr>
              <a:t>HARDWARE AND SOFTWARE REQUIREMENTS</a:t>
            </a:r>
          </a:p>
        </p:txBody>
      </p:sp>
      <p:sp>
        <p:nvSpPr>
          <p:cNvPr id="38" name="Content Placeholder 17"/>
          <p:cNvSpPr txBox="1">
            <a:spLocks/>
          </p:cNvSpPr>
          <p:nvPr/>
        </p:nvSpPr>
        <p:spPr>
          <a:xfrm>
            <a:off x="483589" y="1414732"/>
            <a:ext cx="11224821" cy="5037884"/>
          </a:xfrm>
          <a:prstGeom prst="rect">
            <a:avLst/>
          </a:prstGeom>
        </p:spPr>
        <p:txBody>
          <a:bodyPr vert="horz" lIns="91440" tIns="45720" rIns="91440" bIns="45720" numCol="1"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None/>
            </a:pPr>
            <a:r>
              <a:rPr lang="en-IN" sz="1400" b="1" dirty="0">
                <a:solidFill>
                  <a:schemeClr val="accent2">
                    <a:lumMod val="75000"/>
                  </a:schemeClr>
                </a:solidFill>
                <a:latin typeface="Times New Roman" panose="02020603050405020304" pitchFamily="18" charset="0"/>
                <a:ea typeface="Arial" panose="020B0604020202020204" pitchFamily="34" charset="0"/>
                <a:cs typeface="Times New Roman" panose="02020603050405020304" pitchFamily="18" charset="0"/>
              </a:rPr>
              <a:t>Hardware</a:t>
            </a:r>
            <a:r>
              <a:rPr lang="en-IN" sz="1400" b="1" dirty="0">
                <a:solidFill>
                  <a:schemeClr val="accent2">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Requirements:</a:t>
            </a:r>
            <a:endParaRPr lang="en-IN" sz="1400" b="1" dirty="0">
              <a:solidFill>
                <a:schemeClr val="accent2">
                  <a:lumMod val="75000"/>
                </a:schemeClr>
              </a:solidFill>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buFont typeface="Wingdings" panose="05000000000000000000" pitchFamily="2" charset="2"/>
              <a:buChar char="v"/>
            </a:pPr>
            <a:r>
              <a:rPr lang="en-IN" sz="1400" dirty="0">
                <a:solidFill>
                  <a:srgbClr val="1F1F1F"/>
                </a:solidFill>
                <a:latin typeface="Times New Roman" panose="02020603050405020304" pitchFamily="18" charset="0"/>
                <a:ea typeface="Georgia" panose="02040502050405020303" pitchFamily="18" charset="0"/>
                <a:cs typeface="Times New Roman" panose="02020603050405020304" pitchFamily="18" charset="0"/>
              </a:rPr>
              <a:t>Windows 10</a:t>
            </a:r>
          </a:p>
          <a:p>
            <a:pPr>
              <a:lnSpc>
                <a:spcPct val="115000"/>
              </a:lnSpc>
              <a:buFont typeface="Wingdings" panose="05000000000000000000" pitchFamily="2" charset="2"/>
              <a:buChar char="v"/>
            </a:pPr>
            <a:r>
              <a:rPr lang="en-IN" sz="1400" dirty="0">
                <a:solidFill>
                  <a:srgbClr val="1F1F1F"/>
                </a:solidFill>
                <a:effectLst/>
                <a:latin typeface="Times New Roman" panose="02020603050405020304" pitchFamily="18" charset="0"/>
                <a:ea typeface="Georgia" panose="02040502050405020303" pitchFamily="18" charset="0"/>
                <a:cs typeface="Times New Roman" panose="02020603050405020304" pitchFamily="18" charset="0"/>
              </a:rPr>
              <a:t>8GB Ram</a:t>
            </a:r>
            <a:endParaRPr lang="en-IN" sz="1400" dirty="0">
              <a:solidFill>
                <a:srgbClr val="1F1F1F"/>
              </a:solidFill>
              <a:latin typeface="Times New Roman" panose="02020603050405020304" pitchFamily="18" charset="0"/>
              <a:ea typeface="Georgia" panose="02040502050405020303" pitchFamily="18" charset="0"/>
              <a:cs typeface="Times New Roman" panose="02020603050405020304" pitchFamily="18" charset="0"/>
            </a:endParaRPr>
          </a:p>
          <a:p>
            <a:pPr>
              <a:lnSpc>
                <a:spcPct val="115000"/>
              </a:lnSpc>
              <a:buFont typeface="Wingdings" panose="05000000000000000000" pitchFamily="2" charset="2"/>
              <a:buChar char="v"/>
            </a:pPr>
            <a:r>
              <a:rPr lang="en-IN" sz="1400" dirty="0">
                <a:solidFill>
                  <a:srgbClr val="1F1F1F"/>
                </a:solidFill>
                <a:effectLst/>
                <a:latin typeface="Times New Roman" panose="02020603050405020304" pitchFamily="18" charset="0"/>
                <a:ea typeface="Georgia" panose="02040502050405020303" pitchFamily="18" charset="0"/>
                <a:cs typeface="Times New Roman" panose="02020603050405020304" pitchFamily="18" charset="0"/>
              </a:rPr>
              <a:t>256 internal memory</a:t>
            </a:r>
            <a:endParaRPr lang="en-IN" sz="14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buFont typeface="Wingdings" panose="05000000000000000000" pitchFamily="2" charset="2"/>
              <a:buChar char="v"/>
            </a:pPr>
            <a:r>
              <a:rPr lang="en-IN" sz="1400" dirty="0">
                <a:solidFill>
                  <a:srgbClr val="1F1F1F"/>
                </a:solidFill>
                <a:effectLst/>
                <a:latin typeface="Times New Roman" panose="02020603050405020304" pitchFamily="18" charset="0"/>
                <a:ea typeface="Georgia" panose="02040502050405020303" pitchFamily="18" charset="0"/>
                <a:cs typeface="Times New Roman" panose="02020603050405020304" pitchFamily="18" charset="0"/>
              </a:rPr>
              <a:t>intel processor</a:t>
            </a:r>
            <a:endParaRPr lang="en-IN"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nSpc>
                <a:spcPct val="115000"/>
              </a:lnSpc>
              <a:buNone/>
            </a:pPr>
            <a:r>
              <a:rPr lang="en-IN" sz="1400" dirty="0">
                <a:solidFill>
                  <a:schemeClr val="accent2">
                    <a:lumMod val="75000"/>
                  </a:schemeClr>
                </a:solidFill>
                <a:effectLst/>
                <a:latin typeface="Times New Roman" panose="02020603050405020304" pitchFamily="18" charset="0"/>
                <a:ea typeface="Georgia" panose="02040502050405020303" pitchFamily="18" charset="0"/>
                <a:cs typeface="Times New Roman" panose="02020603050405020304" pitchFamily="18" charset="0"/>
              </a:rPr>
              <a:t> </a:t>
            </a:r>
            <a:r>
              <a:rPr lang="en-IN" sz="1400" b="1" dirty="0">
                <a:solidFill>
                  <a:schemeClr val="accent2">
                    <a:lumMod val="75000"/>
                  </a:schemeClr>
                </a:solidFill>
                <a:latin typeface="Times New Roman" panose="02020603050405020304" pitchFamily="18" charset="0"/>
                <a:ea typeface="Georgia" panose="02040502050405020303" pitchFamily="18" charset="0"/>
                <a:cs typeface="Times New Roman" panose="02020603050405020304" pitchFamily="18" charset="0"/>
              </a:rPr>
              <a:t>Software</a:t>
            </a:r>
            <a:r>
              <a:rPr lang="en-IN" sz="1400" b="1" dirty="0">
                <a:solidFill>
                  <a:schemeClr val="accent2">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Requirements:</a:t>
            </a:r>
            <a:endParaRPr lang="en-IN" sz="1400" b="1" dirty="0">
              <a:solidFill>
                <a:schemeClr val="accent2">
                  <a:lumMod val="75000"/>
                </a:schemeClr>
              </a:solidFill>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buFont typeface="Wingdings" panose="05000000000000000000" pitchFamily="2" charset="2"/>
              <a:buChar char="v"/>
            </a:pPr>
            <a:r>
              <a:rPr lang="en-IN" sz="1400" dirty="0">
                <a:solidFill>
                  <a:srgbClr val="1F1F1F"/>
                </a:solidFill>
                <a:effectLst/>
                <a:latin typeface="Times New Roman" panose="02020603050405020304" pitchFamily="18" charset="0"/>
                <a:ea typeface="Georgia" panose="02040502050405020303" pitchFamily="18" charset="0"/>
                <a:cs typeface="Times New Roman" panose="02020603050405020304" pitchFamily="18" charset="0"/>
              </a:rPr>
              <a:t>Anaconda navigator(Anaconda jupyter)</a:t>
            </a:r>
          </a:p>
          <a:p>
            <a:pPr>
              <a:lnSpc>
                <a:spcPct val="115000"/>
              </a:lnSpc>
              <a:buFont typeface="Wingdings" panose="05000000000000000000" pitchFamily="2" charset="2"/>
              <a:buChar char="v"/>
            </a:pPr>
            <a:r>
              <a:rPr lang="en-IN" sz="1400"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VS code</a:t>
            </a:r>
          </a:p>
          <a:p>
            <a:pPr>
              <a:lnSpc>
                <a:spcPct val="115000"/>
              </a:lnSpc>
              <a:buFont typeface="Wingdings" panose="05000000000000000000" pitchFamily="2" charset="2"/>
              <a:buChar char="v"/>
            </a:pPr>
            <a:r>
              <a:rPr lang="en-IN" sz="1400" dirty="0">
                <a:solidFill>
                  <a:srgbClr val="1F1F1F"/>
                </a:solidFill>
                <a:latin typeface="Times New Roman" panose="02020603050405020304" pitchFamily="18" charset="0"/>
                <a:ea typeface="Arial" panose="020B0604020202020204" pitchFamily="34" charset="0"/>
                <a:cs typeface="Times New Roman" panose="02020603050405020304" pitchFamily="18" charset="0"/>
              </a:rPr>
              <a:t>D</a:t>
            </a:r>
            <a:r>
              <a:rPr lang="en-IN" sz="1400" dirty="0">
                <a:solidFill>
                  <a:srgbClr val="1F1F1F"/>
                </a:solidFill>
                <a:effectLst/>
                <a:latin typeface="Times New Roman" panose="02020603050405020304" pitchFamily="18" charset="0"/>
                <a:ea typeface="Arial" panose="020B0604020202020204" pitchFamily="34" charset="0"/>
                <a:cs typeface="Times New Roman" panose="02020603050405020304" pitchFamily="18" charset="0"/>
              </a:rPr>
              <a:t>jango</a:t>
            </a:r>
            <a:endParaRPr lang="en-IN" sz="14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852872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7D8A-B1C9-E1C7-E74F-07C4B4AF2B26}"/>
              </a:ext>
            </a:extLst>
          </p:cNvPr>
          <p:cNvSpPr>
            <a:spLocks noGrp="1"/>
          </p:cNvSpPr>
          <p:nvPr>
            <p:ph type="title"/>
          </p:nvPr>
        </p:nvSpPr>
        <p:spPr>
          <a:xfrm>
            <a:off x="620486" y="448056"/>
            <a:ext cx="10991634" cy="640080"/>
          </a:xfrm>
        </p:spPr>
        <p:txBody>
          <a:bodyPr>
            <a:normAutofit/>
          </a:bodyPr>
          <a:lstStyle/>
          <a:p>
            <a:pPr algn="ctr"/>
            <a:r>
              <a:rPr lang="en-IN" b="1" dirty="0">
                <a:solidFill>
                  <a:srgbClr val="D24726"/>
                </a:solidFill>
                <a:latin typeface="Times New Roman" panose="02020603050405020304" pitchFamily="18" charset="0"/>
                <a:cs typeface="Times New Roman" panose="02020603050405020304" pitchFamily="18" charset="0"/>
              </a:rPr>
              <a:t>DATASET DESCRIPTION</a:t>
            </a:r>
          </a:p>
        </p:txBody>
      </p:sp>
      <p:graphicFrame>
        <p:nvGraphicFramePr>
          <p:cNvPr id="6" name="Table 5">
            <a:extLst>
              <a:ext uri="{FF2B5EF4-FFF2-40B4-BE49-F238E27FC236}">
                <a16:creationId xmlns:a16="http://schemas.microsoft.com/office/drawing/2014/main" id="{014CF9BD-3886-92FC-FE1E-8A5D13FE8EEC}"/>
              </a:ext>
            </a:extLst>
          </p:cNvPr>
          <p:cNvGraphicFramePr>
            <a:graphicFrameLocks noGrp="1"/>
          </p:cNvGraphicFramePr>
          <p:nvPr>
            <p:extLst>
              <p:ext uri="{D42A27DB-BD31-4B8C-83A1-F6EECF244321}">
                <p14:modId xmlns:p14="http://schemas.microsoft.com/office/powerpoint/2010/main" val="1607245822"/>
              </p:ext>
            </p:extLst>
          </p:nvPr>
        </p:nvGraphicFramePr>
        <p:xfrm>
          <a:off x="5935436" y="1522258"/>
          <a:ext cx="5878285" cy="1381760"/>
        </p:xfrm>
        <a:graphic>
          <a:graphicData uri="http://schemas.openxmlformats.org/drawingml/2006/table">
            <a:tbl>
              <a:tblPr firstRow="1" bandRow="1">
                <a:tableStyleId>{21E4AEA4-8DFA-4A89-87EB-49C32662AFE0}</a:tableStyleId>
              </a:tblPr>
              <a:tblGrid>
                <a:gridCol w="2204117">
                  <a:extLst>
                    <a:ext uri="{9D8B030D-6E8A-4147-A177-3AD203B41FA5}">
                      <a16:colId xmlns:a16="http://schemas.microsoft.com/office/drawing/2014/main" val="2867210232"/>
                    </a:ext>
                  </a:extLst>
                </a:gridCol>
                <a:gridCol w="1257540">
                  <a:extLst>
                    <a:ext uri="{9D8B030D-6E8A-4147-A177-3AD203B41FA5}">
                      <a16:colId xmlns:a16="http://schemas.microsoft.com/office/drawing/2014/main" val="581143789"/>
                    </a:ext>
                  </a:extLst>
                </a:gridCol>
                <a:gridCol w="1191986">
                  <a:extLst>
                    <a:ext uri="{9D8B030D-6E8A-4147-A177-3AD203B41FA5}">
                      <a16:colId xmlns:a16="http://schemas.microsoft.com/office/drawing/2014/main" val="2889103596"/>
                    </a:ext>
                  </a:extLst>
                </a:gridCol>
                <a:gridCol w="1224642">
                  <a:extLst>
                    <a:ext uri="{9D8B030D-6E8A-4147-A177-3AD203B41FA5}">
                      <a16:colId xmlns:a16="http://schemas.microsoft.com/office/drawing/2014/main" val="4085063841"/>
                    </a:ext>
                  </a:extLst>
                </a:gridCol>
              </a:tblGrid>
              <a:tr h="370840">
                <a:tc>
                  <a:txBody>
                    <a:bodyPr/>
                    <a:lstStyle/>
                    <a:p>
                      <a:pPr algn="ctr"/>
                      <a:endParaRPr lang="en-IN" dirty="0"/>
                    </a:p>
                  </a:txBody>
                  <a:tcPr/>
                </a:tc>
                <a:tc>
                  <a:txBody>
                    <a:bodyPr/>
                    <a:lstStyle/>
                    <a:p>
                      <a:pPr algn="ctr"/>
                      <a:r>
                        <a:rPr lang="en-IN" dirty="0"/>
                        <a:t>NZD/USD</a:t>
                      </a:r>
                    </a:p>
                  </a:txBody>
                  <a:tcPr/>
                </a:tc>
                <a:tc>
                  <a:txBody>
                    <a:bodyPr/>
                    <a:lstStyle/>
                    <a:p>
                      <a:pPr algn="ctr"/>
                      <a:r>
                        <a:rPr lang="en-IN" dirty="0"/>
                        <a:t>EUR/INR</a:t>
                      </a:r>
                    </a:p>
                  </a:txBody>
                  <a:tcPr/>
                </a:tc>
                <a:tc>
                  <a:txBody>
                    <a:bodyPr/>
                    <a:lstStyle/>
                    <a:p>
                      <a:pPr algn="ctr"/>
                      <a:r>
                        <a:rPr lang="en-IN" dirty="0"/>
                        <a:t>USD/INR</a:t>
                      </a:r>
                    </a:p>
                  </a:txBody>
                  <a:tcPr/>
                </a:tc>
                <a:extLst>
                  <a:ext uri="{0D108BD9-81ED-4DB2-BD59-A6C34878D82A}">
                    <a16:rowId xmlns:a16="http://schemas.microsoft.com/office/drawing/2014/main" val="3221121297"/>
                  </a:ext>
                </a:extLst>
              </a:tr>
              <a:tr h="370840">
                <a:tc>
                  <a:txBody>
                    <a:bodyPr/>
                    <a:lstStyle/>
                    <a:p>
                      <a:pPr algn="ctr"/>
                      <a:r>
                        <a:rPr lang="en-IN" dirty="0"/>
                        <a:t>Data range</a:t>
                      </a:r>
                    </a:p>
                  </a:txBody>
                  <a:tcPr/>
                </a:tc>
                <a:tc>
                  <a:txBody>
                    <a:bodyPr/>
                    <a:lstStyle/>
                    <a:p>
                      <a:pPr algn="ctr"/>
                      <a:r>
                        <a:rPr lang="en-IN" dirty="0"/>
                        <a:t>2002-2023</a:t>
                      </a:r>
                    </a:p>
                  </a:txBody>
                  <a:tcPr/>
                </a:tc>
                <a:tc>
                  <a:txBody>
                    <a:bodyPr/>
                    <a:lstStyle/>
                    <a:p>
                      <a:pPr algn="ctr"/>
                      <a:r>
                        <a:rPr lang="en-IN" dirty="0"/>
                        <a:t>2002-2023</a:t>
                      </a:r>
                    </a:p>
                  </a:txBody>
                  <a:tcPr/>
                </a:tc>
                <a:tc>
                  <a:txBody>
                    <a:bodyPr/>
                    <a:lstStyle/>
                    <a:p>
                      <a:pPr algn="ctr"/>
                      <a:r>
                        <a:rPr lang="en-IN" dirty="0"/>
                        <a:t>2002-2023</a:t>
                      </a:r>
                    </a:p>
                  </a:txBody>
                  <a:tcPr/>
                </a:tc>
                <a:extLst>
                  <a:ext uri="{0D108BD9-81ED-4DB2-BD59-A6C34878D82A}">
                    <a16:rowId xmlns:a16="http://schemas.microsoft.com/office/drawing/2014/main" val="3280903860"/>
                  </a:ext>
                </a:extLst>
              </a:tr>
              <a:tr h="370840">
                <a:tc>
                  <a:txBody>
                    <a:bodyPr/>
                    <a:lstStyle/>
                    <a:p>
                      <a:pPr algn="ctr"/>
                      <a:r>
                        <a:rPr lang="en-IN" dirty="0"/>
                        <a:t>No. of observations</a:t>
                      </a:r>
                    </a:p>
                  </a:txBody>
                  <a:tcPr/>
                </a:tc>
                <a:tc>
                  <a:txBody>
                    <a:bodyPr/>
                    <a:lstStyle/>
                    <a:p>
                      <a:pPr algn="ctr"/>
                      <a:r>
                        <a:rPr lang="en-IN" dirty="0"/>
                        <a:t>7964</a:t>
                      </a:r>
                    </a:p>
                  </a:txBody>
                  <a:tcPr/>
                </a:tc>
                <a:tc>
                  <a:txBody>
                    <a:bodyPr/>
                    <a:lstStyle/>
                    <a:p>
                      <a:pPr algn="ctr"/>
                      <a:r>
                        <a:rPr lang="en-IN" dirty="0"/>
                        <a:t>7512</a:t>
                      </a:r>
                    </a:p>
                  </a:txBody>
                  <a:tcPr/>
                </a:tc>
                <a:tc>
                  <a:txBody>
                    <a:bodyPr/>
                    <a:lstStyle/>
                    <a:p>
                      <a:pPr algn="ctr"/>
                      <a:r>
                        <a:rPr lang="en-IN" dirty="0"/>
                        <a:t>7716</a:t>
                      </a:r>
                    </a:p>
                  </a:txBody>
                  <a:tcPr/>
                </a:tc>
                <a:extLst>
                  <a:ext uri="{0D108BD9-81ED-4DB2-BD59-A6C34878D82A}">
                    <a16:rowId xmlns:a16="http://schemas.microsoft.com/office/drawing/2014/main" val="3854706004"/>
                  </a:ext>
                </a:extLst>
              </a:tr>
            </a:tbl>
          </a:graphicData>
        </a:graphic>
      </p:graphicFrame>
      <p:sp>
        <p:nvSpPr>
          <p:cNvPr id="8" name="TextBox 7">
            <a:extLst>
              <a:ext uri="{FF2B5EF4-FFF2-40B4-BE49-F238E27FC236}">
                <a16:creationId xmlns:a16="http://schemas.microsoft.com/office/drawing/2014/main" id="{DE75BE08-7448-5CBE-D5B4-A91F8511AD61}"/>
              </a:ext>
            </a:extLst>
          </p:cNvPr>
          <p:cNvSpPr txBox="1"/>
          <p:nvPr/>
        </p:nvSpPr>
        <p:spPr>
          <a:xfrm>
            <a:off x="557213" y="1358192"/>
            <a:ext cx="5280251" cy="1815882"/>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Three datasets downloaded from Google Finance database. These three datasets have the following attributes which are used for the forecasting task. </a:t>
            </a:r>
          </a:p>
          <a:p>
            <a:pPr algn="just"/>
            <a:r>
              <a:rPr lang="en-US" sz="1600" dirty="0">
                <a:latin typeface="Times New Roman" panose="02020603050405020304" pitchFamily="18" charset="0"/>
                <a:cs typeface="Times New Roman" panose="02020603050405020304" pitchFamily="18" charset="0"/>
              </a:rPr>
              <a:t>• Date </a:t>
            </a:r>
          </a:p>
          <a:p>
            <a:pPr algn="just"/>
            <a:r>
              <a:rPr lang="en-US" sz="1600" dirty="0">
                <a:latin typeface="Times New Roman" panose="02020603050405020304" pitchFamily="18" charset="0"/>
                <a:cs typeface="Times New Roman" panose="02020603050405020304" pitchFamily="18" charset="0"/>
              </a:rPr>
              <a:t>• Close</a:t>
            </a:r>
          </a:p>
          <a:p>
            <a:pPr algn="just"/>
            <a:r>
              <a:rPr lang="en-US" sz="1600" dirty="0">
                <a:latin typeface="Times New Roman" panose="02020603050405020304" pitchFamily="18" charset="0"/>
                <a:cs typeface="Times New Roman" panose="02020603050405020304" pitchFamily="18" charset="0"/>
              </a:rPr>
              <a:t>The last attribute which is close is used for output and forecasting each day close price.</a:t>
            </a:r>
            <a:endParaRPr lang="en-IN"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9DE8CB0-24B5-F9D8-457B-10EC66AFF4F2}"/>
              </a:ext>
            </a:extLst>
          </p:cNvPr>
          <p:cNvPicPr>
            <a:picLocks noChangeAspect="1"/>
          </p:cNvPicPr>
          <p:nvPr/>
        </p:nvPicPr>
        <p:blipFill>
          <a:blip r:embed="rId2"/>
          <a:stretch>
            <a:fillRect/>
          </a:stretch>
        </p:blipFill>
        <p:spPr>
          <a:xfrm>
            <a:off x="620485" y="3174074"/>
            <a:ext cx="11193236" cy="3235870"/>
          </a:xfrm>
          <a:prstGeom prst="rect">
            <a:avLst/>
          </a:prstGeom>
        </p:spPr>
      </p:pic>
    </p:spTree>
    <p:extLst>
      <p:ext uri="{BB962C8B-B14F-4D97-AF65-F5344CB8AC3E}">
        <p14:creationId xmlns:p14="http://schemas.microsoft.com/office/powerpoint/2010/main" val="2456831185"/>
      </p:ext>
    </p:extLst>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3EE4EA-81C0-48D0-BEBD-A2EFD6B38B42}">
  <ds:schemaRefs>
    <ds:schemaRef ds:uri="http://purl.org/dc/terms/"/>
    <ds:schemaRef ds:uri="http://schemas.microsoft.com/office/2006/metadata/properties"/>
    <ds:schemaRef ds:uri="http://schemas.microsoft.com/office/2006/documentManagement/types"/>
    <ds:schemaRef ds:uri="http://www.w3.org/XML/1998/namespace"/>
    <ds:schemaRef ds:uri="230e9df3-be65-4c73-a93b-d1236ebd677e"/>
    <ds:schemaRef ds:uri="http://schemas.microsoft.com/office/infopath/2007/PartnerControls"/>
    <ds:schemaRef ds:uri="http://schemas.openxmlformats.org/package/2006/metadata/core-properties"/>
    <ds:schemaRef ds:uri="16c05727-aa75-4e4a-9b5f-8a80a1165891"/>
    <ds:schemaRef ds:uri="71af3243-3dd4-4a8d-8c0d-dd76da1f02a5"/>
    <ds:schemaRef ds:uri="http://schemas.microsoft.com/sharepoint/v3"/>
    <ds:schemaRef ds:uri="http://purl.org/dc/dcmitype/"/>
    <ds:schemaRef ds:uri="http://purl.org/dc/elements/1.1/"/>
  </ds:schemaRefs>
</ds:datastoreItem>
</file>

<file path=customXml/itemProps2.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63EE24-83AF-4B4D-B45B-11D1ECD436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{91D17172-5963-46D3-A454-51FA8EF09DD1}tf10001108_win32</Template>
  <TotalTime>4511</TotalTime>
  <Words>1853</Words>
  <Application>Microsoft Office PowerPoint</Application>
  <PresentationFormat>Widescreen</PresentationFormat>
  <Paragraphs>168</Paragraphs>
  <Slides>16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Segoe UI</vt:lpstr>
      <vt:lpstr>Segoe UI Light</vt:lpstr>
      <vt:lpstr>Times New Roman</vt:lpstr>
      <vt:lpstr>Wingdings</vt:lpstr>
      <vt:lpstr>Custom</vt:lpstr>
      <vt:lpstr>CURRENCY EXCHANGE RATE FORECASTING</vt:lpstr>
      <vt:lpstr>ABSTRACT</vt:lpstr>
      <vt:lpstr>INTRODUCTION</vt:lpstr>
      <vt:lpstr>PROBLEM STATEMENT</vt:lpstr>
      <vt:lpstr>EXISTING SYSTEM</vt:lpstr>
      <vt:lpstr>PROPOSED SYSTEM</vt:lpstr>
      <vt:lpstr>STRENGTHS OF PROPOSED SYSTEMS</vt:lpstr>
      <vt:lpstr>HARDWARE AND SOFTWARE REQUIREMENTS</vt:lpstr>
      <vt:lpstr>DATASET DESCRIPTION</vt:lpstr>
      <vt:lpstr>WORK FLOW DIAGRAM FOR PROPOSED MODEL</vt:lpstr>
      <vt:lpstr>RESULTS AND DISCUSSION </vt:lpstr>
      <vt:lpstr>PowerPoint Presentation</vt:lpstr>
      <vt:lpstr>PowerPoint Presentation</vt:lpstr>
      <vt:lpstr>CONCLUSION AND 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Mohan kumar</dc:creator>
  <cp:keywords/>
  <cp:lastModifiedBy>Mohan kumar</cp:lastModifiedBy>
  <cp:revision>68</cp:revision>
  <dcterms:created xsi:type="dcterms:W3CDTF">2024-01-07T16:08:48Z</dcterms:created>
  <dcterms:modified xsi:type="dcterms:W3CDTF">2024-04-22T05:56:48Z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