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9167" r:id="rId1"/>
  </p:sldMasterIdLst>
  <p:notesMasterIdLst>
    <p:notesMasterId r:id="rId5"/>
  </p:notesMasterIdLst>
  <p:handoutMasterIdLst>
    <p:handoutMasterId r:id="rId6"/>
  </p:handoutMasterIdLst>
  <p:sldIdLst>
    <p:sldId id="856" r:id="rId2"/>
    <p:sldId id="857" r:id="rId3"/>
    <p:sldId id="858" r:id="rId4"/>
  </p:sldIdLst>
  <p:sldSz cx="9144000" cy="5715000" type="screen16x10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C5C3708E-6A1D-48F3-8558-35EB13A9A4CA}">
          <p14:sldIdLst>
            <p14:sldId id="296"/>
            <p14:sldId id="648"/>
          </p14:sldIdLst>
        </p14:section>
        <p14:section name="公司及团队介绍" id="{D0E46477-56EA-47BA-B2E4-B356F932AD0B}">
          <p14:sldIdLst>
            <p14:sldId id="795"/>
            <p14:sldId id="728"/>
            <p14:sldId id="771"/>
            <p14:sldId id="790"/>
            <p14:sldId id="791"/>
            <p14:sldId id="715"/>
            <p14:sldId id="757"/>
          </p14:sldIdLst>
        </p14:section>
        <p14:section name="NFV业务介绍" id="{C46C9BE9-C233-4D32-9425-7E8C398B5BCF}">
          <p14:sldIdLst>
            <p14:sldId id="716"/>
            <p14:sldId id="816"/>
            <p14:sldId id="793"/>
            <p14:sldId id="794"/>
            <p14:sldId id="789"/>
            <p14:sldId id="798"/>
            <p14:sldId id="799"/>
          </p14:sldIdLst>
        </p14:section>
        <p14:section name="MEC业务介绍" id="{64BE182A-CAA8-4972-8111-6B32F1246520}">
          <p14:sldIdLst>
            <p14:sldId id="723"/>
            <p14:sldId id="807"/>
            <p14:sldId id="818"/>
            <p14:sldId id="808"/>
            <p14:sldId id="810"/>
            <p14:sldId id="817"/>
            <p14:sldId id="812"/>
            <p14:sldId id="813"/>
            <p14:sldId id="814"/>
            <p14:sldId id="815"/>
            <p14:sldId id="811"/>
          </p14:sldIdLst>
        </p14:section>
        <p14:section name="云计算介绍" id="{7DC08BA0-47D9-42AC-9252-412A03B18B67}">
          <p14:sldIdLst>
            <p14:sldId id="819"/>
          </p14:sldIdLst>
        </p14:section>
        <p14:section name="云计算基础平台简介" id="{07EFFFCB-AB78-451B-857F-CBA8BF7ABD46}">
          <p14:sldIdLst>
            <p14:sldId id="827"/>
            <p14:sldId id="828"/>
            <p14:sldId id="829"/>
            <p14:sldId id="830"/>
            <p14:sldId id="831"/>
            <p14:sldId id="832"/>
          </p14:sldIdLst>
        </p14:section>
        <p14:section name="云应用 云Wi-Fi" id="{662CC21D-3A04-49CB-9FFE-1EB7B4E65B7D}">
          <p14:sldIdLst>
            <p14:sldId id="820"/>
            <p14:sldId id="821"/>
            <p14:sldId id="822"/>
            <p14:sldId id="823"/>
            <p14:sldId id="824"/>
            <p14:sldId id="825"/>
            <p14:sldId id="826"/>
          </p14:sldIdLst>
        </p14:section>
        <p14:section name="云应用 智能电话" id="{0D52E8DA-E456-4A43-876B-22F7B49EFC8A}">
          <p14:sldIdLst>
            <p14:sldId id="833"/>
            <p14:sldId id="834"/>
            <p14:sldId id="835"/>
            <p14:sldId id="836"/>
          </p14:sldIdLst>
        </p14:section>
        <p14:section name="云应用 云视频" id="{A6C04106-C5A5-404E-8ABD-87D54CC187B6}">
          <p14:sldIdLst>
            <p14:sldId id="837"/>
            <p14:sldId id="838"/>
            <p14:sldId id="839"/>
            <p14:sldId id="6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95BC49"/>
    <a:srgbClr val="279AE1"/>
    <a:srgbClr val="3366FF"/>
    <a:srgbClr val="FFFFFF"/>
    <a:srgbClr val="3E0BFB"/>
    <a:srgbClr val="8A8A8A"/>
    <a:srgbClr val="CC0000"/>
    <a:srgbClr val="1A7BAE"/>
    <a:srgbClr val="9797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397" autoAdjust="0"/>
    <p:restoredTop sz="87065" autoAdjust="0"/>
  </p:normalViewPr>
  <p:slideViewPr>
    <p:cSldViewPr>
      <p:cViewPr>
        <p:scale>
          <a:sx n="66" d="100"/>
          <a:sy n="66" d="100"/>
        </p:scale>
        <p:origin x="-1242" y="-35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8"/>
    </p:cViewPr>
  </p:sorterViewPr>
  <p:notesViewPr>
    <p:cSldViewPr>
      <p:cViewPr varScale="1">
        <p:scale>
          <a:sx n="72" d="100"/>
          <a:sy n="72" d="100"/>
        </p:scale>
        <p:origin x="-2214" y="-96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89417665-495A-4514-AC55-DC363AAF8D3B}" type="datetime1">
              <a:rPr lang="zh-CN" altLang="en-US"/>
              <a:pPr>
                <a:defRPr/>
              </a:pPr>
              <a:t>2018/4/22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61F4A726-7CD9-43EF-A673-A552F7F53E2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55030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477EA286-40AC-49F2-B6FC-D7C348529B65}" type="datetime1">
              <a:rPr lang="zh-CN" altLang="en-US"/>
              <a:pPr>
                <a:defRPr/>
              </a:pPr>
              <a:t>2018/4/22</a:t>
            </a:fld>
            <a:endParaRPr lang="en-US" altLang="zh-CN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3863" y="746125"/>
            <a:ext cx="59594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886E67B2-C2D1-4C0D-A42A-F1E829E430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014379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0EB-8E24-491F-B32B-D89343E31819}" type="datetimeFigureOut">
              <a:rPr lang="zh-CN" altLang="en-US" smtClean="0"/>
              <a:pPr/>
              <a:t>2018/4/22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42BA-9008-448B-A9F3-A3DEF31D63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412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2886-E571-45D5-8B56-343DC94F8FA6}" type="slidenum">
              <a:rPr lang="en-US" smtClean="0"/>
              <a:pPr/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23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168" r:id="rId1"/>
  </p:sldLayoutIdLst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hf hdr="0" ftr="0" dt="0"/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1357302"/>
            <a:ext cx="7929618" cy="39290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7158" y="1500178"/>
            <a:ext cx="1285884" cy="3714776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1472" y="2833688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1472" y="1857368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资源管理 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1472" y="2345528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系统监控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472" y="3321848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自动部署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1472" y="3810008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计量计费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1472" y="4298168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日志审计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1472" y="4786326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系统安全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85918" y="1500178"/>
            <a:ext cx="1285884" cy="3071834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元数据管理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C:\Users\DawSong\Desktop\数据库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265" y="2428872"/>
            <a:ext cx="357190" cy="357190"/>
          </a:xfrm>
          <a:prstGeom prst="roundRect">
            <a:avLst/>
          </a:prstGeom>
          <a:noFill/>
        </p:spPr>
      </p:pic>
      <p:pic>
        <p:nvPicPr>
          <p:cNvPr id="13" name="Picture 3" descr="C:\Users\DawSong\Desktop\数据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0265" y="1785930"/>
            <a:ext cx="357190" cy="357190"/>
          </a:xfrm>
          <a:prstGeom prst="roundRect">
            <a:avLst/>
          </a:prstGeom>
          <a:noFill/>
        </p:spPr>
      </p:pic>
      <p:pic>
        <p:nvPicPr>
          <p:cNvPr id="14" name="Picture 4" descr="C:\Users\DawSong\Desktop\数据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0265" y="3071814"/>
            <a:ext cx="357190" cy="357190"/>
          </a:xfrm>
          <a:prstGeom prst="roundRect">
            <a:avLst/>
          </a:prstGeom>
          <a:noFill/>
        </p:spPr>
      </p:pic>
      <p:pic>
        <p:nvPicPr>
          <p:cNvPr id="15" name="Picture 6" descr="C:\Users\DawSong\Desktop\数据库一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0265" y="3857632"/>
            <a:ext cx="357190" cy="357190"/>
          </a:xfrm>
          <a:prstGeom prst="roundRect">
            <a:avLst/>
          </a:prstGeom>
          <a:noFill/>
        </p:spPr>
      </p:pic>
      <p:sp>
        <p:nvSpPr>
          <p:cNvPr id="16" name="圆角矩形 15"/>
          <p:cNvSpPr/>
          <p:nvPr/>
        </p:nvSpPr>
        <p:spPr>
          <a:xfrm>
            <a:off x="1785918" y="4714888"/>
            <a:ext cx="6357982" cy="500066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混合计算引擎            分布式存储系统 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43240" y="2000244"/>
            <a:ext cx="785818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用户画像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58082" y="2000244"/>
            <a:ext cx="785818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评分引擎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988497" y="2000244"/>
            <a:ext cx="78867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推荐引擎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630423" y="2000244"/>
            <a:ext cx="751524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关系网络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836606" y="2000244"/>
            <a:ext cx="734378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搜索引擎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41386" y="2000244"/>
            <a:ext cx="857256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可视化引擎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43240" y="1500178"/>
            <a:ext cx="500066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API/SDK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43240" y="2643186"/>
            <a:ext cx="2214578" cy="714380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228972" y="3000376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算法平台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57686" y="3000376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算法库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43240" y="3786194"/>
            <a:ext cx="2214578" cy="714380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数据开发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28972" y="4143384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数据集成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357686" y="4143384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86446" y="2643186"/>
            <a:ext cx="2357454" cy="714380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929322" y="3000376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离线分析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72330" y="3000376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实时分析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786446" y="3786194"/>
            <a:ext cx="2357454" cy="714380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929322" y="4143384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可视化组件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072330" y="4143384"/>
            <a:ext cx="914400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全文搜索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Picture 7" descr="C:\Users\DawSong\Desktop\tu\教育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1604" y="785798"/>
            <a:ext cx="455622" cy="455623"/>
          </a:xfrm>
          <a:prstGeom prst="roundRect">
            <a:avLst/>
          </a:prstGeom>
          <a:noFill/>
        </p:spPr>
      </p:pic>
      <p:pic>
        <p:nvPicPr>
          <p:cNvPr id="37" name="Picture 8" descr="C:\Users\DawSong\Desktop\tu\交通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12" y="815176"/>
            <a:ext cx="396867" cy="396867"/>
          </a:xfrm>
          <a:prstGeom prst="roundRect">
            <a:avLst/>
          </a:prstGeom>
          <a:noFill/>
        </p:spPr>
      </p:pic>
      <p:pic>
        <p:nvPicPr>
          <p:cNvPr id="38" name="Picture 9" descr="C:\Users\DawSong\Desktop\tu\经济业务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596" y="844919"/>
            <a:ext cx="401482" cy="337380"/>
          </a:xfrm>
          <a:prstGeom prst="roundRect">
            <a:avLst/>
          </a:prstGeom>
          <a:noFill/>
        </p:spPr>
      </p:pic>
      <p:pic>
        <p:nvPicPr>
          <p:cNvPr id="39" name="Picture 10" descr="C:\Users\DawSong\Desktop\tu\监测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7620" y="799295"/>
            <a:ext cx="428628" cy="428628"/>
          </a:xfrm>
          <a:prstGeom prst="roundRect">
            <a:avLst/>
          </a:prstGeom>
          <a:noFill/>
        </p:spPr>
      </p:pic>
      <p:pic>
        <p:nvPicPr>
          <p:cNvPr id="40" name="Picture 11" descr="C:\Users\DawSong\Desktop\tu\赞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72066" y="864239"/>
            <a:ext cx="328615" cy="298741"/>
          </a:xfrm>
          <a:prstGeom prst="roundRect">
            <a:avLst/>
          </a:prstGeom>
          <a:noFill/>
        </p:spPr>
      </p:pic>
      <p:pic>
        <p:nvPicPr>
          <p:cNvPr id="41" name="Picture 12" descr="C:\Users\DawSong\Desktop\tu\伪基站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43636" y="835014"/>
            <a:ext cx="357190" cy="357190"/>
          </a:xfrm>
          <a:prstGeom prst="roundRect">
            <a:avLst/>
          </a:prstGeom>
          <a:noFill/>
        </p:spPr>
      </p:pic>
      <p:pic>
        <p:nvPicPr>
          <p:cNvPr id="42" name="Picture 13" descr="C:\Users\DawSong\Desktop\tu\医疗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15206" y="835014"/>
            <a:ext cx="357190" cy="357190"/>
          </a:xfrm>
          <a:prstGeom prst="roundRect">
            <a:avLst/>
          </a:prstGeom>
          <a:noFill/>
        </p:spPr>
      </p:pic>
      <p:cxnSp>
        <p:nvCxnSpPr>
          <p:cNvPr id="43" name="直接连接符 42"/>
          <p:cNvCxnSpPr/>
          <p:nvPr/>
        </p:nvCxnSpPr>
        <p:spPr>
          <a:xfrm>
            <a:off x="357158" y="785798"/>
            <a:ext cx="778674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28596" y="1214426"/>
            <a:ext cx="7786742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857224" y="870733"/>
            <a:ext cx="714380" cy="28575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经济分析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000232" y="870733"/>
            <a:ext cx="714380" cy="28575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智慧教育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143240" y="870733"/>
            <a:ext cx="714380" cy="28575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智慧交通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286248" y="870733"/>
            <a:ext cx="714380" cy="28575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广告监测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429256" y="870733"/>
            <a:ext cx="714380" cy="28575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精准推荐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572396" y="870733"/>
            <a:ext cx="714380" cy="28575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智慧医疗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500826" y="870733"/>
            <a:ext cx="714380" cy="28575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电信运营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071670" y="2143120"/>
            <a:ext cx="714380" cy="28575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血缘分析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071670" y="2786062"/>
            <a:ext cx="714380" cy="28575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数据治理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071670" y="3500442"/>
            <a:ext cx="714380" cy="28575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数据地图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071670" y="4214822"/>
            <a:ext cx="714380" cy="28575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数据质量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358214" y="857236"/>
            <a:ext cx="714348" cy="28575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358214" y="2285996"/>
            <a:ext cx="714348" cy="1571636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282" y="142856"/>
            <a:ext cx="8715436" cy="5500726"/>
            <a:chOff x="285720" y="-142896"/>
            <a:chExt cx="8715436" cy="5500726"/>
          </a:xfrm>
        </p:grpSpPr>
        <p:sp>
          <p:nvSpPr>
            <p:cNvPr id="3" name="矩形 2"/>
            <p:cNvSpPr/>
            <p:nvPr/>
          </p:nvSpPr>
          <p:spPr>
            <a:xfrm>
              <a:off x="285720" y="428608"/>
              <a:ext cx="8715436" cy="49292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5720" y="-71478"/>
              <a:ext cx="8715436" cy="3572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143240" y="500046"/>
              <a:ext cx="5786478" cy="78581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据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呈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现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7158" y="500046"/>
              <a:ext cx="1285884" cy="421484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系统管理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71472" y="214312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用户管理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71472" y="107155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资源管理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71472" y="1607335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系统监控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1472" y="2678905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自动部署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71472" y="321469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计量计费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71472" y="3750475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日志审计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71472" y="428626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系统安全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785918" y="500046"/>
              <a:ext cx="1285884" cy="421484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元数据管理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143240" y="3857632"/>
              <a:ext cx="5786478" cy="42862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数据存储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143240" y="1357302"/>
              <a:ext cx="5786478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API/SDK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143240" y="1714492"/>
              <a:ext cx="5786478" cy="1571636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据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500430" y="1785930"/>
              <a:ext cx="126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即席查询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57752" y="1785930"/>
              <a:ext cx="126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143240" y="3357566"/>
              <a:ext cx="5786478" cy="42862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数据处理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871914" y="3429004"/>
              <a:ext cx="864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871906" y="3429004"/>
              <a:ext cx="986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MapReduce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215074" y="1785930"/>
              <a:ext cx="126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数据报告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572396" y="1785930"/>
              <a:ext cx="126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学校管控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994297" y="3429004"/>
              <a:ext cx="864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Kylin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994280" y="3429004"/>
              <a:ext cx="864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Solr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57158" y="-142896"/>
              <a:ext cx="857256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57158" y="355582"/>
              <a:ext cx="8501122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428596" y="-1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财务分析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91"/>
            <p:cNvGrpSpPr/>
            <p:nvPr/>
          </p:nvGrpSpPr>
          <p:grpSpPr>
            <a:xfrm>
              <a:off x="2071670" y="1214426"/>
              <a:ext cx="785818" cy="642942"/>
              <a:chOff x="2071670" y="857236"/>
              <a:chExt cx="785818" cy="642942"/>
            </a:xfrm>
          </p:grpSpPr>
          <p:pic>
            <p:nvPicPr>
              <p:cNvPr id="102" name="Picture 3" descr="C:\Users\DawSong\Desktop\数据 (1)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50265" y="857236"/>
                <a:ext cx="357190" cy="357190"/>
              </a:xfrm>
              <a:prstGeom prst="roundRect">
                <a:avLst/>
              </a:prstGeom>
              <a:noFill/>
            </p:spPr>
          </p:pic>
          <p:sp>
            <p:nvSpPr>
              <p:cNvPr id="103" name="圆角矩形 102"/>
              <p:cNvSpPr/>
              <p:nvPr/>
            </p:nvSpPr>
            <p:spPr>
              <a:xfrm>
                <a:off x="2071670" y="1214426"/>
                <a:ext cx="785818" cy="285752"/>
              </a:xfrm>
              <a:prstGeom prst="round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血缘分析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1" name="组合 90"/>
            <p:cNvGrpSpPr/>
            <p:nvPr/>
          </p:nvGrpSpPr>
          <p:grpSpPr>
            <a:xfrm>
              <a:off x="2071670" y="2047869"/>
              <a:ext cx="785818" cy="642942"/>
              <a:chOff x="2071670" y="1500178"/>
              <a:chExt cx="785818" cy="642942"/>
            </a:xfrm>
          </p:grpSpPr>
          <p:pic>
            <p:nvPicPr>
              <p:cNvPr id="100" name="Picture 2" descr="C:\Users\DawSong\Desktop\数据库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50265" y="1500178"/>
                <a:ext cx="357190" cy="357190"/>
              </a:xfrm>
              <a:prstGeom prst="roundRect">
                <a:avLst/>
              </a:prstGeom>
              <a:noFill/>
            </p:spPr>
          </p:pic>
          <p:sp>
            <p:nvSpPr>
              <p:cNvPr id="101" name="圆角矩形 100"/>
              <p:cNvSpPr/>
              <p:nvPr/>
            </p:nvSpPr>
            <p:spPr>
              <a:xfrm>
                <a:off x="2071670" y="1857368"/>
                <a:ext cx="785818" cy="285752"/>
              </a:xfrm>
              <a:prstGeom prst="round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数据治理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89"/>
            <p:cNvGrpSpPr/>
            <p:nvPr/>
          </p:nvGrpSpPr>
          <p:grpSpPr>
            <a:xfrm>
              <a:off x="2071670" y="2881312"/>
              <a:ext cx="785818" cy="714380"/>
              <a:chOff x="2071670" y="2143120"/>
              <a:chExt cx="785818" cy="714380"/>
            </a:xfrm>
          </p:grpSpPr>
          <p:pic>
            <p:nvPicPr>
              <p:cNvPr id="98" name="Picture 4" descr="C:\Users\DawSong\Desktop\数据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50265" y="2143120"/>
                <a:ext cx="357190" cy="357190"/>
              </a:xfrm>
              <a:prstGeom prst="roundRect">
                <a:avLst/>
              </a:prstGeom>
              <a:noFill/>
            </p:spPr>
          </p:pic>
          <p:sp>
            <p:nvSpPr>
              <p:cNvPr id="99" name="圆角矩形 98"/>
              <p:cNvSpPr/>
              <p:nvPr/>
            </p:nvSpPr>
            <p:spPr>
              <a:xfrm>
                <a:off x="2071670" y="2571748"/>
                <a:ext cx="785818" cy="285752"/>
              </a:xfrm>
              <a:prstGeom prst="round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数据地图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3" name="组合 88"/>
            <p:cNvGrpSpPr/>
            <p:nvPr/>
          </p:nvGrpSpPr>
          <p:grpSpPr>
            <a:xfrm>
              <a:off x="2071670" y="3786194"/>
              <a:ext cx="785818" cy="642942"/>
              <a:chOff x="2071670" y="2928938"/>
              <a:chExt cx="785818" cy="642942"/>
            </a:xfrm>
          </p:grpSpPr>
          <p:pic>
            <p:nvPicPr>
              <p:cNvPr id="96" name="Picture 6" descr="C:\Users\DawSong\Desktop\数据库一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50265" y="2928938"/>
                <a:ext cx="357190" cy="357190"/>
              </a:xfrm>
              <a:prstGeom prst="roundRect">
                <a:avLst/>
              </a:prstGeom>
              <a:noFill/>
            </p:spPr>
          </p:pic>
          <p:sp>
            <p:nvSpPr>
              <p:cNvPr id="97" name="圆角矩形 96"/>
              <p:cNvSpPr/>
              <p:nvPr/>
            </p:nvSpPr>
            <p:spPr>
              <a:xfrm>
                <a:off x="2071670" y="3286128"/>
                <a:ext cx="785818" cy="285752"/>
              </a:xfrm>
              <a:prstGeom prst="round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数据质量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圆角矩形 33"/>
            <p:cNvSpPr/>
            <p:nvPr/>
          </p:nvSpPr>
          <p:spPr>
            <a:xfrm>
              <a:off x="3143240" y="4357698"/>
              <a:ext cx="5786478" cy="42862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数据采集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871914" y="4429136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Sqoop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709165" y="4429136"/>
              <a:ext cx="633413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Flume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245556" y="4429136"/>
              <a:ext cx="78105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网络爬虫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929586" y="4429136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FTP/JDBC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57158" y="4857764"/>
              <a:ext cx="8572560" cy="42862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071538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教务系统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893075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学工系统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714612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科研系统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536149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图书系统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357686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医疗系统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179223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财务系统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000760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人事系统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822297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设备系统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358214" y="4929202"/>
              <a:ext cx="500066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871914" y="3929070"/>
              <a:ext cx="72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HDFS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897690" y="3929070"/>
              <a:ext cx="72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Hive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5937760" y="3929070"/>
              <a:ext cx="72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HBase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977830" y="3929070"/>
              <a:ext cx="846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8143900" y="3929070"/>
              <a:ext cx="72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6994289" y="3429004"/>
              <a:ext cx="864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Flink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33782" y="571484"/>
              <a:ext cx="5153060" cy="652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6" name="圆角矩形 55"/>
            <p:cNvSpPr/>
            <p:nvPr/>
          </p:nvSpPr>
          <p:spPr>
            <a:xfrm>
              <a:off x="1285852" y="-2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科研分析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143108" y="-2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舆情分析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000364" y="-2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教务分析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3857620" y="-1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教学管理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4714876" y="-2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资产管理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72132" y="-2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综合预警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429388" y="-2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学生画像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8143900" y="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组合 123"/>
            <p:cNvGrpSpPr/>
            <p:nvPr/>
          </p:nvGrpSpPr>
          <p:grpSpPr>
            <a:xfrm>
              <a:off x="3500430" y="2143120"/>
              <a:ext cx="1220066" cy="1000132"/>
              <a:chOff x="3500430" y="2214558"/>
              <a:chExt cx="1220066" cy="1000132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3500430" y="221455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传参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4000496" y="221455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排名计算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500430" y="257174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筛选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4000496" y="257174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动态指标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3500430" y="292893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拖拽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000496" y="292893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缩放聚焦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7658128" y="4929202"/>
              <a:ext cx="628648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一卡通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6" name="组合 124"/>
            <p:cNvGrpSpPr/>
            <p:nvPr/>
          </p:nvGrpSpPr>
          <p:grpSpPr>
            <a:xfrm>
              <a:off x="4852132" y="2143120"/>
              <a:ext cx="1220066" cy="1000132"/>
              <a:chOff x="3500430" y="2214558"/>
              <a:chExt cx="1220066" cy="1000132"/>
            </a:xfrm>
          </p:grpSpPr>
          <p:sp>
            <p:nvSpPr>
              <p:cNvPr id="84" name="圆角矩形 83"/>
              <p:cNvSpPr/>
              <p:nvPr/>
            </p:nvSpPr>
            <p:spPr>
              <a:xfrm>
                <a:off x="3500430" y="221455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聚类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4000496" y="221455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集成扩展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500430" y="257174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分类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4000496" y="257174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预测分析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3500430" y="292893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回归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4000496" y="292893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模型导出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7" name="组合 131"/>
            <p:cNvGrpSpPr/>
            <p:nvPr/>
          </p:nvGrpSpPr>
          <p:grpSpPr>
            <a:xfrm>
              <a:off x="6215074" y="2143120"/>
              <a:ext cx="1220066" cy="1000132"/>
              <a:chOff x="3500430" y="2214558"/>
              <a:chExt cx="1220066" cy="1000132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3500430" y="221455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报表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000496" y="221455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动态计算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3500430" y="257174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图表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000496" y="257174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拖拽设计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500430" y="292893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下钻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4000496" y="292893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高亮预警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138"/>
            <p:cNvGrpSpPr/>
            <p:nvPr/>
          </p:nvGrpSpPr>
          <p:grpSpPr>
            <a:xfrm>
              <a:off x="7566776" y="2143120"/>
              <a:ext cx="1220066" cy="1000132"/>
              <a:chOff x="3500430" y="2214558"/>
              <a:chExt cx="1220066" cy="1000132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3500430" y="221455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000496" y="221455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权限管理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3500430" y="257174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集成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4000496" y="257174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资源审计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3500430" y="292893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配置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4000496" y="292893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平台监控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9" name="圆角矩形 68"/>
            <p:cNvSpPr/>
            <p:nvPr/>
          </p:nvSpPr>
          <p:spPr>
            <a:xfrm>
              <a:off x="7286644" y="-2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图书管理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408305" y="4429136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Kettle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7092337" y="4429136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ETL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1"/>
          <p:cNvGrpSpPr/>
          <p:nvPr/>
        </p:nvGrpSpPr>
        <p:grpSpPr>
          <a:xfrm>
            <a:off x="857224" y="142856"/>
            <a:ext cx="7429552" cy="5500726"/>
            <a:chOff x="1571604" y="-142896"/>
            <a:chExt cx="7429552" cy="5500726"/>
          </a:xfrm>
        </p:grpSpPr>
        <p:sp>
          <p:nvSpPr>
            <p:cNvPr id="3" name="矩形 2"/>
            <p:cNvSpPr/>
            <p:nvPr/>
          </p:nvSpPr>
          <p:spPr>
            <a:xfrm>
              <a:off x="1571604" y="428608"/>
              <a:ext cx="7429552" cy="49292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571604" y="-71478"/>
              <a:ext cx="7429552" cy="3572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143240" y="500046"/>
              <a:ext cx="5786478" cy="78581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据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呈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现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14480" y="500046"/>
              <a:ext cx="1285884" cy="421484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系统管理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928794" y="214312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用户管理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928794" y="107155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资源管理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28794" y="1607335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系统监控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28794" y="2678905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自动部署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928794" y="321469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计量计费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928794" y="3750475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日志审计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928794" y="428626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系统安全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143240" y="3857632"/>
              <a:ext cx="5786478" cy="42862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数据存储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143240" y="1357302"/>
              <a:ext cx="5786478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API/SDK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143240" y="1714492"/>
              <a:ext cx="5786478" cy="1571636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据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</a:t>
              </a:r>
              <a:endPara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500430" y="1785930"/>
              <a:ext cx="126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即席查询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7752" y="1785930"/>
              <a:ext cx="126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143240" y="3357566"/>
              <a:ext cx="5786478" cy="42862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数据处理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871914" y="3429004"/>
              <a:ext cx="864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215074" y="3429004"/>
              <a:ext cx="1143008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MapReduce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215074" y="1785930"/>
              <a:ext cx="126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数据报告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572396" y="1785930"/>
              <a:ext cx="12600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学校管控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643834" y="3429004"/>
              <a:ext cx="1149472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Kylin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643042" y="-142896"/>
              <a:ext cx="7143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571604" y="357170"/>
              <a:ext cx="7286676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143108" y="-1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就业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143240" y="4357698"/>
              <a:ext cx="5786478" cy="42862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数据采集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871914" y="4429136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Sqoop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709165" y="4429136"/>
              <a:ext cx="633413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Flume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245556" y="4429136"/>
              <a:ext cx="78105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网络爬虫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929586" y="4429136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FTP/JDBC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643042" y="4857764"/>
              <a:ext cx="7286676" cy="428628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71736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教务系统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962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图书系统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548188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医疗系统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536414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人事系统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524640" y="4929202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设备系统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358214" y="4929202"/>
              <a:ext cx="500066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871914" y="3929070"/>
              <a:ext cx="914400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HDFS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183442" y="3929070"/>
              <a:ext cx="888756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Hive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469326" y="3929070"/>
              <a:ext cx="1063132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HBase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929586" y="3929070"/>
              <a:ext cx="93431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33782" y="571484"/>
              <a:ext cx="5153060" cy="652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圆角矩形 44"/>
            <p:cNvSpPr/>
            <p:nvPr/>
          </p:nvSpPr>
          <p:spPr>
            <a:xfrm>
              <a:off x="3343266" y="-1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医院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543424" y="-1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教学管理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743582" y="-1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学生画像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143900" y="-1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9" name="组合 123"/>
            <p:cNvGrpSpPr/>
            <p:nvPr/>
          </p:nvGrpSpPr>
          <p:grpSpPr>
            <a:xfrm>
              <a:off x="3500430" y="2143120"/>
              <a:ext cx="1220066" cy="1000132"/>
              <a:chOff x="3500430" y="2214558"/>
              <a:chExt cx="1220066" cy="1000132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3500430" y="221455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传参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4000496" y="221455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排名计算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00430" y="257174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筛选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4000496" y="257174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动态指标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3500430" y="292893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拖拽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4000496" y="292893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缩放聚焦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512866" y="4929202"/>
              <a:ext cx="628648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一卡通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" name="组合 124"/>
            <p:cNvGrpSpPr/>
            <p:nvPr/>
          </p:nvGrpSpPr>
          <p:grpSpPr>
            <a:xfrm>
              <a:off x="4852132" y="2143120"/>
              <a:ext cx="1220066" cy="1000132"/>
              <a:chOff x="3500430" y="2214558"/>
              <a:chExt cx="1220066" cy="1000132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3500430" y="221455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聚类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4000496" y="221455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集成扩展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3500430" y="257174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分类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4000496" y="257174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预测分析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3500430" y="292893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回归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4000496" y="292893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模型导出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2" name="组合 131"/>
            <p:cNvGrpSpPr/>
            <p:nvPr/>
          </p:nvGrpSpPr>
          <p:grpSpPr>
            <a:xfrm>
              <a:off x="6215074" y="2143120"/>
              <a:ext cx="1220066" cy="1000132"/>
              <a:chOff x="3500430" y="2214558"/>
              <a:chExt cx="1220066" cy="1000132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3500430" y="221455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报表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00496" y="221455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动态计算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500430" y="257174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图表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4000496" y="257174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拖拽设计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3500430" y="292893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下钻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4000496" y="292893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高亮预警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3" name="组合 138"/>
            <p:cNvGrpSpPr/>
            <p:nvPr/>
          </p:nvGrpSpPr>
          <p:grpSpPr>
            <a:xfrm>
              <a:off x="7566776" y="2143120"/>
              <a:ext cx="1220066" cy="1000132"/>
              <a:chOff x="3500430" y="2214558"/>
              <a:chExt cx="1220066" cy="1000132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3500430" y="221455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000496" y="221455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权限管理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3500430" y="257174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集成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4000496" y="257174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资源审计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3500430" y="2928938"/>
                <a:ext cx="468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配置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4000496" y="2928938"/>
                <a:ext cx="720000" cy="285752"/>
              </a:xfrm>
              <a:prstGeom prst="roundRect">
                <a:avLst/>
              </a:prstGeom>
              <a:ln w="19050">
                <a:solidFill>
                  <a:srgbClr val="279AE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zh-CN" altLang="en-US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平台监控</a:t>
                </a:r>
                <a:endPara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4" name="圆角矩形 53"/>
            <p:cNvSpPr/>
            <p:nvPr/>
          </p:nvSpPr>
          <p:spPr>
            <a:xfrm>
              <a:off x="6943740" y="-10"/>
              <a:ext cx="785818" cy="227791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图书管理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408305" y="4429136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Kettle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7092337" y="4429136"/>
              <a:ext cx="771524" cy="285752"/>
            </a:xfrm>
            <a:prstGeom prst="roundRect">
              <a:avLst/>
            </a:prstGeom>
            <a:ln w="19050">
              <a:solidFill>
                <a:srgbClr val="279AE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1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ETL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0" name="圆角矩形 159"/>
          <p:cNvSpPr/>
          <p:nvPr/>
        </p:nvSpPr>
        <p:spPr>
          <a:xfrm>
            <a:off x="4208346" y="3714756"/>
            <a:ext cx="1149472" cy="285752"/>
          </a:xfrm>
          <a:prstGeom prst="roundRect">
            <a:avLst/>
          </a:prstGeom>
          <a:ln w="19050">
            <a:solidFill>
              <a:srgbClr val="279AE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FineBI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gradFill>
            <a:gsLst>
              <a:gs pos="0">
                <a:srgbClr val="C784BF"/>
              </a:gs>
              <a:gs pos="68000">
                <a:srgbClr val="612748"/>
              </a:gs>
              <a:gs pos="43000">
                <a:srgbClr val="381929"/>
              </a:gs>
              <a:gs pos="100000">
                <a:srgbClr val="BB5BA0"/>
              </a:gs>
            </a:gsLst>
            <a:lin ang="5400000" scaled="1"/>
          </a:gra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28913</TotalTime>
  <Words>340</Words>
  <Application>Microsoft Office PowerPoint</Application>
  <PresentationFormat>全屏显示(16:10)</PresentationFormat>
  <Paragraphs>316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幻灯片 1</vt:lpstr>
      <vt:lpstr>幻灯片 2</vt:lpstr>
      <vt:lpstr>幻灯片 3</vt:lpstr>
    </vt:vector>
  </TitlesOfParts>
  <Company>midea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京信通信2015校园招聘</dc:title>
  <dc:creator>COMBA</dc:creator>
  <cp:lastModifiedBy>DawSong</cp:lastModifiedBy>
  <cp:revision>2935</cp:revision>
  <cp:lastPrinted>2014-09-18T02:08:19Z</cp:lastPrinted>
  <dcterms:created xsi:type="dcterms:W3CDTF">2008-10-05T00:47:26Z</dcterms:created>
  <dcterms:modified xsi:type="dcterms:W3CDTF">2018-04-22T08:27:41Z</dcterms:modified>
</cp:coreProperties>
</file>