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4607940" cy="3456051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spcBef>
                <a:spcPts val="2400"/>
              </a:spcBef>
              <a:defRPr sz="4200"/>
            </a:lvl1pPr>
            <a:lvl2pPr marL="1333500" indent="-571500">
              <a:spcBef>
                <a:spcPts val="2400"/>
              </a:spcBef>
              <a:defRPr sz="4200"/>
            </a:lvl2pPr>
            <a:lvl3pPr marL="1778000" indent="-571500">
              <a:spcBef>
                <a:spcPts val="2400"/>
              </a:spcBef>
              <a:defRPr sz="4200"/>
            </a:lvl3pPr>
            <a:lvl4pPr marL="2222500" indent="-571500">
              <a:spcBef>
                <a:spcPts val="2400"/>
              </a:spcBef>
              <a:defRPr sz="4200"/>
            </a:lvl4pPr>
            <a:lvl5pPr marL="2667000" indent="-571500">
              <a:spcBef>
                <a:spcPts val="24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 marL="889000" indent="-571500">
              <a:spcBef>
                <a:spcPts val="4800"/>
              </a:spcBef>
              <a:defRPr sz="4200"/>
            </a:lvl1pPr>
            <a:lvl2pPr marL="1333500" indent="-571500">
              <a:spcBef>
                <a:spcPts val="4800"/>
              </a:spcBef>
              <a:defRPr sz="4200"/>
            </a:lvl2pPr>
            <a:lvl3pPr marL="1778000" indent="-571500">
              <a:spcBef>
                <a:spcPts val="4800"/>
              </a:spcBef>
              <a:defRPr sz="4200"/>
            </a:lvl3pPr>
            <a:lvl4pPr marL="2222500" indent="-571500">
              <a:spcBef>
                <a:spcPts val="4800"/>
              </a:spcBef>
              <a:defRPr sz="4200"/>
            </a:lvl4pPr>
            <a:lvl5pPr marL="2667000" indent="-571500">
              <a:spcBef>
                <a:spcPts val="48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121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2566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011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1456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5901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29457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013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6569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125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13.jpeg"/><Relationship Id="rId7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14.jpeg"/><Relationship Id="rId7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15.jpeg"/><Relationship Id="rId7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6.jpe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7.jpe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0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6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Midterm Project…"/>
          <p:cNvSpPr/>
          <p:nvPr/>
        </p:nvSpPr>
        <p:spPr>
          <a:xfrm>
            <a:off x="502907" y="857078"/>
            <a:ext cx="3602178" cy="1475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600"/>
              </a:lnSpc>
              <a:tabLst>
                <a:tab pos="1181100" algn="l"/>
              </a:tabLst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explainer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200"/>
              </a:lnSpc>
              <a:tabLst>
                <a:tab pos="14986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800"/>
              </a:lnSpc>
            </a:pPr>
          </a:p>
          <a:p>
            <a:pPr algn="l" defTabSz="457200">
              <a:lnSpc>
                <a:spcPts val="1200"/>
              </a:lnSpc>
              <a:tabLst>
                <a:tab pos="13335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</a:p>
        </p:txBody>
      </p:sp>
      <p:sp>
        <p:nvSpPr>
          <p:cNvPr id="155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56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57" name="Zexin Ren Midterm Project March 22, 2022 1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1/9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2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8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3" name="picture-8.jpeg" descr="picture-8.jpe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580" y="769619"/>
            <a:ext cx="190501" cy="182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-9.jpeg" descr="picture-9.jpeg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7179" y="998219"/>
            <a:ext cx="9906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-10.jpeg" descr="picture-10.jpeg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7179" y="1165860"/>
            <a:ext cx="9906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-11.jpeg" descr="picture-11.jpeg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580" y="1546860"/>
            <a:ext cx="190501" cy="182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-12.jpeg" descr="picture-12.jpeg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97179" y="1760220"/>
            <a:ext cx="99061" cy="99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-13.jpeg" descr="picture-13.jpeg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97179" y="1935479"/>
            <a:ext cx="99061" cy="99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-14.jpeg" descr="picture-14.jpeg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8580" y="2316479"/>
            <a:ext cx="1905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-15.jpeg" descr="picture-15.jpeg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7179" y="2545079"/>
            <a:ext cx="99061" cy="8382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ctangle"/>
          <p:cNvSpPr/>
          <p:nvPr/>
        </p:nvSpPr>
        <p:spPr>
          <a:xfrm>
            <a:off x="1" y="3346500"/>
            <a:ext cx="1535977" cy="109551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1508810" y="3324910"/>
            <a:ext cx="1535982" cy="109552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3045510" y="3324910"/>
            <a:ext cx="1535982" cy="109552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" name="Outline…"/>
          <p:cNvSpPr/>
          <p:nvPr/>
        </p:nvSpPr>
        <p:spPr>
          <a:xfrm>
            <a:off x="108000" y="57295"/>
            <a:ext cx="1591807" cy="272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900"/>
              </a:lnSpc>
            </a:pPr>
          </a:p>
          <a:p>
            <a:pPr algn="l" defTabSz="457200">
              <a:lnSpc>
                <a:spcPts val="900"/>
              </a:lnSpc>
              <a:tabLst>
                <a:tab pos="190500" algn="l"/>
              </a:tabLst>
            </a:pP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Explainer</a:t>
            </a: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 defTabSz="457200">
              <a:lnSpc>
                <a:spcPts val="900"/>
              </a:lnSpc>
              <a:tabLst>
                <a:tab pos="190500" algn="l"/>
              </a:tabLst>
            </a:pP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Salience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Mask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 defTabSz="457200">
              <a:lnSpc>
                <a:spcPts val="900"/>
              </a:lnSpc>
              <a:tabLst>
                <a:tab pos="190500" algn="l"/>
              </a:tabLst>
            </a:pP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Tendency</a:t>
            </a:r>
          </a:p>
        </p:txBody>
      </p:sp>
      <p:sp>
        <p:nvSpPr>
          <p:cNvPr id="185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86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87" name="Zexin Ren Midterm Project March 22, 2022 2/9"/>
          <p:cNvSpPr/>
          <p:nvPr/>
        </p:nvSpPr>
        <p:spPr>
          <a:xfrm>
            <a:off x="598095" y="3334740"/>
            <a:ext cx="39423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2/9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2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8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2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3" name="picture-20.jpeg" descr="picture-20.jpe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9619" y="998219"/>
            <a:ext cx="3070862" cy="144018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" name="Introduction…"/>
          <p:cNvSpPr/>
          <p:nvPr/>
        </p:nvSpPr>
        <p:spPr>
          <a:xfrm>
            <a:off x="108000" y="57295"/>
            <a:ext cx="4238728" cy="2672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Explainer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”Why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Trust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You?”: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Explaining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Predictions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Classifier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100"/>
              </a:lnSpc>
              <a:tabLst>
                <a:tab pos="1168400" algn="l"/>
              </a:tabLst>
            </a:pP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SHAP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explainer</a:t>
            </a:r>
          </a:p>
        </p:txBody>
      </p:sp>
      <p:sp>
        <p:nvSpPr>
          <p:cNvPr id="208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09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10" name="Zexin Ren Midterm Project March 22, 2022 3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3/9</a:t>
            </a:r>
          </a:p>
        </p:txBody>
      </p:sp>
      <p:pic>
        <p:nvPicPr>
          <p:cNvPr id="211" name="ExplainerIntroduction.png" descr="ExplainerIntroducti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290" y="902652"/>
            <a:ext cx="3543520" cy="1650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4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6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22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6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7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0" name="Introduction…"/>
          <p:cNvSpPr/>
          <p:nvPr/>
        </p:nvSpPr>
        <p:spPr>
          <a:xfrm>
            <a:off x="108000" y="57295"/>
            <a:ext cx="956358" cy="4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</a:p>
        </p:txBody>
      </p:sp>
      <p:graphicFrame>
        <p:nvGraphicFramePr>
          <p:cNvPr id="231" name="Table"/>
          <p:cNvGraphicFramePr/>
          <p:nvPr/>
        </p:nvGraphicFramePr>
        <p:xfrm>
          <a:off x="127000" y="1155700"/>
          <a:ext cx="4067341" cy="10678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85634"/>
                <a:gridCol w="1488325"/>
                <a:gridCol w="1493380"/>
              </a:tblGrid>
              <a:tr h="177139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Labels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7112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7112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1651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distilbert-base-uncased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distilbert-base-uncased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Tokenizer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distilbert-base-uncased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distilbert-base-uncased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3048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2159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Clinical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Statement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2413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Medical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abstracts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822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588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6223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33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34" name="Zexin Ren Midterm Project March 22, 2022 4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4/9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39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45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8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50" name="picture-29.jpeg" descr="picture-29.jpe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920" y="830580"/>
            <a:ext cx="4366261" cy="158496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2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" name="Method…"/>
          <p:cNvSpPr/>
          <p:nvPr/>
        </p:nvSpPr>
        <p:spPr>
          <a:xfrm>
            <a:off x="108000" y="57295"/>
            <a:ext cx="850752" cy="4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Salience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</p:txBody>
      </p:sp>
      <p:sp>
        <p:nvSpPr>
          <p:cNvPr id="255" name="Figure: A Text Example"/>
          <p:cNvSpPr/>
          <p:nvPr/>
        </p:nvSpPr>
        <p:spPr>
          <a:xfrm>
            <a:off x="1674406" y="2512745"/>
            <a:ext cx="126969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100"/>
              </a:lnSpc>
            </a:pP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256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57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58" name="Zexin Ren Midterm Project March 22, 2022 5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5/9</a:t>
            </a:r>
          </a:p>
        </p:txBody>
      </p:sp>
      <p:pic>
        <p:nvPicPr>
          <p:cNvPr id="259" name="Saliency Example4.png" descr="Saliency Example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919" y="837859"/>
            <a:ext cx="4366262" cy="1570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2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64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70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3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75" name="picture-34.jpeg" descr="picture-34.jpe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920" y="1287780"/>
            <a:ext cx="4366261" cy="31242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" name="Method…"/>
          <p:cNvSpPr/>
          <p:nvPr/>
        </p:nvSpPr>
        <p:spPr>
          <a:xfrm>
            <a:off x="108000" y="57295"/>
            <a:ext cx="139701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result?</a:t>
            </a:r>
          </a:p>
        </p:txBody>
      </p:sp>
      <p:sp>
        <p:nvSpPr>
          <p:cNvPr id="280" name="Figure: Top K masked…"/>
          <p:cNvSpPr/>
          <p:nvPr/>
        </p:nvSpPr>
        <p:spPr>
          <a:xfrm>
            <a:off x="138544" y="1703451"/>
            <a:ext cx="3886341" cy="742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574800" algn="l"/>
              </a:tabLst>
            </a:pP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masked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Repeat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same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sample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set,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see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decrease.</a:t>
            </a:r>
          </a:p>
        </p:txBody>
      </p:sp>
      <p:sp>
        <p:nvSpPr>
          <p:cNvPr id="281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2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3" name="Zexin Ren Midterm Project March 22, 2022 6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6/9</a:t>
            </a:r>
          </a:p>
        </p:txBody>
      </p:sp>
      <p:pic>
        <p:nvPicPr>
          <p:cNvPr id="284" name="Top K Masked3.png" descr="Top K Masked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9" y="1313674"/>
            <a:ext cx="4607942" cy="301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89" name="picture-3.jpeg" descr="picture-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2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94" name="picture-36.jpeg" descr="picture-36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619" y="487680"/>
            <a:ext cx="3230882" cy="291846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6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" name="Result…"/>
          <p:cNvSpPr/>
          <p:nvPr/>
        </p:nvSpPr>
        <p:spPr>
          <a:xfrm>
            <a:off x="108000" y="57295"/>
            <a:ext cx="945599" cy="4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Tendency</a:t>
            </a:r>
          </a:p>
        </p:txBody>
      </p:sp>
      <p:sp>
        <p:nvSpPr>
          <p:cNvPr id="299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00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01" name="Zexin Ren Midterm Project March 22, 2022 7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7/9</a:t>
            </a:r>
          </a:p>
        </p:txBody>
      </p:sp>
      <p:pic>
        <p:nvPicPr>
          <p:cNvPr id="302" name="Accuracy Tendency.png" descr="Accuracy Tendenc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1914" y="410500"/>
            <a:ext cx="3066292" cy="2918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6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07" name="picture-3.jpeg" descr="picture-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1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12" name="picture-38.jpeg" descr="picture-38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619" y="487680"/>
            <a:ext cx="3230882" cy="282702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4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5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" name="Result…"/>
          <p:cNvSpPr/>
          <p:nvPr/>
        </p:nvSpPr>
        <p:spPr>
          <a:xfrm>
            <a:off x="108000" y="57295"/>
            <a:ext cx="945599" cy="4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Tendency</a:t>
            </a:r>
          </a:p>
        </p:txBody>
      </p:sp>
      <p:sp>
        <p:nvSpPr>
          <p:cNvPr id="317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18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19" name="Zexin Ren Midterm Project March 22, 2022 8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8/9</a:t>
            </a:r>
          </a:p>
        </p:txBody>
      </p:sp>
      <p:pic>
        <p:nvPicPr>
          <p:cNvPr id="320" name="Accuracy Tendency2.png" descr="Accuracy Tendency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345" y="545162"/>
            <a:ext cx="3058914" cy="2754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3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4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25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31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5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9" name="Code…"/>
          <p:cNvSpPr/>
          <p:nvPr/>
        </p:nvSpPr>
        <p:spPr>
          <a:xfrm>
            <a:off x="108000" y="57295"/>
            <a:ext cx="4226663" cy="54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600"/>
              </a:lnSpc>
            </a:pPr>
            <a:r>
              <a:rPr i="1"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https 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: //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com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RmmLeo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STAT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6289h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omework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%20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340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41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42" name="Zexin Ren Midterm Project March 22, 2022 9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9/9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