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4607940" cy="3456051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/>
          <p:nvPr>
            <p:ph type="pic" idx="21"/>
          </p:nvPr>
        </p:nvSpPr>
        <p:spPr>
          <a:xfrm>
            <a:off x="7175500" y="2540000"/>
            <a:ext cx="4102100" cy="615718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89000" indent="-571500">
              <a:spcBef>
                <a:spcPts val="2400"/>
              </a:spcBef>
              <a:defRPr sz="4200"/>
            </a:lvl1pPr>
            <a:lvl2pPr marL="1333500" indent="-571500">
              <a:spcBef>
                <a:spcPts val="2400"/>
              </a:spcBef>
              <a:defRPr sz="4200"/>
            </a:lvl2pPr>
            <a:lvl3pPr marL="1778000" indent="-571500">
              <a:spcBef>
                <a:spcPts val="2400"/>
              </a:spcBef>
              <a:defRPr sz="4200"/>
            </a:lvl3pPr>
            <a:lvl4pPr marL="2222500" indent="-571500">
              <a:spcBef>
                <a:spcPts val="2400"/>
              </a:spcBef>
              <a:defRPr sz="4200"/>
            </a:lvl4pPr>
            <a:lvl5pPr marL="2667000" indent="-571500">
              <a:spcBef>
                <a:spcPts val="2400"/>
              </a:spcBef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 marL="889000" indent="-571500">
              <a:spcBef>
                <a:spcPts val="4800"/>
              </a:spcBef>
              <a:defRPr sz="4200"/>
            </a:lvl1pPr>
            <a:lvl2pPr marL="1333500" indent="-571500">
              <a:spcBef>
                <a:spcPts val="4800"/>
              </a:spcBef>
              <a:defRPr sz="4200"/>
            </a:lvl2pPr>
            <a:lvl3pPr marL="1778000" indent="-571500">
              <a:spcBef>
                <a:spcPts val="4800"/>
              </a:spcBef>
              <a:defRPr sz="4200"/>
            </a:lvl3pPr>
            <a:lvl4pPr marL="2222500" indent="-571500">
              <a:spcBef>
                <a:spcPts val="4800"/>
              </a:spcBef>
              <a:defRPr sz="4200"/>
            </a:lvl4pPr>
            <a:lvl5pPr marL="2667000" indent="-571500">
              <a:spcBef>
                <a:spcPts val="4800"/>
              </a:spcBef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121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2566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011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1456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5901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29457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013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6569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12520" marR="0" indent="-49462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13.jpeg"/><Relationship Id="rId7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14.jpeg"/><Relationship Id="rId7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15.jpeg"/><Relationship Id="rId7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6.jpe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7.jpe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0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5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6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4" name="Midterm Project…"/>
          <p:cNvSpPr/>
          <p:nvPr/>
        </p:nvSpPr>
        <p:spPr>
          <a:xfrm>
            <a:off x="502907" y="857078"/>
            <a:ext cx="3602178" cy="1475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600"/>
              </a:lnSpc>
              <a:tabLst>
                <a:tab pos="1181100" algn="l"/>
              </a:tabLst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200"/>
              </a:lnSpc>
            </a:pP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explainer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200"/>
              </a:lnSpc>
              <a:tabLst>
                <a:tab pos="14986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800"/>
              </a:lnSpc>
            </a:pPr>
          </a:p>
          <a:p>
            <a:pPr algn="l" defTabSz="457200">
              <a:lnSpc>
                <a:spcPts val="1200"/>
              </a:lnSpc>
              <a:tabLst>
                <a:tab pos="13335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</a:p>
        </p:txBody>
      </p:sp>
      <p:sp>
        <p:nvSpPr>
          <p:cNvPr id="155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56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57" name="Zexin Ren Midterm Project March 22, 2022 1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1/9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6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7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48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2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3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54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6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9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0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1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2" name="Code…"/>
          <p:cNvSpPr/>
          <p:nvPr/>
        </p:nvSpPr>
        <p:spPr>
          <a:xfrm>
            <a:off x="108000" y="57295"/>
            <a:ext cx="4226663" cy="54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Link:</a:t>
            </a: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600"/>
              </a:lnSpc>
            </a:pPr>
            <a:r>
              <a:rPr i="1"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https 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: //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com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RmmLeo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STAT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6289h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omework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%20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363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.	.	.  .  .  .	.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.  .	.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.  .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	.	.	.</a:t>
            </a:r>
          </a:p>
        </p:txBody>
      </p:sp>
      <p:sp>
        <p:nvSpPr>
          <p:cNvPr id="364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.	.	.  .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.	.  .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.	.  .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.	.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	.	.</a:t>
            </a:r>
          </a:p>
        </p:txBody>
      </p:sp>
      <p:sp>
        <p:nvSpPr>
          <p:cNvPr id="365" name="Zexin Ren Midterm Project March 22, 2022 9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 Ren	Midterm Project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 22, 2022	9/9</a:t>
            </a:r>
          </a:p>
        </p:txBody>
      </p:sp>
      <p:pic>
        <p:nvPicPr>
          <p:cNvPr id="366" name="code2.png" descr="code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9999" y="797661"/>
            <a:ext cx="4093605" cy="1860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62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6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68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3" name="picture-8.jpeg" descr="picture-8.jpe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580" y="769619"/>
            <a:ext cx="190501" cy="182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-9.jpeg" descr="picture-9.jpeg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7179" y="998219"/>
            <a:ext cx="9906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-10.jpeg" descr="picture-10.jpeg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7179" y="1165860"/>
            <a:ext cx="99061" cy="9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-11.jpeg" descr="picture-11.jpeg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580" y="1546860"/>
            <a:ext cx="190501" cy="182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-12.jpeg" descr="picture-12.jpeg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97179" y="1760220"/>
            <a:ext cx="99061" cy="99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-13.jpeg" descr="picture-13.jpeg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97179" y="1935479"/>
            <a:ext cx="99061" cy="99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-14.jpeg" descr="picture-14.jpeg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8580" y="2316479"/>
            <a:ext cx="1905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icture-15.jpeg" descr="picture-15.jpeg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97179" y="2545079"/>
            <a:ext cx="99061" cy="8382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Rectangle"/>
          <p:cNvSpPr/>
          <p:nvPr/>
        </p:nvSpPr>
        <p:spPr>
          <a:xfrm>
            <a:off x="1" y="3346500"/>
            <a:ext cx="1535977" cy="109551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2" name="Rectangle"/>
          <p:cNvSpPr/>
          <p:nvPr/>
        </p:nvSpPr>
        <p:spPr>
          <a:xfrm>
            <a:off x="1508810" y="3324910"/>
            <a:ext cx="1535982" cy="109552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3" name="Rectangle"/>
          <p:cNvSpPr/>
          <p:nvPr/>
        </p:nvSpPr>
        <p:spPr>
          <a:xfrm>
            <a:off x="3045510" y="3324910"/>
            <a:ext cx="1535982" cy="109552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" name="Outline…"/>
          <p:cNvSpPr/>
          <p:nvPr/>
        </p:nvSpPr>
        <p:spPr>
          <a:xfrm>
            <a:off x="108000" y="57295"/>
            <a:ext cx="1591807" cy="272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900"/>
              </a:lnSpc>
            </a:pPr>
          </a:p>
          <a:p>
            <a:pPr algn="l" defTabSz="457200">
              <a:lnSpc>
                <a:spcPts val="900"/>
              </a:lnSpc>
              <a:tabLst>
                <a:tab pos="190500" algn="l"/>
              </a:tabLst>
            </a:pP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200"/>
              </a:lnSpc>
              <a:tabLst>
                <a:tab pos="3302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Explainer</a:t>
            </a: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200"/>
              </a:lnSpc>
              <a:tabLst>
                <a:tab pos="3302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 defTabSz="457200">
              <a:lnSpc>
                <a:spcPts val="900"/>
              </a:lnSpc>
              <a:tabLst>
                <a:tab pos="190500" algn="l"/>
              </a:tabLst>
            </a:pP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200"/>
              </a:lnSpc>
              <a:tabLst>
                <a:tab pos="3302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Salience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200"/>
              </a:lnSpc>
              <a:tabLst>
                <a:tab pos="3302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Mask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 defTabSz="457200">
              <a:lnSpc>
                <a:spcPts val="900"/>
              </a:lnSpc>
              <a:tabLst>
                <a:tab pos="190500" algn="l"/>
              </a:tabLst>
            </a:pP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800">
                <a:solidFill>
                  <a:srgbClr val="EDEE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200"/>
              </a:lnSpc>
              <a:tabLst>
                <a:tab pos="330200" algn="l"/>
              </a:tabLst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Tendency</a:t>
            </a:r>
          </a:p>
        </p:txBody>
      </p:sp>
      <p:sp>
        <p:nvSpPr>
          <p:cNvPr id="185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86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87" name="Zexin Ren Midterm Project March 22, 2022 2/9"/>
          <p:cNvSpPr/>
          <p:nvPr/>
        </p:nvSpPr>
        <p:spPr>
          <a:xfrm>
            <a:off x="598095" y="3334740"/>
            <a:ext cx="394239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2/9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92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98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2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03" name="picture-20.jpeg" descr="picture-20.jpe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9619" y="998219"/>
            <a:ext cx="3070862" cy="144018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5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7" name="Introduction…"/>
          <p:cNvSpPr/>
          <p:nvPr/>
        </p:nvSpPr>
        <p:spPr>
          <a:xfrm>
            <a:off x="108000" y="57295"/>
            <a:ext cx="4238728" cy="2672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Explainer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1200"/>
              </a:lnSpc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”Why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Trust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You?”: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Explaining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Predictions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Classifier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100"/>
              </a:lnSpc>
              <a:tabLst>
                <a:tab pos="1168400" algn="l"/>
              </a:tabLst>
            </a:pP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</a:t>
            </a: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SHAP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explainer</a:t>
            </a:r>
          </a:p>
        </p:txBody>
      </p:sp>
      <p:sp>
        <p:nvSpPr>
          <p:cNvPr id="208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09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10" name="Zexin Ren Midterm Project March 22, 2022 3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3/9</a:t>
            </a:r>
          </a:p>
        </p:txBody>
      </p:sp>
      <p:pic>
        <p:nvPicPr>
          <p:cNvPr id="211" name="ExplainerIntroduction.png" descr="ExplainerIntroductio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3290" y="902652"/>
            <a:ext cx="3543520" cy="1650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4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16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22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6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7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0" name="Introduction…"/>
          <p:cNvSpPr/>
          <p:nvPr/>
        </p:nvSpPr>
        <p:spPr>
          <a:xfrm>
            <a:off x="108000" y="57295"/>
            <a:ext cx="956358" cy="42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</a:p>
        </p:txBody>
      </p:sp>
      <p:graphicFrame>
        <p:nvGraphicFramePr>
          <p:cNvPr id="231" name="Table"/>
          <p:cNvGraphicFramePr/>
          <p:nvPr/>
        </p:nvGraphicFramePr>
        <p:xfrm>
          <a:off x="127000" y="1155700"/>
          <a:ext cx="4067341" cy="10678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85634"/>
                <a:gridCol w="1488325"/>
                <a:gridCol w="1493380"/>
              </a:tblGrid>
              <a:tr h="177139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Num.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Labels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7112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7112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1651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distilbert-base-uncased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distilbert-base-uncased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Tokenizer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distilbert-base-uncased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distilbert-base-uncased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3048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2159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Clinical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Statement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2413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Medical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abstracts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822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080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5588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200"/>
                        </a:lnSpc>
                        <a:tabLst>
                          <a:tab pos="6223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</a:p>
                  </a:txBody>
                  <a:tcPr marL="0" marR="0" marT="0" marB="0" anchor="t" anchorCtr="0" horzOverflow="overflow">
                    <a:lnL w="5060">
                      <a:solidFill>
                        <a:srgbClr val="000000"/>
                      </a:solidFill>
                      <a:miter lim="400000"/>
                    </a:lnL>
                    <a:lnR w="5060">
                      <a:solidFill>
                        <a:srgbClr val="000000"/>
                      </a:solidFill>
                      <a:miter lim="400000"/>
                    </a:lnR>
                    <a:lnT w="5060">
                      <a:solidFill>
                        <a:srgbClr val="000000"/>
                      </a:solidFill>
                      <a:miter lim="400000"/>
                    </a:lnT>
                    <a:lnB w="506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33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34" name="Zexin Ren Midterm Project March 22, 2022 4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4/9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39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45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7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8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9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50" name="picture-29.jpeg" descr="picture-29.jpe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920" y="830580"/>
            <a:ext cx="4366261" cy="158496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2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" name="Method…"/>
          <p:cNvSpPr/>
          <p:nvPr/>
        </p:nvSpPr>
        <p:spPr>
          <a:xfrm>
            <a:off x="108000" y="57295"/>
            <a:ext cx="850752" cy="42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Salience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</p:txBody>
      </p:sp>
      <p:sp>
        <p:nvSpPr>
          <p:cNvPr id="255" name="Figure: A Text Example"/>
          <p:cNvSpPr/>
          <p:nvPr/>
        </p:nvSpPr>
        <p:spPr>
          <a:xfrm>
            <a:off x="1674406" y="2512745"/>
            <a:ext cx="126969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100"/>
              </a:lnSpc>
            </a:pP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</a:t>
            </a: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  <p:sp>
        <p:nvSpPr>
          <p:cNvPr id="256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57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58" name="Zexin Ren Midterm Project March 22, 2022 5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5/9</a:t>
            </a:r>
          </a:p>
        </p:txBody>
      </p:sp>
      <p:pic>
        <p:nvPicPr>
          <p:cNvPr id="259" name="Saliency Example4.png" descr="Saliency Example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919" y="837859"/>
            <a:ext cx="4366262" cy="1570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2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64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9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70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2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3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75" name="picture-34.jpeg" descr="picture-34.jpe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920" y="1287780"/>
            <a:ext cx="4366261" cy="31242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" name="Method…"/>
          <p:cNvSpPr/>
          <p:nvPr/>
        </p:nvSpPr>
        <p:spPr>
          <a:xfrm>
            <a:off x="108000" y="57295"/>
            <a:ext cx="139701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200"/>
              </a:lnSpc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result?</a:t>
            </a:r>
          </a:p>
        </p:txBody>
      </p:sp>
      <p:sp>
        <p:nvSpPr>
          <p:cNvPr id="280" name="Figure: Top K masked…"/>
          <p:cNvSpPr/>
          <p:nvPr/>
        </p:nvSpPr>
        <p:spPr>
          <a:xfrm>
            <a:off x="138544" y="1703451"/>
            <a:ext cx="3886341" cy="742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1574800" algn="l"/>
              </a:tabLst>
            </a:pP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</a:t>
            </a:r>
            <a:r>
              <a:rPr sz="10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masked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1200"/>
              </a:lnSpc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Repeat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same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sample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set,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see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1200"/>
              </a:lnSpc>
            </a:pP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100">
                <a:latin typeface="Times New Roman"/>
                <a:ea typeface="Times New Roman"/>
                <a:cs typeface="Times New Roman"/>
                <a:sym typeface="Times New Roman"/>
              </a:rPr>
              <a:t>decrease.</a:t>
            </a:r>
          </a:p>
        </p:txBody>
      </p:sp>
      <p:sp>
        <p:nvSpPr>
          <p:cNvPr id="281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82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83" name="Zexin Ren Midterm Project March 22, 2022 6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6/9</a:t>
            </a:r>
          </a:p>
        </p:txBody>
      </p:sp>
      <p:pic>
        <p:nvPicPr>
          <p:cNvPr id="284" name="Top K Masked3.png" descr="Top K Masked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79" y="1313674"/>
            <a:ext cx="4607942" cy="301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89" name="picture-3.jpeg" descr="picture-3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1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2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94" name="picture-36.jpeg" descr="picture-36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619" y="487680"/>
            <a:ext cx="3230882" cy="291846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6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" name="Result…"/>
          <p:cNvSpPr/>
          <p:nvPr/>
        </p:nvSpPr>
        <p:spPr>
          <a:xfrm>
            <a:off x="108000" y="57295"/>
            <a:ext cx="945599" cy="42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Tendency</a:t>
            </a:r>
          </a:p>
        </p:txBody>
      </p:sp>
      <p:sp>
        <p:nvSpPr>
          <p:cNvPr id="299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300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301" name="Zexin Ren Midterm Project March 22, 2022 7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7/9</a:t>
            </a:r>
          </a:p>
        </p:txBody>
      </p:sp>
      <p:pic>
        <p:nvPicPr>
          <p:cNvPr id="302" name="Accuracy Tendency.png" descr="Accuracy Tendenc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1914" y="410500"/>
            <a:ext cx="3066292" cy="2918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6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07" name="picture-3.jpeg" descr="picture-3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1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12" name="picture-38.jpeg" descr="picture-38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619" y="487680"/>
            <a:ext cx="3230882" cy="282702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4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5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6" name="Result…"/>
          <p:cNvSpPr/>
          <p:nvPr/>
        </p:nvSpPr>
        <p:spPr>
          <a:xfrm>
            <a:off x="108000" y="57295"/>
            <a:ext cx="945599" cy="42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Tendency</a:t>
            </a:r>
          </a:p>
        </p:txBody>
      </p:sp>
      <p:sp>
        <p:nvSpPr>
          <p:cNvPr id="317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318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319" name="Zexin Ren Midterm Project March 22, 2022 8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8/9</a:t>
            </a:r>
          </a:p>
        </p:txBody>
      </p:sp>
      <p:pic>
        <p:nvPicPr>
          <p:cNvPr id="320" name="Accuracy Tendency2.png" descr="Accuracy Tendency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345" y="545162"/>
            <a:ext cx="3058914" cy="2754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>
            <a:off x="3058210" y="3261410"/>
            <a:ext cx="43021" cy="1"/>
          </a:xfrm>
          <a:prstGeom prst="line">
            <a:avLst/>
          </a:prstGeom>
          <a:ln w="30366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3" name="Triangle"/>
          <p:cNvSpPr/>
          <p:nvPr/>
        </p:nvSpPr>
        <p:spPr>
          <a:xfrm>
            <a:off x="2969310" y="3236010"/>
            <a:ext cx="25402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4" name="Triangle"/>
          <p:cNvSpPr/>
          <p:nvPr/>
        </p:nvSpPr>
        <p:spPr>
          <a:xfrm>
            <a:off x="3147110" y="3236010"/>
            <a:ext cx="25401" cy="3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DDE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25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6120" y="3230879"/>
            <a:ext cx="22098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-1.jpeg" descr="picture-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20" y="3246120"/>
            <a:ext cx="220981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picture-2.jpeg" descr="picture-2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4759" y="3246120"/>
            <a:ext cx="205741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Line"/>
          <p:cNvSpPr/>
          <p:nvPr/>
        </p:nvSpPr>
        <p:spPr>
          <a:xfrm>
            <a:off x="4137710" y="32487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9" name="Line"/>
          <p:cNvSpPr/>
          <p:nvPr/>
        </p:nvSpPr>
        <p:spPr>
          <a:xfrm>
            <a:off x="4137710" y="32614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0" name="Line"/>
          <p:cNvSpPr/>
          <p:nvPr/>
        </p:nvSpPr>
        <p:spPr>
          <a:xfrm>
            <a:off x="4137710" y="3286810"/>
            <a:ext cx="38102" cy="1"/>
          </a:xfrm>
          <a:prstGeom prst="line">
            <a:avLst/>
          </a:prstGeom>
          <a:ln w="7591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31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359" y="3230879"/>
            <a:ext cx="91441" cy="9906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Triangle"/>
          <p:cNvSpPr/>
          <p:nvPr/>
        </p:nvSpPr>
        <p:spPr>
          <a:xfrm>
            <a:off x="4302810" y="3248710"/>
            <a:ext cx="3048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43282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637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ubicBezTo>
                  <a:pt x="4860" y="0"/>
                  <a:pt x="0" y="4860"/>
                  <a:pt x="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4" name="Line"/>
          <p:cNvSpPr/>
          <p:nvPr/>
        </p:nvSpPr>
        <p:spPr>
          <a:xfrm>
            <a:off x="4480610" y="3236010"/>
            <a:ext cx="50801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740" y="0"/>
                  <a:pt x="21600" y="4860"/>
                  <a:pt x="21600" y="10800"/>
                </a:cubicBezTo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5" name="Triangle"/>
          <p:cNvSpPr/>
          <p:nvPr/>
        </p:nvSpPr>
        <p:spPr>
          <a:xfrm>
            <a:off x="4506010" y="3248710"/>
            <a:ext cx="304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ln w="5060">
            <a:solidFill>
              <a:srgbClr val="BABCE5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6" name="Rectangle"/>
          <p:cNvSpPr/>
          <p:nvPr/>
        </p:nvSpPr>
        <p:spPr>
          <a:xfrm>
            <a:off x="0" y="3346500"/>
            <a:ext cx="1535977" cy="109552"/>
          </a:xfrm>
          <a:prstGeom prst="rect">
            <a:avLst/>
          </a:prstGeom>
          <a:solidFill>
            <a:srgbClr val="585EC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" name="Rectangle"/>
          <p:cNvSpPr/>
          <p:nvPr/>
        </p:nvSpPr>
        <p:spPr>
          <a:xfrm>
            <a:off x="1508810" y="3324910"/>
            <a:ext cx="1535983" cy="109551"/>
          </a:xfrm>
          <a:prstGeom prst="rect">
            <a:avLst/>
          </a:prstGeom>
          <a:solidFill>
            <a:srgbClr val="9598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" name="Rectangle"/>
          <p:cNvSpPr/>
          <p:nvPr/>
        </p:nvSpPr>
        <p:spPr>
          <a:xfrm>
            <a:off x="3045510" y="3324910"/>
            <a:ext cx="1535983" cy="109551"/>
          </a:xfrm>
          <a:prstGeom prst="rect">
            <a:avLst/>
          </a:prstGeom>
          <a:solidFill>
            <a:srgbClr val="BABC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9" name="Code…"/>
          <p:cNvSpPr/>
          <p:nvPr/>
        </p:nvSpPr>
        <p:spPr>
          <a:xfrm>
            <a:off x="108000" y="57295"/>
            <a:ext cx="4226663" cy="54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4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000"/>
              </a:lnSpc>
            </a:pP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600"/>
              </a:lnSpc>
            </a:pPr>
            <a:r>
              <a:rPr i="1" sz="900">
                <a:solidFill>
                  <a:srgbClr val="424A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https 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: //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com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RmmLeo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STAT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6289h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omework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%20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</p:txBody>
      </p:sp>
      <p:sp>
        <p:nvSpPr>
          <p:cNvPr id="340" name=". . . .  .  .  . .  .  .  . .  .  .  . . . . . ."/>
          <p:cNvSpPr/>
          <p:nvPr/>
        </p:nvSpPr>
        <p:spPr>
          <a:xfrm>
            <a:off x="3032569" y="3176511"/>
            <a:ext cx="15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88900" algn="l"/>
                <a:tab pos="165100" algn="l"/>
                <a:tab pos="254000" algn="l"/>
                <a:tab pos="520700" algn="l"/>
                <a:tab pos="800100" algn="l"/>
                <a:tab pos="1117600" algn="l"/>
                <a:tab pos="1257300" algn="l"/>
                <a:tab pos="1358900" algn="l"/>
                <a:tab pos="1435100" algn="l"/>
                <a:tab pos="15240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341" name=". . . .  .  .  . .  .  .  . .  .  .  . . . . . ."/>
          <p:cNvSpPr/>
          <p:nvPr/>
        </p:nvSpPr>
        <p:spPr>
          <a:xfrm>
            <a:off x="2956648" y="3265080"/>
            <a:ext cx="15447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"/>
              </a:lnSpc>
              <a:tabLst>
                <a:tab pos="63500" algn="l"/>
                <a:tab pos="165100" algn="l"/>
                <a:tab pos="266700" algn="l"/>
                <a:tab pos="533400" algn="l"/>
                <a:tab pos="812800" algn="l"/>
                <a:tab pos="1079500" algn="l"/>
                <a:tab pos="1193800" algn="l"/>
                <a:tab pos="1346200" algn="l"/>
                <a:tab pos="1435100" algn="l"/>
                <a:tab pos="1511300" algn="l"/>
              </a:tabLst>
            </a:pP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sngStrike"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342" name="Zexin Ren Midterm Project March 22, 2022 9/9"/>
          <p:cNvSpPr/>
          <p:nvPr/>
        </p:nvSpPr>
        <p:spPr>
          <a:xfrm>
            <a:off x="598093" y="3334740"/>
            <a:ext cx="39423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600"/>
              </a:lnSpc>
              <a:tabLst>
                <a:tab pos="1422400" algn="l"/>
                <a:tab pos="2895600" algn="l"/>
                <a:tab pos="3784600" algn="l"/>
              </a:tabLst>
            </a:pP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Zexin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6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22,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600">
                <a:latin typeface="Times New Roman"/>
                <a:ea typeface="Times New Roman"/>
                <a:cs typeface="Times New Roman"/>
                <a:sym typeface="Times New Roman"/>
              </a:rPr>
              <a:t>9/9</a:t>
            </a:r>
          </a:p>
        </p:txBody>
      </p:sp>
      <p:pic>
        <p:nvPicPr>
          <p:cNvPr id="343" name="Code1.png" descr="Code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1723" y="648288"/>
            <a:ext cx="3164495" cy="2486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