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335" r:id="rId2"/>
    <p:sldId id="326" r:id="rId3"/>
    <p:sldId id="336" r:id="rId4"/>
    <p:sldId id="321" r:id="rId5"/>
    <p:sldId id="292" r:id="rId6"/>
    <p:sldId id="327" r:id="rId7"/>
    <p:sldId id="337" r:id="rId8"/>
    <p:sldId id="328" r:id="rId9"/>
    <p:sldId id="330" r:id="rId10"/>
    <p:sldId id="331" r:id="rId11"/>
    <p:sldId id="332" r:id="rId12"/>
    <p:sldId id="333" r:id="rId13"/>
    <p:sldId id="338" r:id="rId14"/>
    <p:sldId id="339" r:id="rId15"/>
    <p:sldId id="340" r:id="rId16"/>
    <p:sldId id="341" r:id="rId17"/>
    <p:sldId id="272" r:id="rId18"/>
    <p:sldId id="282" r:id="rId19"/>
    <p:sldId id="343" r:id="rId20"/>
    <p:sldId id="322" r:id="rId21"/>
  </p:sldIdLst>
  <p:sldSz cx="9144000" cy="5143500" type="screen16x9"/>
  <p:notesSz cx="6858000" cy="9144000"/>
  <p:embeddedFontLst>
    <p:embeddedFont>
      <p:font typeface="Montserrat" charset="0"/>
      <p:regular r:id="rId23"/>
      <p:bold r:id="rId24"/>
      <p:italic r:id="rId25"/>
      <p:boldItalic r:id="rId26"/>
    </p:embeddedFont>
    <p:embeddedFont>
      <p:font typeface="Garamond" pitchFamily="18" charset="0"/>
      <p:regular r:id="rId27"/>
      <p:bold r:id="rId28"/>
      <p:italic r:id="rId29"/>
    </p:embeddedFont>
    <p:embeddedFont>
      <p:font typeface="Verdana" pitchFamily="34" charset="0"/>
      <p:regular r:id="rId30"/>
      <p:bold r:id="rId31"/>
      <p:italic r:id="rId32"/>
      <p:boldItalic r:id="rId33"/>
    </p:embeddedFont>
    <p:embeddedFont>
      <p:font typeface="Calibri" pitchFamily="34" charset="0"/>
      <p:regular r:id="rId34"/>
      <p:bold r:id="rId35"/>
      <p:italic r:id="rId36"/>
      <p:boldItalic r:id="rId37"/>
    </p:embeddedFont>
    <p:embeddedFont>
      <p:font typeface="Arial Rounded MT Bold" pitchFamily="34" charset="0"/>
      <p:regular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Section 1" id="{2E5AB7C4-C45E-499A-B57D-8778B1C8565B}">
          <p14:sldIdLst>
            <p14:sldId id="335"/>
            <p14:sldId id="326"/>
            <p14:sldId id="336"/>
            <p14:sldId id="321"/>
            <p14:sldId id="292"/>
            <p14:sldId id="327"/>
            <p14:sldId id="337"/>
            <p14:sldId id="328"/>
            <p14:sldId id="329"/>
            <p14:sldId id="330"/>
            <p14:sldId id="331"/>
            <p14:sldId id="332"/>
            <p14:sldId id="333"/>
            <p14:sldId id="338"/>
            <p14:sldId id="339"/>
            <p14:sldId id="340"/>
            <p14:sldId id="341"/>
            <p14:sldId id="272"/>
            <p14:sldId id="282"/>
            <p14:sldId id="343"/>
            <p14:sldId id="32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2" autoAdjust="0"/>
    <p:restoredTop sz="94293" autoAdjust="0"/>
  </p:normalViewPr>
  <p:slideViewPr>
    <p:cSldViewPr snapToGrid="0">
      <p:cViewPr>
        <p:scale>
          <a:sx n="100" d="100"/>
          <a:sy n="100" d="100"/>
        </p:scale>
        <p:origin x="-516" y="-120"/>
      </p:cViewPr>
      <p:guideLst>
        <p:guide orient="horz" pos="1620"/>
        <p:guide pos="2880"/>
      </p:guideLst>
    </p:cSldViewPr>
  </p:slideViewPr>
  <p:outlineViewPr>
    <p:cViewPr>
      <p:scale>
        <a:sx n="33" d="100"/>
        <a:sy n="33" d="100"/>
      </p:scale>
      <p:origin x="0" y="-11556"/>
    </p:cViewPr>
  </p:outlineViewPr>
  <p:notesTextViewPr>
    <p:cViewPr>
      <p:scale>
        <a:sx n="1" d="1"/>
        <a:sy n="1" d="1"/>
      </p:scale>
      <p:origin x="0" y="0"/>
    </p:cViewPr>
  </p:notesTextViewPr>
  <p:sorterViewPr>
    <p:cViewPr>
      <p:scale>
        <a:sx n="100" d="100"/>
        <a:sy n="100" d="100"/>
      </p:scale>
      <p:origin x="0" y="-3812"/>
    </p:cViewPr>
  </p:sorterViewPr>
  <p:notesViewPr>
    <p:cSldViewPr snapToGrid="0">
      <p:cViewPr varScale="1">
        <p:scale>
          <a:sx n="55" d="100"/>
          <a:sy n="55" d="100"/>
        </p:scale>
        <p:origin x="2604" y="4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4AAD347D-5ACD-4C99-B74B-A9C85AD731AF}" type="datetimeFigureOut">
              <a:rPr lang="en-US" smtClean="0"/>
              <a:pPr/>
              <a:t>10/20/2022</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endParaRPr>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553F643-4249-4051-9D27-EE908B5DE7AF}" type="datetimeFigureOut">
              <a:rPr lang="en-IN" smtClean="0"/>
              <a:pPr/>
              <a:t>20-10-2022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53F643-4249-4051-9D27-EE908B5DE7AF}" type="datetimeFigureOut">
              <a:rPr lang="en-IN" smtClean="0"/>
              <a:pPr/>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endParaRPr>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53F643-4249-4051-9D27-EE908B5DE7AF}" type="datetimeFigureOut">
              <a:rPr lang="en-IN" smtClean="0"/>
              <a:pPr/>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endParaRPr>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53F643-4249-4051-9D27-EE908B5DE7AF}" type="datetimeFigureOut">
              <a:rPr lang="en-IN" smtClean="0"/>
              <a:pPr/>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53F643-4249-4051-9D27-EE908B5DE7AF}" type="datetimeFigureOut">
              <a:rPr lang="en-IN" smtClean="0"/>
              <a:pPr/>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endParaRPr>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53F643-4249-4051-9D27-EE908B5DE7AF}" type="datetimeFigureOut">
              <a:rPr lang="en-IN" smtClean="0"/>
              <a:pPr/>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endParaRPr>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10/20/2022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endParaRPr>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10/20/2022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endParaRPr>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ntents" type="twoColTx">
  <p:cSld name="Title and two contents">
    <p:spTree>
      <p:nvGrpSpPr>
        <p:cNvPr id="1" name="Shape 744"/>
        <p:cNvGrpSpPr/>
        <p:nvPr/>
      </p:nvGrpSpPr>
      <p:grpSpPr>
        <a:xfrm>
          <a:off x="0" y="0"/>
          <a:ext cx="0" cy="0"/>
          <a:chOff x="0" y="0"/>
          <a:chExt cx="0" cy="0"/>
        </a:xfrm>
      </p:grpSpPr>
      <p:sp>
        <p:nvSpPr>
          <p:cNvPr id="745" name="Google Shape;745;p240"/>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46" name="Google Shape;746;p240"/>
          <p:cNvSpPr txBox="1">
            <a:spLocks noGrp="1"/>
          </p:cNvSpPr>
          <p:nvPr>
            <p:ph type="body" idx="1"/>
          </p:nvPr>
        </p:nvSpPr>
        <p:spPr>
          <a:xfrm>
            <a:off x="457200" y="1200150"/>
            <a:ext cx="4038600" cy="339471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747" name="Google Shape;747;p240"/>
          <p:cNvSpPr txBox="1">
            <a:spLocks noGrp="1"/>
          </p:cNvSpPr>
          <p:nvPr>
            <p:ph type="body" idx="2"/>
          </p:nvPr>
        </p:nvSpPr>
        <p:spPr>
          <a:xfrm>
            <a:off x="4648200" y="1200150"/>
            <a:ext cx="4038600" cy="339471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748" name="Google Shape;748;p24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Clr>
                <a:srgbClr val="F5FDFF"/>
              </a:buClr>
              <a:buSzPts val="1000"/>
              <a:buFont typeface="Arial" panose="020B0604020202020204"/>
              <a:buNone/>
              <a:defRPr sz="1000">
                <a:solidFill>
                  <a:srgbClr val="F5FDFF"/>
                </a:solidFill>
              </a:defRPr>
            </a:lvl1pPr>
            <a:lvl2pPr marL="0" lvl="1" indent="0" algn="r">
              <a:lnSpc>
                <a:spcPct val="100000"/>
              </a:lnSpc>
              <a:spcBef>
                <a:spcPts val="0"/>
              </a:spcBef>
              <a:spcAft>
                <a:spcPts val="0"/>
              </a:spcAft>
              <a:buClr>
                <a:srgbClr val="F5FDFF"/>
              </a:buClr>
              <a:buSzPts val="1000"/>
              <a:buFont typeface="Arial" panose="020B0604020202020204"/>
              <a:buNone/>
              <a:defRPr sz="1000">
                <a:solidFill>
                  <a:srgbClr val="F5FDFF"/>
                </a:solidFill>
              </a:defRPr>
            </a:lvl2pPr>
            <a:lvl3pPr marL="0" lvl="2" indent="0" algn="r">
              <a:lnSpc>
                <a:spcPct val="100000"/>
              </a:lnSpc>
              <a:spcBef>
                <a:spcPts val="0"/>
              </a:spcBef>
              <a:spcAft>
                <a:spcPts val="0"/>
              </a:spcAft>
              <a:buClr>
                <a:srgbClr val="F5FDFF"/>
              </a:buClr>
              <a:buSzPts val="1000"/>
              <a:buFont typeface="Arial" panose="020B0604020202020204"/>
              <a:buNone/>
              <a:defRPr sz="1000">
                <a:solidFill>
                  <a:srgbClr val="F5FDFF"/>
                </a:solidFill>
              </a:defRPr>
            </a:lvl3pPr>
            <a:lvl4pPr marL="0" lvl="3" indent="0" algn="r">
              <a:lnSpc>
                <a:spcPct val="100000"/>
              </a:lnSpc>
              <a:spcBef>
                <a:spcPts val="0"/>
              </a:spcBef>
              <a:spcAft>
                <a:spcPts val="0"/>
              </a:spcAft>
              <a:buClr>
                <a:srgbClr val="F5FDFF"/>
              </a:buClr>
              <a:buSzPts val="1000"/>
              <a:buFont typeface="Arial" panose="020B0604020202020204"/>
              <a:buNone/>
              <a:defRPr sz="1000">
                <a:solidFill>
                  <a:srgbClr val="F5FDFF"/>
                </a:solidFill>
              </a:defRPr>
            </a:lvl4pPr>
            <a:lvl5pPr marL="0" lvl="4" indent="0" algn="r">
              <a:lnSpc>
                <a:spcPct val="100000"/>
              </a:lnSpc>
              <a:spcBef>
                <a:spcPts val="0"/>
              </a:spcBef>
              <a:spcAft>
                <a:spcPts val="0"/>
              </a:spcAft>
              <a:buClr>
                <a:srgbClr val="F5FDFF"/>
              </a:buClr>
              <a:buSzPts val="1000"/>
              <a:buFont typeface="Arial" panose="020B0604020202020204"/>
              <a:buNone/>
              <a:defRPr sz="1000">
                <a:solidFill>
                  <a:srgbClr val="F5FDFF"/>
                </a:solidFill>
              </a:defRPr>
            </a:lvl5pPr>
            <a:lvl6pPr marL="0" lvl="5" indent="0" algn="r">
              <a:lnSpc>
                <a:spcPct val="100000"/>
              </a:lnSpc>
              <a:spcBef>
                <a:spcPts val="0"/>
              </a:spcBef>
              <a:spcAft>
                <a:spcPts val="0"/>
              </a:spcAft>
              <a:buClr>
                <a:srgbClr val="F5FDFF"/>
              </a:buClr>
              <a:buSzPts val="1000"/>
              <a:buFont typeface="Arial" panose="020B0604020202020204"/>
              <a:buNone/>
              <a:defRPr sz="1000">
                <a:solidFill>
                  <a:srgbClr val="F5FDFF"/>
                </a:solidFill>
              </a:defRPr>
            </a:lvl6pPr>
            <a:lvl7pPr marL="0" lvl="6" indent="0" algn="r">
              <a:lnSpc>
                <a:spcPct val="100000"/>
              </a:lnSpc>
              <a:spcBef>
                <a:spcPts val="0"/>
              </a:spcBef>
              <a:spcAft>
                <a:spcPts val="0"/>
              </a:spcAft>
              <a:buClr>
                <a:srgbClr val="F5FDFF"/>
              </a:buClr>
              <a:buSzPts val="1000"/>
              <a:buFont typeface="Arial" panose="020B0604020202020204"/>
              <a:buNone/>
              <a:defRPr sz="1000">
                <a:solidFill>
                  <a:srgbClr val="F5FDFF"/>
                </a:solidFill>
              </a:defRPr>
            </a:lvl7pPr>
            <a:lvl8pPr marL="0" lvl="7" indent="0" algn="r">
              <a:lnSpc>
                <a:spcPct val="100000"/>
              </a:lnSpc>
              <a:spcBef>
                <a:spcPts val="0"/>
              </a:spcBef>
              <a:spcAft>
                <a:spcPts val="0"/>
              </a:spcAft>
              <a:buClr>
                <a:srgbClr val="F5FDFF"/>
              </a:buClr>
              <a:buSzPts val="1000"/>
              <a:buFont typeface="Arial" panose="020B0604020202020204"/>
              <a:buNone/>
              <a:defRPr sz="1000">
                <a:solidFill>
                  <a:srgbClr val="F5FDFF"/>
                </a:solidFill>
              </a:defRPr>
            </a:lvl8pPr>
            <a:lvl9pPr marL="0" lvl="8" indent="0" algn="r">
              <a:lnSpc>
                <a:spcPct val="100000"/>
              </a:lnSpc>
              <a:spcBef>
                <a:spcPts val="0"/>
              </a:spcBef>
              <a:spcAft>
                <a:spcPts val="0"/>
              </a:spcAft>
              <a:buClr>
                <a:srgbClr val="F5FDFF"/>
              </a:buClr>
              <a:buSzPts val="1000"/>
              <a:buFont typeface="Arial" panose="020B0604020202020204"/>
              <a:buNone/>
              <a:defRPr sz="1000">
                <a:solidFill>
                  <a:srgbClr val="F5FD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10/20/2022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10/20/2022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endParaRPr>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10/20/2022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5"/>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5"/>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10/20/2022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endParaRPr>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10/20/2022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endParaRPr>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10/20/2022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10/20/2022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endParaRPr>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10/20/2022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xmlns=""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xmlns=""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2553F643-4249-4051-9D27-EE908B5DE7AF}" type="datetimeFigureOut">
              <a:rPr lang="en-IN" smtClean="0"/>
              <a:pPr/>
              <a:t>20-10-2022</a:t>
            </a:fld>
            <a:endParaRPr lang="en-IN"/>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630" indent="-214630" algn="l" defTabSz="342900" rtl="0" eaLnBrk="1" latinLnBrk="0" hangingPunct="1">
        <a:spcBef>
          <a:spcPct val="20000"/>
        </a:spcBef>
        <a:spcAft>
          <a:spcPts val="45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1pPr>
      <a:lvl2pPr marL="557530" indent="-214630" algn="l" defTabSz="342900" rtl="0" eaLnBrk="1" latinLnBrk="0" hangingPunct="1">
        <a:spcBef>
          <a:spcPct val="20000"/>
        </a:spcBef>
        <a:spcAft>
          <a:spcPts val="450"/>
        </a:spcAft>
        <a:buClr>
          <a:schemeClr val="accent1"/>
        </a:buClr>
        <a:buSzPct val="115000"/>
        <a:buFont typeface="Arial" panose="020B0604020202020204"/>
        <a:buChar char="•"/>
        <a:defRPr sz="1500" kern="1200" cap="none">
          <a:solidFill>
            <a:schemeClr val="tx1">
              <a:lumMod val="85000"/>
              <a:lumOff val="15000"/>
            </a:schemeClr>
          </a:solidFill>
          <a:effectLst/>
          <a:latin typeface="+mn-lt"/>
          <a:ea typeface="+mn-ea"/>
          <a:cs typeface="+mn-cs"/>
        </a:defRPr>
      </a:lvl2pPr>
      <a:lvl3pPr marL="900430" indent="-214630" algn="l" defTabSz="342900" rtl="0" eaLnBrk="1" latinLnBrk="0" hangingPunct="1">
        <a:spcBef>
          <a:spcPct val="20000"/>
        </a:spcBef>
        <a:spcAft>
          <a:spcPts val="450"/>
        </a:spcAft>
        <a:buClr>
          <a:schemeClr val="accent1"/>
        </a:buClr>
        <a:buSzPct val="115000"/>
        <a:buFont typeface="Arial" panose="020B0604020202020204"/>
        <a:buChar char="•"/>
        <a:defRPr sz="1350" kern="1200" cap="none">
          <a:solidFill>
            <a:schemeClr val="tx1">
              <a:lumMod val="85000"/>
              <a:lumOff val="15000"/>
            </a:schemeClr>
          </a:solidFill>
          <a:effectLst/>
          <a:latin typeface="+mn-lt"/>
          <a:ea typeface="+mn-ea"/>
          <a:cs typeface="+mn-cs"/>
        </a:defRPr>
      </a:lvl3pPr>
      <a:lvl4pPr marL="1157605" indent="-128905" algn="l" defTabSz="342900" rtl="0" eaLnBrk="1" latinLnBrk="0" hangingPunct="1">
        <a:spcBef>
          <a:spcPct val="20000"/>
        </a:spcBef>
        <a:spcAft>
          <a:spcPts val="450"/>
        </a:spcAft>
        <a:buClr>
          <a:schemeClr val="accent1"/>
        </a:buClr>
        <a:buSzPct val="115000"/>
        <a:buFont typeface="Arial" panose="020B0604020202020204"/>
        <a:buChar char="•"/>
        <a:defRPr sz="1200" kern="1200" cap="none">
          <a:solidFill>
            <a:schemeClr val="tx1">
              <a:lumMod val="85000"/>
              <a:lumOff val="15000"/>
            </a:schemeClr>
          </a:solidFill>
          <a:effectLst/>
          <a:latin typeface="+mn-lt"/>
          <a:ea typeface="+mn-ea"/>
          <a:cs typeface="+mn-cs"/>
        </a:defRPr>
      </a:lvl4pPr>
      <a:lvl5pPr marL="1500505" indent="-128905" algn="l" defTabSz="342900" rtl="0" eaLnBrk="1" latinLnBrk="0" hangingPunct="1">
        <a:spcBef>
          <a:spcPct val="20000"/>
        </a:spcBef>
        <a:spcAft>
          <a:spcPts val="450"/>
        </a:spcAft>
        <a:buClr>
          <a:schemeClr val="accent1"/>
        </a:buClr>
        <a:buSzPct val="115000"/>
        <a:buFont typeface="Arial" panose="020B0604020202020204"/>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panose="020B0604020202020204"/>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panose="020B0604020202020204"/>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panose="020B0604020202020204"/>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panose="020B0604020202020204"/>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9.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5" Type="http://schemas.openxmlformats.org/officeDocument/2006/relationships/image" Target="../media/image8.jpe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9.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0.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0" y="1666875"/>
            <a:ext cx="9144000" cy="933450"/>
          </a:xfrm>
        </p:spPr>
        <p:txBody>
          <a:bodyPr>
            <a:normAutofit fontScale="90000"/>
          </a:bodyPr>
          <a:lstStyle/>
          <a:p>
            <a:pPr algn="ctr"/>
            <a:r>
              <a:rPr lang="en-US" sz="2800" b="1" dirty="0">
                <a:solidFill>
                  <a:schemeClr val="accent4">
                    <a:lumMod val="75000"/>
                  </a:schemeClr>
                </a:solidFill>
                <a:latin typeface="Times New Roman" panose="02020603050405020304" pitchFamily="18" charset="0"/>
                <a:ea typeface="Montserrat"/>
                <a:cs typeface="Times New Roman" panose="02020603050405020304" pitchFamily="18" charset="0"/>
                <a:sym typeface="Montserrat"/>
              </a:rPr>
              <a:t>CAPSTONE PROJECT-1</a:t>
            </a:r>
            <a:br>
              <a:rPr lang="en-US" sz="2800" b="1" dirty="0">
                <a:solidFill>
                  <a:schemeClr val="accent4">
                    <a:lumMod val="75000"/>
                  </a:schemeClr>
                </a:solidFill>
                <a:latin typeface="Times New Roman" panose="02020603050405020304" pitchFamily="18" charset="0"/>
                <a:ea typeface="Montserrat"/>
                <a:cs typeface="Times New Roman" panose="02020603050405020304" pitchFamily="18" charset="0"/>
                <a:sym typeface="Montserrat"/>
              </a:rPr>
            </a:br>
            <a:r>
              <a:rPr lang="en-US" sz="2800" b="1" dirty="0">
                <a:solidFill>
                  <a:schemeClr val="accent4">
                    <a:lumMod val="75000"/>
                  </a:schemeClr>
                </a:solidFill>
                <a:latin typeface="Times New Roman" panose="02020603050405020304" pitchFamily="18" charset="0"/>
                <a:ea typeface="Montserrat"/>
                <a:cs typeface="Times New Roman" panose="02020603050405020304" pitchFamily="18" charset="0"/>
                <a:sym typeface="Montserrat"/>
              </a:rPr>
              <a:t/>
            </a:r>
            <a:br>
              <a:rPr lang="en-US" sz="2800" b="1" dirty="0">
                <a:solidFill>
                  <a:schemeClr val="accent4">
                    <a:lumMod val="75000"/>
                  </a:schemeClr>
                </a:solidFill>
                <a:latin typeface="Times New Roman" panose="02020603050405020304" pitchFamily="18" charset="0"/>
                <a:ea typeface="Montserrat"/>
                <a:cs typeface="Times New Roman" panose="02020603050405020304" pitchFamily="18" charset="0"/>
                <a:sym typeface="Montserrat"/>
              </a:rPr>
            </a:br>
            <a:r>
              <a:rPr lang="en-US" sz="2200" b="1" dirty="0">
                <a:solidFill>
                  <a:schemeClr val="accent5">
                    <a:lumMod val="50000"/>
                  </a:schemeClr>
                </a:solidFill>
                <a:latin typeface="Times New Roman" panose="02020603050405020304" pitchFamily="18" charset="0"/>
                <a:cs typeface="Times New Roman" panose="02020603050405020304" pitchFamily="18" charset="0"/>
              </a:rPr>
              <a:t>PLAY STORE APP REVIEW ANALYSIS</a:t>
            </a:r>
            <a:endParaRPr lang="en-IN" sz="2200"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2" name="Picture 1" descr="WhatsApp Image 2022-10-19 at 10.36.15 PM"/>
          <p:cNvPicPr>
            <a:picLocks noChangeAspect="1"/>
          </p:cNvPicPr>
          <p:nvPr/>
        </p:nvPicPr>
        <p:blipFill>
          <a:blip r:embed="rId2"/>
          <a:stretch>
            <a:fillRect/>
          </a:stretch>
        </p:blipFill>
        <p:spPr>
          <a:xfrm>
            <a:off x="558800" y="2719705"/>
            <a:ext cx="3312795" cy="1809115"/>
          </a:xfrm>
          <a:prstGeom prst="rect">
            <a:avLst/>
          </a:prstGeom>
        </p:spPr>
      </p:pic>
      <p:pic>
        <p:nvPicPr>
          <p:cNvPr id="7" name="Picture 6" descr="Capturerr.JPG"/>
          <p:cNvPicPr>
            <a:picLocks noChangeAspect="1"/>
          </p:cNvPicPr>
          <p:nvPr/>
        </p:nvPicPr>
        <p:blipFill>
          <a:blip r:embed="rId3"/>
          <a:stretch>
            <a:fillRect/>
          </a:stretch>
        </p:blipFill>
        <p:spPr>
          <a:xfrm>
            <a:off x="8543925" y="0"/>
            <a:ext cx="600075" cy="528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object 13"/>
          <p:cNvSpPr/>
          <p:nvPr/>
        </p:nvSpPr>
        <p:spPr>
          <a:xfrm>
            <a:off x="0" y="0"/>
            <a:ext cx="513258" cy="506273"/>
          </a:xfrm>
          <a:prstGeom prst="rect">
            <a:avLst/>
          </a:prstGeom>
          <a:blipFill>
            <a:blip r:embed="rId4" cstate="print"/>
            <a:stretch>
              <a:fillRect/>
            </a:stretch>
          </a:blipFill>
        </p:spPr>
        <p:txBody>
          <a:bodyPr wrap="square" lIns="0" tIns="0" rIns="0" bIns="0" rtlCol="0"/>
          <a:lstStyle/>
          <a:p>
            <a:endParaRPr/>
          </a:p>
        </p:txBody>
      </p:sp>
      <p:pic>
        <p:nvPicPr>
          <p:cNvPr id="10" name="Picture 9" descr="WhatsApp Image 2022-10-20 at 12.00.00 AM.jpeg"/>
          <p:cNvPicPr>
            <a:picLocks noChangeAspect="1"/>
          </p:cNvPicPr>
          <p:nvPr/>
        </p:nvPicPr>
        <p:blipFill>
          <a:blip r:embed="rId5"/>
          <a:stretch>
            <a:fillRect/>
          </a:stretch>
        </p:blipFill>
        <p:spPr>
          <a:xfrm>
            <a:off x="3009899" y="485774"/>
            <a:ext cx="2952751" cy="1085851"/>
          </a:xfrm>
          <a:prstGeom prst="rect">
            <a:avLst/>
          </a:prstGeom>
          <a:ln>
            <a:noFill/>
          </a:ln>
          <a:effectLst>
            <a:softEdge rad="112500"/>
          </a:effectLst>
        </p:spPr>
      </p:pic>
      <p:sp>
        <p:nvSpPr>
          <p:cNvPr id="9" name="object 7"/>
          <p:cNvSpPr txBox="1">
            <a:spLocks noGrp="1"/>
          </p:cNvSpPr>
          <p:nvPr>
            <p:ph type="subTitle" idx="4294967295"/>
          </p:nvPr>
        </p:nvSpPr>
        <p:spPr>
          <a:xfrm>
            <a:off x="4025900" y="2720975"/>
            <a:ext cx="4618038" cy="1928813"/>
          </a:xfrm>
          <a:prstGeom prst="rect">
            <a:avLst/>
          </a:prstGeom>
          <a:ln/>
          <a:effectLst>
            <a:outerShdw blurRad="40000" dist="20000" dir="5400000" rotWithShape="0">
              <a:srgbClr val="000000">
                <a:alpha val="38000"/>
              </a:srgbClr>
            </a:outerShdw>
            <a:softEdge rad="635000"/>
          </a:effectLst>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algn="ctr">
              <a:lnSpc>
                <a:spcPct val="100000"/>
              </a:lnSpc>
              <a:spcBef>
                <a:spcPts val="100"/>
              </a:spcBef>
              <a:buNone/>
            </a:pPr>
            <a:r>
              <a:rPr lang="en-US" sz="1200" b="1" spc="-60" dirty="0" smtClean="0">
                <a:solidFill>
                  <a:srgbClr val="124F5B"/>
                </a:solidFill>
                <a:latin typeface="Verdana"/>
                <a:cs typeface="Verdana"/>
              </a:rPr>
              <a:t>By</a:t>
            </a:r>
            <a:endParaRPr lang="en-US" sz="1200" dirty="0">
              <a:latin typeface="Verdana"/>
              <a:cs typeface="Verdana"/>
            </a:endParaRPr>
          </a:p>
          <a:p>
            <a:pPr algn="ctr">
              <a:lnSpc>
                <a:spcPct val="100000"/>
              </a:lnSpc>
            </a:pPr>
            <a:r>
              <a:rPr lang="en-US" sz="1200" dirty="0" smtClean="0">
                <a:solidFill>
                  <a:schemeClr val="bg2">
                    <a:lumMod val="50000"/>
                  </a:schemeClr>
                </a:solidFill>
                <a:latin typeface="Verdana"/>
                <a:cs typeface="Verdana"/>
              </a:rPr>
              <a:t>RAJESH MOHANTY</a:t>
            </a:r>
          </a:p>
          <a:p>
            <a:pPr algn="ctr">
              <a:lnSpc>
                <a:spcPct val="100000"/>
              </a:lnSpc>
            </a:pPr>
            <a:r>
              <a:rPr lang="en-US" sz="1200" dirty="0" smtClean="0">
                <a:solidFill>
                  <a:schemeClr val="bg2">
                    <a:lumMod val="50000"/>
                  </a:schemeClr>
                </a:solidFill>
                <a:latin typeface="Verdana"/>
                <a:cs typeface="Verdana"/>
              </a:rPr>
              <a:t>SAIRINDHRI  JENA</a:t>
            </a:r>
          </a:p>
          <a:p>
            <a:pPr algn="ctr">
              <a:lnSpc>
                <a:spcPct val="100000"/>
              </a:lnSpc>
            </a:pPr>
            <a:r>
              <a:rPr lang="en-US" sz="1200" dirty="0" smtClean="0">
                <a:solidFill>
                  <a:schemeClr val="bg2">
                    <a:lumMod val="50000"/>
                  </a:schemeClr>
                </a:solidFill>
                <a:latin typeface="Verdana"/>
                <a:cs typeface="Verdana"/>
              </a:rPr>
              <a:t>MANISHWAR GUPTA</a:t>
            </a:r>
          </a:p>
          <a:p>
            <a:pPr algn="ctr">
              <a:lnSpc>
                <a:spcPct val="100000"/>
              </a:lnSpc>
            </a:pPr>
            <a:r>
              <a:rPr lang="en-US" sz="1200" dirty="0" smtClean="0">
                <a:solidFill>
                  <a:schemeClr val="bg2">
                    <a:lumMod val="50000"/>
                  </a:schemeClr>
                </a:solidFill>
                <a:latin typeface="Verdana"/>
                <a:cs typeface="Verdana"/>
              </a:rPr>
              <a:t>ASHISH MAHARANA</a:t>
            </a:r>
          </a:p>
          <a:p>
            <a:pPr algn="ctr">
              <a:lnSpc>
                <a:spcPct val="100000"/>
              </a:lnSpc>
            </a:pPr>
            <a:r>
              <a:rPr lang="en-US" sz="1200" dirty="0" smtClean="0">
                <a:solidFill>
                  <a:schemeClr val="bg2">
                    <a:lumMod val="50000"/>
                  </a:schemeClr>
                </a:solidFill>
                <a:latin typeface="Verdana"/>
                <a:cs typeface="Verdana"/>
              </a:rPr>
              <a:t>MANISHANKAR KUMAR SAW</a:t>
            </a:r>
            <a:endParaRPr lang="en-US" sz="1200" dirty="0">
              <a:solidFill>
                <a:schemeClr val="bg2">
                  <a:lumMod val="50000"/>
                </a:schemeClr>
              </a:solidFill>
              <a:latin typeface="Verdana"/>
              <a:cs typeface="Verdana"/>
            </a:endParaRPr>
          </a:p>
          <a:p>
            <a:pPr algn="ctr">
              <a:lnSpc>
                <a:spcPct val="100000"/>
              </a:lnSpc>
              <a:spcBef>
                <a:spcPts val="20"/>
              </a:spcBef>
            </a:pPr>
            <a:r>
              <a:rPr lang="en-US" sz="1200" b="1" spc="-60" dirty="0" smtClean="0">
                <a:solidFill>
                  <a:srgbClr val="124F5B"/>
                </a:solidFill>
                <a:latin typeface="Verdana"/>
                <a:cs typeface="Verdana"/>
              </a:rPr>
              <a:t>DATA </a:t>
            </a:r>
            <a:r>
              <a:rPr lang="en-US" sz="1200" b="1" spc="-55" dirty="0" smtClean="0">
                <a:solidFill>
                  <a:srgbClr val="124F5B"/>
                </a:solidFill>
                <a:latin typeface="Verdana"/>
                <a:cs typeface="Verdana"/>
              </a:rPr>
              <a:t>SCIENCE </a:t>
            </a:r>
            <a:r>
              <a:rPr lang="en-US" sz="1200" b="1" spc="-100" dirty="0" smtClean="0">
                <a:solidFill>
                  <a:srgbClr val="124F5B"/>
                </a:solidFill>
                <a:latin typeface="Verdana"/>
                <a:cs typeface="Verdana"/>
              </a:rPr>
              <a:t>TRAINEE,</a:t>
            </a:r>
            <a:r>
              <a:rPr lang="en-US" sz="1200" b="1" spc="-210" dirty="0" smtClean="0">
                <a:solidFill>
                  <a:srgbClr val="124F5B"/>
                </a:solidFill>
                <a:latin typeface="Verdana"/>
                <a:cs typeface="Verdana"/>
              </a:rPr>
              <a:t> </a:t>
            </a:r>
            <a:r>
              <a:rPr lang="en-US" sz="1200" b="1" spc="-60" dirty="0" smtClean="0">
                <a:solidFill>
                  <a:srgbClr val="124F5B"/>
                </a:solidFill>
                <a:latin typeface="Verdana"/>
                <a:cs typeface="Verdana"/>
              </a:rPr>
              <a:t>ALMABETTER</a:t>
            </a:r>
            <a:endParaRPr lang="en-US" sz="120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4155" y="335280"/>
            <a:ext cx="8693785" cy="451548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171575" y="-64830"/>
            <a:ext cx="6572250" cy="400110"/>
          </a:xfrm>
          <a:prstGeom prst="rect">
            <a:avLst/>
          </a:prstGeom>
          <a:noFill/>
        </p:spPr>
        <p:txBody>
          <a:bodyPr wrap="square" rtlCol="0">
            <a:spAutoFit/>
          </a:bodyPr>
          <a:lstStyle/>
          <a:p>
            <a:pPr algn="ctr"/>
            <a:r>
              <a:rPr lang="en-US" sz="2000" b="1" u="sng" dirty="0" smtClean="0">
                <a:solidFill>
                  <a:srgbClr val="C00000"/>
                </a:solidFill>
                <a:latin typeface="Calibri" panose="020F0502020204030204" pitchFamily="34" charset="0"/>
                <a:cs typeface="Calibri" panose="020F0502020204030204" pitchFamily="34" charset="0"/>
              </a:rPr>
              <a:t>TOP CATEGORIES ON PLAYSTORE</a:t>
            </a:r>
            <a:endParaRPr lang="en-IN" sz="2000" b="1" u="sng" dirty="0">
              <a:solidFill>
                <a:srgbClr val="C00000"/>
              </a:solidFill>
              <a:latin typeface="Calibri" panose="020F0502020204030204" pitchFamily="34" charset="0"/>
              <a:cs typeface="Calibri" panose="020F0502020204030204" pitchFamily="34" charset="0"/>
            </a:endParaRPr>
          </a:p>
        </p:txBody>
      </p:sp>
      <p:sp>
        <p:nvSpPr>
          <p:cNvPr id="5" name="object 13"/>
          <p:cNvSpPr/>
          <p:nvPr/>
        </p:nvSpPr>
        <p:spPr>
          <a:xfrm>
            <a:off x="0" y="1"/>
            <a:ext cx="513258" cy="400050"/>
          </a:xfrm>
          <a:prstGeom prst="rect">
            <a:avLst/>
          </a:prstGeom>
          <a:blipFill>
            <a:blip r:embed="rId3" cstate="print"/>
            <a:stretch>
              <a:fillRect/>
            </a:stretch>
          </a:blipFill>
        </p:spPr>
        <p:txBody>
          <a:bodyPr wrap="square" lIns="0" tIns="0" rIns="0" bIns="0" rtlCol="0"/>
          <a:lstStyle/>
          <a:p>
            <a:endParaRPr/>
          </a:p>
        </p:txBody>
      </p:sp>
      <p:pic>
        <p:nvPicPr>
          <p:cNvPr id="6" name="Picture 5" descr="Capturerr.JPG"/>
          <p:cNvPicPr>
            <a:picLocks noChangeAspect="1"/>
          </p:cNvPicPr>
          <p:nvPr/>
        </p:nvPicPr>
        <p:blipFill>
          <a:blip r:embed="rId4"/>
          <a:stretch>
            <a:fillRect/>
          </a:stretch>
        </p:blipFill>
        <p:spPr>
          <a:xfrm>
            <a:off x="8543925" y="0"/>
            <a:ext cx="600075" cy="528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 Placeholder 8"/>
          <p:cNvSpPr>
            <a:spLocks noGrp="1"/>
          </p:cNvSpPr>
          <p:nvPr>
            <p:ph idx="1"/>
          </p:nvPr>
        </p:nvSpPr>
        <p:spPr>
          <a:xfrm>
            <a:off x="4064000" y="736600"/>
            <a:ext cx="4102100" cy="1625600"/>
          </a:xfrm>
        </p:spPr>
        <p:txBody>
          <a:bodyPr>
            <a:normAutofit/>
          </a:bodyPr>
          <a:lstStyle/>
          <a:p>
            <a:r>
              <a:rPr lang="en-US" sz="1400" b="1" dirty="0" smtClean="0">
                <a:solidFill>
                  <a:schemeClr val="accent1">
                    <a:lumMod val="75000"/>
                  </a:schemeClr>
                </a:solidFill>
              </a:rPr>
              <a:t>There are all total 33 categories in the dataset </a:t>
            </a:r>
            <a:r>
              <a:rPr lang="en-US" sz="1400" b="1" dirty="0" smtClean="0">
                <a:solidFill>
                  <a:schemeClr val="accent1">
                    <a:lumMod val="75000"/>
                  </a:schemeClr>
                </a:solidFill>
              </a:rPr>
              <a:t>from </a:t>
            </a:r>
            <a:r>
              <a:rPr lang="en-US" sz="1400" b="1" dirty="0" smtClean="0">
                <a:solidFill>
                  <a:schemeClr val="accent1">
                    <a:lumMod val="75000"/>
                  </a:schemeClr>
                </a:solidFill>
              </a:rPr>
              <a:t>the  output</a:t>
            </a:r>
            <a:r>
              <a:rPr lang="en-US" sz="1400" b="1" dirty="0" smtClean="0">
                <a:solidFill>
                  <a:schemeClr val="accent1">
                    <a:lumMod val="75000"/>
                  </a:schemeClr>
                </a:solidFill>
              </a:rPr>
              <a:t>. </a:t>
            </a:r>
          </a:p>
          <a:p>
            <a:r>
              <a:rPr lang="en-US" sz="1400" b="1" dirty="0" err="1" smtClean="0">
                <a:solidFill>
                  <a:schemeClr val="accent1">
                    <a:lumMod val="75000"/>
                  </a:schemeClr>
                </a:solidFill>
              </a:rPr>
              <a:t>P</a:t>
            </a:r>
            <a:r>
              <a:rPr lang="en-US" sz="1400" b="1" dirty="0" err="1" smtClean="0">
                <a:solidFill>
                  <a:schemeClr val="accent1">
                    <a:lumMod val="75000"/>
                  </a:schemeClr>
                </a:solidFill>
              </a:rPr>
              <a:t>laystore</a:t>
            </a:r>
            <a:r>
              <a:rPr lang="en-US" sz="1400" b="1" dirty="0" smtClean="0">
                <a:solidFill>
                  <a:schemeClr val="accent1">
                    <a:lumMod val="75000"/>
                  </a:schemeClr>
                </a:solidFill>
              </a:rPr>
              <a:t> </a:t>
            </a:r>
            <a:r>
              <a:rPr lang="en-US" sz="1400" b="1" dirty="0" smtClean="0">
                <a:solidFill>
                  <a:schemeClr val="accent1">
                    <a:lumMod val="75000"/>
                  </a:schemeClr>
                </a:solidFill>
              </a:rPr>
              <a:t>most of the apps are under FAMILY &amp; GAME category and least are of EVENTS &amp; BEAUTY Category.</a:t>
            </a:r>
            <a:endParaRPr lang="en-US" sz="1400" b="1" dirty="0">
              <a:solidFill>
                <a:schemeClr val="accent1">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4825" y="485775"/>
            <a:ext cx="4914900" cy="41529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588770" y="-51405"/>
            <a:ext cx="5966460" cy="400110"/>
          </a:xfrm>
          <a:prstGeom prst="rect">
            <a:avLst/>
          </a:prstGeom>
          <a:noFill/>
        </p:spPr>
        <p:txBody>
          <a:bodyPr wrap="square" rtlCol="0">
            <a:spAutoFit/>
          </a:bodyPr>
          <a:lstStyle/>
          <a:p>
            <a:pPr algn="ctr"/>
            <a:r>
              <a:rPr lang="en-US" sz="2000" b="1" u="sng" dirty="0" smtClean="0">
                <a:solidFill>
                  <a:srgbClr val="C00000"/>
                </a:solidFill>
                <a:effectLst/>
                <a:latin typeface="Calibri" panose="020F0502020204030204" pitchFamily="34" charset="0"/>
                <a:cs typeface="Calibri" panose="020F0502020204030204" pitchFamily="34" charset="0"/>
              </a:rPr>
              <a:t>% OF APPS SHARE IN EACH CATEGORY</a:t>
            </a:r>
            <a:endParaRPr lang="en-US" sz="2000" b="1" u="sng" dirty="0">
              <a:solidFill>
                <a:srgbClr val="C00000"/>
              </a:solidFill>
              <a:effectLst/>
              <a:latin typeface="Calibri" panose="020F0502020204030204" pitchFamily="34" charset="0"/>
              <a:cs typeface="Calibri" panose="020F0502020204030204" pitchFamily="34" charset="0"/>
            </a:endParaRPr>
          </a:p>
        </p:txBody>
      </p:sp>
      <p:sp>
        <p:nvSpPr>
          <p:cNvPr id="5" name="object 13"/>
          <p:cNvSpPr/>
          <p:nvPr/>
        </p:nvSpPr>
        <p:spPr>
          <a:xfrm>
            <a:off x="0" y="0"/>
            <a:ext cx="513258" cy="506273"/>
          </a:xfrm>
          <a:prstGeom prst="rect">
            <a:avLst/>
          </a:prstGeom>
          <a:blipFill>
            <a:blip r:embed="rId3" cstate="print"/>
            <a:stretch>
              <a:fillRect/>
            </a:stretch>
          </a:blipFill>
        </p:spPr>
        <p:txBody>
          <a:bodyPr wrap="square" lIns="0" tIns="0" rIns="0" bIns="0" rtlCol="0"/>
          <a:lstStyle/>
          <a:p>
            <a:endParaRPr/>
          </a:p>
        </p:txBody>
      </p:sp>
      <p:pic>
        <p:nvPicPr>
          <p:cNvPr id="6" name="Picture 5" descr="Capturerr.JPG"/>
          <p:cNvPicPr>
            <a:picLocks noChangeAspect="1"/>
          </p:cNvPicPr>
          <p:nvPr/>
        </p:nvPicPr>
        <p:blipFill>
          <a:blip r:embed="rId4"/>
          <a:stretch>
            <a:fillRect/>
          </a:stretch>
        </p:blipFill>
        <p:spPr>
          <a:xfrm>
            <a:off x="8543925" y="0"/>
            <a:ext cx="600075" cy="528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Content Placeholder 7"/>
          <p:cNvSpPr>
            <a:spLocks noGrp="1"/>
          </p:cNvSpPr>
          <p:nvPr>
            <p:ph idx="1"/>
          </p:nvPr>
        </p:nvSpPr>
        <p:spPr>
          <a:xfrm>
            <a:off x="5600699" y="619125"/>
            <a:ext cx="2914651" cy="3743325"/>
          </a:xfrm>
        </p:spPr>
        <p:txBody>
          <a:bodyPr>
            <a:normAutofit/>
          </a:bodyPr>
          <a:lstStyle/>
          <a:p>
            <a:pPr>
              <a:buNone/>
            </a:pPr>
            <a:endParaRPr lang="en-US" sz="1400" dirty="0" smtClean="0"/>
          </a:p>
          <a:p>
            <a:r>
              <a:rPr lang="en-US" sz="1400" b="1" dirty="0" smtClean="0">
                <a:solidFill>
                  <a:schemeClr val="accent1">
                    <a:lumMod val="75000"/>
                  </a:schemeClr>
                </a:solidFill>
              </a:rPr>
              <a:t>The top 3 apps share based on % of categories are-</a:t>
            </a:r>
            <a:endParaRPr lang="en-US" sz="1400" b="1" dirty="0" smtClean="0">
              <a:solidFill>
                <a:schemeClr val="accent1">
                  <a:lumMod val="75000"/>
                </a:schemeClr>
              </a:solidFill>
            </a:endParaRPr>
          </a:p>
          <a:p>
            <a:pPr>
              <a:buNone/>
            </a:pPr>
            <a:r>
              <a:rPr lang="en-US" sz="1400" b="1" dirty="0" smtClean="0">
                <a:solidFill>
                  <a:schemeClr val="accent1">
                    <a:lumMod val="75000"/>
                  </a:schemeClr>
                </a:solidFill>
              </a:rPr>
              <a:t>       Family=18.96%</a:t>
            </a:r>
          </a:p>
          <a:p>
            <a:pPr>
              <a:buNone/>
            </a:pPr>
            <a:r>
              <a:rPr lang="en-US" sz="1400" b="1" dirty="0" smtClean="0">
                <a:solidFill>
                  <a:schemeClr val="accent1">
                    <a:lumMod val="75000"/>
                  </a:schemeClr>
                </a:solidFill>
              </a:rPr>
              <a:t>       Game =9.94%</a:t>
            </a:r>
          </a:p>
          <a:p>
            <a:pPr>
              <a:buNone/>
            </a:pPr>
            <a:r>
              <a:rPr lang="en-US" sz="1400" b="1" dirty="0" smtClean="0">
                <a:solidFill>
                  <a:schemeClr val="accent1">
                    <a:lumMod val="75000"/>
                  </a:schemeClr>
                </a:solidFill>
              </a:rPr>
              <a:t>        Tools =8.55%</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18159" y="541020"/>
            <a:ext cx="4366261" cy="408432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5105400" y="2121515"/>
            <a:ext cx="3634740" cy="923330"/>
          </a:xfrm>
          <a:prstGeom prst="rect">
            <a:avLst/>
          </a:prstGeom>
          <a:noFill/>
        </p:spPr>
        <p:txBody>
          <a:bodyPr wrap="square" rtlCol="0">
            <a:spAutoFit/>
          </a:bodyPr>
          <a:lstStyle/>
          <a:p>
            <a:r>
              <a:rPr lang="en-US" b="1" dirty="0">
                <a:solidFill>
                  <a:schemeClr val="accent4">
                    <a:lumMod val="75000"/>
                  </a:schemeClr>
                </a:solidFill>
                <a:latin typeface="Calibri" panose="020F0502020204030204" pitchFamily="34" charset="0"/>
                <a:cs typeface="Calibri" panose="020F0502020204030204" pitchFamily="34" charset="0"/>
              </a:rPr>
              <a:t>W</a:t>
            </a:r>
            <a:r>
              <a:rPr lang="en-US" b="1" i="0" dirty="0">
                <a:solidFill>
                  <a:schemeClr val="accent4">
                    <a:lumMod val="75000"/>
                  </a:schemeClr>
                </a:solidFill>
                <a:effectLst/>
                <a:latin typeface="Calibri" panose="020F0502020204030204" pitchFamily="34" charset="0"/>
                <a:cs typeface="Calibri" panose="020F0502020204030204" pitchFamily="34" charset="0"/>
              </a:rPr>
              <a:t>e observed that 92.20% of Apps are free and 7.80% of Apps are paid in the play store</a:t>
            </a:r>
            <a:endParaRPr lang="en-IN" b="1" dirty="0">
              <a:solidFill>
                <a:schemeClr val="accent4">
                  <a:lumMod val="75000"/>
                </a:schemeClr>
              </a:solidFill>
              <a:latin typeface="Calibri" panose="020F0502020204030204" pitchFamily="34" charset="0"/>
              <a:cs typeface="Calibri" panose="020F0502020204030204" pitchFamily="34" charset="0"/>
            </a:endParaRPr>
          </a:p>
        </p:txBody>
      </p:sp>
      <p:sp>
        <p:nvSpPr>
          <p:cNvPr id="5" name="TextBox 4"/>
          <p:cNvSpPr txBox="1"/>
          <p:nvPr/>
        </p:nvSpPr>
        <p:spPr>
          <a:xfrm>
            <a:off x="2164080" y="-53340"/>
            <a:ext cx="4815840" cy="400110"/>
          </a:xfrm>
          <a:prstGeom prst="rect">
            <a:avLst/>
          </a:prstGeom>
          <a:noFill/>
        </p:spPr>
        <p:txBody>
          <a:bodyPr wrap="square" rtlCol="0">
            <a:spAutoFit/>
          </a:bodyPr>
          <a:lstStyle/>
          <a:p>
            <a:pPr algn="ctr"/>
            <a:r>
              <a:rPr lang="en-US" sz="2000" b="1" u="sng" dirty="0" smtClean="0">
                <a:solidFill>
                  <a:srgbClr val="C00000"/>
                </a:solidFill>
                <a:effectLst/>
                <a:latin typeface="Calibri" panose="020F0502020204030204" pitchFamily="34" charset="0"/>
                <a:cs typeface="Calibri" panose="020F0502020204030204" pitchFamily="34" charset="0"/>
              </a:rPr>
              <a:t>DISTRIBUTION OF PAID AND FREE APP</a:t>
            </a:r>
            <a:endParaRPr lang="en-US" sz="2000" b="1" u="sng" dirty="0">
              <a:solidFill>
                <a:srgbClr val="C00000"/>
              </a:solidFill>
              <a:effectLst/>
              <a:latin typeface="Calibri" panose="020F0502020204030204" pitchFamily="34" charset="0"/>
              <a:cs typeface="Calibri" panose="020F0502020204030204" pitchFamily="34" charset="0"/>
            </a:endParaRPr>
          </a:p>
        </p:txBody>
      </p:sp>
      <p:sp>
        <p:nvSpPr>
          <p:cNvPr id="6" name="object 13"/>
          <p:cNvSpPr/>
          <p:nvPr/>
        </p:nvSpPr>
        <p:spPr>
          <a:xfrm>
            <a:off x="0" y="0"/>
            <a:ext cx="513258" cy="506273"/>
          </a:xfrm>
          <a:prstGeom prst="rect">
            <a:avLst/>
          </a:prstGeom>
          <a:blipFill>
            <a:blip r:embed="rId3" cstate="print"/>
            <a:stretch>
              <a:fillRect/>
            </a:stretch>
          </a:blipFill>
        </p:spPr>
        <p:txBody>
          <a:bodyPr wrap="square" lIns="0" tIns="0" rIns="0" bIns="0" rtlCol="0"/>
          <a:lstStyle/>
          <a:p>
            <a:endParaRPr/>
          </a:p>
        </p:txBody>
      </p:sp>
      <p:pic>
        <p:nvPicPr>
          <p:cNvPr id="7" name="Picture 6" descr="Capturerr.JPG"/>
          <p:cNvPicPr>
            <a:picLocks noChangeAspect="1"/>
          </p:cNvPicPr>
          <p:nvPr/>
        </p:nvPicPr>
        <p:blipFill>
          <a:blip r:embed="rId4"/>
          <a:stretch>
            <a:fillRect/>
          </a:stretch>
        </p:blipFill>
        <p:spPr>
          <a:xfrm>
            <a:off x="8543925" y="0"/>
            <a:ext cx="600075" cy="528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0" y="342900"/>
            <a:ext cx="4267200" cy="2371725"/>
          </a:xfrm>
          <a:prstGeom prst="rect">
            <a:avLst/>
          </a:prstGeom>
          <a:noFill/>
          <a:extLst>
            <a:ext uri="{909E8E84-426E-40DD-AFC4-6F175D3DCCD1}">
              <a14:hiddenFill xmlns:a14="http://schemas.microsoft.com/office/drawing/2010/main" xmlns="">
                <a:solidFill>
                  <a:srgbClr val="FFFFFF"/>
                </a:solidFill>
              </a14:hiddenFill>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0" y="2705100"/>
            <a:ext cx="4267200" cy="2219325"/>
          </a:xfrm>
          <a:prstGeom prst="rect">
            <a:avLst/>
          </a:prstGeom>
          <a:noFill/>
          <a:extLst>
            <a:ext uri="{909E8E84-426E-40DD-AFC4-6F175D3DCCD1}">
              <a14:hiddenFill xmlns:a14="http://schemas.microsoft.com/office/drawing/2010/main" xmlns="">
                <a:solidFill>
                  <a:srgbClr val="FFFFFF"/>
                </a:solidFill>
              </a14:hiddenFill>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66700" y="2600326"/>
            <a:ext cx="4305300" cy="231457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276224" y="342899"/>
            <a:ext cx="4295775" cy="2362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 name="TextBox 2"/>
          <p:cNvSpPr txBox="1"/>
          <p:nvPr/>
        </p:nvSpPr>
        <p:spPr>
          <a:xfrm>
            <a:off x="266700" y="357065"/>
            <a:ext cx="4362450" cy="2369880"/>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solidFill>
                  <a:schemeClr val="accent1">
                    <a:lumMod val="75000"/>
                  </a:schemeClr>
                </a:solidFill>
                <a:latin typeface="Calibri" panose="020F0502020204030204" pitchFamily="34" charset="0"/>
                <a:cs typeface="Calibri" panose="020F0502020204030204" pitchFamily="34" charset="0"/>
              </a:rPr>
              <a:t>The sizes of the majority of the apps range between 1 and 20 MB.</a:t>
            </a:r>
          </a:p>
          <a:p>
            <a:pPr marL="285750" indent="-285750">
              <a:buFont typeface="Wingdings" panose="05000000000000000000" pitchFamily="2" charset="2"/>
              <a:buChar char="Ø"/>
            </a:pPr>
            <a:r>
              <a:rPr lang="en-US" sz="1600" b="1" dirty="0">
                <a:solidFill>
                  <a:schemeClr val="accent1">
                    <a:lumMod val="75000"/>
                  </a:schemeClr>
                </a:solidFill>
                <a:latin typeface="Calibri" panose="020F0502020204030204" pitchFamily="34" charset="0"/>
                <a:cs typeface="Calibri" panose="020F0502020204030204" pitchFamily="34" charset="0"/>
              </a:rPr>
              <a:t>The apps are categorized based on their size between 1 to 100 MB with intervals of 10 MB each. </a:t>
            </a:r>
          </a:p>
          <a:p>
            <a:pPr marL="285750" indent="-285750">
              <a:buFont typeface="Wingdings" panose="05000000000000000000" pitchFamily="2" charset="2"/>
              <a:buChar char="Ø"/>
            </a:pPr>
            <a:r>
              <a:rPr lang="en-US" sz="1600" b="1" dirty="0">
                <a:solidFill>
                  <a:schemeClr val="accent1">
                    <a:lumMod val="75000"/>
                  </a:schemeClr>
                </a:solidFill>
                <a:latin typeface="Calibri" panose="020F0502020204030204" pitchFamily="34" charset="0"/>
                <a:cs typeface="Calibri" panose="020F0502020204030204" pitchFamily="34" charset="0"/>
              </a:rPr>
              <a:t>The apps which are smaller in size on average have lower no of app installs and user reviews</a:t>
            </a:r>
          </a:p>
          <a:p>
            <a:r>
              <a:rPr lang="en-US" dirty="0"/>
              <a:t/>
            </a:r>
            <a:br>
              <a:rPr lang="en-US" dirty="0"/>
            </a:br>
            <a:endParaRPr lang="en-IN" dirty="0"/>
          </a:p>
        </p:txBody>
      </p:sp>
      <p:sp>
        <p:nvSpPr>
          <p:cNvPr id="4" name="TextBox 3"/>
          <p:cNvSpPr txBox="1"/>
          <p:nvPr/>
        </p:nvSpPr>
        <p:spPr>
          <a:xfrm>
            <a:off x="3303270" y="-50128"/>
            <a:ext cx="2689860" cy="400110"/>
          </a:xfrm>
          <a:prstGeom prst="rect">
            <a:avLst/>
          </a:prstGeom>
          <a:noFill/>
        </p:spPr>
        <p:txBody>
          <a:bodyPr wrap="square" rtlCol="0">
            <a:spAutoFit/>
          </a:bodyPr>
          <a:lstStyle/>
          <a:p>
            <a:r>
              <a:rPr lang="en-US" sz="2000" b="1" u="sng" dirty="0" smtClean="0">
                <a:solidFill>
                  <a:srgbClr val="C00000"/>
                </a:solidFill>
                <a:latin typeface="Calibri" panose="020F0502020204030204" pitchFamily="34" charset="0"/>
                <a:cs typeface="Calibri" panose="020F0502020204030204" pitchFamily="34" charset="0"/>
              </a:rPr>
              <a:t>ANALYSIS OF APP SIZE</a:t>
            </a:r>
            <a:endParaRPr lang="en-IN" sz="2000" b="1" u="sng" dirty="0">
              <a:solidFill>
                <a:srgbClr val="C00000"/>
              </a:solidFill>
              <a:latin typeface="Calibri" panose="020F0502020204030204" pitchFamily="34" charset="0"/>
              <a:cs typeface="Calibri" panose="020F0502020204030204" pitchFamily="34" charset="0"/>
            </a:endParaRPr>
          </a:p>
        </p:txBody>
      </p:sp>
      <p:sp>
        <p:nvSpPr>
          <p:cNvPr id="8" name="object 13"/>
          <p:cNvSpPr/>
          <p:nvPr/>
        </p:nvSpPr>
        <p:spPr>
          <a:xfrm>
            <a:off x="0" y="0"/>
            <a:ext cx="513258" cy="506273"/>
          </a:xfrm>
          <a:prstGeom prst="rect">
            <a:avLst/>
          </a:prstGeom>
          <a:blipFill>
            <a:blip r:embed="rId5" cstate="print"/>
            <a:stretch>
              <a:fillRect/>
            </a:stretch>
          </a:blipFill>
        </p:spPr>
        <p:txBody>
          <a:bodyPr wrap="square" lIns="0" tIns="0" rIns="0" bIns="0" rtlCol="0"/>
          <a:lstStyle/>
          <a:p>
            <a:endParaRPr/>
          </a:p>
        </p:txBody>
      </p:sp>
      <p:pic>
        <p:nvPicPr>
          <p:cNvPr id="9" name="Picture 8" descr="Capturerr.JPG"/>
          <p:cNvPicPr>
            <a:picLocks noChangeAspect="1"/>
          </p:cNvPicPr>
          <p:nvPr/>
        </p:nvPicPr>
        <p:blipFill>
          <a:blip r:embed="rId6"/>
          <a:stretch>
            <a:fillRect/>
          </a:stretch>
        </p:blipFill>
        <p:spPr>
          <a:xfrm>
            <a:off x="8543925" y="0"/>
            <a:ext cx="600075" cy="528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850" y="350520"/>
            <a:ext cx="4248151" cy="4431030"/>
          </a:xfrm>
          <a:prstGeom prst="rect">
            <a:avLst/>
          </a:prstGeom>
          <a:noFill/>
          <a:extLst>
            <a:ext uri="{909E8E84-426E-40DD-AFC4-6F175D3DCCD1}">
              <a14:hiddenFill xmlns:a14="http://schemas.microsoft.com/office/drawing/2010/main" xmlns="">
                <a:solidFill>
                  <a:srgbClr val="FFFFFF"/>
                </a:solidFill>
              </a14:hiddenFill>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1998" y="350520"/>
            <a:ext cx="4314827" cy="444055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628651" y="-38101"/>
            <a:ext cx="7972424" cy="400110"/>
          </a:xfrm>
          <a:prstGeom prst="rect">
            <a:avLst/>
          </a:prstGeom>
          <a:noFill/>
        </p:spPr>
        <p:txBody>
          <a:bodyPr wrap="square" rtlCol="0">
            <a:spAutoFit/>
          </a:bodyPr>
          <a:lstStyle/>
          <a:p>
            <a:pPr algn="ctr"/>
            <a:r>
              <a:rPr lang="en-US" sz="2000" b="1" u="sng" dirty="0" smtClean="0">
                <a:solidFill>
                  <a:srgbClr val="C00000"/>
                </a:solidFill>
                <a:latin typeface="Calibri" panose="020F0502020204030204" pitchFamily="34" charset="0"/>
                <a:cs typeface="Calibri" panose="020F0502020204030204" pitchFamily="34" charset="0"/>
              </a:rPr>
              <a:t>TOP 10 POSITIVE/NEGATIVE REVIEW APP</a:t>
            </a:r>
            <a:endParaRPr lang="en-IN" sz="2000" b="1" u="sng" dirty="0">
              <a:solidFill>
                <a:srgbClr val="C00000"/>
              </a:solidFill>
              <a:latin typeface="Calibri" panose="020F0502020204030204" pitchFamily="34" charset="0"/>
              <a:cs typeface="Calibri" panose="020F0502020204030204" pitchFamily="34" charset="0"/>
            </a:endParaRPr>
          </a:p>
        </p:txBody>
      </p:sp>
      <p:sp>
        <p:nvSpPr>
          <p:cNvPr id="5" name="object 13"/>
          <p:cNvSpPr/>
          <p:nvPr/>
        </p:nvSpPr>
        <p:spPr>
          <a:xfrm>
            <a:off x="0" y="0"/>
            <a:ext cx="513258" cy="506273"/>
          </a:xfrm>
          <a:prstGeom prst="rect">
            <a:avLst/>
          </a:prstGeom>
          <a:blipFill>
            <a:blip r:embed="rId4" cstate="print"/>
            <a:stretch>
              <a:fillRect/>
            </a:stretch>
          </a:blipFill>
        </p:spPr>
        <p:txBody>
          <a:bodyPr wrap="square" lIns="0" tIns="0" rIns="0" bIns="0" rtlCol="0"/>
          <a:lstStyle/>
          <a:p>
            <a:endParaRPr/>
          </a:p>
        </p:txBody>
      </p:sp>
      <p:pic>
        <p:nvPicPr>
          <p:cNvPr id="6" name="Picture 5" descr="Capturerr.JPG"/>
          <p:cNvPicPr>
            <a:picLocks noChangeAspect="1"/>
          </p:cNvPicPr>
          <p:nvPr/>
        </p:nvPicPr>
        <p:blipFill>
          <a:blip r:embed="rId5"/>
          <a:stretch>
            <a:fillRect/>
          </a:stretch>
        </p:blipFill>
        <p:spPr>
          <a:xfrm>
            <a:off x="8543925" y="0"/>
            <a:ext cx="600075" cy="528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ectangle 10"/>
          <p:cNvSpPr/>
          <p:nvPr/>
        </p:nvSpPr>
        <p:spPr>
          <a:xfrm>
            <a:off x="3810001" y="2590801"/>
            <a:ext cx="714374" cy="1638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smtClean="0">
                <a:solidFill>
                  <a:schemeClr val="accent1">
                    <a:lumMod val="75000"/>
                  </a:schemeClr>
                </a:solidFill>
              </a:rPr>
              <a:t>Helix jump is a app from dataset has the highest 209 positive sentiment count...</a:t>
            </a:r>
            <a:endParaRPr lang="en-US" sz="1050" b="1" dirty="0">
              <a:solidFill>
                <a:schemeClr val="accent1">
                  <a:lumMod val="75000"/>
                </a:schemeClr>
              </a:solidFill>
            </a:endParaRPr>
          </a:p>
        </p:txBody>
      </p:sp>
      <p:sp>
        <p:nvSpPr>
          <p:cNvPr id="12" name="Text Placeholder 11"/>
          <p:cNvSpPr>
            <a:spLocks noGrp="1"/>
          </p:cNvSpPr>
          <p:nvPr>
            <p:ph type="body" sz="half" idx="2"/>
          </p:nvPr>
        </p:nvSpPr>
        <p:spPr/>
        <p:txBody>
          <a:bodyPr/>
          <a:lstStyle/>
          <a:p>
            <a:endParaRPr lang="en-US"/>
          </a:p>
        </p:txBody>
      </p:sp>
      <p:sp>
        <p:nvSpPr>
          <p:cNvPr id="13" name="Rectangle 12"/>
          <p:cNvSpPr/>
          <p:nvPr/>
        </p:nvSpPr>
        <p:spPr>
          <a:xfrm>
            <a:off x="7381874" y="2705100"/>
            <a:ext cx="1171575" cy="14668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accent1">
                    <a:lumMod val="75000"/>
                  </a:schemeClr>
                </a:solidFill>
              </a:rPr>
              <a:t>Angry Bird classic is a app from dataset has the highest 147 Negative sentiment count</a:t>
            </a:r>
            <a:endParaRPr lang="en-US" sz="11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7681" y="495300"/>
            <a:ext cx="5996940" cy="404622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6484620" y="882134"/>
            <a:ext cx="2270759" cy="1569660"/>
          </a:xfrm>
          <a:prstGeom prst="rect">
            <a:avLst/>
          </a:prstGeom>
          <a:noFill/>
        </p:spPr>
        <p:txBody>
          <a:bodyPr wrap="square" rtlCol="0">
            <a:spAutoFit/>
          </a:bodyPr>
          <a:lstStyle/>
          <a:p>
            <a:pPr marL="171450" indent="-171450">
              <a:buFont typeface="Wingdings" panose="05000000000000000000" pitchFamily="2" charset="2"/>
              <a:buChar char="Ø"/>
            </a:pPr>
            <a:r>
              <a:rPr lang="en-US" sz="1200" b="0" i="0" dirty="0">
                <a:solidFill>
                  <a:schemeClr val="accent4">
                    <a:lumMod val="50000"/>
                  </a:schemeClr>
                </a:solidFill>
                <a:effectLst/>
                <a:latin typeface="Calibri" panose="020F0502020204030204" pitchFamily="34" charset="0"/>
                <a:cs typeface="Calibri" panose="020F0502020204030204" pitchFamily="34" charset="0"/>
              </a:rPr>
              <a:t>From the scatter plot we got to know that sentiment subjectivity is not always proportional to sentiment polarity but in a maximum no of cases a proportional behavior when variance is too high or low </a:t>
            </a:r>
            <a:endParaRPr lang="en-IN" sz="1200" dirty="0">
              <a:solidFill>
                <a:schemeClr val="accent4">
                  <a:lumMod val="50000"/>
                </a:schemeClr>
              </a:solidFill>
              <a:latin typeface="Calibri" panose="020F0502020204030204" pitchFamily="34" charset="0"/>
              <a:cs typeface="Calibri" panose="020F0502020204030204" pitchFamily="34" charset="0"/>
            </a:endParaRPr>
          </a:p>
        </p:txBody>
      </p:sp>
      <p:sp>
        <p:nvSpPr>
          <p:cNvPr id="3" name="TextBox 2"/>
          <p:cNvSpPr txBox="1"/>
          <p:nvPr/>
        </p:nvSpPr>
        <p:spPr>
          <a:xfrm>
            <a:off x="304801" y="0"/>
            <a:ext cx="8671560" cy="369332"/>
          </a:xfrm>
          <a:prstGeom prst="rect">
            <a:avLst/>
          </a:prstGeom>
          <a:noFill/>
        </p:spPr>
        <p:txBody>
          <a:bodyPr wrap="square" rtlCol="0">
            <a:spAutoFit/>
          </a:bodyPr>
          <a:lstStyle/>
          <a:p>
            <a:pPr algn="ctr"/>
            <a:r>
              <a:rPr lang="en-US" b="1" u="sng" dirty="0" smtClean="0">
                <a:solidFill>
                  <a:srgbClr val="C00000"/>
                </a:solidFill>
                <a:effectLst/>
                <a:latin typeface="Calibri" panose="020F0502020204030204" pitchFamily="34" charset="0"/>
                <a:cs typeface="Calibri" panose="020F0502020204030204" pitchFamily="34" charset="0"/>
              </a:rPr>
              <a:t>GOOGLE PLAY STORE REVIEWS SENTIMENT ANALYSIS</a:t>
            </a:r>
            <a:endParaRPr lang="en-US" b="1" u="sng" dirty="0">
              <a:solidFill>
                <a:srgbClr val="C00000"/>
              </a:solidFill>
              <a:effectLst/>
              <a:latin typeface="Calibri" panose="020F0502020204030204" pitchFamily="34" charset="0"/>
              <a:cs typeface="Calibri" panose="020F0502020204030204" pitchFamily="34" charset="0"/>
            </a:endParaRPr>
          </a:p>
        </p:txBody>
      </p:sp>
      <p:sp>
        <p:nvSpPr>
          <p:cNvPr id="5" name="object 13"/>
          <p:cNvSpPr/>
          <p:nvPr/>
        </p:nvSpPr>
        <p:spPr>
          <a:xfrm>
            <a:off x="0" y="0"/>
            <a:ext cx="513258" cy="506273"/>
          </a:xfrm>
          <a:prstGeom prst="rect">
            <a:avLst/>
          </a:prstGeom>
          <a:blipFill>
            <a:blip r:embed="rId3" cstate="print"/>
            <a:stretch>
              <a:fillRect/>
            </a:stretch>
          </a:blipFill>
        </p:spPr>
        <p:txBody>
          <a:bodyPr wrap="square" lIns="0" tIns="0" rIns="0" bIns="0" rtlCol="0"/>
          <a:lstStyle/>
          <a:p>
            <a:endParaRPr/>
          </a:p>
        </p:txBody>
      </p:sp>
      <p:pic>
        <p:nvPicPr>
          <p:cNvPr id="6" name="Picture 5" descr="Capturerr.JPG"/>
          <p:cNvPicPr>
            <a:picLocks noChangeAspect="1"/>
          </p:cNvPicPr>
          <p:nvPr/>
        </p:nvPicPr>
        <p:blipFill>
          <a:blip r:embed="rId4"/>
          <a:stretch>
            <a:fillRect/>
          </a:stretch>
        </p:blipFill>
        <p:spPr>
          <a:xfrm>
            <a:off x="8543925" y="0"/>
            <a:ext cx="600075" cy="528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1500" y="518161"/>
            <a:ext cx="6073140" cy="401574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6537960" y="1272540"/>
            <a:ext cx="2125980" cy="954107"/>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solidFill>
                  <a:schemeClr val="accent4">
                    <a:lumMod val="50000"/>
                  </a:schemeClr>
                </a:solidFill>
                <a:latin typeface="Calibri" panose="020F0502020204030204" pitchFamily="34" charset="0"/>
                <a:cs typeface="Calibri" panose="020F0502020204030204" pitchFamily="34" charset="0"/>
              </a:rPr>
              <a:t>From this plot, we get to know that the rating is good when the app is updating.</a:t>
            </a:r>
            <a:endParaRPr lang="en-IN" sz="1400" dirty="0">
              <a:solidFill>
                <a:schemeClr val="accent4">
                  <a:lumMod val="50000"/>
                </a:schemeClr>
              </a:solidFill>
              <a:latin typeface="Calibri" panose="020F0502020204030204" pitchFamily="34" charset="0"/>
              <a:cs typeface="Calibri" panose="020F0502020204030204" pitchFamily="34" charset="0"/>
            </a:endParaRPr>
          </a:p>
        </p:txBody>
      </p:sp>
      <p:sp>
        <p:nvSpPr>
          <p:cNvPr id="5" name="TextBox 4"/>
          <p:cNvSpPr txBox="1"/>
          <p:nvPr/>
        </p:nvSpPr>
        <p:spPr>
          <a:xfrm>
            <a:off x="2667000" y="0"/>
            <a:ext cx="3810000" cy="400110"/>
          </a:xfrm>
          <a:prstGeom prst="rect">
            <a:avLst/>
          </a:prstGeom>
          <a:noFill/>
        </p:spPr>
        <p:txBody>
          <a:bodyPr wrap="square" rtlCol="0">
            <a:spAutoFit/>
          </a:bodyPr>
          <a:lstStyle/>
          <a:p>
            <a:pPr algn="ctr"/>
            <a:r>
              <a:rPr lang="en-US" sz="2000" b="1" u="sng" dirty="0" smtClean="0">
                <a:solidFill>
                  <a:srgbClr val="C00000"/>
                </a:solidFill>
                <a:latin typeface="Calibri" panose="020F0502020204030204" pitchFamily="34" charset="0"/>
                <a:cs typeface="Calibri" panose="020F0502020204030204" pitchFamily="34" charset="0"/>
              </a:rPr>
              <a:t>UPDATE VS RATING</a:t>
            </a:r>
            <a:endParaRPr lang="en-IN" sz="2000" b="1" u="sng" dirty="0">
              <a:solidFill>
                <a:srgbClr val="C00000"/>
              </a:solidFill>
              <a:latin typeface="Calibri" panose="020F0502020204030204" pitchFamily="34" charset="0"/>
              <a:cs typeface="Calibri" panose="020F0502020204030204" pitchFamily="34" charset="0"/>
            </a:endParaRPr>
          </a:p>
        </p:txBody>
      </p:sp>
      <p:sp>
        <p:nvSpPr>
          <p:cNvPr id="6" name="object 13"/>
          <p:cNvSpPr/>
          <p:nvPr/>
        </p:nvSpPr>
        <p:spPr>
          <a:xfrm>
            <a:off x="0" y="0"/>
            <a:ext cx="513258" cy="506273"/>
          </a:xfrm>
          <a:prstGeom prst="rect">
            <a:avLst/>
          </a:prstGeom>
          <a:blipFill>
            <a:blip r:embed="rId3" cstate="print"/>
            <a:stretch>
              <a:fillRect/>
            </a:stretch>
          </a:blipFill>
        </p:spPr>
        <p:txBody>
          <a:bodyPr wrap="square" lIns="0" tIns="0" rIns="0" bIns="0" rtlCol="0"/>
          <a:lstStyle/>
          <a:p>
            <a:endParaRPr/>
          </a:p>
        </p:txBody>
      </p:sp>
      <p:pic>
        <p:nvPicPr>
          <p:cNvPr id="7" name="Picture 6" descr="Capturerr.JPG"/>
          <p:cNvPicPr>
            <a:picLocks noChangeAspect="1"/>
          </p:cNvPicPr>
          <p:nvPr/>
        </p:nvPicPr>
        <p:blipFill>
          <a:blip r:embed="rId4"/>
          <a:stretch>
            <a:fillRect/>
          </a:stretch>
        </p:blipFill>
        <p:spPr>
          <a:xfrm>
            <a:off x="8543925" y="0"/>
            <a:ext cx="600075" cy="528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2910840" y="368382"/>
            <a:ext cx="3322320" cy="518091"/>
          </a:xfrm>
          <a:prstGeom prst="rect">
            <a:avLst/>
          </a:prstGeom>
          <a:noFill/>
          <a:ln>
            <a:noFill/>
          </a:ln>
        </p:spPr>
        <p:txBody>
          <a:bodyPr spcFirstLastPara="1" vert="horz" wrap="square" lIns="0" tIns="12700"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CC0000"/>
              </a:buClr>
              <a:buSzPts val="2800"/>
              <a:buFont typeface="Arial" panose="020B0604020202020204"/>
              <a:buNone/>
              <a:defRPr sz="3600" b="0" i="0" u="none" strike="noStrike" cap="none">
                <a:solidFill>
                  <a:srgbClr val="FFFAEF"/>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CC0000"/>
              </a:buClr>
              <a:buSzPts val="2800"/>
              <a:buFont typeface="Arial" panose="020B0604020202020204"/>
              <a:buNone/>
              <a:defRPr sz="2800" b="0" i="0" u="none" strike="noStrike" cap="none">
                <a:solidFill>
                  <a:srgbClr val="CC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CC0000"/>
              </a:buClr>
              <a:buSzPts val="2800"/>
              <a:buFont typeface="Arial" panose="020B0604020202020204"/>
              <a:buNone/>
              <a:defRPr sz="2800" b="0" i="0" u="none" strike="noStrike" cap="none">
                <a:solidFill>
                  <a:srgbClr val="CC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CC0000"/>
              </a:buClr>
              <a:buSzPts val="2800"/>
              <a:buFont typeface="Arial" panose="020B0604020202020204"/>
              <a:buNone/>
              <a:defRPr sz="2800" b="0" i="0" u="none" strike="noStrike" cap="none">
                <a:solidFill>
                  <a:srgbClr val="CC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CC0000"/>
              </a:buClr>
              <a:buSzPts val="2800"/>
              <a:buFont typeface="Arial" panose="020B0604020202020204"/>
              <a:buNone/>
              <a:defRPr sz="2800" b="0" i="0" u="none" strike="noStrike" cap="none">
                <a:solidFill>
                  <a:srgbClr val="CC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CC0000"/>
              </a:buClr>
              <a:buSzPts val="2800"/>
              <a:buFont typeface="Arial" panose="020B0604020202020204"/>
              <a:buNone/>
              <a:defRPr sz="2800" b="0" i="0" u="none" strike="noStrike" cap="none">
                <a:solidFill>
                  <a:srgbClr val="CC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CC0000"/>
              </a:buClr>
              <a:buSzPts val="2800"/>
              <a:buFont typeface="Arial" panose="020B0604020202020204"/>
              <a:buNone/>
              <a:defRPr sz="2800" b="0" i="0" u="none" strike="noStrike" cap="none">
                <a:solidFill>
                  <a:srgbClr val="CC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CC0000"/>
              </a:buClr>
              <a:buSzPts val="2800"/>
              <a:buFont typeface="Arial" panose="020B0604020202020204"/>
              <a:buNone/>
              <a:defRPr sz="2800" b="0" i="0" u="none" strike="noStrike" cap="none">
                <a:solidFill>
                  <a:srgbClr val="CC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CC0000"/>
              </a:buClr>
              <a:buSzPts val="2800"/>
              <a:buFont typeface="Arial" panose="020B0604020202020204"/>
              <a:buNone/>
              <a:defRPr sz="2800" b="0" i="0" u="none" strike="noStrike" cap="none">
                <a:solidFill>
                  <a:srgbClr val="CC0000"/>
                </a:solidFill>
                <a:latin typeface="Arial" panose="020B0604020202020204"/>
                <a:ea typeface="Arial" panose="020B0604020202020204"/>
                <a:cs typeface="Arial" panose="020B0604020202020204"/>
                <a:sym typeface="Arial" panose="020B0604020202020204"/>
              </a:defRPr>
            </a:lvl9pPr>
          </a:lstStyle>
          <a:p>
            <a:pPr marL="12700" algn="ctr">
              <a:spcBef>
                <a:spcPts val="100"/>
              </a:spcBef>
            </a:pPr>
            <a:r>
              <a:rPr lang="en-IN" sz="3200" b="1" u="sng" spc="-85" dirty="0" smtClean="0">
                <a:solidFill>
                  <a:srgbClr val="C00000"/>
                </a:solidFill>
                <a:latin typeface="Calibri" panose="020F0502020204030204" pitchFamily="34" charset="0"/>
                <a:cs typeface="Calibri" panose="020F0502020204030204" pitchFamily="34" charset="0"/>
              </a:rPr>
              <a:t>CHALLENGES</a:t>
            </a:r>
            <a:r>
              <a:rPr lang="en-IN" sz="3200" b="1" u="sng" spc="-204" dirty="0" smtClean="0">
                <a:solidFill>
                  <a:srgbClr val="C00000"/>
                </a:solidFill>
                <a:latin typeface="Calibri" panose="020F0502020204030204" pitchFamily="34" charset="0"/>
                <a:cs typeface="Calibri" panose="020F0502020204030204" pitchFamily="34" charset="0"/>
              </a:rPr>
              <a:t>   </a:t>
            </a:r>
            <a:r>
              <a:rPr lang="en-IN" sz="3200" b="1" u="sng" spc="-70" dirty="0" smtClean="0">
                <a:solidFill>
                  <a:srgbClr val="C00000"/>
                </a:solidFill>
                <a:latin typeface="Calibri" panose="020F0502020204030204" pitchFamily="34" charset="0"/>
                <a:cs typeface="Calibri" panose="020F0502020204030204" pitchFamily="34" charset="0"/>
              </a:rPr>
              <a:t>FACED</a:t>
            </a:r>
            <a:endParaRPr lang="en-IN" sz="3200" b="1" u="sng" dirty="0">
              <a:solidFill>
                <a:srgbClr val="C00000"/>
              </a:solidFill>
              <a:latin typeface="Calibri" panose="020F0502020204030204" pitchFamily="34" charset="0"/>
              <a:cs typeface="Calibri" panose="020F0502020204030204" pitchFamily="34" charset="0"/>
            </a:endParaRPr>
          </a:p>
        </p:txBody>
      </p:sp>
      <p:sp>
        <p:nvSpPr>
          <p:cNvPr id="3" name="TextBox 2"/>
          <p:cNvSpPr txBox="1"/>
          <p:nvPr/>
        </p:nvSpPr>
        <p:spPr>
          <a:xfrm>
            <a:off x="716280" y="1135380"/>
            <a:ext cx="7909560" cy="1754326"/>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Reading and Comprehending the datasets given to us.</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Cleaning of the data and handling the </a:t>
            </a:r>
            <a:r>
              <a:rPr lang="en-US" sz="1800" dirty="0" err="1">
                <a:latin typeface="Calibri" panose="020F0502020204030204" pitchFamily="34" charset="0"/>
                <a:cs typeface="Calibri" panose="020F0502020204030204" pitchFamily="34" charset="0"/>
              </a:rPr>
              <a:t>NaN</a:t>
            </a:r>
            <a:r>
              <a:rPr lang="en-US" sz="1800" dirty="0">
                <a:latin typeface="Calibri" panose="020F0502020204030204" pitchFamily="34" charset="0"/>
                <a:cs typeface="Calibri" panose="020F0502020204030204" pitchFamily="34" charset="0"/>
              </a:rPr>
              <a:t> and duplicate values.</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Designing different data visualization plots to better understand the results and trends.</a:t>
            </a:r>
            <a:endParaRPr lang="en-IN" dirty="0"/>
          </a:p>
        </p:txBody>
      </p:sp>
      <p:pic>
        <p:nvPicPr>
          <p:cNvPr id="6" name="Picture 5" descr="Capture.JPG"/>
          <p:cNvPicPr>
            <a:picLocks noChangeAspect="1"/>
          </p:cNvPicPr>
          <p:nvPr/>
        </p:nvPicPr>
        <p:blipFill>
          <a:blip r:embed="rId2"/>
          <a:stretch>
            <a:fillRect/>
          </a:stretch>
        </p:blipFill>
        <p:spPr>
          <a:xfrm>
            <a:off x="3214687" y="2800350"/>
            <a:ext cx="2809875"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object 13"/>
          <p:cNvSpPr/>
          <p:nvPr/>
        </p:nvSpPr>
        <p:spPr>
          <a:xfrm>
            <a:off x="0" y="0"/>
            <a:ext cx="513258" cy="506273"/>
          </a:xfrm>
          <a:prstGeom prst="rect">
            <a:avLst/>
          </a:prstGeom>
          <a:blipFill>
            <a:blip r:embed="rId3" cstate="print"/>
            <a:stretch>
              <a:fillRect/>
            </a:stretch>
          </a:blipFill>
        </p:spPr>
        <p:txBody>
          <a:bodyPr wrap="square" lIns="0" tIns="0" rIns="0" bIns="0" rtlCol="0"/>
          <a:lstStyle/>
          <a:p>
            <a:endParaRPr/>
          </a:p>
        </p:txBody>
      </p:sp>
      <p:pic>
        <p:nvPicPr>
          <p:cNvPr id="8" name="Picture 7" descr="Capturerr.JPG"/>
          <p:cNvPicPr>
            <a:picLocks noChangeAspect="1"/>
          </p:cNvPicPr>
          <p:nvPr/>
        </p:nvPicPr>
        <p:blipFill>
          <a:blip r:embed="rId4"/>
          <a:stretch>
            <a:fillRect/>
          </a:stretch>
        </p:blipFill>
        <p:spPr>
          <a:xfrm>
            <a:off x="8543925" y="0"/>
            <a:ext cx="600075" cy="528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1356360" y="354745"/>
            <a:ext cx="6431280" cy="505267"/>
          </a:xfrm>
          <a:prstGeom prst="rect">
            <a:avLst/>
          </a:prstGeom>
        </p:spPr>
        <p:txBody>
          <a:bodyPr vert="horz" wrap="square" lIns="0" tIns="12700" rIns="0" bIns="0" rtlCol="0">
            <a:spAutoFit/>
          </a:bodyPr>
          <a:lstStyle/>
          <a:p>
            <a:pPr marL="12700">
              <a:lnSpc>
                <a:spcPct val="100000"/>
              </a:lnSpc>
              <a:spcBef>
                <a:spcPts val="100"/>
              </a:spcBef>
            </a:pPr>
            <a:r>
              <a:rPr lang="en-US" sz="3200" b="1" u="sng" spc="-5" dirty="0" smtClean="0">
                <a:solidFill>
                  <a:srgbClr val="C00000"/>
                </a:solidFill>
                <a:latin typeface="Calibri" panose="020F0502020204030204" pitchFamily="34" charset="0"/>
                <a:cs typeface="Calibri" panose="020F0502020204030204" pitchFamily="34" charset="0"/>
              </a:rPr>
              <a:t>CONCLUSION  (CONTD..)</a:t>
            </a:r>
            <a:endParaRPr lang="en-US" sz="3200" b="1" u="sng" dirty="0">
              <a:solidFill>
                <a:srgbClr val="C00000"/>
              </a:solidFill>
              <a:latin typeface="Calibri" panose="020F0502020204030204" pitchFamily="34" charset="0"/>
              <a:cs typeface="Calibri" panose="020F0502020204030204" pitchFamily="34" charset="0"/>
            </a:endParaRPr>
          </a:p>
        </p:txBody>
      </p:sp>
      <p:sp>
        <p:nvSpPr>
          <p:cNvPr id="4" name="TextBox 3"/>
          <p:cNvSpPr txBox="1"/>
          <p:nvPr/>
        </p:nvSpPr>
        <p:spPr>
          <a:xfrm>
            <a:off x="586740" y="860012"/>
            <a:ext cx="6595110" cy="4308872"/>
          </a:xfrm>
          <a:prstGeom prst="rect">
            <a:avLst/>
          </a:prstGeom>
          <a:noFill/>
        </p:spPr>
        <p:txBody>
          <a:bodyPr wrap="square" rtlCol="0">
            <a:spAutoFit/>
          </a:bodyPr>
          <a:lstStyle/>
          <a:p>
            <a:pPr marL="285750" indent="-285750" algn="l">
              <a:buFont typeface="Wingdings" panose="05000000000000000000" pitchFamily="2" charset="2"/>
              <a:buChar char="Ø"/>
            </a:pPr>
            <a:r>
              <a:rPr lang="en-US" sz="1400" b="0" i="0" dirty="0">
                <a:solidFill>
                  <a:schemeClr val="accent4">
                    <a:lumMod val="50000"/>
                  </a:schemeClr>
                </a:solidFill>
                <a:effectLst/>
                <a:latin typeface="Calibri" panose="020F0502020204030204" pitchFamily="34" charset="0"/>
                <a:cs typeface="Calibri" panose="020F0502020204030204" pitchFamily="34" charset="0"/>
              </a:rPr>
              <a:t>92.20% of Apps are free and 7.80% of Apps are paid in the  play store</a:t>
            </a:r>
            <a:br>
              <a:rPr lang="en-US" sz="1400" b="0" i="0" dirty="0">
                <a:solidFill>
                  <a:schemeClr val="accent4">
                    <a:lumMod val="50000"/>
                  </a:schemeClr>
                </a:solidFill>
                <a:effectLst/>
                <a:latin typeface="Calibri" panose="020F0502020204030204" pitchFamily="34" charset="0"/>
                <a:cs typeface="Calibri" panose="020F0502020204030204" pitchFamily="34" charset="0"/>
              </a:rPr>
            </a:br>
            <a:endParaRPr lang="en-US" sz="1400" b="0" i="0" dirty="0">
              <a:solidFill>
                <a:schemeClr val="accent4">
                  <a:lumMod val="50000"/>
                </a:schemeClr>
              </a:solidFill>
              <a:effectLst/>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US" sz="1400" b="0" i="0" dirty="0">
                <a:solidFill>
                  <a:schemeClr val="accent4">
                    <a:lumMod val="50000"/>
                  </a:schemeClr>
                </a:solidFill>
                <a:effectLst/>
                <a:latin typeface="Calibri" panose="020F0502020204030204" pitchFamily="34" charset="0"/>
                <a:cs typeface="Calibri" panose="020F0502020204030204" pitchFamily="34" charset="0"/>
              </a:rPr>
              <a:t>Minecraft, I am rich and I am rich premium is the highest-earning app among all the apps</a:t>
            </a:r>
          </a:p>
          <a:p>
            <a:pPr marL="285750" indent="-285750" algn="l">
              <a:buFont typeface="Wingdings" panose="05000000000000000000" pitchFamily="2" charset="2"/>
              <a:buChar char="Ø"/>
            </a:pPr>
            <a:endParaRPr lang="en-US" sz="1400" dirty="0">
              <a:solidFill>
                <a:schemeClr val="accent4">
                  <a:lumMod val="50000"/>
                </a:schemeClr>
              </a:solidFill>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US" sz="1400" b="0" i="0" dirty="0" err="1" smtClean="0">
                <a:solidFill>
                  <a:schemeClr val="accent4">
                    <a:lumMod val="50000"/>
                  </a:schemeClr>
                </a:solidFill>
                <a:effectLst/>
                <a:latin typeface="Calibri" panose="020F0502020204030204" pitchFamily="34" charset="0"/>
                <a:cs typeface="Calibri" panose="020F0502020204030204" pitchFamily="34" charset="0"/>
              </a:rPr>
              <a:t>Playstore‘s</a:t>
            </a:r>
            <a:r>
              <a:rPr lang="en-US" sz="1400" b="0" i="0" dirty="0" smtClean="0">
                <a:solidFill>
                  <a:schemeClr val="accent4">
                    <a:lumMod val="50000"/>
                  </a:schemeClr>
                </a:solidFill>
                <a:effectLst/>
                <a:latin typeface="Calibri" panose="020F0502020204030204" pitchFamily="34" charset="0"/>
                <a:cs typeface="Calibri" panose="020F0502020204030204" pitchFamily="34" charset="0"/>
              </a:rPr>
              <a:t> most </a:t>
            </a:r>
            <a:r>
              <a:rPr lang="en-US" sz="1400" b="0" i="0" dirty="0">
                <a:solidFill>
                  <a:schemeClr val="accent4">
                    <a:lumMod val="50000"/>
                  </a:schemeClr>
                </a:solidFill>
                <a:effectLst/>
                <a:latin typeface="Calibri" panose="020F0502020204030204" pitchFamily="34" charset="0"/>
                <a:cs typeface="Calibri" panose="020F0502020204030204" pitchFamily="34" charset="0"/>
              </a:rPr>
              <a:t>of the apps are under the FAMILY &amp; GAME category and the least are in the EVENTS &amp; BEAUTY Category.</a:t>
            </a:r>
          </a:p>
          <a:p>
            <a:pPr marL="285750" indent="-285750" algn="l">
              <a:buFont typeface="Wingdings" panose="05000000000000000000" pitchFamily="2" charset="2"/>
              <a:buChar char="Ø"/>
            </a:pPr>
            <a:endParaRPr lang="en-US" sz="1400" dirty="0">
              <a:solidFill>
                <a:schemeClr val="accent4">
                  <a:lumMod val="50000"/>
                </a:schemeClr>
              </a:solidFill>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US" sz="1400" b="0" i="0" dirty="0">
                <a:solidFill>
                  <a:schemeClr val="accent5">
                    <a:lumMod val="50000"/>
                  </a:schemeClr>
                </a:solidFill>
                <a:effectLst/>
                <a:latin typeface="Calibri" panose="020F0502020204030204" pitchFamily="34" charset="0"/>
                <a:cs typeface="Calibri" panose="020F0502020204030204" pitchFamily="34" charset="0"/>
              </a:rPr>
              <a:t>The apps which are smaller in size on average have lower no of app installs and user reviews</a:t>
            </a:r>
          </a:p>
          <a:p>
            <a:pPr marL="285750" indent="-285750" algn="l">
              <a:buFont typeface="Wingdings" panose="05000000000000000000" pitchFamily="2" charset="2"/>
              <a:buChar char="Ø"/>
            </a:pPr>
            <a:endParaRPr lang="en-US" sz="1400" dirty="0">
              <a:solidFill>
                <a:schemeClr val="accent5">
                  <a:lumMod val="50000"/>
                </a:schemeClr>
              </a:solidFill>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US" sz="1400" b="0" i="0" dirty="0">
                <a:solidFill>
                  <a:schemeClr val="accent5">
                    <a:lumMod val="50000"/>
                  </a:schemeClr>
                </a:solidFill>
                <a:effectLst/>
                <a:latin typeface="Calibri" panose="020F0502020204030204" pitchFamily="34" charset="0"/>
                <a:cs typeface="Calibri" panose="020F0502020204030204" pitchFamily="34" charset="0"/>
              </a:rPr>
              <a:t>Helix jump is an app from the dataset that has the highest 209 positive sentiment count… </a:t>
            </a:r>
          </a:p>
          <a:p>
            <a:pPr marL="285750" indent="-285750" algn="l">
              <a:buFont typeface="Wingdings" panose="05000000000000000000" pitchFamily="2" charset="2"/>
              <a:buChar char="Ø"/>
            </a:pPr>
            <a:endParaRPr lang="en-US" sz="1400" dirty="0">
              <a:solidFill>
                <a:schemeClr val="accent5">
                  <a:lumMod val="50000"/>
                </a:schemeClr>
              </a:solidFill>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US" sz="1400" b="0" i="0" dirty="0">
                <a:solidFill>
                  <a:schemeClr val="accent5">
                    <a:lumMod val="50000"/>
                  </a:schemeClr>
                </a:solidFill>
                <a:effectLst/>
                <a:latin typeface="Calibri" panose="020F0502020204030204" pitchFamily="34" charset="0"/>
                <a:cs typeface="Calibri" panose="020F0502020204030204" pitchFamily="34" charset="0"/>
              </a:rPr>
              <a:t>Angry Birds classic is an app from the dataset that has the highest 147 Negative sentiment count</a:t>
            </a:r>
          </a:p>
          <a:p>
            <a:pPr marL="285750" indent="-285750" algn="l">
              <a:buFont typeface="Wingdings" panose="05000000000000000000" pitchFamily="2" charset="2"/>
              <a:buChar char="Ø"/>
            </a:pPr>
            <a:endParaRPr lang="en-US" sz="1400" b="0" i="0" dirty="0">
              <a:solidFill>
                <a:schemeClr val="accent4">
                  <a:lumMod val="50000"/>
                </a:schemeClr>
              </a:solidFill>
              <a:effectLst/>
              <a:latin typeface="Calibri" panose="020F0502020204030204" pitchFamily="34" charset="0"/>
              <a:cs typeface="Calibri" panose="020F0502020204030204" pitchFamily="34" charset="0"/>
            </a:endParaRPr>
          </a:p>
          <a:p>
            <a:pPr algn="l"/>
            <a:r>
              <a:rPr lang="en-US" sz="1800" b="0" i="0" dirty="0">
                <a:solidFill>
                  <a:srgbClr val="500050"/>
                </a:solidFill>
                <a:effectLst/>
                <a:latin typeface="Arial" panose="020B0604020202020204" pitchFamily="34" charset="0"/>
              </a:rPr>
              <a:t/>
            </a:r>
            <a:br>
              <a:rPr lang="en-US" sz="1800" b="0" i="0" dirty="0">
                <a:solidFill>
                  <a:srgbClr val="500050"/>
                </a:solidFill>
                <a:effectLst/>
                <a:latin typeface="Arial" panose="020B0604020202020204" pitchFamily="34" charset="0"/>
              </a:rPr>
            </a:br>
            <a:endParaRPr lang="en-US" sz="1800" b="0" i="0" dirty="0">
              <a:solidFill>
                <a:srgbClr val="500050"/>
              </a:solidFill>
              <a:effectLst/>
              <a:latin typeface="Arial" panose="020B0604020202020204" pitchFamily="34" charset="0"/>
            </a:endParaRPr>
          </a:p>
        </p:txBody>
      </p:sp>
      <p:pic>
        <p:nvPicPr>
          <p:cNvPr id="5" name="Picture 4" descr="WhatsApp Image 2022-10-19 at 11.35.40 PM.jpeg"/>
          <p:cNvPicPr>
            <a:picLocks noChangeAspect="1"/>
          </p:cNvPicPr>
          <p:nvPr/>
        </p:nvPicPr>
        <p:blipFill>
          <a:blip r:embed="rId2"/>
          <a:stretch>
            <a:fillRect/>
          </a:stretch>
        </p:blipFill>
        <p:spPr>
          <a:xfrm>
            <a:off x="7167562" y="2428875"/>
            <a:ext cx="1433513" cy="2219325"/>
          </a:xfrm>
          <a:prstGeom prst="rect">
            <a:avLst/>
          </a:prstGeom>
          <a:ln>
            <a:noFill/>
          </a:ln>
          <a:effectLst>
            <a:softEdge rad="112500"/>
          </a:effectLst>
        </p:spPr>
      </p:pic>
      <p:sp>
        <p:nvSpPr>
          <p:cNvPr id="6" name="object 13"/>
          <p:cNvSpPr/>
          <p:nvPr/>
        </p:nvSpPr>
        <p:spPr>
          <a:xfrm>
            <a:off x="0" y="0"/>
            <a:ext cx="513258" cy="506273"/>
          </a:xfrm>
          <a:prstGeom prst="rect">
            <a:avLst/>
          </a:prstGeom>
          <a:blipFill>
            <a:blip r:embed="rId3" cstate="print"/>
            <a:stretch>
              <a:fillRect/>
            </a:stretch>
          </a:blipFill>
        </p:spPr>
        <p:txBody>
          <a:bodyPr wrap="square" lIns="0" tIns="0" rIns="0" bIns="0" rtlCol="0"/>
          <a:lstStyle/>
          <a:p>
            <a:endParaRPr/>
          </a:p>
        </p:txBody>
      </p:sp>
      <p:pic>
        <p:nvPicPr>
          <p:cNvPr id="7" name="Picture 6" descr="Capturerr.JPG"/>
          <p:cNvPicPr>
            <a:picLocks noChangeAspect="1"/>
          </p:cNvPicPr>
          <p:nvPr/>
        </p:nvPicPr>
        <p:blipFill>
          <a:blip r:embed="rId4"/>
          <a:stretch>
            <a:fillRect/>
          </a:stretch>
        </p:blipFill>
        <p:spPr>
          <a:xfrm>
            <a:off x="8543925" y="0"/>
            <a:ext cx="600075" cy="528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3420" y="1042035"/>
            <a:ext cx="7917180" cy="1815882"/>
          </a:xfrm>
          <a:prstGeom prst="rect">
            <a:avLst/>
          </a:prstGeom>
          <a:noFill/>
        </p:spPr>
        <p:txBody>
          <a:bodyPr wrap="square">
            <a:spAutoFit/>
          </a:bodyPr>
          <a:lstStyle/>
          <a:p>
            <a:pPr marL="285750" indent="-285750" algn="l">
              <a:buFont typeface="Wingdings" panose="05000000000000000000" pitchFamily="2" charset="2"/>
              <a:buChar char="Ø"/>
            </a:pPr>
            <a:r>
              <a:rPr lang="en-US" sz="1400" b="0" i="0" dirty="0">
                <a:solidFill>
                  <a:schemeClr val="accent5">
                    <a:lumMod val="50000"/>
                  </a:schemeClr>
                </a:solidFill>
                <a:effectLst/>
                <a:latin typeface="Calibri" panose="020F0502020204030204" pitchFamily="34" charset="0"/>
                <a:cs typeface="Calibri" panose="020F0502020204030204" pitchFamily="34" charset="0"/>
              </a:rPr>
              <a:t>Most of the apps are free so developers should focus on creating free apps to have a huge customer base</a:t>
            </a:r>
            <a:br>
              <a:rPr lang="en-US" sz="1400" b="0" i="0" dirty="0">
                <a:solidFill>
                  <a:schemeClr val="accent5">
                    <a:lumMod val="50000"/>
                  </a:schemeClr>
                </a:solidFill>
                <a:effectLst/>
                <a:latin typeface="Calibri" panose="020F0502020204030204" pitchFamily="34" charset="0"/>
                <a:cs typeface="Calibri" panose="020F0502020204030204" pitchFamily="34" charset="0"/>
              </a:rPr>
            </a:br>
            <a:endParaRPr lang="en-US" sz="1400" dirty="0">
              <a:solidFill>
                <a:schemeClr val="accent5">
                  <a:lumMod val="50000"/>
                </a:schemeClr>
              </a:solidFill>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US" sz="1400" b="0" i="0" dirty="0">
                <a:solidFill>
                  <a:schemeClr val="accent5">
                    <a:lumMod val="50000"/>
                  </a:schemeClr>
                </a:solidFill>
                <a:effectLst/>
                <a:latin typeface="Calibri" panose="020F0502020204030204" pitchFamily="34" charset="0"/>
                <a:cs typeface="Calibri" panose="020F0502020204030204" pitchFamily="34" charset="0"/>
              </a:rPr>
              <a:t>These are some of the aspects that the developer should research before proceeding with the app development</a:t>
            </a:r>
            <a:br>
              <a:rPr lang="en-US" sz="1400" b="0" i="0" dirty="0">
                <a:solidFill>
                  <a:schemeClr val="accent5">
                    <a:lumMod val="50000"/>
                  </a:schemeClr>
                </a:solidFill>
                <a:effectLst/>
                <a:latin typeface="Calibri" panose="020F0502020204030204" pitchFamily="34" charset="0"/>
                <a:cs typeface="Calibri" panose="020F0502020204030204" pitchFamily="34" charset="0"/>
              </a:rPr>
            </a:br>
            <a:endParaRPr lang="en-US" sz="1400" b="0" i="0" dirty="0">
              <a:solidFill>
                <a:schemeClr val="accent5">
                  <a:lumMod val="50000"/>
                </a:schemeClr>
              </a:solidFill>
              <a:effectLst/>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US" sz="1400" b="0" i="0" dirty="0">
                <a:solidFill>
                  <a:schemeClr val="accent5">
                    <a:lumMod val="50000"/>
                  </a:schemeClr>
                </a:solidFill>
                <a:effectLst/>
                <a:latin typeface="Calibri" panose="020F0502020204030204" pitchFamily="34" charset="0"/>
                <a:cs typeface="Calibri" panose="020F0502020204030204" pitchFamily="34" charset="0"/>
              </a:rPr>
              <a:t>By conducting a simple exploratory data analysis (EDA) on the play store dataset, we not only eliminate avoidable risks of failure, but we may also be able to provide better ideas for building the app</a:t>
            </a:r>
          </a:p>
        </p:txBody>
      </p:sp>
      <p:sp>
        <p:nvSpPr>
          <p:cNvPr id="5" name="TextBox 4"/>
          <p:cNvSpPr txBox="1"/>
          <p:nvPr/>
        </p:nvSpPr>
        <p:spPr>
          <a:xfrm>
            <a:off x="2278380" y="375404"/>
            <a:ext cx="4587240" cy="584775"/>
          </a:xfrm>
          <a:prstGeom prst="rect">
            <a:avLst/>
          </a:prstGeom>
          <a:noFill/>
        </p:spPr>
        <p:txBody>
          <a:bodyPr wrap="square">
            <a:spAutoFit/>
          </a:bodyPr>
          <a:lstStyle/>
          <a:p>
            <a:pPr algn="ctr"/>
            <a:r>
              <a:rPr lang="en-IN" sz="3200" b="1" u="sng" spc="-5" dirty="0" smtClean="0">
                <a:solidFill>
                  <a:srgbClr val="C00000"/>
                </a:solidFill>
                <a:latin typeface="Calibri" panose="020F0502020204030204" pitchFamily="34" charset="0"/>
                <a:cs typeface="Calibri" panose="020F0502020204030204" pitchFamily="34" charset="0"/>
              </a:rPr>
              <a:t>CONCLUSION</a:t>
            </a:r>
            <a:endParaRPr lang="en-IN" sz="3200" dirty="0"/>
          </a:p>
        </p:txBody>
      </p:sp>
      <p:pic>
        <p:nvPicPr>
          <p:cNvPr id="4" name="Picture 3" descr="WhatsApp Image 2022-10-19 at 11.59.58 PM.jpeg"/>
          <p:cNvPicPr>
            <a:picLocks noChangeAspect="1"/>
          </p:cNvPicPr>
          <p:nvPr/>
        </p:nvPicPr>
        <p:blipFill>
          <a:blip r:embed="rId2"/>
          <a:stretch>
            <a:fillRect/>
          </a:stretch>
        </p:blipFill>
        <p:spPr>
          <a:xfrm>
            <a:off x="3220811" y="2943224"/>
            <a:ext cx="2713264" cy="1628775"/>
          </a:xfrm>
          <a:prstGeom prst="rect">
            <a:avLst/>
          </a:prstGeom>
          <a:ln>
            <a:noFill/>
          </a:ln>
          <a:effectLst>
            <a:softEdge rad="112500"/>
          </a:effectLst>
        </p:spPr>
      </p:pic>
      <p:sp>
        <p:nvSpPr>
          <p:cNvPr id="6" name="object 13"/>
          <p:cNvSpPr/>
          <p:nvPr/>
        </p:nvSpPr>
        <p:spPr>
          <a:xfrm>
            <a:off x="0" y="0"/>
            <a:ext cx="513258" cy="506273"/>
          </a:xfrm>
          <a:prstGeom prst="rect">
            <a:avLst/>
          </a:prstGeom>
          <a:blipFill>
            <a:blip r:embed="rId3" cstate="print"/>
            <a:stretch>
              <a:fillRect/>
            </a:stretch>
          </a:blipFill>
        </p:spPr>
        <p:txBody>
          <a:bodyPr wrap="square" lIns="0" tIns="0" rIns="0" bIns="0" rtlCol="0"/>
          <a:lstStyle/>
          <a:p>
            <a:endParaRPr/>
          </a:p>
        </p:txBody>
      </p:sp>
      <p:pic>
        <p:nvPicPr>
          <p:cNvPr id="7" name="Picture 6" descr="Capturerr.JPG"/>
          <p:cNvPicPr>
            <a:picLocks noChangeAspect="1"/>
          </p:cNvPicPr>
          <p:nvPr/>
        </p:nvPicPr>
        <p:blipFill>
          <a:blip r:embed="rId4"/>
          <a:stretch>
            <a:fillRect/>
          </a:stretch>
        </p:blipFill>
        <p:spPr>
          <a:xfrm>
            <a:off x="8543925" y="0"/>
            <a:ext cx="600075" cy="528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971550" y="228599"/>
            <a:ext cx="7200900" cy="977900"/>
          </a:xfrm>
        </p:spPr>
        <p:txBody>
          <a:bodyPr/>
          <a:lstStyle/>
          <a:p>
            <a:pPr algn="ctr"/>
            <a:r>
              <a:rPr lang="en-US" sz="3200" b="1" u="sng" dirty="0">
                <a:solidFill>
                  <a:srgbClr val="C00000"/>
                </a:solidFill>
                <a:latin typeface="Times New Roman" panose="02020603050405020304" pitchFamily="18" charset="0"/>
                <a:cs typeface="Times New Roman" panose="02020603050405020304" pitchFamily="18" charset="0"/>
              </a:rPr>
              <a:t>CONTENT</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7" name="object 4"/>
          <p:cNvSpPr/>
          <p:nvPr/>
        </p:nvSpPr>
        <p:spPr>
          <a:xfrm>
            <a:off x="6271078" y="2459810"/>
            <a:ext cx="1901372" cy="2081710"/>
          </a:xfrm>
          <a:prstGeom prst="rect">
            <a:avLst/>
          </a:prstGeom>
          <a:blipFill>
            <a:blip r:embed="rId2" cstate="print"/>
            <a:stretch>
              <a:fillRect/>
            </a:stretch>
          </a:blipFill>
        </p:spPr>
        <p:txBody>
          <a:bodyPr wrap="square" lIns="0" tIns="0" rIns="0" bIns="0" rtlCol="0"/>
          <a:lstStyle/>
          <a:p>
            <a:endParaRPr dirty="0"/>
          </a:p>
        </p:txBody>
      </p:sp>
      <p:sp>
        <p:nvSpPr>
          <p:cNvPr id="2" name="TextBox 1"/>
          <p:cNvSpPr txBox="1"/>
          <p:nvPr/>
        </p:nvSpPr>
        <p:spPr>
          <a:xfrm>
            <a:off x="736146" y="1206499"/>
            <a:ext cx="7671707" cy="1938992"/>
          </a:xfrm>
          <a:prstGeom prst="rect">
            <a:avLst/>
          </a:prstGeom>
          <a:noFill/>
        </p:spPr>
        <p:txBody>
          <a:bodyPr wrap="square" rtlCol="0">
            <a:spAutoFit/>
          </a:bodyPr>
          <a:lstStyle/>
          <a:p>
            <a:pPr marL="342900" indent="-342900">
              <a:buFont typeface="+mj-lt"/>
              <a:buAutoNum type="arabicPeriod"/>
            </a:pPr>
            <a:r>
              <a:rPr lang="en-IN" sz="2000" b="1" dirty="0">
                <a:solidFill>
                  <a:schemeClr val="accent5">
                    <a:lumMod val="75000"/>
                  </a:schemeClr>
                </a:solidFill>
                <a:latin typeface="Calibri" panose="020F0502020204030204" pitchFamily="34" charset="0"/>
                <a:cs typeface="Calibri" panose="020F0502020204030204" pitchFamily="34" charset="0"/>
              </a:rPr>
              <a:t>INTRODUCTION</a:t>
            </a:r>
          </a:p>
          <a:p>
            <a:pPr marL="342900" indent="-342900">
              <a:buFont typeface="+mj-lt"/>
              <a:buAutoNum type="arabicPeriod"/>
            </a:pPr>
            <a:r>
              <a:rPr lang="en-IN" sz="2000" b="1" dirty="0">
                <a:solidFill>
                  <a:schemeClr val="accent5">
                    <a:lumMod val="75000"/>
                  </a:schemeClr>
                </a:solidFill>
                <a:latin typeface="Calibri" panose="020F0502020204030204" pitchFamily="34" charset="0"/>
                <a:cs typeface="Calibri" panose="020F0502020204030204" pitchFamily="34" charset="0"/>
              </a:rPr>
              <a:t>PROBLEM STATEMENT</a:t>
            </a:r>
          </a:p>
          <a:p>
            <a:pPr marL="342900" indent="-342900">
              <a:buFont typeface="+mj-lt"/>
              <a:buAutoNum type="arabicPeriod"/>
            </a:pPr>
            <a:r>
              <a:rPr lang="en-IN" sz="2000" b="1" dirty="0">
                <a:solidFill>
                  <a:schemeClr val="accent5">
                    <a:lumMod val="75000"/>
                  </a:schemeClr>
                </a:solidFill>
                <a:latin typeface="Calibri" panose="020F0502020204030204" pitchFamily="34" charset="0"/>
                <a:cs typeface="Calibri" panose="020F0502020204030204" pitchFamily="34" charset="0"/>
              </a:rPr>
              <a:t>DATASET PREPARATION</a:t>
            </a:r>
          </a:p>
          <a:p>
            <a:pPr marL="342900" indent="-342900">
              <a:buFont typeface="+mj-lt"/>
              <a:buAutoNum type="arabicPeriod"/>
            </a:pPr>
            <a:r>
              <a:rPr lang="en-IN" sz="2000" b="1" dirty="0" smtClean="0">
                <a:solidFill>
                  <a:schemeClr val="accent5">
                    <a:lumMod val="75000"/>
                  </a:schemeClr>
                </a:solidFill>
                <a:latin typeface="Calibri" panose="020F0502020204030204" pitchFamily="34" charset="0"/>
                <a:cs typeface="Calibri" panose="020F0502020204030204" pitchFamily="34" charset="0"/>
              </a:rPr>
              <a:t>DATA VISUALIZATION PLOTS</a:t>
            </a:r>
          </a:p>
          <a:p>
            <a:pPr marL="342900" indent="-342900">
              <a:buFont typeface="+mj-lt"/>
              <a:buAutoNum type="arabicPeriod"/>
            </a:pPr>
            <a:r>
              <a:rPr lang="en-IN" sz="2000" b="1" dirty="0" smtClean="0">
                <a:solidFill>
                  <a:schemeClr val="accent5">
                    <a:lumMod val="75000"/>
                  </a:schemeClr>
                </a:solidFill>
                <a:latin typeface="Calibri" panose="020F0502020204030204" pitchFamily="34" charset="0"/>
                <a:cs typeface="Calibri" panose="020F0502020204030204" pitchFamily="34" charset="0"/>
              </a:rPr>
              <a:t>CHALLENGES FACED</a:t>
            </a:r>
          </a:p>
          <a:p>
            <a:pPr marL="342900" indent="-342900">
              <a:buFont typeface="+mj-lt"/>
              <a:buAutoNum type="arabicPeriod"/>
            </a:pPr>
            <a:r>
              <a:rPr lang="en-IN" sz="2000" b="1" dirty="0" smtClean="0">
                <a:solidFill>
                  <a:schemeClr val="accent5">
                    <a:lumMod val="75000"/>
                  </a:schemeClr>
                </a:solidFill>
                <a:latin typeface="Calibri" panose="020F0502020204030204" pitchFamily="34" charset="0"/>
                <a:cs typeface="Calibri" panose="020F0502020204030204" pitchFamily="34" charset="0"/>
              </a:rPr>
              <a:t>CONCLUSIONS</a:t>
            </a:r>
            <a:endParaRPr lang="en-IN" sz="2000" b="1" dirty="0">
              <a:solidFill>
                <a:schemeClr val="accent5">
                  <a:lumMod val="75000"/>
                </a:schemeClr>
              </a:solidFill>
              <a:latin typeface="Calibri" panose="020F0502020204030204" pitchFamily="34" charset="0"/>
              <a:cs typeface="Calibri" panose="020F0502020204030204" pitchFamily="34" charset="0"/>
            </a:endParaRPr>
          </a:p>
        </p:txBody>
      </p:sp>
      <p:sp>
        <p:nvSpPr>
          <p:cNvPr id="8" name="object 13"/>
          <p:cNvSpPr/>
          <p:nvPr/>
        </p:nvSpPr>
        <p:spPr>
          <a:xfrm>
            <a:off x="0" y="0"/>
            <a:ext cx="513258" cy="506273"/>
          </a:xfrm>
          <a:prstGeom prst="rect">
            <a:avLst/>
          </a:prstGeom>
          <a:blipFill>
            <a:blip r:embed="rId3" cstate="print"/>
            <a:stretch>
              <a:fillRect/>
            </a:stretch>
          </a:blipFill>
        </p:spPr>
        <p:txBody>
          <a:bodyPr wrap="square" lIns="0" tIns="0" rIns="0" bIns="0" rtlCol="0"/>
          <a:lstStyle/>
          <a:p>
            <a:endParaRPr/>
          </a:p>
        </p:txBody>
      </p:sp>
      <p:pic>
        <p:nvPicPr>
          <p:cNvPr id="9" name="Picture 8" descr="Capturerr.JPG"/>
          <p:cNvPicPr>
            <a:picLocks noChangeAspect="1"/>
          </p:cNvPicPr>
          <p:nvPr/>
        </p:nvPicPr>
        <p:blipFill>
          <a:blip r:embed="rId4"/>
          <a:stretch>
            <a:fillRect/>
          </a:stretch>
        </p:blipFill>
        <p:spPr>
          <a:xfrm>
            <a:off x="8543925" y="0"/>
            <a:ext cx="600075" cy="528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pturethank you.JPG"/>
          <p:cNvPicPr>
            <a:picLocks noChangeAspect="1"/>
          </p:cNvPicPr>
          <p:nvPr/>
        </p:nvPicPr>
        <p:blipFill>
          <a:blip r:embed="rId2"/>
          <a:stretch>
            <a:fillRect/>
          </a:stretch>
        </p:blipFill>
        <p:spPr>
          <a:xfrm>
            <a:off x="3209926" y="638175"/>
            <a:ext cx="2552700" cy="2543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object 13"/>
          <p:cNvSpPr/>
          <p:nvPr/>
        </p:nvSpPr>
        <p:spPr>
          <a:xfrm>
            <a:off x="0" y="0"/>
            <a:ext cx="513258" cy="506273"/>
          </a:xfrm>
          <a:prstGeom prst="rect">
            <a:avLst/>
          </a:prstGeom>
          <a:blipFill>
            <a:blip r:embed="rId3" cstate="print"/>
            <a:stretch>
              <a:fillRect/>
            </a:stretch>
          </a:blipFill>
        </p:spPr>
        <p:txBody>
          <a:bodyPr wrap="square" lIns="0" tIns="0" rIns="0" bIns="0" rtlCol="0"/>
          <a:lstStyle/>
          <a:p>
            <a:endParaRPr/>
          </a:p>
        </p:txBody>
      </p:sp>
      <p:pic>
        <p:nvPicPr>
          <p:cNvPr id="5" name="Picture 4" descr="Capturerr.JPG"/>
          <p:cNvPicPr>
            <a:picLocks noChangeAspect="1"/>
          </p:cNvPicPr>
          <p:nvPr/>
        </p:nvPicPr>
        <p:blipFill>
          <a:blip r:embed="rId4"/>
          <a:stretch>
            <a:fillRect/>
          </a:stretch>
        </p:blipFill>
        <p:spPr>
          <a:xfrm>
            <a:off x="8543925" y="0"/>
            <a:ext cx="600075" cy="528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78743" y="434537"/>
            <a:ext cx="4586514" cy="584775"/>
          </a:xfrm>
          <a:prstGeom prst="rect">
            <a:avLst/>
          </a:prstGeom>
          <a:noFill/>
        </p:spPr>
        <p:txBody>
          <a:bodyPr wrap="square">
            <a:spAutoFit/>
          </a:bodyPr>
          <a:lstStyle/>
          <a:p>
            <a:pPr marL="0" marR="0" lvl="0" indent="0" algn="ctr" rtl="0">
              <a:lnSpc>
                <a:spcPct val="100000"/>
              </a:lnSpc>
              <a:spcBef>
                <a:spcPts val="0"/>
              </a:spcBef>
              <a:spcAft>
                <a:spcPts val="0"/>
              </a:spcAft>
              <a:buClr>
                <a:schemeClr val="dk1"/>
              </a:buClr>
              <a:buSzPts val="1800"/>
              <a:buFont typeface="Arial" panose="020B0604020202020204"/>
              <a:buNone/>
            </a:pPr>
            <a:r>
              <a:rPr lang="en-US" sz="3200" b="1" i="0" u="sng" strike="noStrike" cap="none" dirty="0">
                <a:solidFill>
                  <a:srgbClr val="C00000"/>
                </a:solidFill>
                <a:latin typeface="Times New Roman" panose="02020603050405020304" pitchFamily="18" charset="0"/>
                <a:cs typeface="Times New Roman" panose="02020603050405020304" pitchFamily="18" charset="0"/>
                <a:sym typeface="Arial" panose="020B0604020202020204"/>
              </a:rPr>
              <a:t>INTRODUCTION</a:t>
            </a:r>
            <a:endParaRPr lang="en-US" sz="3200" u="sng" dirty="0">
              <a:solidFill>
                <a:srgbClr val="C0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478972" y="1019312"/>
            <a:ext cx="7743371" cy="5663089"/>
          </a:xfrm>
          <a:prstGeom prst="rect">
            <a:avLst/>
          </a:prstGeom>
          <a:noFill/>
        </p:spPr>
        <p:txBody>
          <a:bodyPr wrap="square">
            <a:spAutoFit/>
          </a:bodyPr>
          <a:lstStyle/>
          <a:p>
            <a:pPr marL="228600"/>
            <a:r>
              <a:rPr lang="en-US" b="1" dirty="0">
                <a:solidFill>
                  <a:schemeClr val="accent5">
                    <a:lumMod val="75000"/>
                  </a:schemeClr>
                </a:solidFill>
                <a:latin typeface="Calibri" panose="020F0502020204030204" pitchFamily="34" charset="0"/>
                <a:cs typeface="Calibri" panose="020F0502020204030204" pitchFamily="34" charset="0"/>
              </a:rPr>
              <a:t>1.  </a:t>
            </a:r>
            <a:r>
              <a:rPr lang="en-US" b="1" u="sng" dirty="0">
                <a:solidFill>
                  <a:schemeClr val="accent5">
                    <a:lumMod val="75000"/>
                  </a:schemeClr>
                </a:solidFill>
                <a:latin typeface="Calibri" panose="020F0502020204030204" pitchFamily="34" charset="0"/>
                <a:cs typeface="Calibri" panose="020F0502020204030204" pitchFamily="34" charset="0"/>
              </a:rPr>
              <a:t>EXPLORATORY DATA ANALYSIS</a:t>
            </a:r>
            <a:r>
              <a:rPr lang="en-US" b="1" dirty="0">
                <a:solidFill>
                  <a:schemeClr val="accent5">
                    <a:lumMod val="75000"/>
                  </a:schemeClr>
                </a:solidFill>
                <a:latin typeface="Calibri" panose="020F0502020204030204" pitchFamily="34" charset="0"/>
                <a:cs typeface="Calibri" panose="020F0502020204030204" pitchFamily="34" charset="0"/>
              </a:rPr>
              <a:t>:</a:t>
            </a:r>
          </a:p>
          <a:p>
            <a:pPr marL="514350" indent="-285750">
              <a:buFont typeface="Wingdings" panose="05000000000000000000" pitchFamily="2" charset="2"/>
              <a:buChar char="Ø"/>
            </a:pPr>
            <a:r>
              <a:rPr lang="en-US" sz="1400" b="1" dirty="0">
                <a:solidFill>
                  <a:schemeClr val="accent3">
                    <a:lumMod val="75000"/>
                  </a:schemeClr>
                </a:solidFill>
                <a:latin typeface="Calibri" panose="020F0502020204030204" pitchFamily="34" charset="0"/>
                <a:cs typeface="Calibri" panose="020F0502020204030204" pitchFamily="34" charset="0"/>
              </a:rPr>
              <a:t>Exploratory data analysis is the process of analyzing and interpreting datasets while summarizing their particular characteristics with the help of data visualization methods</a:t>
            </a:r>
            <a:r>
              <a:rPr lang="en-US" sz="1400" dirty="0">
                <a:solidFill>
                  <a:schemeClr val="accent3">
                    <a:lumMod val="75000"/>
                  </a:schemeClr>
                </a:solidFill>
                <a:latin typeface="Arial Rounded MT Bold" panose="020F0704030504030204" pitchFamily="34" charset="0"/>
              </a:rPr>
              <a:t>.</a:t>
            </a:r>
          </a:p>
          <a:p>
            <a:pPr marL="514350" indent="-285750">
              <a:buFont typeface="Wingdings" panose="05000000000000000000" pitchFamily="2" charset="2"/>
              <a:buChar char="Ø"/>
            </a:pPr>
            <a:endParaRPr lang="en-US" sz="1400" dirty="0">
              <a:solidFill>
                <a:schemeClr val="accent3">
                  <a:lumMod val="75000"/>
                </a:schemeClr>
              </a:solidFill>
              <a:latin typeface="Arial Rounded MT Bold" panose="020F0704030504030204" pitchFamily="34" charset="0"/>
            </a:endParaRPr>
          </a:p>
          <a:p>
            <a:pPr marL="571500" indent="-342900">
              <a:buAutoNum type="arabicPeriod" startAt="2"/>
            </a:pPr>
            <a:r>
              <a:rPr lang="en-US" b="1" u="sng" dirty="0">
                <a:solidFill>
                  <a:schemeClr val="accent5">
                    <a:lumMod val="75000"/>
                  </a:schemeClr>
                </a:solidFill>
                <a:latin typeface="Calibri" panose="020F0502020204030204" pitchFamily="34" charset="0"/>
                <a:cs typeface="Calibri" panose="020F0502020204030204" pitchFamily="34" charset="0"/>
              </a:rPr>
              <a:t>GOOGLE  PLAY STORE</a:t>
            </a:r>
            <a:r>
              <a:rPr lang="en-US" b="1" dirty="0">
                <a:solidFill>
                  <a:schemeClr val="accent5">
                    <a:lumMod val="75000"/>
                  </a:schemeClr>
                </a:solidFill>
                <a:latin typeface="Calibri" panose="020F0502020204030204" pitchFamily="34" charset="0"/>
                <a:cs typeface="Calibri" panose="020F0502020204030204" pitchFamily="34" charset="0"/>
              </a:rPr>
              <a:t>:</a:t>
            </a:r>
          </a:p>
          <a:p>
            <a:pPr marL="514350" indent="-285750">
              <a:buFont typeface="Wingdings" panose="05000000000000000000" pitchFamily="2" charset="2"/>
              <a:buChar char="Ø"/>
            </a:pPr>
            <a:r>
              <a:rPr lang="en-US" sz="1400" b="1" spc="-1" dirty="0">
                <a:solidFill>
                  <a:schemeClr val="accent3">
                    <a:lumMod val="75000"/>
                  </a:schemeClr>
                </a:solidFill>
                <a:latin typeface="Calibri" panose="020F0502020204030204" pitchFamily="34" charset="0"/>
                <a:ea typeface="Verdana" panose="020B0604030504040204" pitchFamily="34" charset="0"/>
                <a:cs typeface="Calibri" panose="020F0502020204030204" pitchFamily="34" charset="0"/>
              </a:rPr>
              <a:t>Android is the most popular operating system in the world, with over 2.5 billion active users spanning over 190 countries.</a:t>
            </a:r>
          </a:p>
          <a:p>
            <a:pPr marL="514350" indent="-285750">
              <a:buFont typeface="Wingdings" panose="05000000000000000000" pitchFamily="2" charset="2"/>
              <a:buChar char="Ø"/>
            </a:pPr>
            <a:r>
              <a:rPr lang="en-US" sz="1400" b="1" spc="-1" dirty="0">
                <a:solidFill>
                  <a:schemeClr val="accent3">
                    <a:lumMod val="75000"/>
                  </a:schemeClr>
                </a:solidFill>
                <a:latin typeface="Calibri" panose="020F0502020204030204" pitchFamily="34" charset="0"/>
                <a:ea typeface="Verdana" panose="020B0604030504040204" pitchFamily="34" charset="0"/>
                <a:cs typeface="Calibri" panose="020F0502020204030204" pitchFamily="34" charset="0"/>
              </a:rPr>
              <a:t>Google Play was launched on March 6, 2012, bringing together Android Market marking a shift in Google's digital distribution strategy.</a:t>
            </a:r>
          </a:p>
          <a:p>
            <a:pPr marL="514350" indent="-285750">
              <a:buFont typeface="Wingdings" panose="05000000000000000000" pitchFamily="2" charset="2"/>
              <a:buChar char="Ø"/>
            </a:pPr>
            <a:r>
              <a:rPr lang="en-US" sz="1400" b="1" spc="-1" dirty="0">
                <a:solidFill>
                  <a:schemeClr val="accent3">
                    <a:lumMod val="75000"/>
                  </a:schemeClr>
                </a:solidFill>
                <a:latin typeface="Calibri" panose="020F0502020204030204" pitchFamily="34" charset="0"/>
                <a:ea typeface="Verdana" panose="020B0604030504040204" pitchFamily="34" charset="0"/>
                <a:cs typeface="Calibri" panose="020F0502020204030204" pitchFamily="34" charset="0"/>
              </a:rPr>
              <a:t>Android is the dominant mobile operating system today more than 85% of all mobile devices running Google’s OS. The Google Play Store is the largest and most popular Android app store.</a:t>
            </a:r>
          </a:p>
          <a:p>
            <a:pPr marL="514350" indent="-285750">
              <a:buFont typeface="Wingdings" panose="05000000000000000000" pitchFamily="2" charset="2"/>
              <a:buChar char="Ø"/>
            </a:pPr>
            <a:r>
              <a:rPr lang="en-US" sz="1400" b="1" spc="-1" dirty="0">
                <a:solidFill>
                  <a:schemeClr val="accent3">
                    <a:lumMod val="75000"/>
                  </a:schemeClr>
                </a:solidFill>
                <a:latin typeface="Calibri" panose="020F0502020204030204" pitchFamily="34" charset="0"/>
                <a:ea typeface="Verdana" panose="020B0604030504040204" pitchFamily="34" charset="0"/>
                <a:cs typeface="Calibri" panose="020F0502020204030204" pitchFamily="34" charset="0"/>
              </a:rPr>
              <a:t>There are more than 3.04 million apps found on Google Play Store.</a:t>
            </a:r>
          </a:p>
          <a:p>
            <a:pPr marL="514350" indent="-285750">
              <a:buFont typeface="Wingdings" panose="05000000000000000000" pitchFamily="2" charset="2"/>
              <a:buChar char="Ø"/>
            </a:pPr>
            <a:endParaRPr lang="en-US" sz="1400" b="1" spc="-1" dirty="0">
              <a:solidFill>
                <a:schemeClr val="accent3">
                  <a:lumMod val="75000"/>
                </a:schemeClr>
              </a:solidFill>
              <a:latin typeface="Calibri" panose="020F0502020204030204" pitchFamily="34" charset="0"/>
              <a:ea typeface="Verdana" panose="020B0604030504040204" pitchFamily="34" charset="0"/>
              <a:cs typeface="Calibri" panose="020F0502020204030204" pitchFamily="34" charset="0"/>
            </a:endParaRPr>
          </a:p>
          <a:p>
            <a:pPr marL="228600"/>
            <a:r>
              <a:rPr lang="en-US" b="1" spc="-1" dirty="0">
                <a:solidFill>
                  <a:schemeClr val="accent5">
                    <a:lumMod val="75000"/>
                  </a:schemeClr>
                </a:solidFill>
                <a:latin typeface="Calibri" panose="020F0502020204030204" pitchFamily="34" charset="0"/>
                <a:ea typeface="Verdana" panose="020B0604030504040204" pitchFamily="34" charset="0"/>
                <a:cs typeface="Calibri" panose="020F0502020204030204" pitchFamily="34" charset="0"/>
              </a:rPr>
              <a:t>3.</a:t>
            </a:r>
            <a:r>
              <a:rPr lang="en-US" b="1" u="sng" dirty="0">
                <a:solidFill>
                  <a:schemeClr val="accent5">
                    <a:lumMod val="75000"/>
                  </a:schemeClr>
                </a:solidFill>
              </a:rPr>
              <a:t> </a:t>
            </a:r>
            <a:r>
              <a:rPr lang="en-US" b="1" u="sng" dirty="0">
                <a:solidFill>
                  <a:schemeClr val="accent5">
                    <a:lumMod val="75000"/>
                  </a:schemeClr>
                </a:solidFill>
                <a:latin typeface="Calibri" panose="020F0502020204030204" pitchFamily="34" charset="0"/>
                <a:cs typeface="Calibri" panose="020F0502020204030204" pitchFamily="34" charset="0"/>
              </a:rPr>
              <a:t>TOOLS  AND LIBRARIES USED FOR OUR EDA</a:t>
            </a:r>
            <a:r>
              <a:rPr lang="en-US" b="1" dirty="0">
                <a:solidFill>
                  <a:schemeClr val="accent5">
                    <a:lumMod val="75000"/>
                  </a:schemeClr>
                </a:solidFill>
                <a:latin typeface="Calibri" panose="020F0502020204030204" pitchFamily="34" charset="0"/>
                <a:cs typeface="Calibri" panose="020F0502020204030204" pitchFamily="34" charset="0"/>
              </a:rPr>
              <a:t> :</a:t>
            </a:r>
          </a:p>
          <a:p>
            <a:pPr marL="514350" indent="-285750">
              <a:buFont typeface="Wingdings" panose="05000000000000000000" pitchFamily="2" charset="2"/>
              <a:buChar char="Ø"/>
            </a:pPr>
            <a:r>
              <a:rPr lang="en-US" sz="1400" b="1" dirty="0">
                <a:solidFill>
                  <a:schemeClr val="accent3">
                    <a:lumMod val="75000"/>
                  </a:schemeClr>
                </a:solidFill>
                <a:latin typeface="Calibri" panose="020F0502020204030204" pitchFamily="34" charset="0"/>
                <a:cs typeface="Calibri" panose="020F0502020204030204" pitchFamily="34" charset="0"/>
              </a:rPr>
              <a:t>Python, </a:t>
            </a:r>
            <a:r>
              <a:rPr lang="en-US" sz="1400" b="1" dirty="0" err="1">
                <a:solidFill>
                  <a:schemeClr val="accent3">
                    <a:lumMod val="75000"/>
                  </a:schemeClr>
                </a:solidFill>
                <a:latin typeface="Calibri" panose="020F0502020204030204" pitchFamily="34" charset="0"/>
                <a:cs typeface="Calibri" panose="020F0502020204030204" pitchFamily="34" charset="0"/>
              </a:rPr>
              <a:t>Numpy</a:t>
            </a:r>
            <a:r>
              <a:rPr lang="en-US" sz="1400" b="1" dirty="0">
                <a:solidFill>
                  <a:schemeClr val="accent3">
                    <a:lumMod val="75000"/>
                  </a:schemeClr>
                </a:solidFill>
                <a:latin typeface="Calibri" panose="020F0502020204030204" pitchFamily="34" charset="0"/>
                <a:cs typeface="Calibri" panose="020F0502020204030204" pitchFamily="34" charset="0"/>
              </a:rPr>
              <a:t>, Pandas, Matplotlib, and Seaborn</a:t>
            </a:r>
          </a:p>
          <a:p>
            <a:pPr marL="514350" indent="-285750">
              <a:buFont typeface="Wingdings" panose="05000000000000000000" pitchFamily="2" charset="2"/>
              <a:buChar char="Ø"/>
            </a:pPr>
            <a:endParaRPr lang="en-US" b="1" dirty="0">
              <a:solidFill>
                <a:schemeClr val="accent5">
                  <a:lumMod val="75000"/>
                </a:schemeClr>
              </a:solidFill>
              <a:latin typeface="Calibri" panose="020F0502020204030204" pitchFamily="34" charset="0"/>
              <a:cs typeface="Calibri" panose="020F0502020204030204" pitchFamily="34" charset="0"/>
            </a:endParaRPr>
          </a:p>
          <a:p>
            <a:pPr marL="514350" indent="-285750">
              <a:buFont typeface="Wingdings" panose="05000000000000000000" pitchFamily="2" charset="2"/>
              <a:buChar char="Ø"/>
            </a:pPr>
            <a:endParaRPr lang="en-US" b="1" dirty="0">
              <a:solidFill>
                <a:schemeClr val="accent5">
                  <a:lumMod val="75000"/>
                </a:schemeClr>
              </a:solidFill>
              <a:latin typeface="Calibri" panose="020F0502020204030204" pitchFamily="34" charset="0"/>
              <a:cs typeface="Calibri" panose="020F0502020204030204" pitchFamily="34" charset="0"/>
            </a:endParaRPr>
          </a:p>
          <a:p>
            <a:pPr marL="228600"/>
            <a:endParaRPr lang="en-US" sz="1400" b="1" spc="-1" dirty="0">
              <a:solidFill>
                <a:schemeClr val="accent3">
                  <a:lumMod val="75000"/>
                </a:schemeClr>
              </a:solidFill>
              <a:latin typeface="Calibri" panose="020F0502020204030204" pitchFamily="34" charset="0"/>
              <a:ea typeface="Verdana" panose="020B0604030504040204" pitchFamily="34" charset="0"/>
              <a:cs typeface="Calibri" panose="020F0502020204030204" pitchFamily="34" charset="0"/>
            </a:endParaRPr>
          </a:p>
          <a:p>
            <a:pPr marL="514350" indent="-285750">
              <a:buFont typeface="Wingdings" panose="05000000000000000000" pitchFamily="2" charset="2"/>
              <a:buChar char="Ø"/>
            </a:pPr>
            <a:endParaRPr lang="en-US" b="1" dirty="0">
              <a:solidFill>
                <a:schemeClr val="accent5">
                  <a:lumMod val="75000"/>
                </a:schemeClr>
              </a:solidFill>
              <a:latin typeface="Calibri" panose="020F0502020204030204" pitchFamily="34" charset="0"/>
              <a:cs typeface="Calibri" panose="020F0502020204030204" pitchFamily="34" charset="0"/>
            </a:endParaRPr>
          </a:p>
          <a:p>
            <a:pPr marL="514350" indent="-285750">
              <a:buFont typeface="Wingdings" panose="05000000000000000000" pitchFamily="2" charset="2"/>
              <a:buChar char="Ø"/>
            </a:pPr>
            <a:endParaRPr lang="en-US" b="1" dirty="0">
              <a:solidFill>
                <a:schemeClr val="accent5">
                  <a:lumMod val="75000"/>
                </a:schemeClr>
              </a:solidFill>
              <a:latin typeface="Calibri" panose="020F0502020204030204" pitchFamily="34" charset="0"/>
              <a:cs typeface="Calibri" panose="020F0502020204030204" pitchFamily="34" charset="0"/>
            </a:endParaRPr>
          </a:p>
          <a:p>
            <a:pPr marL="228600"/>
            <a:endParaRPr lang="en-US" sz="1400" dirty="0">
              <a:solidFill>
                <a:schemeClr val="accent3">
                  <a:lumMod val="75000"/>
                </a:schemeClr>
              </a:solidFill>
              <a:latin typeface="Arial Rounded MT Bold" panose="020F0704030504030204" pitchFamily="34" charset="0"/>
            </a:endParaRPr>
          </a:p>
          <a:p>
            <a:pPr marL="514350" indent="-285750">
              <a:buFont typeface="Wingdings" panose="05000000000000000000" pitchFamily="2" charset="2"/>
              <a:buChar char="Ø"/>
            </a:pPr>
            <a:endParaRPr lang="en-US" b="1" dirty="0">
              <a:solidFill>
                <a:schemeClr val="accent5">
                  <a:lumMod val="75000"/>
                </a:schemeClr>
              </a:solidFill>
              <a:latin typeface="Calibri" panose="020F0502020204030204" pitchFamily="34" charset="0"/>
              <a:cs typeface="Calibri" panose="020F0502020204030204" pitchFamily="34" charset="0"/>
            </a:endParaRPr>
          </a:p>
          <a:p>
            <a:pPr marL="514350" indent="-285750">
              <a:buFont typeface="Wingdings" panose="05000000000000000000" pitchFamily="2" charset="2"/>
              <a:buChar char="Ø"/>
            </a:pPr>
            <a:endParaRPr lang="en-US" b="1" dirty="0">
              <a:solidFill>
                <a:schemeClr val="accent5">
                  <a:lumMod val="75000"/>
                </a:schemeClr>
              </a:solidFill>
              <a:latin typeface="Calibri" panose="020F0502020204030204" pitchFamily="34" charset="0"/>
              <a:cs typeface="Calibri" panose="020F0502020204030204" pitchFamily="34" charset="0"/>
            </a:endParaRPr>
          </a:p>
        </p:txBody>
      </p:sp>
      <p:sp>
        <p:nvSpPr>
          <p:cNvPr id="4" name="object 13"/>
          <p:cNvSpPr/>
          <p:nvPr/>
        </p:nvSpPr>
        <p:spPr>
          <a:xfrm>
            <a:off x="0" y="0"/>
            <a:ext cx="513258" cy="506273"/>
          </a:xfrm>
          <a:prstGeom prst="rect">
            <a:avLst/>
          </a:prstGeom>
          <a:blipFill>
            <a:blip r:embed="rId2" cstate="print"/>
            <a:stretch>
              <a:fillRect/>
            </a:stretch>
          </a:blipFill>
        </p:spPr>
        <p:txBody>
          <a:bodyPr wrap="square" lIns="0" tIns="0" rIns="0" bIns="0" rtlCol="0"/>
          <a:lstStyle/>
          <a:p>
            <a:endParaRPr/>
          </a:p>
        </p:txBody>
      </p:sp>
      <p:pic>
        <p:nvPicPr>
          <p:cNvPr id="5" name="Picture 4" descr="Capturerr.JPG"/>
          <p:cNvPicPr>
            <a:picLocks noChangeAspect="1"/>
          </p:cNvPicPr>
          <p:nvPr/>
        </p:nvPicPr>
        <p:blipFill>
          <a:blip r:embed="rId3"/>
          <a:stretch>
            <a:fillRect/>
          </a:stretch>
        </p:blipFill>
        <p:spPr>
          <a:xfrm>
            <a:off x="8543925" y="0"/>
            <a:ext cx="600075" cy="528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p:nvPr/>
        </p:nvSpPr>
        <p:spPr>
          <a:xfrm>
            <a:off x="923678" y="446633"/>
            <a:ext cx="7296643" cy="518091"/>
          </a:xfrm>
          <a:prstGeom prst="rect">
            <a:avLst/>
          </a:prstGeom>
          <a:noFill/>
          <a:ln>
            <a:noFill/>
          </a:ln>
        </p:spPr>
        <p:txBody>
          <a:bodyPr spcFirstLastPara="1" vert="horz" wrap="square" lIns="0" tIns="12700"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panose="020B0604020202020204"/>
              <a:buNone/>
              <a:defRPr sz="3600" b="0" i="0" u="none" strike="noStrike" cap="none">
                <a:solidFill>
                  <a:srgbClr val="FFFAEF"/>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2700" algn="ctr">
              <a:spcBef>
                <a:spcPts val="100"/>
              </a:spcBef>
            </a:pPr>
            <a:r>
              <a:rPr lang="en-IN" sz="3200" b="1" u="sng" spc="-85" dirty="0">
                <a:solidFill>
                  <a:srgbClr val="C00000"/>
                </a:solidFill>
                <a:latin typeface="Times New Roman" panose="02020603050405020304" pitchFamily="18" charset="0"/>
                <a:cs typeface="Times New Roman" panose="02020603050405020304" pitchFamily="18" charset="0"/>
              </a:rPr>
              <a:t>PROBLEM</a:t>
            </a:r>
            <a:r>
              <a:rPr lang="en-IN" sz="3200" b="1" u="sng" spc="-225" dirty="0">
                <a:solidFill>
                  <a:srgbClr val="C00000"/>
                </a:solidFill>
                <a:latin typeface="Times New Roman" panose="02020603050405020304" pitchFamily="18" charset="0"/>
                <a:cs typeface="Times New Roman" panose="02020603050405020304" pitchFamily="18" charset="0"/>
              </a:rPr>
              <a:t> </a:t>
            </a:r>
            <a:r>
              <a:rPr lang="en-IN" sz="3200" b="1" u="sng" spc="-225" dirty="0" smtClean="0">
                <a:solidFill>
                  <a:srgbClr val="C00000"/>
                </a:solidFill>
                <a:latin typeface="Times New Roman" panose="02020603050405020304" pitchFamily="18" charset="0"/>
                <a:cs typeface="Times New Roman" panose="02020603050405020304" pitchFamily="18" charset="0"/>
              </a:rPr>
              <a:t> </a:t>
            </a:r>
            <a:r>
              <a:rPr lang="en-IN" sz="3200" b="1" u="sng" spc="-95" dirty="0" smtClean="0">
                <a:solidFill>
                  <a:srgbClr val="C00000"/>
                </a:solidFill>
                <a:latin typeface="Times New Roman" panose="02020603050405020304" pitchFamily="18" charset="0"/>
                <a:cs typeface="Times New Roman" panose="02020603050405020304" pitchFamily="18" charset="0"/>
              </a:rPr>
              <a:t>STATEMENT</a:t>
            </a:r>
            <a:endParaRPr lang="en-IN" sz="3200" b="1" u="sng" dirty="0">
              <a:solidFill>
                <a:srgbClr val="C0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762000" y="1219200"/>
            <a:ext cx="6567714" cy="1815882"/>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solidFill>
                  <a:schemeClr val="accent3">
                    <a:lumMod val="75000"/>
                  </a:schemeClr>
                </a:solidFill>
                <a:latin typeface="Calibri" panose="020F0502020204030204" pitchFamily="34" charset="0"/>
                <a:cs typeface="Calibri" panose="020F0502020204030204" pitchFamily="34" charset="0"/>
              </a:rPr>
              <a:t>The objective is to </a:t>
            </a:r>
            <a:r>
              <a:rPr lang="en-US" sz="1600" dirty="0">
                <a:solidFill>
                  <a:schemeClr val="accent3">
                    <a:lumMod val="75000"/>
                  </a:schemeClr>
                </a:solidFill>
                <a:latin typeface="Calibri" panose="020F0502020204030204" pitchFamily="34" charset="0"/>
                <a:cs typeface="Calibri" panose="020F0502020204030204" pitchFamily="34" charset="0"/>
              </a:rPr>
              <a:t>e</a:t>
            </a:r>
            <a:r>
              <a:rPr lang="en-US" sz="1600" i="0" dirty="0">
                <a:solidFill>
                  <a:schemeClr val="accent3">
                    <a:lumMod val="75000"/>
                  </a:schemeClr>
                </a:solidFill>
                <a:effectLst/>
                <a:latin typeface="Calibri" panose="020F0502020204030204" pitchFamily="34" charset="0"/>
                <a:cs typeface="Calibri" panose="020F0502020204030204" pitchFamily="34" charset="0"/>
              </a:rPr>
              <a:t>xplore and analyze the data to discover key factors responsible for app engagement and success.</a:t>
            </a:r>
          </a:p>
          <a:p>
            <a:pPr marL="285750" indent="-285750">
              <a:buFont typeface="Wingdings" panose="05000000000000000000" pitchFamily="2" charset="2"/>
              <a:buChar char="Ø"/>
            </a:pPr>
            <a:r>
              <a:rPr lang="en-US" sz="1600" dirty="0">
                <a:solidFill>
                  <a:schemeClr val="accent3">
                    <a:lumMod val="75000"/>
                  </a:schemeClr>
                </a:solidFill>
                <a:latin typeface="Calibri" panose="020F0502020204030204" pitchFamily="34" charset="0"/>
                <a:cs typeface="Calibri" panose="020F0502020204030204" pitchFamily="34" charset="0"/>
              </a:rPr>
              <a:t>For that we are provided with two datasets, one is the play store dataset and another one is the user review dataset.</a:t>
            </a:r>
          </a:p>
          <a:p>
            <a:pPr marL="285750" indent="-285750">
              <a:buFont typeface="Wingdings" panose="05000000000000000000" pitchFamily="2" charset="2"/>
              <a:buChar char="Ø"/>
            </a:pPr>
            <a:r>
              <a:rPr lang="en-US" sz="1600" dirty="0">
                <a:solidFill>
                  <a:schemeClr val="accent3">
                    <a:lumMod val="75000"/>
                  </a:schemeClr>
                </a:solidFill>
                <a:latin typeface="Calibri" panose="020F0502020204030204" pitchFamily="34" charset="0"/>
                <a:cs typeface="Calibri" panose="020F0502020204030204" pitchFamily="34" charset="0"/>
              </a:rPr>
              <a:t>We have to do actionable insights into the given database and should come up with the key factors that increased the number of users, long-term usage and etc.,</a:t>
            </a:r>
            <a:endParaRPr lang="en-IN" sz="1600" dirty="0">
              <a:solidFill>
                <a:schemeClr val="accent3">
                  <a:lumMod val="75000"/>
                </a:schemeClr>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4045857" y="2727960"/>
            <a:ext cx="4229535" cy="1900327"/>
          </a:xfrm>
          <a:prstGeom prst="rect">
            <a:avLst/>
          </a:prstGeom>
        </p:spPr>
      </p:pic>
      <p:sp>
        <p:nvSpPr>
          <p:cNvPr id="7" name="object 13"/>
          <p:cNvSpPr/>
          <p:nvPr/>
        </p:nvSpPr>
        <p:spPr>
          <a:xfrm>
            <a:off x="0" y="0"/>
            <a:ext cx="513258" cy="506273"/>
          </a:xfrm>
          <a:prstGeom prst="rect">
            <a:avLst/>
          </a:prstGeom>
          <a:blipFill>
            <a:blip r:embed="rId3" cstate="print"/>
            <a:stretch>
              <a:fillRect/>
            </a:stretch>
          </a:blipFill>
        </p:spPr>
        <p:txBody>
          <a:bodyPr wrap="square" lIns="0" tIns="0" rIns="0" bIns="0" rtlCol="0"/>
          <a:lstStyle/>
          <a:p>
            <a:endParaRPr/>
          </a:p>
        </p:txBody>
      </p:sp>
      <p:pic>
        <p:nvPicPr>
          <p:cNvPr id="8" name="Picture 7" descr="Capturerr.JPG"/>
          <p:cNvPicPr>
            <a:picLocks noChangeAspect="1"/>
          </p:cNvPicPr>
          <p:nvPr/>
        </p:nvPicPr>
        <p:blipFill>
          <a:blip r:embed="rId4"/>
          <a:stretch>
            <a:fillRect/>
          </a:stretch>
        </p:blipFill>
        <p:spPr>
          <a:xfrm>
            <a:off x="8543925" y="0"/>
            <a:ext cx="600075" cy="528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idx="4294967295"/>
          </p:nvPr>
        </p:nvSpPr>
        <p:spPr>
          <a:xfrm>
            <a:off x="1727993" y="384932"/>
            <a:ext cx="5688013" cy="505267"/>
          </a:xfrm>
          <a:prstGeom prst="rect">
            <a:avLst/>
          </a:prstGeom>
        </p:spPr>
        <p:txBody>
          <a:bodyPr vert="horz" wrap="square" lIns="0" tIns="12700" rIns="0" bIns="0" rtlCol="0">
            <a:spAutoFit/>
          </a:bodyPr>
          <a:lstStyle/>
          <a:p>
            <a:pPr marL="12700">
              <a:lnSpc>
                <a:spcPct val="100000"/>
              </a:lnSpc>
              <a:spcBef>
                <a:spcPts val="100"/>
              </a:spcBef>
            </a:pPr>
            <a:r>
              <a:rPr lang="en-US" sz="3200" b="1" u="sng" dirty="0">
                <a:solidFill>
                  <a:srgbClr val="C00000"/>
                </a:solidFill>
                <a:latin typeface="Times New Roman" panose="02020603050405020304" pitchFamily="18" charset="0"/>
                <a:cs typeface="Times New Roman" panose="02020603050405020304" pitchFamily="18" charset="0"/>
              </a:rPr>
              <a:t>DATASET PREPARATION</a:t>
            </a:r>
            <a:endParaRPr lang="en-US" sz="3200" b="1" u="sng" dirty="0">
              <a:latin typeface="Times New Roman" panose="02020603050405020304" pitchFamily="18" charset="0"/>
              <a:cs typeface="Times New Roman" panose="02020603050405020304" pitchFamily="18" charset="0"/>
            </a:endParaRPr>
          </a:p>
        </p:txBody>
      </p:sp>
      <p:sp>
        <p:nvSpPr>
          <p:cNvPr id="9" name="object 13"/>
          <p:cNvSpPr/>
          <p:nvPr/>
        </p:nvSpPr>
        <p:spPr>
          <a:xfrm>
            <a:off x="0" y="0"/>
            <a:ext cx="513258" cy="506273"/>
          </a:xfrm>
          <a:prstGeom prst="rect">
            <a:avLst/>
          </a:prstGeom>
          <a:blipFill>
            <a:blip r:embed="rId2" cstate="print"/>
            <a:stretch>
              <a:fillRect/>
            </a:stretch>
          </a:blipFill>
        </p:spPr>
        <p:txBody>
          <a:bodyPr wrap="square" lIns="0" tIns="0" rIns="0" bIns="0" rtlCol="0"/>
          <a:lstStyle/>
          <a:p>
            <a:endParaRPr/>
          </a:p>
        </p:txBody>
      </p:sp>
      <p:sp>
        <p:nvSpPr>
          <p:cNvPr id="7" name="TextBox 6"/>
          <p:cNvSpPr txBox="1"/>
          <p:nvPr/>
        </p:nvSpPr>
        <p:spPr>
          <a:xfrm>
            <a:off x="829006" y="1153887"/>
            <a:ext cx="4904138" cy="4093428"/>
          </a:xfrm>
          <a:prstGeom prst="rect">
            <a:avLst/>
          </a:prstGeom>
          <a:noFill/>
        </p:spPr>
        <p:txBody>
          <a:bodyPr wrap="square" rtlCol="0">
            <a:spAutoFit/>
          </a:bodyPr>
          <a:lstStyle/>
          <a:p>
            <a:pPr marL="342900" indent="-342900" algn="just">
              <a:buAutoNum type="arabicPeriod"/>
            </a:pPr>
            <a:r>
              <a:rPr lang="en-IN" sz="1600" b="1" u="sng" dirty="0">
                <a:solidFill>
                  <a:srgbClr val="002060"/>
                </a:solidFill>
                <a:latin typeface="Calibri" panose="020F0502020204030204" pitchFamily="34" charset="0"/>
                <a:cs typeface="Calibri" panose="020F0502020204030204" pitchFamily="34" charset="0"/>
              </a:rPr>
              <a:t>Importing the required libraries</a:t>
            </a:r>
            <a:r>
              <a:rPr lang="en-IN" sz="1600" dirty="0"/>
              <a:t>:- </a:t>
            </a:r>
            <a:r>
              <a:rPr lang="en-IN" sz="1600" dirty="0" err="1">
                <a:latin typeface="Calibri" panose="020F0502020204030204" pitchFamily="34" charset="0"/>
                <a:cs typeface="Calibri" panose="020F0502020204030204" pitchFamily="34" charset="0"/>
              </a:rPr>
              <a:t>Numpy</a:t>
            </a:r>
            <a:r>
              <a:rPr lang="en-IN" sz="1600" dirty="0">
                <a:latin typeface="Calibri" panose="020F0502020204030204" pitchFamily="34" charset="0"/>
                <a:cs typeface="Calibri" panose="020F0502020204030204" pitchFamily="34" charset="0"/>
              </a:rPr>
              <a:t>, Panda, Seaborn, and Matplotlib.</a:t>
            </a:r>
          </a:p>
          <a:p>
            <a:pPr marL="342900" indent="-342900" algn="just">
              <a:buAutoNum type="arabicPeriod"/>
            </a:pPr>
            <a:endParaRPr lang="en-IN" sz="1600" dirty="0">
              <a:latin typeface="Calibri" panose="020F0502020204030204" pitchFamily="34" charset="0"/>
              <a:cs typeface="Calibri" panose="020F0502020204030204" pitchFamily="34" charset="0"/>
            </a:endParaRPr>
          </a:p>
          <a:p>
            <a:pPr marL="342900" indent="-342900" algn="just">
              <a:buAutoNum type="arabicPeriod"/>
            </a:pPr>
            <a:r>
              <a:rPr lang="en-IN" sz="1600" b="1" u="sng" dirty="0">
                <a:solidFill>
                  <a:srgbClr val="002060"/>
                </a:solidFill>
                <a:latin typeface="Calibri" panose="020F0502020204030204" pitchFamily="34" charset="0"/>
                <a:cs typeface="Calibri" panose="020F0502020204030204" pitchFamily="34" charset="0"/>
              </a:rPr>
              <a:t>Loading the datasets</a:t>
            </a:r>
            <a:r>
              <a:rPr lang="en-IN" sz="1600" dirty="0">
                <a:latin typeface="Calibri" panose="020F0502020204030204" pitchFamily="34" charset="0"/>
                <a:cs typeface="Calibri" panose="020F0502020204030204" pitchFamily="34" charset="0"/>
              </a:rPr>
              <a:t>:- Mounting and reading the Play Store and User Review Datasets csv files given to us from the drive.</a:t>
            </a:r>
          </a:p>
          <a:p>
            <a:pPr marL="342900" indent="-342900" algn="just">
              <a:buAutoNum type="arabicPeriod"/>
            </a:pPr>
            <a:endParaRPr lang="en-IN" sz="1600" dirty="0">
              <a:latin typeface="Calibri" panose="020F0502020204030204" pitchFamily="34" charset="0"/>
              <a:cs typeface="Calibri" panose="020F0502020204030204" pitchFamily="34" charset="0"/>
            </a:endParaRPr>
          </a:p>
          <a:p>
            <a:pPr marL="342900" indent="-342900" algn="just">
              <a:buFontTx/>
              <a:buAutoNum type="arabicPeriod"/>
            </a:pPr>
            <a:r>
              <a:rPr lang="en-US" sz="1600" b="1" u="sng" dirty="0">
                <a:solidFill>
                  <a:srgbClr val="002060"/>
                </a:solidFill>
                <a:latin typeface="Calibri" panose="020F0502020204030204" pitchFamily="34" charset="0"/>
                <a:cs typeface="Calibri" panose="020F0502020204030204" pitchFamily="34" charset="0"/>
              </a:rPr>
              <a:t>Data</a:t>
            </a:r>
            <a:r>
              <a:rPr lang="en-US" sz="1600" b="1" u="sng" spc="5" dirty="0">
                <a:solidFill>
                  <a:srgbClr val="002060"/>
                </a:solidFill>
                <a:latin typeface="Calibri" panose="020F0502020204030204" pitchFamily="34" charset="0"/>
                <a:cs typeface="Calibri" panose="020F0502020204030204" pitchFamily="34" charset="0"/>
              </a:rPr>
              <a:t> </a:t>
            </a:r>
            <a:r>
              <a:rPr lang="en-US" sz="1600" b="1" u="sng" spc="-5" dirty="0">
                <a:solidFill>
                  <a:srgbClr val="002060"/>
                </a:solidFill>
                <a:latin typeface="Calibri" panose="020F0502020204030204" pitchFamily="34" charset="0"/>
                <a:cs typeface="Calibri" panose="020F0502020204030204" pitchFamily="34" charset="0"/>
              </a:rPr>
              <a:t>cleaning:</a:t>
            </a:r>
            <a:r>
              <a:rPr lang="en-US" sz="1600" b="1" u="sng" dirty="0">
                <a:solidFill>
                  <a:srgbClr val="002060"/>
                </a:solidFill>
                <a:latin typeface="Calibri" panose="020F0502020204030204" pitchFamily="34" charset="0"/>
                <a:cs typeface="Calibri" panose="020F0502020204030204" pitchFamily="34" charset="0"/>
              </a:rPr>
              <a:t> </a:t>
            </a:r>
            <a:r>
              <a:rPr lang="en-US" sz="1600" spc="-5" dirty="0">
                <a:latin typeface="Calibri" panose="020F0502020204030204" pitchFamily="34" charset="0"/>
                <a:cs typeface="Calibri" panose="020F0502020204030204" pitchFamily="34" charset="0"/>
              </a:rPr>
              <a:t>Null</a:t>
            </a:r>
            <a:r>
              <a:rPr lang="en-US" sz="1600" dirty="0">
                <a:latin typeface="Calibri" panose="020F0502020204030204" pitchFamily="34" charset="0"/>
                <a:cs typeface="Calibri" panose="020F0502020204030204" pitchFamily="34" charset="0"/>
              </a:rPr>
              <a:t> </a:t>
            </a:r>
            <a:r>
              <a:rPr lang="en-US" sz="1600" spc="-5" dirty="0">
                <a:latin typeface="Calibri" panose="020F0502020204030204" pitchFamily="34" charset="0"/>
                <a:cs typeface="Calibri" panose="020F0502020204030204" pitchFamily="34" charset="0"/>
              </a:rPr>
              <a:t>values, </a:t>
            </a:r>
            <a:r>
              <a:rPr lang="en-US" sz="1600" dirty="0">
                <a:latin typeface="Calibri" panose="020F0502020204030204" pitchFamily="34" charset="0"/>
                <a:cs typeface="Calibri" panose="020F0502020204030204" pitchFamily="34" charset="0"/>
              </a:rPr>
              <a:t> </a:t>
            </a:r>
            <a:r>
              <a:rPr lang="en-US" sz="1600" spc="-5" dirty="0">
                <a:latin typeface="Calibri" panose="020F0502020204030204" pitchFamily="34" charset="0"/>
                <a:cs typeface="Calibri" panose="020F0502020204030204" pitchFamily="34" charset="0"/>
              </a:rPr>
              <a:t>Removing</a:t>
            </a:r>
            <a:r>
              <a:rPr lang="en-US" sz="1600" spc="20" dirty="0">
                <a:latin typeface="Calibri" panose="020F0502020204030204" pitchFamily="34" charset="0"/>
                <a:cs typeface="Calibri" panose="020F0502020204030204" pitchFamily="34" charset="0"/>
              </a:rPr>
              <a:t> </a:t>
            </a:r>
            <a:r>
              <a:rPr lang="en-US" sz="1600" spc="-5" dirty="0">
                <a:latin typeface="Calibri" panose="020F0502020204030204" pitchFamily="34" charset="0"/>
                <a:cs typeface="Calibri" panose="020F0502020204030204" pitchFamily="34" charset="0"/>
              </a:rPr>
              <a:t>duplicate</a:t>
            </a:r>
            <a:r>
              <a:rPr lang="en-US" sz="1600" spc="-15"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data.</a:t>
            </a:r>
          </a:p>
          <a:p>
            <a:pPr marL="342900" indent="-342900" algn="just">
              <a:buFontTx/>
              <a:buAutoNum type="arabicPeriod"/>
            </a:pPr>
            <a:endParaRPr lang="en-US" sz="1600" dirty="0">
              <a:latin typeface="Calibri" panose="020F0502020204030204" pitchFamily="34" charset="0"/>
              <a:cs typeface="Calibri" panose="020F0502020204030204" pitchFamily="34" charset="0"/>
            </a:endParaRPr>
          </a:p>
          <a:p>
            <a:pPr marL="342900" indent="-342900" algn="just">
              <a:buFontTx/>
              <a:buAutoNum type="arabicPeriod"/>
            </a:pPr>
            <a:r>
              <a:rPr lang="en-US" sz="1600" b="1" u="sng" dirty="0">
                <a:solidFill>
                  <a:srgbClr val="002060"/>
                </a:solidFill>
                <a:latin typeface="Calibri" panose="020F0502020204030204" pitchFamily="34" charset="0"/>
                <a:cs typeface="Calibri" panose="020F0502020204030204" pitchFamily="34" charset="0"/>
              </a:rPr>
              <a:t>Exploratory</a:t>
            </a:r>
            <a:r>
              <a:rPr lang="en-US" sz="1600" b="1" u="sng" spc="5" dirty="0">
                <a:solidFill>
                  <a:srgbClr val="002060"/>
                </a:solidFill>
                <a:latin typeface="Calibri" panose="020F0502020204030204" pitchFamily="34" charset="0"/>
                <a:cs typeface="Calibri" panose="020F0502020204030204" pitchFamily="34" charset="0"/>
              </a:rPr>
              <a:t> </a:t>
            </a:r>
            <a:r>
              <a:rPr lang="en-US" sz="1600" b="1" u="sng" dirty="0">
                <a:solidFill>
                  <a:srgbClr val="002060"/>
                </a:solidFill>
                <a:latin typeface="Calibri" panose="020F0502020204030204" pitchFamily="34" charset="0"/>
                <a:cs typeface="Calibri" panose="020F0502020204030204" pitchFamily="34" charset="0"/>
              </a:rPr>
              <a:t>Data</a:t>
            </a:r>
            <a:r>
              <a:rPr lang="en-US" sz="1600" b="1" u="sng" spc="5" dirty="0">
                <a:solidFill>
                  <a:srgbClr val="002060"/>
                </a:solidFill>
                <a:latin typeface="Calibri" panose="020F0502020204030204" pitchFamily="34" charset="0"/>
                <a:cs typeface="Calibri" panose="020F0502020204030204" pitchFamily="34" charset="0"/>
              </a:rPr>
              <a:t> </a:t>
            </a:r>
            <a:r>
              <a:rPr lang="en-US" sz="1600" b="1" u="sng" spc="-10" dirty="0">
                <a:solidFill>
                  <a:srgbClr val="002060"/>
                </a:solidFill>
                <a:latin typeface="Calibri" panose="020F0502020204030204" pitchFamily="34" charset="0"/>
                <a:cs typeface="Calibri" panose="020F0502020204030204" pitchFamily="34" charset="0"/>
              </a:rPr>
              <a:t>Analysis</a:t>
            </a:r>
            <a:r>
              <a:rPr lang="en-US" sz="1600" b="1" spc="-10" dirty="0">
                <a:latin typeface="Calibri" panose="020F0502020204030204" pitchFamily="34" charset="0"/>
                <a:cs typeface="Calibri" panose="020F0502020204030204" pitchFamily="34" charset="0"/>
              </a:rPr>
              <a:t>:</a:t>
            </a:r>
            <a:r>
              <a:rPr lang="en-US" sz="1600" b="1" spc="-5" dirty="0">
                <a:latin typeface="Calibri" panose="020F0502020204030204" pitchFamily="34" charset="0"/>
                <a:cs typeface="Calibri" panose="020F0502020204030204" pitchFamily="34" charset="0"/>
              </a:rPr>
              <a:t> </a:t>
            </a:r>
            <a:r>
              <a:rPr lang="en-US" sz="1600" spc="-5" dirty="0">
                <a:latin typeface="Calibri" panose="020F0502020204030204" pitchFamily="34" charset="0"/>
                <a:cs typeface="Calibri" panose="020F0502020204030204" pitchFamily="34" charset="0"/>
              </a:rPr>
              <a:t>Analyzing</a:t>
            </a:r>
            <a:r>
              <a:rPr lang="en-US" sz="1600" dirty="0">
                <a:latin typeface="Calibri" panose="020F0502020204030204" pitchFamily="34" charset="0"/>
                <a:cs typeface="Calibri" panose="020F0502020204030204" pitchFamily="34" charset="0"/>
              </a:rPr>
              <a:t> the</a:t>
            </a:r>
            <a:r>
              <a:rPr lang="en-US" sz="1600" spc="5" dirty="0">
                <a:latin typeface="Calibri" panose="020F0502020204030204" pitchFamily="34" charset="0"/>
                <a:cs typeface="Calibri" panose="020F0502020204030204" pitchFamily="34" charset="0"/>
              </a:rPr>
              <a:t> </a:t>
            </a:r>
            <a:r>
              <a:rPr lang="en-US" sz="1600" spc="-5" dirty="0">
                <a:latin typeface="Calibri" panose="020F0502020204030204" pitchFamily="34" charset="0"/>
                <a:cs typeface="Calibri" panose="020F0502020204030204" pitchFamily="34" charset="0"/>
              </a:rPr>
              <a:t>data</a:t>
            </a:r>
            <a:r>
              <a:rPr lang="en-US" sz="1600" dirty="0">
                <a:latin typeface="Calibri" panose="020F0502020204030204" pitchFamily="34" charset="0"/>
                <a:cs typeface="Calibri" panose="020F0502020204030204" pitchFamily="34" charset="0"/>
              </a:rPr>
              <a:t> </a:t>
            </a:r>
            <a:r>
              <a:rPr lang="en-US" sz="1600" spc="-5" dirty="0">
                <a:latin typeface="Calibri" panose="020F0502020204030204" pitchFamily="34" charset="0"/>
                <a:cs typeface="Calibri" panose="020F0502020204030204" pitchFamily="34" charset="0"/>
              </a:rPr>
              <a:t>sets</a:t>
            </a:r>
            <a:r>
              <a:rPr lang="en-US" sz="1600" dirty="0">
                <a:latin typeface="Calibri" panose="020F0502020204030204" pitchFamily="34" charset="0"/>
                <a:cs typeface="Calibri" panose="020F0502020204030204" pitchFamily="34" charset="0"/>
              </a:rPr>
              <a:t> to summarize their </a:t>
            </a:r>
            <a:r>
              <a:rPr lang="en-US" sz="1600" spc="-5" dirty="0">
                <a:latin typeface="Calibri" panose="020F0502020204030204" pitchFamily="34" charset="0"/>
                <a:cs typeface="Calibri" panose="020F0502020204030204" pitchFamily="34" charset="0"/>
              </a:rPr>
              <a:t>main characteristics using statistical graphics </a:t>
            </a:r>
            <a:r>
              <a:rPr lang="en-US" sz="1600" dirty="0">
                <a:latin typeface="Calibri" panose="020F0502020204030204" pitchFamily="34" charset="0"/>
                <a:cs typeface="Calibri" panose="020F0502020204030204" pitchFamily="34" charset="0"/>
              </a:rPr>
              <a:t>and</a:t>
            </a:r>
            <a:r>
              <a:rPr lang="en-US" sz="1600" spc="-5"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data</a:t>
            </a:r>
            <a:r>
              <a:rPr lang="en-US" sz="1600" spc="-20" dirty="0">
                <a:latin typeface="Calibri" panose="020F0502020204030204" pitchFamily="34" charset="0"/>
                <a:cs typeface="Calibri" panose="020F0502020204030204" pitchFamily="34" charset="0"/>
              </a:rPr>
              <a:t> </a:t>
            </a:r>
            <a:r>
              <a:rPr lang="en-US" sz="1600" spc="-5" dirty="0">
                <a:latin typeface="Calibri" panose="020F0502020204030204" pitchFamily="34" charset="0"/>
                <a:cs typeface="Calibri" panose="020F0502020204030204" pitchFamily="34" charset="0"/>
              </a:rPr>
              <a:t>visualizations </a:t>
            </a:r>
            <a:r>
              <a:rPr lang="en-US" sz="1600" dirty="0">
                <a:latin typeface="Calibri" panose="020F0502020204030204" pitchFamily="34" charset="0"/>
                <a:cs typeface="Calibri" panose="020F0502020204030204" pitchFamily="34" charset="0"/>
              </a:rPr>
              <a:t>method.</a:t>
            </a:r>
          </a:p>
          <a:p>
            <a:pPr marL="342900" indent="-342900">
              <a:buFontTx/>
              <a:buAutoNum type="arabicPeriod"/>
            </a:pPr>
            <a:endParaRPr lang="en-US" sz="1600" dirty="0">
              <a:latin typeface="Calibri" panose="020F0502020204030204" pitchFamily="34" charset="0"/>
              <a:cs typeface="Calibri" panose="020F0502020204030204" pitchFamily="34" charset="0"/>
            </a:endParaRPr>
          </a:p>
          <a:p>
            <a:pPr marL="342900" indent="-342900">
              <a:buAutoNum type="arabicPeriod"/>
            </a:pPr>
            <a:endParaRPr lang="en-IN" sz="1600" dirty="0">
              <a:latin typeface="Calibri" panose="020F0502020204030204" pitchFamily="34" charset="0"/>
              <a:cs typeface="Calibri" panose="020F0502020204030204" pitchFamily="34" charset="0"/>
            </a:endParaRPr>
          </a:p>
          <a:p>
            <a:pPr marL="342900" indent="-342900">
              <a:buAutoNum type="arabicPeriod"/>
            </a:pPr>
            <a:endParaRPr lang="en-IN" dirty="0"/>
          </a:p>
          <a:p>
            <a:pPr marL="342900" indent="-342900">
              <a:buFont typeface="+mj-lt"/>
              <a:buAutoNum type="arabicPeriod"/>
            </a:pPr>
            <a:endParaRPr lang="en-IN" dirty="0"/>
          </a:p>
        </p:txBody>
      </p:sp>
      <p:pic>
        <p:nvPicPr>
          <p:cNvPr id="8" name="object 2"/>
          <p:cNvPicPr/>
          <p:nvPr/>
        </p:nvPicPr>
        <p:blipFill>
          <a:blip r:embed="rId3" cstate="print"/>
          <a:stretch>
            <a:fillRect/>
          </a:stretch>
        </p:blipFill>
        <p:spPr>
          <a:xfrm>
            <a:off x="5838642" y="1153887"/>
            <a:ext cx="2575745" cy="2975427"/>
          </a:xfrm>
          <a:prstGeom prst="rect">
            <a:avLst/>
          </a:prstGeom>
        </p:spPr>
        <p:style>
          <a:lnRef idx="0">
            <a:schemeClr val="accent3"/>
          </a:lnRef>
          <a:fillRef idx="3">
            <a:schemeClr val="accent3"/>
          </a:fillRef>
          <a:effectRef idx="3">
            <a:schemeClr val="accent3"/>
          </a:effectRef>
          <a:fontRef idx="minor">
            <a:schemeClr val="lt1"/>
          </a:fontRef>
        </p:style>
      </p:pic>
      <p:pic>
        <p:nvPicPr>
          <p:cNvPr id="10" name="Picture 9" descr="Capturerr.JPG"/>
          <p:cNvPicPr>
            <a:picLocks noChangeAspect="1"/>
          </p:cNvPicPr>
          <p:nvPr/>
        </p:nvPicPr>
        <p:blipFill>
          <a:blip r:embed="rId4"/>
          <a:stretch>
            <a:fillRect/>
          </a:stretch>
        </p:blipFill>
        <p:spPr>
          <a:xfrm>
            <a:off x="8543925" y="0"/>
            <a:ext cx="600075" cy="528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04827" y="625928"/>
            <a:ext cx="8286750" cy="622300"/>
          </a:xfrm>
        </p:spPr>
        <p:txBody>
          <a:bodyPr>
            <a:normAutofit fontScale="90000"/>
          </a:bodyPr>
          <a:lstStyle/>
          <a:p>
            <a:r>
              <a:rPr lang="en-US" sz="3600" b="1" u="sng" spc="-85" dirty="0">
                <a:solidFill>
                  <a:srgbClr val="C00000"/>
                </a:solidFill>
                <a:latin typeface="Calibri" panose="020F0502020204030204" pitchFamily="34" charset="0"/>
                <a:cs typeface="Calibri" panose="020F0502020204030204" pitchFamily="34" charset="0"/>
              </a:rPr>
              <a:t>ATTR</a:t>
            </a:r>
            <a:r>
              <a:rPr lang="en-US" sz="3600" b="1" u="sng" spc="-65" dirty="0">
                <a:solidFill>
                  <a:srgbClr val="C00000"/>
                </a:solidFill>
                <a:latin typeface="Calibri" panose="020F0502020204030204" pitchFamily="34" charset="0"/>
                <a:cs typeface="Calibri" panose="020F0502020204030204" pitchFamily="34" charset="0"/>
              </a:rPr>
              <a:t>I</a:t>
            </a:r>
            <a:r>
              <a:rPr lang="en-US" sz="3600" b="1" u="sng" spc="-55" dirty="0">
                <a:solidFill>
                  <a:srgbClr val="C00000"/>
                </a:solidFill>
                <a:latin typeface="Calibri" panose="020F0502020204030204" pitchFamily="34" charset="0"/>
                <a:cs typeface="Calibri" panose="020F0502020204030204" pitchFamily="34" charset="0"/>
              </a:rPr>
              <a:t>BUT</a:t>
            </a:r>
            <a:r>
              <a:rPr lang="en-US" sz="3600" b="1" u="sng" spc="-70" dirty="0">
                <a:solidFill>
                  <a:srgbClr val="C00000"/>
                </a:solidFill>
                <a:latin typeface="Calibri" panose="020F0502020204030204" pitchFamily="34" charset="0"/>
                <a:cs typeface="Calibri" panose="020F0502020204030204" pitchFamily="34" charset="0"/>
              </a:rPr>
              <a:t>E</a:t>
            </a:r>
            <a:r>
              <a:rPr lang="en-US" sz="3600" b="1" u="sng" spc="-150" dirty="0">
                <a:solidFill>
                  <a:srgbClr val="C00000"/>
                </a:solidFill>
                <a:latin typeface="Calibri" panose="020F0502020204030204" pitchFamily="34" charset="0"/>
                <a:cs typeface="Calibri" panose="020F0502020204030204" pitchFamily="34" charset="0"/>
              </a:rPr>
              <a:t>S</a:t>
            </a:r>
            <a:r>
              <a:rPr lang="en-US" sz="3600" b="1" u="sng" spc="-120" dirty="0">
                <a:solidFill>
                  <a:srgbClr val="C00000"/>
                </a:solidFill>
                <a:latin typeface="Calibri" panose="020F0502020204030204" pitchFamily="34" charset="0"/>
                <a:cs typeface="Calibri" panose="020F0502020204030204" pitchFamily="34" charset="0"/>
              </a:rPr>
              <a:t> </a:t>
            </a:r>
            <a:r>
              <a:rPr lang="en-US" sz="3600" b="1" u="sng" spc="-75" dirty="0">
                <a:solidFill>
                  <a:srgbClr val="C00000"/>
                </a:solidFill>
                <a:latin typeface="Calibri" panose="020F0502020204030204" pitchFamily="34" charset="0"/>
                <a:cs typeface="Calibri" panose="020F0502020204030204" pitchFamily="34" charset="0"/>
              </a:rPr>
              <a:t>IN</a:t>
            </a:r>
            <a:r>
              <a:rPr lang="en-US" sz="3600" b="1" u="sng" spc="-145" dirty="0">
                <a:solidFill>
                  <a:srgbClr val="C00000"/>
                </a:solidFill>
                <a:latin typeface="Calibri" panose="020F0502020204030204" pitchFamily="34" charset="0"/>
                <a:cs typeface="Calibri" panose="020F0502020204030204" pitchFamily="34" charset="0"/>
              </a:rPr>
              <a:t> </a:t>
            </a:r>
            <a:r>
              <a:rPr lang="en-US" sz="3600" b="1" u="sng" spc="-70" dirty="0">
                <a:solidFill>
                  <a:srgbClr val="C00000"/>
                </a:solidFill>
                <a:latin typeface="Calibri" panose="020F0502020204030204" pitchFamily="34" charset="0"/>
                <a:cs typeface="Calibri" panose="020F0502020204030204" pitchFamily="34" charset="0"/>
              </a:rPr>
              <a:t>P</a:t>
            </a:r>
            <a:r>
              <a:rPr lang="en-US" sz="3600" b="1" u="sng" spc="-45" dirty="0">
                <a:solidFill>
                  <a:srgbClr val="C00000"/>
                </a:solidFill>
                <a:latin typeface="Calibri" panose="020F0502020204030204" pitchFamily="34" charset="0"/>
                <a:cs typeface="Calibri" panose="020F0502020204030204" pitchFamily="34" charset="0"/>
              </a:rPr>
              <a:t>L</a:t>
            </a:r>
            <a:r>
              <a:rPr lang="en-US" sz="3600" b="1" u="sng" spc="-125" dirty="0">
                <a:solidFill>
                  <a:srgbClr val="C00000"/>
                </a:solidFill>
                <a:latin typeface="Calibri" panose="020F0502020204030204" pitchFamily="34" charset="0"/>
                <a:cs typeface="Calibri" panose="020F0502020204030204" pitchFamily="34" charset="0"/>
              </a:rPr>
              <a:t>AY</a:t>
            </a:r>
            <a:r>
              <a:rPr lang="en-US" sz="3600" b="1" u="sng" spc="-145" dirty="0">
                <a:solidFill>
                  <a:srgbClr val="C00000"/>
                </a:solidFill>
                <a:latin typeface="Calibri" panose="020F0502020204030204" pitchFamily="34" charset="0"/>
                <a:cs typeface="Calibri" panose="020F0502020204030204" pitchFamily="34" charset="0"/>
              </a:rPr>
              <a:t> </a:t>
            </a:r>
            <a:r>
              <a:rPr lang="en-US" sz="3600" b="1" u="sng" spc="-105" dirty="0">
                <a:solidFill>
                  <a:srgbClr val="C00000"/>
                </a:solidFill>
                <a:latin typeface="Calibri" panose="020F0502020204030204" pitchFamily="34" charset="0"/>
                <a:cs typeface="Calibri" panose="020F0502020204030204" pitchFamily="34" charset="0"/>
              </a:rPr>
              <a:t>STORE</a:t>
            </a:r>
            <a:r>
              <a:rPr lang="en-US" sz="3600" b="1" u="sng" spc="-130" dirty="0">
                <a:solidFill>
                  <a:srgbClr val="C00000"/>
                </a:solidFill>
                <a:latin typeface="Calibri" panose="020F0502020204030204" pitchFamily="34" charset="0"/>
                <a:cs typeface="Calibri" panose="020F0502020204030204" pitchFamily="34" charset="0"/>
              </a:rPr>
              <a:t> </a:t>
            </a:r>
            <a:r>
              <a:rPr lang="en-US" sz="3600" b="1" u="sng" spc="-70" dirty="0">
                <a:solidFill>
                  <a:srgbClr val="C00000"/>
                </a:solidFill>
                <a:latin typeface="Calibri" panose="020F0502020204030204" pitchFamily="34" charset="0"/>
                <a:cs typeface="Calibri" panose="020F0502020204030204" pitchFamily="34" charset="0"/>
              </a:rPr>
              <a:t>DA</a:t>
            </a:r>
            <a:r>
              <a:rPr lang="en-US" sz="3600" b="1" u="sng" spc="-55" dirty="0">
                <a:solidFill>
                  <a:srgbClr val="C00000"/>
                </a:solidFill>
                <a:latin typeface="Calibri" panose="020F0502020204030204" pitchFamily="34" charset="0"/>
                <a:cs typeface="Calibri" panose="020F0502020204030204" pitchFamily="34" charset="0"/>
              </a:rPr>
              <a:t>T</a:t>
            </a:r>
            <a:r>
              <a:rPr lang="en-US" sz="3600" b="1" u="sng" spc="-125" dirty="0">
                <a:solidFill>
                  <a:srgbClr val="C00000"/>
                </a:solidFill>
                <a:latin typeface="Calibri" panose="020F0502020204030204" pitchFamily="34" charset="0"/>
                <a:cs typeface="Calibri" panose="020F0502020204030204" pitchFamily="34" charset="0"/>
              </a:rPr>
              <a:t>A  </a:t>
            </a:r>
            <a:r>
              <a:rPr lang="en-US" b="1" dirty="0">
                <a:latin typeface="Verdana" panose="020B0604030504040204"/>
                <a:cs typeface="Verdana" panose="020B0604030504040204"/>
              </a:rPr>
              <a:t/>
            </a:r>
            <a:br>
              <a:rPr lang="en-US" b="1" dirty="0">
                <a:latin typeface="Verdana" panose="020B0604030504040204"/>
                <a:cs typeface="Verdana" panose="020B0604030504040204"/>
              </a:rPr>
            </a:br>
            <a:endParaRPr lang="en-US" dirty="0"/>
          </a:p>
        </p:txBody>
      </p:sp>
      <p:sp>
        <p:nvSpPr>
          <p:cNvPr id="2" name="TextBox 1"/>
          <p:cNvSpPr txBox="1"/>
          <p:nvPr/>
        </p:nvSpPr>
        <p:spPr>
          <a:xfrm>
            <a:off x="573315" y="1248228"/>
            <a:ext cx="8218262" cy="3093154"/>
          </a:xfrm>
          <a:prstGeom prst="rect">
            <a:avLst/>
          </a:prstGeom>
          <a:noFill/>
        </p:spPr>
        <p:txBody>
          <a:bodyPr wrap="square" rtlCol="0">
            <a:spAutoFit/>
          </a:bodyPr>
          <a:lstStyle/>
          <a:p>
            <a:pPr>
              <a:buFont typeface="+mj-lt"/>
              <a:buAutoNum type="arabicPeriod"/>
            </a:pPr>
            <a:r>
              <a:rPr lang="en-US" sz="1500" b="1" i="0" u="sng" dirty="0">
                <a:solidFill>
                  <a:srgbClr val="002060"/>
                </a:solidFill>
                <a:effectLst/>
                <a:latin typeface="Calibri" panose="020F0502020204030204" pitchFamily="34" charset="0"/>
                <a:cs typeface="Calibri" panose="020F0502020204030204" pitchFamily="34" charset="0"/>
              </a:rPr>
              <a:t>App</a:t>
            </a:r>
            <a:r>
              <a:rPr lang="en-US" sz="1500" b="1" i="0" dirty="0">
                <a:solidFill>
                  <a:schemeClr val="tx2"/>
                </a:solidFill>
                <a:effectLst/>
                <a:latin typeface="Calibri" panose="020F0502020204030204" pitchFamily="34" charset="0"/>
                <a:cs typeface="Calibri" panose="020F0502020204030204" pitchFamily="34" charset="0"/>
              </a:rPr>
              <a:t>:-</a:t>
            </a:r>
            <a:r>
              <a:rPr lang="en-US" sz="1500" b="0" i="0" dirty="0">
                <a:solidFill>
                  <a:schemeClr val="tx2"/>
                </a:solidFill>
                <a:effectLst/>
                <a:latin typeface="Calibri" panose="020F0502020204030204" pitchFamily="34" charset="0"/>
                <a:cs typeface="Calibri" panose="020F0502020204030204" pitchFamily="34" charset="0"/>
              </a:rPr>
              <a:t> It tells us about the name of the application with a short description (optional).</a:t>
            </a:r>
          </a:p>
          <a:p>
            <a:pPr>
              <a:buFont typeface="+mj-lt"/>
              <a:buAutoNum type="arabicPeriod"/>
            </a:pPr>
            <a:r>
              <a:rPr lang="en-US" sz="1500" b="1" i="0" u="sng" dirty="0">
                <a:solidFill>
                  <a:srgbClr val="002060"/>
                </a:solidFill>
                <a:effectLst/>
                <a:latin typeface="Calibri" panose="020F0502020204030204" pitchFamily="34" charset="0"/>
                <a:cs typeface="Calibri" panose="020F0502020204030204" pitchFamily="34" charset="0"/>
              </a:rPr>
              <a:t>Category</a:t>
            </a:r>
            <a:r>
              <a:rPr lang="en-US" sz="1500" b="1" i="0" dirty="0">
                <a:solidFill>
                  <a:schemeClr val="tx2"/>
                </a:solidFill>
                <a:effectLst/>
                <a:latin typeface="Calibri" panose="020F0502020204030204" pitchFamily="34" charset="0"/>
                <a:cs typeface="Calibri" panose="020F0502020204030204" pitchFamily="34" charset="0"/>
              </a:rPr>
              <a:t>:-</a:t>
            </a:r>
            <a:r>
              <a:rPr lang="en-US" sz="1500" b="0" i="0" dirty="0">
                <a:solidFill>
                  <a:schemeClr val="tx2"/>
                </a:solidFill>
                <a:effectLst/>
                <a:latin typeface="Calibri" panose="020F0502020204030204" pitchFamily="34" charset="0"/>
                <a:cs typeface="Calibri" panose="020F0502020204030204" pitchFamily="34" charset="0"/>
              </a:rPr>
              <a:t> It gives the category to the app.</a:t>
            </a:r>
          </a:p>
          <a:p>
            <a:pPr>
              <a:buFont typeface="+mj-lt"/>
              <a:buAutoNum type="arabicPeriod"/>
            </a:pPr>
            <a:r>
              <a:rPr lang="en-US" sz="1500" b="1" i="0" u="sng" dirty="0">
                <a:solidFill>
                  <a:srgbClr val="002060"/>
                </a:solidFill>
                <a:effectLst/>
                <a:latin typeface="Calibri" panose="020F0502020204030204" pitchFamily="34" charset="0"/>
                <a:cs typeface="Calibri" panose="020F0502020204030204" pitchFamily="34" charset="0"/>
              </a:rPr>
              <a:t>Rating</a:t>
            </a:r>
            <a:r>
              <a:rPr lang="en-US" sz="1500" b="1" i="0" u="sng" dirty="0">
                <a:solidFill>
                  <a:schemeClr val="tx2"/>
                </a:solidFill>
                <a:effectLst/>
                <a:latin typeface="Calibri" panose="020F0502020204030204" pitchFamily="34" charset="0"/>
                <a:cs typeface="Calibri" panose="020F0502020204030204" pitchFamily="34" charset="0"/>
              </a:rPr>
              <a:t>:</a:t>
            </a:r>
            <a:r>
              <a:rPr lang="en-US" sz="1500" b="1" i="0" dirty="0">
                <a:solidFill>
                  <a:schemeClr val="tx2"/>
                </a:solidFill>
                <a:effectLst/>
                <a:latin typeface="Calibri" panose="020F0502020204030204" pitchFamily="34" charset="0"/>
                <a:cs typeface="Calibri" panose="020F0502020204030204" pitchFamily="34" charset="0"/>
              </a:rPr>
              <a:t>-</a:t>
            </a:r>
            <a:r>
              <a:rPr lang="en-US" sz="1500" b="0" i="0" dirty="0">
                <a:solidFill>
                  <a:schemeClr val="tx2"/>
                </a:solidFill>
                <a:effectLst/>
                <a:latin typeface="Calibri" panose="020F0502020204030204" pitchFamily="34" charset="0"/>
                <a:cs typeface="Calibri" panose="020F0502020204030204" pitchFamily="34" charset="0"/>
              </a:rPr>
              <a:t> It contains the average rating the respective app received from its users.</a:t>
            </a:r>
          </a:p>
          <a:p>
            <a:pPr>
              <a:buFont typeface="+mj-lt"/>
              <a:buAutoNum type="arabicPeriod"/>
            </a:pPr>
            <a:r>
              <a:rPr lang="en-US" sz="1500" b="1" i="0" u="sng" dirty="0">
                <a:solidFill>
                  <a:srgbClr val="002060"/>
                </a:solidFill>
                <a:effectLst/>
                <a:latin typeface="Calibri" panose="020F0502020204030204" pitchFamily="34" charset="0"/>
                <a:cs typeface="Calibri" panose="020F0502020204030204" pitchFamily="34" charset="0"/>
              </a:rPr>
              <a:t>Reviews</a:t>
            </a:r>
            <a:r>
              <a:rPr lang="en-US" sz="1500" b="1" i="0" dirty="0">
                <a:solidFill>
                  <a:schemeClr val="tx2"/>
                </a:solidFill>
                <a:effectLst/>
                <a:latin typeface="Calibri" panose="020F0502020204030204" pitchFamily="34" charset="0"/>
                <a:cs typeface="Calibri" panose="020F0502020204030204" pitchFamily="34" charset="0"/>
              </a:rPr>
              <a:t>:-</a:t>
            </a:r>
            <a:r>
              <a:rPr lang="en-US" sz="1500" b="0" i="0" dirty="0">
                <a:solidFill>
                  <a:schemeClr val="tx2"/>
                </a:solidFill>
                <a:effectLst/>
                <a:latin typeface="Calibri" panose="020F0502020204030204" pitchFamily="34" charset="0"/>
                <a:cs typeface="Calibri" panose="020F0502020204030204" pitchFamily="34" charset="0"/>
              </a:rPr>
              <a:t> It tells us about the total number of users who have given a review for the application.</a:t>
            </a:r>
          </a:p>
          <a:p>
            <a:pPr>
              <a:buFont typeface="+mj-lt"/>
              <a:buAutoNum type="arabicPeriod"/>
            </a:pPr>
            <a:r>
              <a:rPr lang="en-US" sz="1500" b="1" i="0" u="sng" dirty="0">
                <a:solidFill>
                  <a:srgbClr val="002060"/>
                </a:solidFill>
                <a:effectLst/>
                <a:latin typeface="Calibri" panose="020F0502020204030204" pitchFamily="34" charset="0"/>
                <a:cs typeface="Calibri" panose="020F0502020204030204" pitchFamily="34" charset="0"/>
              </a:rPr>
              <a:t>Size</a:t>
            </a:r>
            <a:r>
              <a:rPr lang="en-US" sz="1500" b="1" i="0" dirty="0">
                <a:solidFill>
                  <a:schemeClr val="tx2"/>
                </a:solidFill>
                <a:effectLst/>
                <a:latin typeface="Calibri" panose="020F0502020204030204" pitchFamily="34" charset="0"/>
                <a:cs typeface="Calibri" panose="020F0502020204030204" pitchFamily="34" charset="0"/>
              </a:rPr>
              <a:t>:-</a:t>
            </a:r>
            <a:r>
              <a:rPr lang="en-US" sz="1500" b="0" i="0" dirty="0">
                <a:solidFill>
                  <a:schemeClr val="tx2"/>
                </a:solidFill>
                <a:effectLst/>
                <a:latin typeface="Calibri" panose="020F0502020204030204" pitchFamily="34" charset="0"/>
                <a:cs typeface="Calibri" panose="020F0502020204030204" pitchFamily="34" charset="0"/>
              </a:rPr>
              <a:t> It tells us about the size occupied by the application on the mobile phone.</a:t>
            </a:r>
          </a:p>
          <a:p>
            <a:pPr>
              <a:buFont typeface="+mj-lt"/>
              <a:buAutoNum type="arabicPeriod"/>
            </a:pPr>
            <a:r>
              <a:rPr lang="en-US" sz="1500" b="1" i="0" u="sng" dirty="0">
                <a:solidFill>
                  <a:srgbClr val="002060"/>
                </a:solidFill>
                <a:effectLst/>
                <a:latin typeface="Calibri" panose="020F0502020204030204" pitchFamily="34" charset="0"/>
                <a:cs typeface="Calibri" panose="020F0502020204030204" pitchFamily="34" charset="0"/>
              </a:rPr>
              <a:t>Installs</a:t>
            </a:r>
            <a:r>
              <a:rPr lang="en-US" sz="1500" b="1" i="0" dirty="0">
                <a:solidFill>
                  <a:schemeClr val="tx2"/>
                </a:solidFill>
                <a:effectLst/>
                <a:latin typeface="Calibri" panose="020F0502020204030204" pitchFamily="34" charset="0"/>
                <a:cs typeface="Calibri" panose="020F0502020204030204" pitchFamily="34" charset="0"/>
              </a:rPr>
              <a:t>:-</a:t>
            </a:r>
            <a:r>
              <a:rPr lang="en-US" sz="1500" b="0" i="0" dirty="0">
                <a:solidFill>
                  <a:schemeClr val="tx2"/>
                </a:solidFill>
                <a:effectLst/>
                <a:latin typeface="Calibri" panose="020F0502020204030204" pitchFamily="34" charset="0"/>
                <a:cs typeface="Calibri" panose="020F0502020204030204" pitchFamily="34" charset="0"/>
              </a:rPr>
              <a:t> It tells us about the total number of installs/downloads for an application.</a:t>
            </a:r>
          </a:p>
          <a:p>
            <a:pPr>
              <a:buFont typeface="+mj-lt"/>
              <a:buAutoNum type="arabicPeriod"/>
            </a:pPr>
            <a:r>
              <a:rPr lang="en-US" sz="1500" b="1" i="0" u="sng" dirty="0">
                <a:solidFill>
                  <a:srgbClr val="002060"/>
                </a:solidFill>
                <a:effectLst/>
                <a:latin typeface="Calibri" panose="020F0502020204030204" pitchFamily="34" charset="0"/>
                <a:cs typeface="Calibri" panose="020F0502020204030204" pitchFamily="34" charset="0"/>
              </a:rPr>
              <a:t>Type</a:t>
            </a:r>
            <a:r>
              <a:rPr lang="en-US" sz="1500" b="1" i="0" dirty="0">
                <a:solidFill>
                  <a:schemeClr val="tx2"/>
                </a:solidFill>
                <a:effectLst/>
                <a:latin typeface="Calibri" panose="020F0502020204030204" pitchFamily="34" charset="0"/>
                <a:cs typeface="Calibri" panose="020F0502020204030204" pitchFamily="34" charset="0"/>
              </a:rPr>
              <a:t>:-</a:t>
            </a:r>
            <a:r>
              <a:rPr lang="en-US" sz="1500" b="0" i="0" dirty="0">
                <a:solidFill>
                  <a:schemeClr val="tx2"/>
                </a:solidFill>
                <a:effectLst/>
                <a:latin typeface="Calibri" panose="020F0502020204030204" pitchFamily="34" charset="0"/>
                <a:cs typeface="Calibri" panose="020F0502020204030204" pitchFamily="34" charset="0"/>
              </a:rPr>
              <a:t> It states whether an app is free to use or paid.</a:t>
            </a:r>
          </a:p>
          <a:p>
            <a:pPr>
              <a:buFont typeface="+mj-lt"/>
              <a:buAutoNum type="arabicPeriod"/>
            </a:pPr>
            <a:r>
              <a:rPr lang="en-US" sz="1500" b="1" i="0" u="sng" dirty="0">
                <a:solidFill>
                  <a:srgbClr val="002060"/>
                </a:solidFill>
                <a:effectLst/>
                <a:latin typeface="Calibri" panose="020F0502020204030204" pitchFamily="34" charset="0"/>
                <a:cs typeface="Calibri" panose="020F0502020204030204" pitchFamily="34" charset="0"/>
              </a:rPr>
              <a:t>Price</a:t>
            </a:r>
            <a:r>
              <a:rPr lang="en-US" sz="1500" b="1" i="0" dirty="0">
                <a:solidFill>
                  <a:schemeClr val="tx2"/>
                </a:solidFill>
                <a:effectLst/>
                <a:latin typeface="Calibri" panose="020F0502020204030204" pitchFamily="34" charset="0"/>
                <a:cs typeface="Calibri" panose="020F0502020204030204" pitchFamily="34" charset="0"/>
              </a:rPr>
              <a:t>:-</a:t>
            </a:r>
            <a:r>
              <a:rPr lang="en-US" sz="1500" b="0" i="0" dirty="0">
                <a:solidFill>
                  <a:schemeClr val="tx2"/>
                </a:solidFill>
                <a:effectLst/>
                <a:latin typeface="Calibri" panose="020F0502020204030204" pitchFamily="34" charset="0"/>
                <a:cs typeface="Calibri" panose="020F0502020204030204" pitchFamily="34" charset="0"/>
              </a:rPr>
              <a:t> It gives the price payable to install the app. For free type apps, the price is zero.</a:t>
            </a:r>
          </a:p>
          <a:p>
            <a:pPr>
              <a:buFont typeface="+mj-lt"/>
              <a:buAutoNum type="arabicPeriod"/>
            </a:pPr>
            <a:r>
              <a:rPr lang="en-US" sz="1500" b="1" i="0" u="sng" dirty="0">
                <a:solidFill>
                  <a:srgbClr val="002060"/>
                </a:solidFill>
                <a:effectLst/>
                <a:latin typeface="Calibri" panose="020F0502020204030204" pitchFamily="34" charset="0"/>
                <a:cs typeface="Calibri" panose="020F0502020204030204" pitchFamily="34" charset="0"/>
              </a:rPr>
              <a:t>Content </a:t>
            </a:r>
            <a:r>
              <a:rPr lang="en-US" sz="1500" b="1" i="0" dirty="0">
                <a:solidFill>
                  <a:srgbClr val="002060"/>
                </a:solidFill>
                <a:effectLst/>
                <a:latin typeface="Calibri" panose="020F0502020204030204" pitchFamily="34" charset="0"/>
                <a:cs typeface="Calibri" panose="020F0502020204030204" pitchFamily="34" charset="0"/>
              </a:rPr>
              <a:t>Rating:</a:t>
            </a:r>
            <a:r>
              <a:rPr lang="en-US" sz="1500" b="1" i="0" dirty="0">
                <a:solidFill>
                  <a:schemeClr val="tx2"/>
                </a:solidFill>
                <a:effectLst/>
                <a:latin typeface="Calibri" panose="020F0502020204030204" pitchFamily="34" charset="0"/>
                <a:cs typeface="Calibri" panose="020F0502020204030204" pitchFamily="34" charset="0"/>
              </a:rPr>
              <a:t>-</a:t>
            </a:r>
            <a:r>
              <a:rPr lang="en-US" sz="1500" b="0" i="0" dirty="0">
                <a:solidFill>
                  <a:schemeClr val="tx2"/>
                </a:solidFill>
                <a:effectLst/>
                <a:latin typeface="Calibri" panose="020F0502020204030204" pitchFamily="34" charset="0"/>
                <a:cs typeface="Calibri" panose="020F0502020204030204" pitchFamily="34" charset="0"/>
              </a:rPr>
              <a:t> It states whether or not an app is suitable for all age groups or not.</a:t>
            </a:r>
          </a:p>
          <a:p>
            <a:pPr>
              <a:buFont typeface="+mj-lt"/>
              <a:buAutoNum type="arabicPeriod"/>
            </a:pPr>
            <a:r>
              <a:rPr lang="en-US" sz="1500" b="1" i="0" u="sng" dirty="0">
                <a:solidFill>
                  <a:srgbClr val="002060"/>
                </a:solidFill>
                <a:effectLst/>
                <a:latin typeface="Calibri" panose="020F0502020204030204" pitchFamily="34" charset="0"/>
                <a:cs typeface="Calibri" panose="020F0502020204030204" pitchFamily="34" charset="0"/>
              </a:rPr>
              <a:t>Genres</a:t>
            </a:r>
            <a:r>
              <a:rPr lang="en-US" sz="1500" b="1" i="0" dirty="0">
                <a:solidFill>
                  <a:schemeClr val="tx2"/>
                </a:solidFill>
                <a:effectLst/>
                <a:latin typeface="Calibri" panose="020F0502020204030204" pitchFamily="34" charset="0"/>
                <a:cs typeface="Calibri" panose="020F0502020204030204" pitchFamily="34" charset="0"/>
              </a:rPr>
              <a:t>:-</a:t>
            </a:r>
            <a:r>
              <a:rPr lang="en-US" sz="1500" b="0" i="0" dirty="0">
                <a:solidFill>
                  <a:schemeClr val="tx2"/>
                </a:solidFill>
                <a:effectLst/>
                <a:latin typeface="Calibri" panose="020F0502020204030204" pitchFamily="34" charset="0"/>
                <a:cs typeface="Calibri" panose="020F0502020204030204" pitchFamily="34" charset="0"/>
              </a:rPr>
              <a:t> It tells us about the various other categories to which an application can belong.</a:t>
            </a:r>
          </a:p>
          <a:p>
            <a:pPr>
              <a:buFont typeface="+mj-lt"/>
              <a:buAutoNum type="arabicPeriod"/>
            </a:pPr>
            <a:r>
              <a:rPr lang="en-US" sz="1500" b="1" i="0" u="sng" dirty="0">
                <a:solidFill>
                  <a:srgbClr val="002060"/>
                </a:solidFill>
                <a:effectLst/>
                <a:latin typeface="Calibri" panose="020F0502020204030204" pitchFamily="34" charset="0"/>
                <a:cs typeface="Calibri" panose="020F0502020204030204" pitchFamily="34" charset="0"/>
              </a:rPr>
              <a:t>Last </a:t>
            </a:r>
            <a:r>
              <a:rPr lang="en-US" sz="1500" b="1" i="0" dirty="0">
                <a:solidFill>
                  <a:srgbClr val="002060"/>
                </a:solidFill>
                <a:effectLst/>
                <a:latin typeface="Calibri" panose="020F0502020204030204" pitchFamily="34" charset="0"/>
                <a:cs typeface="Calibri" panose="020F0502020204030204" pitchFamily="34" charset="0"/>
              </a:rPr>
              <a:t>Updated:</a:t>
            </a:r>
            <a:r>
              <a:rPr lang="en-US" sz="1500" b="1" i="0" dirty="0">
                <a:solidFill>
                  <a:schemeClr val="tx2"/>
                </a:solidFill>
                <a:effectLst/>
                <a:latin typeface="Calibri" panose="020F0502020204030204" pitchFamily="34" charset="0"/>
                <a:cs typeface="Calibri" panose="020F0502020204030204" pitchFamily="34" charset="0"/>
              </a:rPr>
              <a:t>-</a:t>
            </a:r>
            <a:r>
              <a:rPr lang="en-US" sz="1500" b="0" i="0" dirty="0">
                <a:solidFill>
                  <a:schemeClr val="tx2"/>
                </a:solidFill>
                <a:effectLst/>
                <a:latin typeface="Calibri" panose="020F0502020204030204" pitchFamily="34" charset="0"/>
                <a:cs typeface="Calibri" panose="020F0502020204030204" pitchFamily="34" charset="0"/>
              </a:rPr>
              <a:t> It tells us about when the application was updated.</a:t>
            </a:r>
          </a:p>
          <a:p>
            <a:pPr>
              <a:buFont typeface="+mj-lt"/>
              <a:buAutoNum type="arabicPeriod"/>
            </a:pPr>
            <a:r>
              <a:rPr lang="en-US" sz="1500" b="1" i="0" u="sng" dirty="0">
                <a:solidFill>
                  <a:srgbClr val="002060"/>
                </a:solidFill>
                <a:effectLst/>
                <a:latin typeface="Calibri" panose="020F0502020204030204" pitchFamily="34" charset="0"/>
                <a:cs typeface="Calibri" panose="020F0502020204030204" pitchFamily="34" charset="0"/>
              </a:rPr>
              <a:t>Current </a:t>
            </a:r>
            <a:r>
              <a:rPr lang="en-US" sz="1500" b="1" i="0" dirty="0">
                <a:solidFill>
                  <a:srgbClr val="002060"/>
                </a:solidFill>
                <a:effectLst/>
                <a:latin typeface="Calibri" panose="020F0502020204030204" pitchFamily="34" charset="0"/>
                <a:cs typeface="Calibri" panose="020F0502020204030204" pitchFamily="34" charset="0"/>
              </a:rPr>
              <a:t>Ver:</a:t>
            </a:r>
            <a:r>
              <a:rPr lang="en-US" sz="1500" b="1" i="0" dirty="0">
                <a:solidFill>
                  <a:schemeClr val="tx2"/>
                </a:solidFill>
                <a:effectLst/>
                <a:latin typeface="Calibri" panose="020F0502020204030204" pitchFamily="34" charset="0"/>
                <a:cs typeface="Calibri" panose="020F0502020204030204" pitchFamily="34" charset="0"/>
              </a:rPr>
              <a:t>-</a:t>
            </a:r>
            <a:r>
              <a:rPr lang="en-US" sz="1500" b="0" i="0" dirty="0">
                <a:solidFill>
                  <a:schemeClr val="tx2"/>
                </a:solidFill>
                <a:effectLst/>
                <a:latin typeface="Calibri" panose="020F0502020204030204" pitchFamily="34" charset="0"/>
                <a:cs typeface="Calibri" panose="020F0502020204030204" pitchFamily="34" charset="0"/>
              </a:rPr>
              <a:t> It tells us about the current version of the application.</a:t>
            </a:r>
          </a:p>
          <a:p>
            <a:pPr>
              <a:buFont typeface="+mj-lt"/>
              <a:buAutoNum type="arabicPeriod"/>
            </a:pPr>
            <a:r>
              <a:rPr lang="en-US" sz="1500" b="1" i="0" u="sng" dirty="0">
                <a:solidFill>
                  <a:srgbClr val="002060"/>
                </a:solidFill>
                <a:effectLst/>
                <a:latin typeface="Calibri" panose="020F0502020204030204" pitchFamily="34" charset="0"/>
                <a:cs typeface="Calibri" panose="020F0502020204030204" pitchFamily="34" charset="0"/>
              </a:rPr>
              <a:t>Android </a:t>
            </a:r>
            <a:r>
              <a:rPr lang="en-US" sz="1500" b="1" i="0" dirty="0">
                <a:solidFill>
                  <a:srgbClr val="002060"/>
                </a:solidFill>
                <a:effectLst/>
                <a:latin typeface="Calibri" panose="020F0502020204030204" pitchFamily="34" charset="0"/>
                <a:cs typeface="Calibri" panose="020F0502020204030204" pitchFamily="34" charset="0"/>
              </a:rPr>
              <a:t>Ver:</a:t>
            </a:r>
            <a:r>
              <a:rPr lang="en-US" sz="1500" b="1" i="0" dirty="0">
                <a:solidFill>
                  <a:schemeClr val="tx2"/>
                </a:solidFill>
                <a:effectLst/>
                <a:latin typeface="Calibri" panose="020F0502020204030204" pitchFamily="34" charset="0"/>
                <a:cs typeface="Calibri" panose="020F0502020204030204" pitchFamily="34" charset="0"/>
              </a:rPr>
              <a:t>-</a:t>
            </a:r>
            <a:r>
              <a:rPr lang="en-US" sz="1500" b="0" i="0" dirty="0">
                <a:solidFill>
                  <a:schemeClr val="tx2"/>
                </a:solidFill>
                <a:effectLst/>
                <a:latin typeface="Calibri" panose="020F0502020204030204" pitchFamily="34" charset="0"/>
                <a:cs typeface="Calibri" panose="020F0502020204030204" pitchFamily="34" charset="0"/>
              </a:rPr>
              <a:t> It tells us about the android version which can support the application on its platform.</a:t>
            </a:r>
          </a:p>
        </p:txBody>
      </p:sp>
      <p:sp>
        <p:nvSpPr>
          <p:cNvPr id="5" name="object 13"/>
          <p:cNvSpPr/>
          <p:nvPr/>
        </p:nvSpPr>
        <p:spPr>
          <a:xfrm>
            <a:off x="0" y="0"/>
            <a:ext cx="513258" cy="506273"/>
          </a:xfrm>
          <a:prstGeom prst="rect">
            <a:avLst/>
          </a:prstGeom>
          <a:blipFill>
            <a:blip r:embed="rId2" cstate="print"/>
            <a:stretch>
              <a:fillRect/>
            </a:stretch>
          </a:blipFill>
        </p:spPr>
        <p:txBody>
          <a:bodyPr wrap="square" lIns="0" tIns="0" rIns="0" bIns="0" rtlCol="0"/>
          <a:lstStyle/>
          <a:p>
            <a:endParaRPr/>
          </a:p>
        </p:txBody>
      </p:sp>
      <p:pic>
        <p:nvPicPr>
          <p:cNvPr id="6" name="Picture 5" descr="Capturerr.JPG"/>
          <p:cNvPicPr>
            <a:picLocks noChangeAspect="1"/>
          </p:cNvPicPr>
          <p:nvPr/>
        </p:nvPicPr>
        <p:blipFill>
          <a:blip r:embed="rId3"/>
          <a:stretch>
            <a:fillRect/>
          </a:stretch>
        </p:blipFill>
        <p:spPr>
          <a:xfrm>
            <a:off x="8543925" y="0"/>
            <a:ext cx="600075" cy="528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96365" y="407035"/>
            <a:ext cx="7131050" cy="583565"/>
          </a:xfrm>
          <a:prstGeom prst="rect">
            <a:avLst/>
          </a:prstGeom>
          <a:noFill/>
        </p:spPr>
        <p:txBody>
          <a:bodyPr wrap="square">
            <a:spAutoFit/>
          </a:bodyPr>
          <a:lstStyle/>
          <a:p>
            <a:r>
              <a:rPr lang="en-US" sz="3200" b="1" u="sng" spc="-85" dirty="0">
                <a:solidFill>
                  <a:srgbClr val="C00000"/>
                </a:solidFill>
                <a:latin typeface="Calibri" panose="020F0502020204030204" pitchFamily="34" charset="0"/>
                <a:cs typeface="Calibri" panose="020F0502020204030204" pitchFamily="34" charset="0"/>
              </a:rPr>
              <a:t>ATTR</a:t>
            </a:r>
            <a:r>
              <a:rPr lang="en-US" sz="3200" b="1" u="sng" spc="-65" dirty="0">
                <a:solidFill>
                  <a:srgbClr val="C00000"/>
                </a:solidFill>
                <a:latin typeface="Calibri" panose="020F0502020204030204" pitchFamily="34" charset="0"/>
                <a:cs typeface="Calibri" panose="020F0502020204030204" pitchFamily="34" charset="0"/>
              </a:rPr>
              <a:t>I</a:t>
            </a:r>
            <a:r>
              <a:rPr lang="en-US" sz="3200" b="1" u="sng" spc="-55" dirty="0">
                <a:solidFill>
                  <a:srgbClr val="C00000"/>
                </a:solidFill>
                <a:latin typeface="Calibri" panose="020F0502020204030204" pitchFamily="34" charset="0"/>
                <a:cs typeface="Calibri" panose="020F0502020204030204" pitchFamily="34" charset="0"/>
              </a:rPr>
              <a:t>BUT</a:t>
            </a:r>
            <a:r>
              <a:rPr lang="en-US" sz="3200" b="1" u="sng" spc="-70" dirty="0">
                <a:solidFill>
                  <a:srgbClr val="C00000"/>
                </a:solidFill>
                <a:latin typeface="Calibri" panose="020F0502020204030204" pitchFamily="34" charset="0"/>
                <a:cs typeface="Calibri" panose="020F0502020204030204" pitchFamily="34" charset="0"/>
              </a:rPr>
              <a:t>E</a:t>
            </a:r>
            <a:r>
              <a:rPr lang="en-US" sz="3200" b="1" u="sng" spc="-150" dirty="0">
                <a:solidFill>
                  <a:srgbClr val="C00000"/>
                </a:solidFill>
                <a:latin typeface="Calibri" panose="020F0502020204030204" pitchFamily="34" charset="0"/>
                <a:cs typeface="Calibri" panose="020F0502020204030204" pitchFamily="34" charset="0"/>
              </a:rPr>
              <a:t>S</a:t>
            </a:r>
            <a:r>
              <a:rPr lang="en-US" sz="3200" b="1" u="sng" spc="-120" dirty="0">
                <a:solidFill>
                  <a:srgbClr val="C00000"/>
                </a:solidFill>
                <a:latin typeface="Calibri" panose="020F0502020204030204" pitchFamily="34" charset="0"/>
                <a:cs typeface="Calibri" panose="020F0502020204030204" pitchFamily="34" charset="0"/>
              </a:rPr>
              <a:t> </a:t>
            </a:r>
            <a:r>
              <a:rPr lang="en-US" sz="3200" b="1" u="sng" spc="-75" dirty="0">
                <a:solidFill>
                  <a:srgbClr val="C00000"/>
                </a:solidFill>
                <a:latin typeface="Calibri" panose="020F0502020204030204" pitchFamily="34" charset="0"/>
                <a:cs typeface="Calibri" panose="020F0502020204030204" pitchFamily="34" charset="0"/>
              </a:rPr>
              <a:t>IN</a:t>
            </a:r>
            <a:r>
              <a:rPr lang="en-US" sz="3200" b="1" u="sng" spc="-145" dirty="0">
                <a:solidFill>
                  <a:srgbClr val="C00000"/>
                </a:solidFill>
                <a:latin typeface="Calibri" panose="020F0502020204030204" pitchFamily="34" charset="0"/>
                <a:cs typeface="Calibri" panose="020F0502020204030204" pitchFamily="34" charset="0"/>
              </a:rPr>
              <a:t> </a:t>
            </a:r>
            <a:r>
              <a:rPr lang="en-US" sz="3200" b="1" u="sng" spc="-75" dirty="0">
                <a:solidFill>
                  <a:srgbClr val="C00000"/>
                </a:solidFill>
                <a:latin typeface="Calibri" panose="020F0502020204030204" pitchFamily="34" charset="0"/>
                <a:cs typeface="Calibri" panose="020F0502020204030204" pitchFamily="34" charset="0"/>
              </a:rPr>
              <a:t>USER REVIEW</a:t>
            </a:r>
            <a:r>
              <a:rPr lang="en-US" sz="3200" b="1" u="sng" spc="-130" dirty="0">
                <a:solidFill>
                  <a:srgbClr val="C00000"/>
                </a:solidFill>
                <a:latin typeface="Calibri" panose="020F0502020204030204" pitchFamily="34" charset="0"/>
                <a:cs typeface="Calibri" panose="020F0502020204030204" pitchFamily="34" charset="0"/>
              </a:rPr>
              <a:t> </a:t>
            </a:r>
            <a:r>
              <a:rPr lang="en-US" sz="3200" b="1" u="sng" spc="-70" dirty="0">
                <a:solidFill>
                  <a:srgbClr val="C00000"/>
                </a:solidFill>
                <a:latin typeface="Calibri" panose="020F0502020204030204" pitchFamily="34" charset="0"/>
                <a:cs typeface="Calibri" panose="020F0502020204030204" pitchFamily="34" charset="0"/>
              </a:rPr>
              <a:t>DA</a:t>
            </a:r>
            <a:r>
              <a:rPr lang="en-US" sz="3200" b="1" u="sng" spc="-55" dirty="0">
                <a:solidFill>
                  <a:srgbClr val="C00000"/>
                </a:solidFill>
                <a:latin typeface="Calibri" panose="020F0502020204030204" pitchFamily="34" charset="0"/>
                <a:cs typeface="Calibri" panose="020F0502020204030204" pitchFamily="34" charset="0"/>
              </a:rPr>
              <a:t>T</a:t>
            </a:r>
            <a:r>
              <a:rPr lang="en-US" sz="3200" b="1" u="sng" spc="-125" dirty="0">
                <a:solidFill>
                  <a:srgbClr val="C00000"/>
                </a:solidFill>
                <a:latin typeface="Calibri" panose="020F0502020204030204" pitchFamily="34" charset="0"/>
                <a:cs typeface="Calibri" panose="020F0502020204030204" pitchFamily="34" charset="0"/>
              </a:rPr>
              <a:t>A </a:t>
            </a:r>
            <a:endParaRPr lang="en-IN" sz="3200" dirty="0"/>
          </a:p>
        </p:txBody>
      </p:sp>
      <p:sp>
        <p:nvSpPr>
          <p:cNvPr id="4" name="TextBox 3"/>
          <p:cNvSpPr txBox="1"/>
          <p:nvPr/>
        </p:nvSpPr>
        <p:spPr>
          <a:xfrm>
            <a:off x="616857" y="1066800"/>
            <a:ext cx="7910286" cy="2677656"/>
          </a:xfrm>
          <a:prstGeom prst="rect">
            <a:avLst/>
          </a:prstGeom>
          <a:noFill/>
        </p:spPr>
        <p:txBody>
          <a:bodyPr wrap="square" rtlCol="0">
            <a:spAutoFit/>
          </a:bodyPr>
          <a:lstStyle/>
          <a:p>
            <a:pPr marL="342900" indent="-342900" algn="l">
              <a:buAutoNum type="arabicPeriod"/>
            </a:pPr>
            <a:r>
              <a:rPr lang="en-US" sz="1400" b="1" i="0" u="sng" dirty="0">
                <a:solidFill>
                  <a:srgbClr val="002060"/>
                </a:solidFill>
                <a:effectLst/>
                <a:latin typeface="Calibri" panose="020F0502020204030204" pitchFamily="34" charset="0"/>
                <a:cs typeface="Calibri" panose="020F0502020204030204" pitchFamily="34" charset="0"/>
              </a:rPr>
              <a:t>App</a:t>
            </a:r>
            <a:r>
              <a:rPr lang="en-US" sz="1400" b="1" i="0" dirty="0">
                <a:solidFill>
                  <a:schemeClr val="tx2"/>
                </a:solidFill>
                <a:effectLst/>
                <a:latin typeface="Calibri" panose="020F0502020204030204" pitchFamily="34" charset="0"/>
                <a:cs typeface="Calibri" panose="020F0502020204030204" pitchFamily="34" charset="0"/>
              </a:rPr>
              <a:t>:-</a:t>
            </a:r>
            <a:r>
              <a:rPr lang="en-US" sz="1400" b="0" i="0" dirty="0">
                <a:solidFill>
                  <a:schemeClr val="tx2"/>
                </a:solidFill>
                <a:effectLst/>
                <a:latin typeface="Calibri" panose="020F0502020204030204" pitchFamily="34" charset="0"/>
                <a:cs typeface="Calibri" panose="020F0502020204030204" pitchFamily="34" charset="0"/>
              </a:rPr>
              <a:t> Contains the name of the app with a short description (optional). </a:t>
            </a:r>
          </a:p>
          <a:p>
            <a:pPr marL="342900" indent="-342900" algn="l">
              <a:buAutoNum type="arabicPeriod"/>
            </a:pPr>
            <a:endParaRPr lang="en-US" sz="1400" b="0" i="0" dirty="0">
              <a:solidFill>
                <a:schemeClr val="tx2"/>
              </a:solidFill>
              <a:effectLst/>
              <a:latin typeface="Calibri" panose="020F0502020204030204" pitchFamily="34" charset="0"/>
              <a:cs typeface="Calibri" panose="020F0502020204030204" pitchFamily="34" charset="0"/>
            </a:endParaRPr>
          </a:p>
          <a:p>
            <a:pPr marL="342900" indent="-342900" algn="l">
              <a:buAutoNum type="arabicPeriod"/>
            </a:pPr>
            <a:r>
              <a:rPr lang="en-US" sz="1400" b="1" i="0" u="sng" dirty="0">
                <a:solidFill>
                  <a:srgbClr val="002060"/>
                </a:solidFill>
                <a:effectLst/>
                <a:latin typeface="Calibri" panose="020F0502020204030204" pitchFamily="34" charset="0"/>
                <a:cs typeface="Calibri" panose="020F0502020204030204" pitchFamily="34" charset="0"/>
              </a:rPr>
              <a:t>Translated Review</a:t>
            </a:r>
            <a:r>
              <a:rPr lang="en-US" sz="1400" b="0" i="0" dirty="0">
                <a:solidFill>
                  <a:schemeClr val="tx2"/>
                </a:solidFill>
                <a:effectLst/>
                <a:latin typeface="Calibri" panose="020F0502020204030204" pitchFamily="34" charset="0"/>
                <a:cs typeface="Calibri" panose="020F0502020204030204" pitchFamily="34" charset="0"/>
              </a:rPr>
              <a:t>:- It contains the English translation of the review dropped by the user of the app.</a:t>
            </a:r>
          </a:p>
          <a:p>
            <a:pPr marL="342900" indent="-342900" algn="l">
              <a:buAutoNum type="arabicPeriod"/>
            </a:pPr>
            <a:endParaRPr lang="en-US" sz="1400" b="0" i="0" dirty="0">
              <a:solidFill>
                <a:schemeClr val="tx2"/>
              </a:solidFill>
              <a:effectLst/>
              <a:latin typeface="Calibri" panose="020F0502020204030204" pitchFamily="34" charset="0"/>
              <a:cs typeface="Calibri" panose="020F0502020204030204" pitchFamily="34" charset="0"/>
            </a:endParaRPr>
          </a:p>
          <a:p>
            <a:pPr marL="342900" indent="-342900" algn="l">
              <a:buAutoNum type="arabicPeriod"/>
            </a:pPr>
            <a:r>
              <a:rPr lang="en-US" sz="1400" b="1" i="0" u="sng" dirty="0">
                <a:solidFill>
                  <a:srgbClr val="002060"/>
                </a:solidFill>
                <a:effectLst/>
                <a:latin typeface="Calibri" panose="020F0502020204030204" pitchFamily="34" charset="0"/>
                <a:cs typeface="Calibri" panose="020F0502020204030204" pitchFamily="34" charset="0"/>
              </a:rPr>
              <a:t>Sentiment</a:t>
            </a:r>
            <a:r>
              <a:rPr lang="en-US" sz="1400" b="1" i="0" dirty="0">
                <a:solidFill>
                  <a:schemeClr val="tx2"/>
                </a:solidFill>
                <a:effectLst/>
                <a:latin typeface="Calibri" panose="020F0502020204030204" pitchFamily="34" charset="0"/>
                <a:cs typeface="Calibri" panose="020F0502020204030204" pitchFamily="34" charset="0"/>
              </a:rPr>
              <a:t>:</a:t>
            </a:r>
            <a:r>
              <a:rPr lang="en-US" sz="1400" b="0" i="0" dirty="0">
                <a:solidFill>
                  <a:schemeClr val="tx2"/>
                </a:solidFill>
                <a:effectLst/>
                <a:latin typeface="Calibri" panose="020F0502020204030204" pitchFamily="34" charset="0"/>
                <a:cs typeface="Calibri" panose="020F0502020204030204" pitchFamily="34" charset="0"/>
              </a:rPr>
              <a:t> It gives the attitude/emotion of the writer. It can be ‘Positive’, ‘Negative’, or 	  	            ‘Neutral’.</a:t>
            </a:r>
          </a:p>
          <a:p>
            <a:pPr marL="342900" indent="-342900" algn="l">
              <a:buAutoNum type="arabicPeriod"/>
            </a:pPr>
            <a:endParaRPr lang="en-US" sz="1400" b="0" i="0" dirty="0">
              <a:solidFill>
                <a:schemeClr val="tx2"/>
              </a:solidFill>
              <a:effectLst/>
              <a:latin typeface="Calibri" panose="020F0502020204030204" pitchFamily="34" charset="0"/>
              <a:cs typeface="Calibri" panose="020F0502020204030204" pitchFamily="34" charset="0"/>
            </a:endParaRPr>
          </a:p>
          <a:p>
            <a:pPr marL="342900" indent="-342900" algn="l">
              <a:buAutoNum type="arabicPeriod"/>
            </a:pPr>
            <a:r>
              <a:rPr lang="en-US" sz="1400" b="1" i="0" u="sng" dirty="0">
                <a:solidFill>
                  <a:srgbClr val="002060"/>
                </a:solidFill>
                <a:effectLst/>
                <a:latin typeface="Calibri" panose="020F0502020204030204" pitchFamily="34" charset="0"/>
                <a:cs typeface="Calibri" panose="020F0502020204030204" pitchFamily="34" charset="0"/>
              </a:rPr>
              <a:t>Sentiment Polarity</a:t>
            </a:r>
            <a:r>
              <a:rPr lang="en-US" sz="1400" b="1" i="0" dirty="0">
                <a:solidFill>
                  <a:schemeClr val="tx2"/>
                </a:solidFill>
                <a:effectLst/>
                <a:latin typeface="Calibri" panose="020F0502020204030204" pitchFamily="34" charset="0"/>
                <a:cs typeface="Calibri" panose="020F0502020204030204" pitchFamily="34" charset="0"/>
              </a:rPr>
              <a:t>: -</a:t>
            </a:r>
            <a:r>
              <a:rPr lang="en-US" sz="1400" b="0" i="0" dirty="0">
                <a:solidFill>
                  <a:schemeClr val="tx2"/>
                </a:solidFill>
                <a:effectLst/>
                <a:latin typeface="Calibri" panose="020F0502020204030204" pitchFamily="34" charset="0"/>
                <a:cs typeface="Calibri" panose="020F0502020204030204" pitchFamily="34" charset="0"/>
              </a:rPr>
              <a:t> It gives the polarity of the review i.e. ‘Positive statement’ and ‘Negative statement’.</a:t>
            </a:r>
          </a:p>
          <a:p>
            <a:pPr marL="342900" indent="-342900" algn="l">
              <a:buAutoNum type="arabicPeriod"/>
            </a:pPr>
            <a:endParaRPr lang="en-US" sz="1400" b="1" i="0" u="sng" dirty="0">
              <a:solidFill>
                <a:schemeClr val="tx2"/>
              </a:solidFill>
              <a:effectLst/>
              <a:latin typeface="Calibri" panose="020F0502020204030204" pitchFamily="34" charset="0"/>
              <a:cs typeface="Calibri" panose="020F0502020204030204" pitchFamily="34" charset="0"/>
            </a:endParaRPr>
          </a:p>
          <a:p>
            <a:pPr marL="342900" indent="-342900" algn="l">
              <a:buAutoNum type="arabicPeriod"/>
            </a:pPr>
            <a:r>
              <a:rPr lang="en-US" sz="1400" b="1" i="0" u="sng" dirty="0">
                <a:solidFill>
                  <a:srgbClr val="002060"/>
                </a:solidFill>
                <a:effectLst/>
                <a:latin typeface="Calibri" panose="020F0502020204030204" pitchFamily="34" charset="0"/>
                <a:cs typeface="Calibri" panose="020F0502020204030204" pitchFamily="34" charset="0"/>
              </a:rPr>
              <a:t>Sentiment Subjectivity</a:t>
            </a:r>
            <a:r>
              <a:rPr lang="en-US" sz="1400" b="1" i="0" dirty="0">
                <a:solidFill>
                  <a:schemeClr val="tx2"/>
                </a:solidFill>
                <a:effectLst/>
                <a:latin typeface="Calibri" panose="020F0502020204030204" pitchFamily="34" charset="0"/>
                <a:cs typeface="Calibri" panose="020F0502020204030204" pitchFamily="34" charset="0"/>
              </a:rPr>
              <a:t>:-</a:t>
            </a:r>
            <a:r>
              <a:rPr lang="en-US" sz="1400" b="0" i="0" dirty="0">
                <a:solidFill>
                  <a:schemeClr val="tx2"/>
                </a:solidFill>
                <a:effectLst/>
                <a:latin typeface="Calibri" panose="020F0502020204030204" pitchFamily="34" charset="0"/>
                <a:cs typeface="Calibri" panose="020F0502020204030204" pitchFamily="34" charset="0"/>
              </a:rPr>
              <a:t> This value gives how close a reviewer’s opinion is to the opinion of the general public. </a:t>
            </a:r>
          </a:p>
        </p:txBody>
      </p:sp>
      <p:pic>
        <p:nvPicPr>
          <p:cNvPr id="7" name="Picture 6"/>
          <p:cNvPicPr>
            <a:picLocks noChangeAspect="1"/>
          </p:cNvPicPr>
          <p:nvPr/>
        </p:nvPicPr>
        <p:blipFill>
          <a:blip r:embed="rId2"/>
          <a:stretch>
            <a:fillRect/>
          </a:stretch>
        </p:blipFill>
        <p:spPr>
          <a:xfrm>
            <a:off x="3007043" y="3505199"/>
            <a:ext cx="5123498" cy="1036321"/>
          </a:xfrm>
          <a:prstGeom prst="rect">
            <a:avLst/>
          </a:prstGeom>
        </p:spPr>
      </p:pic>
      <p:sp>
        <p:nvSpPr>
          <p:cNvPr id="5" name="object 13"/>
          <p:cNvSpPr/>
          <p:nvPr/>
        </p:nvSpPr>
        <p:spPr>
          <a:xfrm>
            <a:off x="0" y="0"/>
            <a:ext cx="513258" cy="506273"/>
          </a:xfrm>
          <a:prstGeom prst="rect">
            <a:avLst/>
          </a:prstGeom>
          <a:blipFill>
            <a:blip r:embed="rId3" cstate="print"/>
            <a:stretch>
              <a:fillRect/>
            </a:stretch>
          </a:blipFill>
        </p:spPr>
        <p:txBody>
          <a:bodyPr wrap="square" lIns="0" tIns="0" rIns="0" bIns="0" rtlCol="0"/>
          <a:lstStyle/>
          <a:p>
            <a:endParaRPr/>
          </a:p>
        </p:txBody>
      </p:sp>
      <p:pic>
        <p:nvPicPr>
          <p:cNvPr id="6" name="Picture 5" descr="Capturerr.JPG"/>
          <p:cNvPicPr>
            <a:picLocks noChangeAspect="1"/>
          </p:cNvPicPr>
          <p:nvPr/>
        </p:nvPicPr>
        <p:blipFill>
          <a:blip r:embed="rId4"/>
          <a:stretch>
            <a:fillRect/>
          </a:stretch>
        </p:blipFill>
        <p:spPr>
          <a:xfrm>
            <a:off x="8543925" y="0"/>
            <a:ext cx="600075" cy="528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2243" y="0"/>
            <a:ext cx="8419513" cy="677108"/>
          </a:xfrm>
          <a:prstGeom prst="rect">
            <a:avLst/>
          </a:prstGeom>
          <a:noFill/>
        </p:spPr>
        <p:txBody>
          <a:bodyPr wrap="square">
            <a:spAutoFit/>
          </a:bodyPr>
          <a:lstStyle/>
          <a:p>
            <a:pPr algn="ctr"/>
            <a:r>
              <a:rPr lang="en-US" sz="2000" b="1" u="sng" dirty="0" smtClean="0">
                <a:solidFill>
                  <a:srgbClr val="C00000"/>
                </a:solidFill>
                <a:effectLst/>
                <a:latin typeface="Calibri" panose="020F0502020204030204" pitchFamily="34" charset="0"/>
                <a:cs typeface="Calibri" panose="020F0502020204030204" pitchFamily="34" charset="0"/>
              </a:rPr>
              <a:t>PAIRWISE PLOT - RATING, SIZE, INSTALLS, REVIEWS, PRICE</a:t>
            </a:r>
          </a:p>
          <a:p>
            <a:pPr algn="l"/>
            <a:endParaRPr lang="en-IN" b="0" i="0" dirty="0">
              <a:solidFill>
                <a:srgbClr val="D5D5D5"/>
              </a:solidFill>
              <a:effectLst/>
              <a:latin typeface="Roboto" panose="02000000000000000000" pitchFamily="2" charset="0"/>
            </a:endParaRPr>
          </a:p>
        </p:txBody>
      </p:sp>
      <p:pic>
        <p:nvPicPr>
          <p:cNvPr id="7" name="Picture 6"/>
          <p:cNvPicPr>
            <a:picLocks noChangeAspect="1"/>
          </p:cNvPicPr>
          <p:nvPr/>
        </p:nvPicPr>
        <p:blipFill>
          <a:blip r:embed="rId2"/>
          <a:stretch>
            <a:fillRect/>
          </a:stretch>
        </p:blipFill>
        <p:spPr>
          <a:xfrm>
            <a:off x="750570" y="800100"/>
            <a:ext cx="7642860" cy="3842114"/>
          </a:xfrm>
          <a:prstGeom prst="rect">
            <a:avLst/>
          </a:prstGeom>
        </p:spPr>
      </p:pic>
      <p:sp>
        <p:nvSpPr>
          <p:cNvPr id="4" name="object 13"/>
          <p:cNvSpPr/>
          <p:nvPr/>
        </p:nvSpPr>
        <p:spPr>
          <a:xfrm>
            <a:off x="553872" y="540869"/>
            <a:ext cx="513258" cy="430682"/>
          </a:xfrm>
          <a:prstGeom prst="rect">
            <a:avLst/>
          </a:prstGeom>
          <a:blipFill>
            <a:blip r:embed="rId3" cstate="print"/>
            <a:stretch>
              <a:fillRect/>
            </a:stretch>
          </a:blipFill>
        </p:spPr>
        <p:txBody>
          <a:bodyPr wrap="square" lIns="0" tIns="0" rIns="0" bIns="0" rtlCol="0"/>
          <a:lstStyle/>
          <a:p>
            <a:endParaRPr/>
          </a:p>
        </p:txBody>
      </p:sp>
      <p:pic>
        <p:nvPicPr>
          <p:cNvPr id="6" name="Picture 5" descr="Capturerr.JPG"/>
          <p:cNvPicPr>
            <a:picLocks noChangeAspect="1"/>
          </p:cNvPicPr>
          <p:nvPr/>
        </p:nvPicPr>
        <p:blipFill>
          <a:blip r:embed="rId4"/>
          <a:stretch>
            <a:fillRect/>
          </a:stretch>
        </p:blipFill>
        <p:spPr>
          <a:xfrm>
            <a:off x="8543925" y="0"/>
            <a:ext cx="600075" cy="528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8925" y="365760"/>
            <a:ext cx="8598535" cy="449897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2823210" y="0"/>
            <a:ext cx="3497580" cy="400110"/>
          </a:xfrm>
          <a:prstGeom prst="rect">
            <a:avLst/>
          </a:prstGeom>
          <a:noFill/>
        </p:spPr>
        <p:txBody>
          <a:bodyPr wrap="square" rtlCol="0">
            <a:spAutoFit/>
          </a:bodyPr>
          <a:lstStyle/>
          <a:p>
            <a:pPr algn="ctr"/>
            <a:r>
              <a:rPr lang="en-US" sz="2000" b="1" u="sng" dirty="0" smtClean="0">
                <a:solidFill>
                  <a:srgbClr val="C00000"/>
                </a:solidFill>
                <a:latin typeface="Calibri" panose="020F0502020204030204" pitchFamily="34" charset="0"/>
                <a:cs typeface="Calibri" panose="020F0502020204030204" pitchFamily="34" charset="0"/>
              </a:rPr>
              <a:t>HIGHEST EARNING APP</a:t>
            </a:r>
            <a:endParaRPr lang="en-IN" sz="2000" b="1" u="sng" dirty="0">
              <a:solidFill>
                <a:srgbClr val="C00000"/>
              </a:solidFill>
              <a:latin typeface="Calibri" panose="020F0502020204030204" pitchFamily="34" charset="0"/>
              <a:cs typeface="Calibri" panose="020F0502020204030204" pitchFamily="34" charset="0"/>
            </a:endParaRPr>
          </a:p>
        </p:txBody>
      </p:sp>
      <p:sp>
        <p:nvSpPr>
          <p:cNvPr id="5" name="object 13"/>
          <p:cNvSpPr/>
          <p:nvPr/>
        </p:nvSpPr>
        <p:spPr>
          <a:xfrm>
            <a:off x="0" y="0"/>
            <a:ext cx="513258" cy="506273"/>
          </a:xfrm>
          <a:prstGeom prst="rect">
            <a:avLst/>
          </a:prstGeom>
          <a:blipFill>
            <a:blip r:embed="rId3" cstate="print"/>
            <a:stretch>
              <a:fillRect/>
            </a:stretch>
          </a:blipFill>
        </p:spPr>
        <p:txBody>
          <a:bodyPr wrap="square" lIns="0" tIns="0" rIns="0" bIns="0" rtlCol="0"/>
          <a:lstStyle/>
          <a:p>
            <a:endParaRPr/>
          </a:p>
        </p:txBody>
      </p:sp>
      <p:pic>
        <p:nvPicPr>
          <p:cNvPr id="6" name="Picture 5" descr="Capturerr.JPG"/>
          <p:cNvPicPr>
            <a:picLocks noChangeAspect="1"/>
          </p:cNvPicPr>
          <p:nvPr/>
        </p:nvPicPr>
        <p:blipFill>
          <a:blip r:embed="rId4"/>
          <a:stretch>
            <a:fillRect/>
          </a:stretch>
        </p:blipFill>
        <p:spPr>
          <a:xfrm>
            <a:off x="8543925" y="0"/>
            <a:ext cx="600075" cy="528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Content Placeholder 10"/>
          <p:cNvSpPr>
            <a:spLocks noGrp="1"/>
          </p:cNvSpPr>
          <p:nvPr>
            <p:ph idx="1"/>
          </p:nvPr>
        </p:nvSpPr>
        <p:spPr>
          <a:xfrm>
            <a:off x="4064001" y="533401"/>
            <a:ext cx="4102100" cy="2009774"/>
          </a:xfrm>
        </p:spPr>
        <p:txBody>
          <a:bodyPr>
            <a:normAutofit/>
          </a:bodyPr>
          <a:lstStyle/>
          <a:p>
            <a:r>
              <a:rPr lang="en-US" sz="1200" b="1" dirty="0" smtClean="0">
                <a:solidFill>
                  <a:schemeClr val="accent1">
                    <a:lumMod val="75000"/>
                  </a:schemeClr>
                </a:solidFill>
              </a:rPr>
              <a:t>Earning generated by </a:t>
            </a:r>
            <a:r>
              <a:rPr lang="en-US" sz="1200" b="1" dirty="0" smtClean="0">
                <a:solidFill>
                  <a:schemeClr val="accent1">
                    <a:lumMod val="75000"/>
                  </a:schemeClr>
                </a:solidFill>
              </a:rPr>
              <a:t>given Formula</a:t>
            </a:r>
          </a:p>
          <a:p>
            <a:pPr>
              <a:buNone/>
            </a:pPr>
            <a:r>
              <a:rPr lang="en-US" sz="1200" b="1" dirty="0" smtClean="0">
                <a:solidFill>
                  <a:schemeClr val="accent1">
                    <a:lumMod val="75000"/>
                  </a:schemeClr>
                </a:solidFill>
              </a:rPr>
              <a:t>       Earning </a:t>
            </a:r>
            <a:r>
              <a:rPr lang="en-US" sz="1200" b="1" dirty="0" smtClean="0">
                <a:solidFill>
                  <a:schemeClr val="accent1">
                    <a:lumMod val="75000"/>
                  </a:schemeClr>
                </a:solidFill>
              </a:rPr>
              <a:t>= Installed * </a:t>
            </a:r>
            <a:r>
              <a:rPr lang="en-US" sz="1200" b="1" dirty="0" smtClean="0">
                <a:solidFill>
                  <a:schemeClr val="accent1">
                    <a:lumMod val="75000"/>
                  </a:schemeClr>
                </a:solidFill>
              </a:rPr>
              <a:t>price</a:t>
            </a:r>
            <a:endParaRPr lang="en-US" sz="1200" b="1" dirty="0" smtClean="0">
              <a:solidFill>
                <a:schemeClr val="accent1">
                  <a:lumMod val="75000"/>
                </a:schemeClr>
              </a:solidFill>
            </a:endParaRPr>
          </a:p>
          <a:p>
            <a:r>
              <a:rPr lang="en-US" sz="1200" b="1" dirty="0" smtClean="0">
                <a:solidFill>
                  <a:schemeClr val="accent1">
                    <a:lumMod val="75000"/>
                  </a:schemeClr>
                </a:solidFill>
              </a:rPr>
              <a:t>Top categories in which these apps </a:t>
            </a:r>
            <a:r>
              <a:rPr lang="en-US" sz="1200" b="1" dirty="0" smtClean="0">
                <a:solidFill>
                  <a:schemeClr val="accent1">
                    <a:lumMod val="75000"/>
                  </a:schemeClr>
                </a:solidFill>
              </a:rPr>
              <a:t>falls are </a:t>
            </a:r>
            <a:r>
              <a:rPr lang="en-US" sz="1200" b="1" dirty="0" smtClean="0">
                <a:solidFill>
                  <a:schemeClr val="accent1">
                    <a:lumMod val="75000"/>
                  </a:schemeClr>
                </a:solidFill>
              </a:rPr>
              <a:t>Lifestyle (5),  Family(5), Game (4) </a:t>
            </a:r>
            <a:endParaRPr lang="en-US" sz="1200" b="1" dirty="0" smtClean="0">
              <a:solidFill>
                <a:schemeClr val="accent1">
                  <a:lumMod val="75000"/>
                </a:schemeClr>
              </a:solidFill>
            </a:endParaRPr>
          </a:p>
          <a:p>
            <a:r>
              <a:rPr lang="en-US" sz="1200" b="1" dirty="0" err="1" smtClean="0">
                <a:solidFill>
                  <a:schemeClr val="accent1">
                    <a:lumMod val="75000"/>
                  </a:schemeClr>
                </a:solidFill>
              </a:rPr>
              <a:t>Minecraft</a:t>
            </a:r>
            <a:r>
              <a:rPr lang="en-US" sz="1200" b="1" dirty="0" smtClean="0">
                <a:solidFill>
                  <a:schemeClr val="accent1">
                    <a:lumMod val="75000"/>
                  </a:schemeClr>
                </a:solidFill>
              </a:rPr>
              <a:t> </a:t>
            </a:r>
            <a:r>
              <a:rPr lang="en-US" sz="1200" b="1" dirty="0" smtClean="0">
                <a:solidFill>
                  <a:schemeClr val="accent1">
                    <a:lumMod val="75000"/>
                  </a:schemeClr>
                </a:solidFill>
              </a:rPr>
              <a:t>, I </a:t>
            </a:r>
            <a:r>
              <a:rPr lang="en-US" sz="1200" b="1" dirty="0" smtClean="0">
                <a:solidFill>
                  <a:schemeClr val="accent1">
                    <a:lumMod val="75000"/>
                  </a:schemeClr>
                </a:solidFill>
              </a:rPr>
              <a:t>am rich and I am rich premium are the highest earning apps among all the apps</a:t>
            </a:r>
            <a:endParaRPr lang="en-US" sz="1200" b="1" dirty="0">
              <a:solidFill>
                <a:schemeClr val="accent1">
                  <a:lumMod val="7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43</TotalTime>
  <Words>650</Words>
  <Application>WPS Presentation</Application>
  <PresentationFormat>On-screen Show (16:9)</PresentationFormat>
  <Paragraphs>121</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Times New Roman</vt:lpstr>
      <vt:lpstr>Montserrat</vt:lpstr>
      <vt:lpstr>Garamond</vt:lpstr>
      <vt:lpstr>Verdana</vt:lpstr>
      <vt:lpstr>Calibri</vt:lpstr>
      <vt:lpstr>Arial Rounded MT Bold</vt:lpstr>
      <vt:lpstr>Wingdings</vt:lpstr>
      <vt:lpstr>Roboto</vt:lpstr>
      <vt:lpstr>Organic</vt:lpstr>
      <vt:lpstr>CAPSTONE PROJECT-1  PLAY STORE APP REVIEW ANALYSIS</vt:lpstr>
      <vt:lpstr>CONTENT</vt:lpstr>
      <vt:lpstr>Slide 3</vt:lpstr>
      <vt:lpstr>Slide 4</vt:lpstr>
      <vt:lpstr>DATASET PREPARATION</vt:lpstr>
      <vt:lpstr>ATTRIBUTES IN PLAY STORE DATA   </vt:lpstr>
      <vt:lpstr>Slide 7</vt:lpstr>
      <vt:lpstr>Slide 8</vt:lpstr>
      <vt:lpstr>Slide 9</vt:lpstr>
      <vt:lpstr>Slide 10</vt:lpstr>
      <vt:lpstr>Slide 11</vt:lpstr>
      <vt:lpstr>Slide 12</vt:lpstr>
      <vt:lpstr>Slide 13</vt:lpstr>
      <vt:lpstr>Slide 14</vt:lpstr>
      <vt:lpstr>Slide 15</vt:lpstr>
      <vt:lpstr>Slide 16</vt:lpstr>
      <vt:lpstr>Slide 17</vt:lpstr>
      <vt:lpstr>CONCLUSION  (CONTD..)</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Siddhant</dc:creator>
  <cp:lastModifiedBy>Siddhant</cp:lastModifiedBy>
  <cp:revision>48</cp:revision>
  <dcterms:created xsi:type="dcterms:W3CDTF">2022-03-16T09:49:00Z</dcterms:created>
  <dcterms:modified xsi:type="dcterms:W3CDTF">2022-10-20T06:31:48Z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F0854A6D697440D78CC655D24AEBD7E8</vt:lpwstr>
  </property>
  <property fmtid="{D5CDD505-2E9C-101B-9397-08002B2CF9AE}" pid="3" name="KSOProductBuildVer">
    <vt:lpwstr>1033-11.2.0.11213</vt:lpwstr>
  </property>
</Properties>
</file>