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CH"/>
              <a:t>Cliquez pour modifier le format des notes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CH"/>
              <a:t>&lt;en-tête&gt;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CH"/>
              <a:t>&lt;date/heure&gt;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CH"/>
              <a:t>&lt;pied de page&gt;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A45430F-E5DD-4D89-ABEC-FFACFC80F942}" type="slidenum">
              <a:rPr lang="fr-CH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AAF48BB0-50DF-411E-A2FE-999701DD3BB8}" type="slidenum">
              <a:rPr lang="fr-CH" sz="1200">
                <a:solidFill>
                  <a:srgbClr val="2f2b2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4720" cy="6856920"/>
          </a:xfrm>
          <a:prstGeom prst="rect">
            <a:avLst/>
          </a:prstGeom>
          <a:solidFill>
            <a:srgbClr val="675e47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8458200" y="5486400"/>
            <a:ext cx="684720" cy="684720"/>
          </a:xfrm>
          <a:prstGeom prst="rect">
            <a:avLst/>
          </a:prstGeom>
          <a:solidFill>
            <a:srgbClr val="a9a57c"/>
          </a:solidFill>
          <a:ln w="25560">
            <a:noFill/>
          </a:ln>
        </p:spPr>
      </p:sp>
      <p:pic>
        <p:nvPicPr>
          <p:cNvPr descr="" id="2" name="Immagine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1037160" cy="3895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CH"/>
              <a:t>Cliquez pour éditer le format du texte-titre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CH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CH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CH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CH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CH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CH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CH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458200" y="0"/>
            <a:ext cx="684720" cy="6856920"/>
          </a:xfrm>
          <a:prstGeom prst="rect">
            <a:avLst/>
          </a:prstGeom>
          <a:solidFill>
            <a:srgbClr val="675e47"/>
          </a:solidFill>
          <a:ln w="25560">
            <a:noFill/>
          </a:ln>
        </p:spPr>
      </p:sp>
      <p:sp>
        <p:nvSpPr>
          <p:cNvPr id="40" name="CustomShape 2"/>
          <p:cNvSpPr/>
          <p:nvPr/>
        </p:nvSpPr>
        <p:spPr>
          <a:xfrm>
            <a:off x="8458200" y="5486400"/>
            <a:ext cx="684720" cy="684720"/>
          </a:xfrm>
          <a:prstGeom prst="rect">
            <a:avLst/>
          </a:prstGeom>
          <a:solidFill>
            <a:srgbClr val="a9a57c"/>
          </a:solidFill>
          <a:ln w="25560">
            <a:noFill/>
          </a:ln>
        </p:spPr>
      </p:sp>
      <p:pic>
        <p:nvPicPr>
          <p:cNvPr descr="" id="41" name="Immagine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600"/>
            <a:ext cx="1037160" cy="389520"/>
          </a:xfrm>
          <a:prstGeom prst="rect">
            <a:avLst/>
          </a:prstGeom>
          <a:ln>
            <a:noFill/>
          </a:ln>
        </p:spPr>
      </p:pic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CH"/>
              <a:t>Cliquez pour éditer le format du texte-titre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CH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CH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CH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CH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CH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CH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CH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iki.fasterxml.com/JacksonBestPracticesPerformance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52720" y="404640"/>
            <a:ext cx="6405480" cy="7808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fr-CH" sz="4600">
                <a:solidFill>
                  <a:srgbClr val="675e47"/>
                </a:solidFill>
                <a:latin typeface="Cambria"/>
              </a:rPr>
              <a:t>Open Source Frameworks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115640" y="4437000"/>
            <a:ext cx="2591280" cy="1042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CH" sz="1600">
                <a:solidFill>
                  <a:srgbClr val="2f2b20"/>
                </a:solidFill>
                <a:latin typeface="Calibri"/>
              </a:rPr>
              <a:t>Professeur: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1600">
                <a:solidFill>
                  <a:srgbClr val="2f2b20"/>
                </a:solidFill>
                <a:latin typeface="Calibri"/>
              </a:rPr>
              <a:t>M. Liechti Olivier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971640" y="1999080"/>
            <a:ext cx="6623640" cy="16448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fr-CH" sz="3600">
                <a:solidFill>
                  <a:srgbClr val="8d873e"/>
                </a:solidFill>
                <a:latin typeface="Cambria"/>
              </a:rPr>
              <a:t>Technical Proof-of-Concept projet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CH" sz="3200">
                <a:solidFill>
                  <a:srgbClr val="8d873e"/>
                </a:solidFill>
                <a:latin typeface="Cambria"/>
              </a:rPr>
              <a:t>Optimized serialization in REST APIs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4657680" y="4437000"/>
            <a:ext cx="2591280" cy="1943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CH" sz="1600">
                <a:solidFill>
                  <a:srgbClr val="2f2b20"/>
                </a:solidFill>
                <a:latin typeface="Calibri"/>
              </a:rPr>
              <a:t>Etudiants: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1600">
                <a:solidFill>
                  <a:srgbClr val="2f2b20"/>
                </a:solidFill>
                <a:latin typeface="Calibri"/>
              </a:rPr>
              <a:t>Domingues Luis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1600">
                <a:solidFill>
                  <a:srgbClr val="2f2b20"/>
                </a:solidFill>
                <a:latin typeface="Calibri"/>
              </a:rPr>
              <a:t>Monnard Romain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1600">
                <a:solidFill>
                  <a:srgbClr val="2f2b20"/>
                </a:solidFill>
                <a:latin typeface="Calibri"/>
              </a:rPr>
              <a:t>Tagliabue Matteo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531640" y="5649120"/>
            <a:ext cx="547560" cy="395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fld id="{B08CD28C-C475-4A01-B1AD-E3592A283014}" type="slidenum">
              <a:rPr lang="fr-CH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pic>
        <p:nvPicPr>
          <p:cNvPr descr="" id="13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984200" y="1268640"/>
            <a:ext cx="3396600" cy="531036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539640" y="1247400"/>
            <a:ext cx="5754960" cy="1384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CH" sz="8000">
                <a:solidFill>
                  <a:srgbClr val="675e47"/>
                </a:solidFill>
                <a:latin typeface="Cambria"/>
              </a:rPr>
              <a:t>Questions 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23640" y="530280"/>
            <a:ext cx="7771320" cy="59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fr-CH" sz="2800">
                <a:solidFill>
                  <a:srgbClr val="675e47"/>
                </a:solidFill>
                <a:latin typeface="Cambria"/>
              </a:rPr>
              <a:t>Index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304920" y="1150560"/>
            <a:ext cx="7771320" cy="4941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Question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Améliorations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Tests exécutés 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Démonstration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Questions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8531640" y="5649120"/>
            <a:ext cx="547560" cy="395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fld id="{66009B24-7CBA-4A92-A60D-BECD72574E04}" type="slidenum">
              <a:rPr lang="fr-CH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3640" y="530280"/>
            <a:ext cx="7771320" cy="59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fr-CH" sz="2800">
                <a:solidFill>
                  <a:srgbClr val="675e47"/>
                </a:solidFill>
                <a:latin typeface="Cambria"/>
              </a:rPr>
              <a:t>Question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399960" y="1196640"/>
            <a:ext cx="7771320" cy="1197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CH" sz="2200">
                <a:solidFill>
                  <a:srgbClr val="2f2b20"/>
                </a:solidFill>
                <a:latin typeface="Calibri"/>
              </a:rPr>
              <a:t>Assuming that we want to use json, what is the most efficient way to handle the serialization/deserialization of the payloads?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8531640" y="5649120"/>
            <a:ext cx="547560" cy="395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fld id="{0E2A1507-061F-40E6-9BA6-93AEF8865C8D}" type="slidenum">
              <a:rPr lang="fr-CH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pic>
        <p:nvPicPr>
          <p:cNvPr descr="" id="9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2859840"/>
            <a:ext cx="7415640" cy="33717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88640"/>
            <a:ext cx="7619040" cy="579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fr-CH" sz="2800">
                <a:solidFill>
                  <a:srgbClr val="675e47"/>
                </a:solidFill>
                <a:latin typeface="Cambria"/>
              </a:rPr>
              <a:t>Améliorations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764640"/>
            <a:ext cx="7619040" cy="539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8 simples règles à suivre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Réutiliser les objets (éviter «</a:t>
            </a:r>
            <a:r>
              <a:rPr b="1" lang="fr-CH" sz="2200">
                <a:solidFill>
                  <a:srgbClr val="d519cc"/>
                </a:solidFill>
                <a:latin typeface="Courier New"/>
              </a:rPr>
              <a:t>new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»)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Effectuer le clean up (fermer les objets) dès que possible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Utiliser la forme d’input source moins transformé  (éviter le </a:t>
            </a:r>
            <a:r>
              <a:rPr lang="fr-CH" sz="2200">
                <a:solidFill>
                  <a:srgbClr val="2f2b20"/>
                </a:solidFill>
                <a:latin typeface="Courier New"/>
              </a:rPr>
              <a:t>InputStreamReader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 si </a:t>
            </a:r>
            <a:r>
              <a:rPr lang="fr-CH" sz="2200">
                <a:solidFill>
                  <a:srgbClr val="2f2b20"/>
                </a:solidFill>
                <a:latin typeface="Courier New"/>
              </a:rPr>
              <a:t>InputStream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 est déjà disponible)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Changer les settings de default seulement si vraiment nécessaire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Créer un </a:t>
            </a:r>
            <a:r>
              <a:rPr lang="fr-CH" sz="2200">
                <a:solidFill>
                  <a:srgbClr val="2f2b20"/>
                </a:solidFill>
                <a:latin typeface="Courier New"/>
              </a:rPr>
              <a:t>TokenBuffer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 pour lire les données plusieurs fois plutôt que reparser le payload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Utiliser le modificateur «</a:t>
            </a:r>
            <a:r>
              <a:rPr b="1" lang="fr-CH" sz="2200">
                <a:solidFill>
                  <a:srgbClr val="d519cc"/>
                </a:solidFill>
                <a:latin typeface="Courier New"/>
              </a:rPr>
              <a:t>final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» pour variables statiques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Préférer </a:t>
            </a:r>
            <a:r>
              <a:rPr lang="fr-CH" sz="2200">
                <a:solidFill>
                  <a:srgbClr val="2f2b20"/>
                </a:solidFill>
                <a:latin typeface="Courier New"/>
              </a:rPr>
              <a:t>ObjectReader/ObjectWriter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 plutôt que </a:t>
            </a:r>
            <a:r>
              <a:rPr lang="fr-CH" sz="2200">
                <a:solidFill>
                  <a:srgbClr val="2f2b20"/>
                </a:solidFill>
                <a:latin typeface="Courier New"/>
              </a:rPr>
              <a:t>ObjectMapper</a:t>
            </a:r>
            <a:endParaRPr/>
          </a:p>
          <a:p>
            <a:pPr>
              <a:lnSpc>
                <a:spcPct val="100000"/>
              </a:lnSpc>
              <a:buFont typeface="Cambria"/>
              <a:buAutoNum type="arabicPeriod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Utiliser </a:t>
            </a:r>
            <a:r>
              <a:rPr lang="fr-CH" sz="2200">
                <a:solidFill>
                  <a:srgbClr val="2f2b20"/>
                </a:solidFill>
                <a:latin typeface="Courier New"/>
              </a:rPr>
              <a:t>readValues()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 pour obtenir une séquence ( à préférer plusieurs itérations de la méthode </a:t>
            </a:r>
            <a:r>
              <a:rPr lang="fr-CH" sz="2200">
                <a:solidFill>
                  <a:srgbClr val="2f2b20"/>
                </a:solidFill>
                <a:latin typeface="Courier New"/>
              </a:rPr>
              <a:t>readValue()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 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8531640" y="5649120"/>
            <a:ext cx="547560" cy="395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fld id="{E8EBF98C-9D55-4036-AB8E-C60FEF3647D3}" type="slidenum">
              <a:rPr lang="fr-CH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467640" y="6309360"/>
            <a:ext cx="7619040" cy="42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fr-CH" sz="1600">
                <a:solidFill>
                  <a:srgbClr val="2f2b20"/>
                </a:solidFill>
                <a:latin typeface="Cambria"/>
              </a:rPr>
              <a:t>Source: </a:t>
            </a:r>
            <a:r>
              <a:rPr lang="fr-CH" sz="1600" u="sng">
                <a:solidFill>
                  <a:srgbClr val="2f2b20"/>
                </a:solidFill>
                <a:latin typeface="Cambria"/>
                <a:hlinkClick r:id="rId1"/>
              </a:rPr>
              <a:t>http://wiki.fasterxml.com/JacksonBestPracticesPerformance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761904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CH" sz="4600">
                <a:solidFill>
                  <a:srgbClr val="675e47"/>
                </a:solidFill>
                <a:latin typeface="Cambria"/>
              </a:rPr>
              <a:t>Mesures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531640" y="5649120"/>
            <a:ext cx="547560" cy="395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fld id="{03B9AF1F-6D8D-4EED-B8AB-C8EFAA06E59E}" type="slidenum">
              <a:rPr lang="fr-CH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pic>
        <p:nvPicPr>
          <p:cNvPr descr="" id="100" name="Imag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1917000"/>
            <a:ext cx="2591280" cy="1716480"/>
          </a:xfrm>
          <a:prstGeom prst="rect">
            <a:avLst/>
          </a:prstGeom>
          <a:ln>
            <a:noFill/>
          </a:ln>
        </p:spPr>
      </p:pic>
      <p:pic>
        <p:nvPicPr>
          <p:cNvPr descr="" id="101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24000" y="1772640"/>
            <a:ext cx="2012760" cy="183996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3060000" y="2853000"/>
            <a:ext cx="2447280" cy="360"/>
          </a:xfrm>
          <a:prstGeom prst="straightConnector1">
            <a:avLst/>
          </a:prstGeom>
          <a:noFill/>
          <a:ln w="76320">
            <a:solidFill>
              <a:srgbClr val="a9a57c"/>
            </a:solidFill>
            <a:round/>
            <a:headEnd len="med" type="arrow" w="med"/>
            <a:tailEnd len="med" type="arrow" w="med"/>
          </a:ln>
        </p:spPr>
      </p:sp>
      <p:sp>
        <p:nvSpPr>
          <p:cNvPr id="103" name="CustomShape 4"/>
          <p:cNvSpPr/>
          <p:nvPr/>
        </p:nvSpPr>
        <p:spPr>
          <a:xfrm>
            <a:off x="3730680" y="2268000"/>
            <a:ext cx="1190880" cy="577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CH" sz="3200">
                <a:solidFill>
                  <a:srgbClr val="2f2b20"/>
                </a:solidFill>
                <a:latin typeface="Calibri"/>
              </a:rPr>
              <a:t>Ethernet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1038600" y="3573000"/>
            <a:ext cx="1347840" cy="577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CH" sz="3200">
                <a:solidFill>
                  <a:srgbClr val="2f2b20"/>
                </a:solidFill>
                <a:latin typeface="Calibri"/>
              </a:rPr>
              <a:t>OS X 10.9</a:t>
            </a:r>
            <a:endParaRPr/>
          </a:p>
        </p:txBody>
      </p:sp>
      <p:sp>
        <p:nvSpPr>
          <p:cNvPr id="105" name="CustomShape 6"/>
          <p:cNvSpPr/>
          <p:nvPr/>
        </p:nvSpPr>
        <p:spPr>
          <a:xfrm>
            <a:off x="6122520" y="3573000"/>
            <a:ext cx="1756080" cy="577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CH" sz="3200">
                <a:solidFill>
                  <a:srgbClr val="2f2b20"/>
                </a:solidFill>
                <a:latin typeface="Calibri"/>
              </a:rPr>
              <a:t>Debian Jessie</a:t>
            </a:r>
            <a:endParaRPr/>
          </a:p>
        </p:txBody>
      </p:sp>
      <p:pic>
        <p:nvPicPr>
          <p:cNvPr descr="" id="106" name="Imag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084000" y="4365000"/>
            <a:ext cx="1850400" cy="1294920"/>
          </a:xfrm>
          <a:prstGeom prst="rect">
            <a:avLst/>
          </a:prstGeom>
          <a:ln>
            <a:noFill/>
          </a:ln>
        </p:spPr>
      </p:pic>
      <p:pic>
        <p:nvPicPr>
          <p:cNvPr descr="" id="107" name="Imag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683640" y="4453560"/>
            <a:ext cx="2303280" cy="106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761904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CH" sz="4600">
                <a:solidFill>
                  <a:srgbClr val="675e47"/>
                </a:solidFill>
                <a:latin typeface="Cambria"/>
              </a:rPr>
              <a:t>Versions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7619040" cy="4799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1 (PersonServletNew)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CH" sz="2000">
                <a:solidFill>
                  <a:srgbClr val="2f2b20"/>
                </a:solidFill>
                <a:latin typeface="Calibri"/>
              </a:rPr>
              <a:t>Nouveaux objets à chaque fois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2 (PersonServletNewEJB)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CH" sz="2000">
                <a:solidFill>
                  <a:srgbClr val="2f2b20"/>
                </a:solidFill>
                <a:latin typeface="Calibri"/>
              </a:rPr>
              <a:t>Utilisation des EJB, nouvel pour la sérialisation/désérialisation jackson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3 (PersonsServlet)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CH" sz="2000">
                <a:solidFill>
                  <a:srgbClr val="2f2b20"/>
                </a:solidFill>
                <a:latin typeface="Calibri"/>
              </a:rPr>
              <a:t>Utilisation des EJB. Pas de nouveaux objets pour la sérialisation/désérialisation jackson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4 (Afterburner)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Optimisation de l'overhead pour  </a:t>
            </a:r>
            <a:r>
              <a:rPr lang="fr-CH" sz="2000">
                <a:solidFill>
                  <a:srgbClr val="2f2b20"/>
                </a:solidFill>
                <a:latin typeface="Calibri"/>
              </a:rPr>
              <a:t>la sérialisation/désérialisation jackson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5 (ObjectWriting)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CH" sz="2000">
                <a:solidFill>
                  <a:srgbClr val="2f2b20"/>
                </a:solidFill>
                <a:latin typeface="Calibri"/>
              </a:rPr>
              <a:t>Objet de Jackson optimisé pour parser le JSON. Plus rapide que ObjectMapper.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8531640" y="5649120"/>
            <a:ext cx="547560" cy="395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fld id="{54E0FDB0-E43D-4BE3-A062-201D01539853}" type="slidenum">
              <a:rPr lang="fr-CH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7619040" cy="5608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fr-CH" sz="2800">
                <a:solidFill>
                  <a:srgbClr val="675e47"/>
                </a:solidFill>
                <a:latin typeface="Cambria"/>
              </a:rPr>
              <a:t>Tests exécutés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980640"/>
            <a:ext cx="7619040" cy="430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POST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: 10 requêtes en même temps, 10 itérations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531640" y="5649120"/>
            <a:ext cx="547560" cy="395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fld id="{4ED4A829-F577-4A96-A888-891DFE26100A}" type="slidenum">
              <a:rPr lang="fr-CH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pic>
        <p:nvPicPr>
          <p:cNvPr descr="" id="1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3720" y="1477440"/>
            <a:ext cx="5305680" cy="2382480"/>
          </a:xfrm>
          <a:prstGeom prst="rect">
            <a:avLst/>
          </a:prstGeom>
          <a:ln>
            <a:noFill/>
          </a:ln>
        </p:spPr>
      </p:pic>
      <p:pic>
        <p:nvPicPr>
          <p:cNvPr descr="" id="11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3720" y="3997800"/>
            <a:ext cx="5305680" cy="238248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5910480" y="2021400"/>
            <a:ext cx="2260800" cy="129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min: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9 ms</a:t>
            </a:r>
            <a:endParaRPr/>
          </a:p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max: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86 ms</a:t>
            </a:r>
            <a:endParaRPr/>
          </a:p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avg: 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29 ms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5904000" y="4503600"/>
            <a:ext cx="2260800" cy="1370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min: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25 ms</a:t>
            </a:r>
            <a:endParaRPr/>
          </a:p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max: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109 ms</a:t>
            </a:r>
            <a:endParaRPr/>
          </a:p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avg: 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26ms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6444360" y="5622840"/>
            <a:ext cx="1582920" cy="504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fr-CH" sz="3000">
                <a:solidFill>
                  <a:srgbClr val="ff0000"/>
                </a:solidFill>
                <a:latin typeface="Calibri"/>
              </a:rPr>
              <a:t>- 10.3%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7619040" cy="5608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fr-CH" sz="2800">
                <a:solidFill>
                  <a:srgbClr val="675e47"/>
                </a:solidFill>
                <a:latin typeface="Cambria"/>
              </a:rPr>
              <a:t>Tests exécutés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980640"/>
            <a:ext cx="7619040" cy="430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GET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: 10 requêtes en même temps, 100 itérations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8531640" y="5649120"/>
            <a:ext cx="547560" cy="395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fld id="{42C45CD6-6556-4098-AFB4-33AB84DBBB97}" type="slidenum">
              <a:rPr lang="fr-CH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5891040" y="4541400"/>
            <a:ext cx="2260800" cy="1294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min: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12 ms</a:t>
            </a:r>
            <a:endParaRPr/>
          </a:p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max: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402 ms</a:t>
            </a:r>
            <a:endParaRPr/>
          </a:p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avg: 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24 ms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5910480" y="1983600"/>
            <a:ext cx="2260800" cy="1370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min: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14 ms</a:t>
            </a:r>
            <a:endParaRPr/>
          </a:p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max: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932 ms</a:t>
            </a:r>
            <a:endParaRPr/>
          </a:p>
          <a:p>
            <a:pPr>
              <a:lnSpc>
                <a:spcPct val="100000"/>
              </a:lnSpc>
            </a:pPr>
            <a:r>
              <a:rPr b="1" lang="fr-CH" sz="2200">
                <a:solidFill>
                  <a:srgbClr val="2f2b20"/>
                </a:solidFill>
                <a:latin typeface="Calibri"/>
              </a:rPr>
              <a:t>avg:   </a:t>
            </a:r>
            <a:r>
              <a:rPr lang="fr-CH" sz="2200">
                <a:solidFill>
                  <a:srgbClr val="2f2b20"/>
                </a:solidFill>
                <a:latin typeface="Calibri"/>
              </a:rPr>
              <a:t>32 ms</a:t>
            </a:r>
            <a:endParaRPr/>
          </a:p>
        </p:txBody>
      </p:sp>
      <p:pic>
        <p:nvPicPr>
          <p:cNvPr descr="" id="1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03720" y="4006440"/>
            <a:ext cx="5286240" cy="2373480"/>
          </a:xfrm>
          <a:prstGeom prst="rect">
            <a:avLst/>
          </a:prstGeom>
          <a:ln>
            <a:noFill/>
          </a:ln>
        </p:spPr>
      </p:pic>
      <p:pic>
        <p:nvPicPr>
          <p:cNvPr descr="" id="12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6760" y="1482120"/>
            <a:ext cx="5286240" cy="2373480"/>
          </a:xfrm>
          <a:prstGeom prst="rect">
            <a:avLst/>
          </a:prstGeom>
          <a:ln>
            <a:noFill/>
          </a:ln>
        </p:spPr>
      </p:pic>
      <p:sp>
        <p:nvSpPr>
          <p:cNvPr id="126" name="CustomShape 6"/>
          <p:cNvSpPr/>
          <p:nvPr/>
        </p:nvSpPr>
        <p:spPr>
          <a:xfrm>
            <a:off x="6444360" y="5622840"/>
            <a:ext cx="1582920" cy="504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fr-CH" sz="3000">
                <a:solidFill>
                  <a:srgbClr val="ff0000"/>
                </a:solidFill>
                <a:latin typeface="Calibri"/>
              </a:rPr>
              <a:t>- 25%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761904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CH" sz="4600">
                <a:solidFill>
                  <a:srgbClr val="675e47"/>
                </a:solidFill>
                <a:latin typeface="Cambria"/>
              </a:rPr>
              <a:t>Conclusion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7619040" cy="4799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2200">
                <a:solidFill>
                  <a:srgbClr val="2f2b20"/>
                </a:solidFill>
                <a:latin typeface="Calibri"/>
              </a:rPr>
              <a:t>Bonne utilisation des objets très efficace.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CH" sz="2000">
                <a:solidFill>
                  <a:srgbClr val="2f2b20"/>
                </a:solidFill>
                <a:latin typeface="Calibri"/>
              </a:rPr>
              <a:t>Instanciation, destruction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CH" sz="2000">
                <a:solidFill>
                  <a:srgbClr val="2f2b20"/>
                </a:solidFill>
                <a:latin typeface="Calibri"/>
              </a:rPr>
              <a:t>Optimisation de Jackson négligeable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CH" sz="2000">
                <a:solidFill>
                  <a:srgbClr val="2f2b20"/>
                </a:solidFill>
                <a:latin typeface="Calibri"/>
              </a:rPr>
              <a:t>Le gain est surtout dans la bonne utilisation de la “memoire”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8531640" y="5649120"/>
            <a:ext cx="547560" cy="395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fld id="{52335E82-DCD0-42B0-9A58-5A1DBA740031}" type="slidenum">
              <a:rPr lang="fr-CH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