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Google Sans"/>
      <p:regular r:id="rId34"/>
      <p:bold r:id="rId35"/>
      <p:italic r:id="rId36"/>
      <p:boldItalic r:id="rId37"/>
    </p:embeddedFont>
    <p:embeddedFont>
      <p:font typeface="Google Sans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oogleSansMedium-italic.fntdata"/><Relationship Id="rId20" Type="http://schemas.openxmlformats.org/officeDocument/2006/relationships/slide" Target="slides/slide16.xml"/><Relationship Id="rId41" Type="http://schemas.openxmlformats.org/officeDocument/2006/relationships/font" Target="fonts/GoogleSansMedium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GoogleSans-bold.fntdata"/><Relationship Id="rId12" Type="http://schemas.openxmlformats.org/officeDocument/2006/relationships/slide" Target="slides/slide8.xml"/><Relationship Id="rId34" Type="http://schemas.openxmlformats.org/officeDocument/2006/relationships/font" Target="fonts/GoogleSans-regular.fntdata"/><Relationship Id="rId15" Type="http://schemas.openxmlformats.org/officeDocument/2006/relationships/slide" Target="slides/slide11.xml"/><Relationship Id="rId37" Type="http://schemas.openxmlformats.org/officeDocument/2006/relationships/font" Target="fonts/Google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GoogleSans-italic.fntdata"/><Relationship Id="rId17" Type="http://schemas.openxmlformats.org/officeDocument/2006/relationships/slide" Target="slides/slide13.xml"/><Relationship Id="rId39" Type="http://schemas.openxmlformats.org/officeDocument/2006/relationships/font" Target="fonts/GoogleSansMedium-bold.fntdata"/><Relationship Id="rId16" Type="http://schemas.openxmlformats.org/officeDocument/2006/relationships/slide" Target="slides/slide12.xml"/><Relationship Id="rId38" Type="http://schemas.openxmlformats.org/officeDocument/2006/relationships/font" Target="fonts/GoogleSansMedium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b="0" i="0" sz="1100" u="none" cap="none" strike="noStrike"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b="0" i="0" sz="110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b="0" i="0" sz="11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b="0" i="0" sz="11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b="0" i="0" sz="11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b="0" i="0" sz="11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b="0" i="0" sz="11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b="0" i="0" sz="11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191f66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191f66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91f662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91f662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191f66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191f66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191f662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191f662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191f66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191f66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191f662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191f662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191f66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191f66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9191f662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9191f662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191f66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191f66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191f662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191f662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4acef8778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4acef8778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191f66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191f66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191f662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191f662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191f662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191f66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191f662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191f662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191f662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191f662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191f662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9191f662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9191f662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9191f662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acef8778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acef8778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191f662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191f662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cef8778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cef8778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191f662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191f662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cef8778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cef8778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191f662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191f662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Google Sans"/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160250" y="4648371"/>
            <a:ext cx="192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#WomenTechmakers</a:t>
            </a:r>
            <a:endParaRPr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24368" l="0" r="0" t="0"/>
          <a:stretch/>
        </p:blipFill>
        <p:spPr>
          <a:xfrm>
            <a:off x="0" y="4575288"/>
            <a:ext cx="686797" cy="5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/>
        </p:nvSpPr>
        <p:spPr>
          <a:xfrm>
            <a:off x="7160250" y="4648371"/>
            <a:ext cx="192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#WomenTechmakers</a:t>
            </a:r>
            <a:endParaRPr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24368" l="0" r="0" t="0"/>
          <a:stretch/>
        </p:blipFill>
        <p:spPr>
          <a:xfrm>
            <a:off x="61275" y="4551297"/>
            <a:ext cx="624326" cy="490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_8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1" name="Google Shape;21;p5"/>
          <p:cNvGrpSpPr/>
          <p:nvPr/>
        </p:nvGrpSpPr>
        <p:grpSpPr>
          <a:xfrm>
            <a:off x="0" y="5060425"/>
            <a:ext cx="9144024" cy="82800"/>
            <a:chOff x="0" y="5060425"/>
            <a:chExt cx="9144024" cy="82800"/>
          </a:xfrm>
        </p:grpSpPr>
        <p:sp>
          <p:nvSpPr>
            <p:cNvPr id="22" name="Google Shape;22;p5"/>
            <p:cNvSpPr/>
            <p:nvPr/>
          </p:nvSpPr>
          <p:spPr>
            <a:xfrm>
              <a:off x="0" y="5060425"/>
              <a:ext cx="1524000" cy="828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1524005" y="5060425"/>
              <a:ext cx="1524000" cy="82800"/>
            </a:xfrm>
            <a:prstGeom prst="rect">
              <a:avLst/>
            </a:prstGeom>
            <a:solidFill>
              <a:srgbClr val="4FC3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3048010" y="5060425"/>
              <a:ext cx="1524000" cy="82800"/>
            </a:xfrm>
            <a:prstGeom prst="rect">
              <a:avLst/>
            </a:prstGeom>
            <a:solidFill>
              <a:srgbClr val="1C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5"/>
            <p:cNvSpPr/>
            <p:nvPr/>
          </p:nvSpPr>
          <p:spPr>
            <a:xfrm>
              <a:off x="4572014" y="5060425"/>
              <a:ext cx="1524000" cy="82800"/>
            </a:xfrm>
            <a:prstGeom prst="rect">
              <a:avLst/>
            </a:prstGeom>
            <a:solidFill>
              <a:srgbClr val="00BF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096019" y="5060425"/>
              <a:ext cx="1524000" cy="82800"/>
            </a:xfrm>
            <a:prstGeom prst="rect">
              <a:avLst/>
            </a:prstGeom>
            <a:solidFill>
              <a:srgbClr val="FCB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7620024" y="5060425"/>
              <a:ext cx="1524000" cy="82800"/>
            </a:xfrm>
            <a:prstGeom prst="rect">
              <a:avLst/>
            </a:prstGeom>
            <a:solidFill>
              <a:srgbClr val="F89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Google Sans"/>
              <a:buNone/>
              <a:defRPr sz="36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ogle Sans"/>
              <a:buNone/>
              <a:defRPr b="1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ogle Sans"/>
              <a:buNone/>
              <a:defRPr b="1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ogle Sans"/>
              <a:buNone/>
              <a:defRPr b="1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ogle Sans"/>
              <a:buNone/>
              <a:defRPr b="1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ogle Sans"/>
              <a:buNone/>
              <a:defRPr b="1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ogle Sans"/>
              <a:buNone/>
              <a:defRPr b="1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ogle Sans"/>
              <a:buNone/>
              <a:defRPr b="1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ogle Sans"/>
              <a:buNone/>
              <a:defRPr b="1" sz="3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Google Sans"/>
              <a:buChar char="●"/>
              <a:defRPr sz="30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Google Sans"/>
              <a:buChar char="○"/>
              <a:defRPr sz="24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Google Sans"/>
              <a:buChar char="■"/>
              <a:defRPr sz="24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oogle Sans"/>
              <a:buChar char="●"/>
              <a:defRPr sz="1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oogle Sans"/>
              <a:buChar char="○"/>
              <a:defRPr sz="1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oogle Sans"/>
              <a:buChar char="■"/>
              <a:defRPr sz="1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oogle Sans"/>
              <a:buChar char="●"/>
              <a:defRPr sz="1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oogle Sans"/>
              <a:buChar char="○"/>
              <a:defRPr sz="1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oogle Sans"/>
              <a:buChar char="■"/>
              <a:defRPr sz="180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seduapplication.withgoogle.com/applications/wtmapac2019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97450" y="4478400"/>
            <a:ext cx="671400" cy="66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4294967295" type="title"/>
          </p:nvPr>
        </p:nvSpPr>
        <p:spPr>
          <a:xfrm>
            <a:off x="267975" y="165925"/>
            <a:ext cx="4842600" cy="41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1" lang="en" sz="4800">
                <a:solidFill>
                  <a:srgbClr val="4285F4"/>
                </a:solidFill>
              </a:rPr>
              <a:t>Women</a:t>
            </a:r>
            <a:r>
              <a:rPr b="1" i="0" lang="en" sz="4800" u="none" cap="none" strike="noStrike">
                <a:solidFill>
                  <a:srgbClr val="434343"/>
                </a:solidFill>
              </a:rPr>
              <a:t> </a:t>
            </a:r>
            <a:r>
              <a:rPr b="1" lang="en" sz="4800">
                <a:solidFill>
                  <a:srgbClr val="4FC3F7"/>
                </a:solidFill>
              </a:rPr>
              <a:t>Techmakers</a:t>
            </a:r>
            <a:endParaRPr b="1" i="0" sz="4800" u="none" cap="none" strike="noStrike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1" lang="en" sz="4800">
                <a:solidFill>
                  <a:srgbClr val="00BFA5"/>
                </a:solidFill>
              </a:rPr>
              <a:t>Scholars</a:t>
            </a:r>
            <a:r>
              <a:rPr b="1" i="0" lang="en" sz="4800" u="none" cap="none" strike="noStrike">
                <a:solidFill>
                  <a:srgbClr val="00BFA5"/>
                </a:solidFill>
              </a:rPr>
              <a:t> </a:t>
            </a:r>
            <a:endParaRPr b="1" sz="4800">
              <a:solidFill>
                <a:srgbClr val="00BFA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t/>
            </a:r>
            <a:endParaRPr b="1" sz="4800">
              <a:solidFill>
                <a:srgbClr val="00BFA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t/>
            </a:r>
            <a:endParaRPr b="1" sz="4800">
              <a:solidFill>
                <a:srgbClr val="00BFA5"/>
              </a:solidFill>
            </a:endParaRPr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19120" l="0" r="0" t="0"/>
          <a:stretch/>
        </p:blipFill>
        <p:spPr>
          <a:xfrm>
            <a:off x="5110575" y="765825"/>
            <a:ext cx="3728626" cy="313382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267975" y="326665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Applications </a:t>
            </a:r>
            <a:b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for </a:t>
            </a:r>
            <a:r>
              <a:rPr b="1" lang="en" sz="2400">
                <a:solidFill>
                  <a:srgbClr val="1CE9B6"/>
                </a:solidFill>
                <a:latin typeface="Google Sans"/>
                <a:ea typeface="Google Sans"/>
                <a:cs typeface="Google Sans"/>
                <a:sym typeface="Google Sans"/>
              </a:rPr>
              <a:t>Pakistan</a:t>
            </a:r>
            <a:endParaRPr b="1" sz="2400">
              <a:solidFill>
                <a:srgbClr val="1CE9B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4FC3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-125" y="134775"/>
            <a:ext cx="91440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864500" y="225525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When did Pakistan join?</a:t>
            </a:r>
            <a:endParaRPr b="1" sz="3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1858950" y="114460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89939"/>
                </a:solidFill>
                <a:latin typeface="Google Sans"/>
                <a:ea typeface="Google Sans"/>
                <a:cs typeface="Google Sans"/>
                <a:sym typeface="Google Sans"/>
              </a:rPr>
              <a:t>2015!</a:t>
            </a:r>
            <a:endParaRPr b="1" sz="3600">
              <a:solidFill>
                <a:srgbClr val="F8993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More than </a:t>
            </a:r>
            <a:r>
              <a:rPr b="1" lang="en" sz="36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10 talented women from Pakistan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have been selected for WTM since then!</a:t>
            </a:r>
            <a:endParaRPr b="1" sz="36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34A8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-125" y="0"/>
            <a:ext cx="9144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858825" y="178590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What is the </a:t>
            </a:r>
            <a:b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acceptance rate?</a:t>
            </a:r>
            <a:endParaRPr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4307700" y="791550"/>
            <a:ext cx="36147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11" name="Google Shape;111;p18"/>
          <p:cNvSpPr txBox="1"/>
          <p:nvPr/>
        </p:nvSpPr>
        <p:spPr>
          <a:xfrm>
            <a:off x="1858950" y="79155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Estimated from </a:t>
            </a:r>
            <a:r>
              <a:rPr b="1" lang="en" sz="36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rPr>
              <a:t>1000s of Applications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received </a:t>
            </a:r>
            <a:r>
              <a:rPr b="1" lang="en" sz="3600">
                <a:solidFill>
                  <a:srgbClr val="FCBB07"/>
                </a:solidFill>
                <a:latin typeface="Google Sans"/>
                <a:ea typeface="Google Sans"/>
                <a:cs typeface="Google Sans"/>
                <a:sym typeface="Google Sans"/>
              </a:rPr>
              <a:t>annually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from </a:t>
            </a:r>
            <a:r>
              <a:rPr b="1" lang="en" sz="360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rPr>
              <a:t>Asia Pacific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- the acceptance rate must be </a:t>
            </a:r>
            <a:r>
              <a:rPr b="1" lang="en" sz="3600">
                <a:solidFill>
                  <a:srgbClr val="4285F3"/>
                </a:solidFill>
                <a:latin typeface="Google Sans"/>
                <a:ea typeface="Google Sans"/>
                <a:cs typeface="Google Sans"/>
                <a:sym typeface="Google Sans"/>
              </a:rPr>
              <a:t>&lt; 10%.</a:t>
            </a:r>
            <a:endParaRPr b="1" sz="36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00BF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0" y="-41250"/>
            <a:ext cx="91440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815625" y="1991225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Is the selection process in any way biased</a:t>
            </a: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?</a:t>
            </a:r>
            <a:endParaRPr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4307700" y="791550"/>
            <a:ext cx="36147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24" name="Google Shape;124;p20"/>
          <p:cNvSpPr txBox="1"/>
          <p:nvPr/>
        </p:nvSpPr>
        <p:spPr>
          <a:xfrm>
            <a:off x="905775" y="476050"/>
            <a:ext cx="74619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89939"/>
                </a:solidFill>
                <a:latin typeface="Google Sans"/>
                <a:ea typeface="Google Sans"/>
                <a:cs typeface="Google Sans"/>
                <a:sym typeface="Google Sans"/>
              </a:rPr>
              <a:t>Not at all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! </a:t>
            </a:r>
            <a:b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These </a:t>
            </a:r>
            <a:r>
              <a:rPr b="1" lang="en" sz="3600">
                <a:solidFill>
                  <a:srgbClr val="FCBB07"/>
                </a:solidFill>
                <a:latin typeface="Google Sans"/>
                <a:ea typeface="Google Sans"/>
                <a:cs typeface="Google Sans"/>
                <a:sym typeface="Google Sans"/>
              </a:rPr>
              <a:t>scholarships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will be awarded </a:t>
            </a:r>
            <a:r>
              <a:rPr b="1" lang="en" sz="3600">
                <a:solidFill>
                  <a:srgbClr val="1CE9B6"/>
                </a:solidFill>
                <a:latin typeface="Google Sans"/>
                <a:ea typeface="Google Sans"/>
                <a:cs typeface="Google Sans"/>
                <a:sym typeface="Google Sans"/>
              </a:rPr>
              <a:t>based on the strength of each candidate's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" sz="360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rPr>
              <a:t>impact on diversity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lang="en" sz="3600">
                <a:solidFill>
                  <a:srgbClr val="4285F3"/>
                </a:solidFill>
                <a:latin typeface="Google Sans"/>
                <a:ea typeface="Google Sans"/>
                <a:cs typeface="Google Sans"/>
                <a:sym typeface="Google Sans"/>
              </a:rPr>
              <a:t>demonstrated technical skills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lang="en" sz="3600">
                <a:solidFill>
                  <a:srgbClr val="2E96AE"/>
                </a:solidFill>
                <a:latin typeface="Google Sans"/>
                <a:ea typeface="Google Sans"/>
                <a:cs typeface="Google Sans"/>
                <a:sym typeface="Google Sans"/>
              </a:rPr>
              <a:t>leadership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b="1" lang="en" sz="3600">
                <a:solidFill>
                  <a:srgbClr val="4FC3F7"/>
                </a:solidFill>
                <a:latin typeface="Google Sans"/>
                <a:ea typeface="Google Sans"/>
                <a:cs typeface="Google Sans"/>
                <a:sym typeface="Google Sans"/>
              </a:rPr>
              <a:t>academic accomplishments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b="1" sz="36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2E96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-39250" y="-99925"/>
            <a:ext cx="91440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819700" y="168655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What does the application require</a:t>
            </a: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?</a:t>
            </a:r>
            <a:endParaRPr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4294967295" type="body"/>
          </p:nvPr>
        </p:nvSpPr>
        <p:spPr>
          <a:xfrm>
            <a:off x="4307700" y="791550"/>
            <a:ext cx="36147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7" name="Google Shape;137;p22"/>
          <p:cNvSpPr txBox="1"/>
          <p:nvPr/>
        </p:nvSpPr>
        <p:spPr>
          <a:xfrm>
            <a:off x="1326325" y="791550"/>
            <a:ext cx="6664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Google Sans"/>
              <a:buAutoNum type="arabicPeriod"/>
            </a:pPr>
            <a:r>
              <a:rPr b="1" lang="en" sz="3600">
                <a:solidFill>
                  <a:srgbClr val="FCBB07"/>
                </a:solidFill>
                <a:latin typeface="Google Sans"/>
                <a:ea typeface="Google Sans"/>
                <a:cs typeface="Google Sans"/>
                <a:sym typeface="Google Sans"/>
              </a:rPr>
              <a:t>General Background Info</a:t>
            </a:r>
            <a:endParaRPr b="1" sz="3600">
              <a:solidFill>
                <a:srgbClr val="FCBB0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Google Sans"/>
              <a:buAutoNum type="arabicPeriod"/>
            </a:pPr>
            <a:r>
              <a:rPr b="1" lang="en" sz="3600">
                <a:solidFill>
                  <a:srgbClr val="F89939"/>
                </a:solidFill>
                <a:latin typeface="Google Sans"/>
                <a:ea typeface="Google Sans"/>
                <a:cs typeface="Google Sans"/>
                <a:sym typeface="Google Sans"/>
              </a:rPr>
              <a:t>Academic Transcripts</a:t>
            </a:r>
            <a:endParaRPr b="1" sz="3600">
              <a:solidFill>
                <a:srgbClr val="F8993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Google Sans"/>
              <a:buAutoNum type="arabicPeriod"/>
            </a:pPr>
            <a:r>
              <a:rPr b="1" lang="en" sz="3600">
                <a:solidFill>
                  <a:srgbClr val="4FC3F7"/>
                </a:solidFill>
                <a:latin typeface="Google Sans"/>
                <a:ea typeface="Google Sans"/>
                <a:cs typeface="Google Sans"/>
                <a:sym typeface="Google Sans"/>
              </a:rPr>
              <a:t>Proof of Coding Competition Participation</a:t>
            </a:r>
            <a:endParaRPr b="1" sz="3600">
              <a:solidFill>
                <a:srgbClr val="4FC3F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Google Sans"/>
              <a:buAutoNum type="arabicPeriod"/>
            </a:pPr>
            <a:r>
              <a:rPr b="1" lang="en" sz="3600">
                <a:solidFill>
                  <a:srgbClr val="4285F3"/>
                </a:solidFill>
                <a:latin typeface="Google Sans"/>
                <a:ea typeface="Google Sans"/>
                <a:cs typeface="Google Sans"/>
                <a:sym typeface="Google Sans"/>
              </a:rPr>
              <a:t>Current Resume</a:t>
            </a:r>
            <a:endParaRPr b="1" sz="36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Google Sans"/>
              <a:buAutoNum type="arabicPeriod"/>
            </a:pPr>
            <a:r>
              <a:rPr b="1" lang="en" sz="360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rPr>
              <a:t>Response to Answers</a:t>
            </a:r>
            <a:endParaRPr b="1" sz="3600">
              <a:solidFill>
                <a:srgbClr val="34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4FC3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-125" y="134775"/>
            <a:ext cx="91440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1796050" y="1942325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What is the eligibility criteria?</a:t>
            </a:r>
            <a:endParaRPr b="1" sz="3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4294967295" type="body"/>
          </p:nvPr>
        </p:nvSpPr>
        <p:spPr>
          <a:xfrm>
            <a:off x="4307700" y="791550"/>
            <a:ext cx="36147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24"/>
          <p:cNvSpPr txBox="1"/>
          <p:nvPr/>
        </p:nvSpPr>
        <p:spPr>
          <a:xfrm>
            <a:off x="690150" y="497575"/>
            <a:ext cx="7763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600"/>
              <a:buFont typeface="Google Sans"/>
              <a:buChar char="●"/>
            </a:pPr>
            <a:r>
              <a:rPr b="1" lang="en" sz="36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Identify as Female</a:t>
            </a:r>
            <a:endParaRPr b="1" sz="36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4FC3F7"/>
              </a:buClr>
              <a:buSzPts val="3600"/>
              <a:buFont typeface="Google Sans"/>
              <a:buChar char="●"/>
            </a:pPr>
            <a:r>
              <a:rPr b="1" lang="en" sz="3600">
                <a:solidFill>
                  <a:srgbClr val="4FC3F7"/>
                </a:solidFill>
                <a:latin typeface="Google Sans"/>
                <a:ea typeface="Google Sans"/>
                <a:cs typeface="Google Sans"/>
                <a:sym typeface="Google Sans"/>
              </a:rPr>
              <a:t>Enrolled in Uni for 2019-20</a:t>
            </a:r>
            <a:endParaRPr b="1" sz="3600">
              <a:solidFill>
                <a:srgbClr val="4FC3F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FCBB07"/>
              </a:buClr>
              <a:buSzPts val="3600"/>
              <a:buFont typeface="Google Sans"/>
              <a:buChar char="●"/>
            </a:pPr>
            <a:r>
              <a:rPr b="1" lang="en" sz="3600">
                <a:solidFill>
                  <a:srgbClr val="FCBB07"/>
                </a:solidFill>
                <a:latin typeface="Google Sans"/>
                <a:ea typeface="Google Sans"/>
                <a:cs typeface="Google Sans"/>
                <a:sym typeface="Google Sans"/>
              </a:rPr>
              <a:t>Studying Computer Science or closely related technical field</a:t>
            </a:r>
            <a:endParaRPr b="1" sz="3600">
              <a:solidFill>
                <a:srgbClr val="FCBB0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3600"/>
              <a:buFont typeface="Google Sans"/>
              <a:buChar char="●"/>
            </a:pPr>
            <a:r>
              <a:rPr b="1" lang="en" sz="360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rPr>
              <a:t>Good Academic/Technical Skills</a:t>
            </a:r>
            <a:endParaRPr b="1" sz="3600">
              <a:solidFill>
                <a:srgbClr val="34A85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2E96AE"/>
              </a:buClr>
              <a:buSzPts val="3600"/>
              <a:buFont typeface="Google Sans"/>
              <a:buChar char="●"/>
            </a:pPr>
            <a:r>
              <a:rPr b="1" lang="en" sz="3600">
                <a:solidFill>
                  <a:srgbClr val="2E96AE"/>
                </a:solidFill>
                <a:latin typeface="Google Sans"/>
                <a:ea typeface="Google Sans"/>
                <a:cs typeface="Google Sans"/>
                <a:sym typeface="Google Sans"/>
              </a:rPr>
              <a:t>Show Leadership and Passion for Female Inclusion in CS</a:t>
            </a:r>
            <a:endParaRPr b="1" sz="3600">
              <a:solidFill>
                <a:srgbClr val="2E96A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4FC3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-125" y="134775"/>
            <a:ext cx="91440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864500" y="225525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What is it?</a:t>
            </a:r>
            <a:endParaRPr b="1" sz="3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34A8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-125" y="0"/>
            <a:ext cx="9144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858825" y="205100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Where can I apply?</a:t>
            </a:r>
            <a:endParaRPr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4294967295" type="body"/>
          </p:nvPr>
        </p:nvSpPr>
        <p:spPr>
          <a:xfrm>
            <a:off x="4307700" y="791550"/>
            <a:ext cx="36147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63" name="Google Shape;163;p26"/>
          <p:cNvSpPr txBox="1"/>
          <p:nvPr/>
        </p:nvSpPr>
        <p:spPr>
          <a:xfrm>
            <a:off x="1218475" y="1338700"/>
            <a:ext cx="64590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rPr>
              <a:t>Apply here</a:t>
            </a:r>
            <a:endParaRPr b="1" sz="3600">
              <a:solidFill>
                <a:srgbClr val="22222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rPr>
              <a:t>(</a:t>
            </a:r>
            <a:r>
              <a:rPr b="1" lang="en" sz="3600">
                <a:solidFill>
                  <a:srgbClr val="F89939"/>
                </a:solidFill>
                <a:latin typeface="Google Sans"/>
                <a:ea typeface="Google Sans"/>
                <a:cs typeface="Google Sans"/>
                <a:sym typeface="Google Sans"/>
              </a:rPr>
              <a:t>Deadline - May 31st, 2019</a:t>
            </a:r>
            <a:r>
              <a:rPr b="1" lang="en" sz="36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rPr>
              <a:t>):</a:t>
            </a:r>
            <a:endParaRPr b="1" sz="3600">
              <a:solidFill>
                <a:srgbClr val="22222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https://cseduapplication.withgoogle.com/applications/wtmapac2019</a:t>
            </a:r>
            <a:endParaRPr b="1" sz="3000">
              <a:solidFill>
                <a:srgbClr val="22222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00BF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0" y="-41250"/>
            <a:ext cx="91440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815625" y="1580525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What if I’m not successful this year</a:t>
            </a: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? Can I apply next year?</a:t>
            </a:r>
            <a:endParaRPr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1858950" y="114460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89939"/>
                </a:solidFill>
                <a:latin typeface="Google Sans"/>
                <a:ea typeface="Google Sans"/>
                <a:cs typeface="Google Sans"/>
                <a:sym typeface="Google Sans"/>
              </a:rPr>
              <a:t>Yes!</a:t>
            </a:r>
            <a:r>
              <a:rPr b="1" lang="en" sz="36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sz="3600">
              <a:solidFill>
                <a:srgbClr val="22222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rPr>
              <a:t>Past Applicants and Finalists are welcome to apply again!</a:t>
            </a:r>
            <a:endParaRPr b="1" sz="3600">
              <a:solidFill>
                <a:srgbClr val="34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2E96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-39250" y="-99925"/>
            <a:ext cx="91440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1819700" y="191300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Wanna reach out to participate / volunteer?</a:t>
            </a:r>
            <a:endParaRPr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4294967295" type="body"/>
          </p:nvPr>
        </p:nvSpPr>
        <p:spPr>
          <a:xfrm>
            <a:off x="4307700" y="791550"/>
            <a:ext cx="36147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88" name="Google Shape;188;p30"/>
          <p:cNvSpPr txBox="1"/>
          <p:nvPr/>
        </p:nvSpPr>
        <p:spPr>
          <a:xfrm>
            <a:off x="1858950" y="1834725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rPr>
              <a:t>~ Ramsha Siddiqui</a:t>
            </a:r>
            <a:br>
              <a:rPr b="1" lang="en" sz="36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b="1" lang="en" sz="3600">
                <a:solidFill>
                  <a:srgbClr val="4285F3"/>
                </a:solidFill>
                <a:latin typeface="Google Sans"/>
                <a:ea typeface="Google Sans"/>
                <a:cs typeface="Google Sans"/>
                <a:sym typeface="Google Sans"/>
              </a:rPr>
              <a:t>wtmlhr@gmail.com</a:t>
            </a:r>
            <a:endParaRPr b="1" sz="36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4294967295" type="body"/>
          </p:nvPr>
        </p:nvSpPr>
        <p:spPr>
          <a:xfrm>
            <a:off x="4307700" y="791550"/>
            <a:ext cx="36147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48" name="Google Shape;48;p8"/>
          <p:cNvSpPr txBox="1"/>
          <p:nvPr/>
        </p:nvSpPr>
        <p:spPr>
          <a:xfrm>
            <a:off x="625425" y="255625"/>
            <a:ext cx="8238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Also known as the </a:t>
            </a:r>
            <a:r>
              <a:rPr b="1" lang="en" sz="360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rPr>
              <a:t>Google Anita Borg Memorial Scholarship Program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lang="en" sz="3600">
                <a:solidFill>
                  <a:srgbClr val="4285F3"/>
                </a:solidFill>
                <a:latin typeface="Google Sans"/>
                <a:ea typeface="Google Sans"/>
                <a:cs typeface="Google Sans"/>
                <a:sym typeface="Google Sans"/>
              </a:rPr>
              <a:t>Google WTM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is acting on creating </a:t>
            </a:r>
            <a:r>
              <a:rPr b="1" lang="en" sz="3600">
                <a:solidFill>
                  <a:srgbClr val="4FC3F7"/>
                </a:solidFill>
                <a:latin typeface="Google Sans"/>
                <a:ea typeface="Google Sans"/>
                <a:cs typeface="Google Sans"/>
                <a:sym typeface="Google Sans"/>
              </a:rPr>
              <a:t>gender equality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in the field of </a:t>
            </a:r>
            <a:r>
              <a:rPr b="1" lang="en" sz="3600">
                <a:solidFill>
                  <a:srgbClr val="F89939"/>
                </a:solidFill>
                <a:latin typeface="Google Sans"/>
                <a:ea typeface="Google Sans"/>
                <a:cs typeface="Google Sans"/>
                <a:sym typeface="Google Sans"/>
              </a:rPr>
              <a:t>computer science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by encouraging women to excel in technology and become </a:t>
            </a:r>
            <a:r>
              <a:rPr b="1" lang="en" sz="3600">
                <a:solidFill>
                  <a:srgbClr val="FCBB07"/>
                </a:solidFill>
                <a:latin typeface="Google Sans"/>
                <a:ea typeface="Google Sans"/>
                <a:cs typeface="Google Sans"/>
                <a:sym typeface="Google Sans"/>
              </a:rPr>
              <a:t>active leaders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b="1" lang="en" sz="3600">
                <a:solidFill>
                  <a:srgbClr val="2E96AE"/>
                </a:solidFill>
                <a:latin typeface="Google Sans"/>
                <a:ea typeface="Google Sans"/>
                <a:cs typeface="Google Sans"/>
                <a:sym typeface="Google Sans"/>
              </a:rPr>
              <a:t>role models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in the field.</a:t>
            </a:r>
            <a:endParaRPr b="1" sz="36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34A85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-125" y="0"/>
            <a:ext cx="91440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1864500" y="1888625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Where did it all come from?</a:t>
            </a:r>
            <a:endParaRPr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4294967295" type="body"/>
          </p:nvPr>
        </p:nvSpPr>
        <p:spPr>
          <a:xfrm>
            <a:off x="4307700" y="791550"/>
            <a:ext cx="36147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61" name="Google Shape;61;p10"/>
          <p:cNvSpPr txBox="1"/>
          <p:nvPr/>
        </p:nvSpPr>
        <p:spPr>
          <a:xfrm>
            <a:off x="862625" y="217275"/>
            <a:ext cx="7300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Kicked off in </a:t>
            </a:r>
            <a:r>
              <a:rPr b="1" lang="en" sz="3600">
                <a:solidFill>
                  <a:srgbClr val="4285F3"/>
                </a:solidFill>
                <a:latin typeface="Google Sans"/>
                <a:ea typeface="Google Sans"/>
                <a:cs typeface="Google Sans"/>
                <a:sym typeface="Google Sans"/>
              </a:rPr>
              <a:t>2012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, as a once-per-year event at I/O by</a:t>
            </a:r>
            <a:r>
              <a:rPr b="1" lang="en" sz="3600">
                <a:solidFill>
                  <a:srgbClr val="4FC3F7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" sz="360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rPr>
              <a:t>Megan Smith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lang="en" sz="36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rPr>
              <a:t>Women Techmakers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is now led by</a:t>
            </a:r>
            <a:r>
              <a:rPr b="1" lang="en" sz="3600">
                <a:solidFill>
                  <a:srgbClr val="4FC3F7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" sz="3600">
                <a:solidFill>
                  <a:srgbClr val="F89939"/>
                </a:solidFill>
                <a:latin typeface="Google Sans"/>
                <a:ea typeface="Google Sans"/>
                <a:cs typeface="Google Sans"/>
                <a:sym typeface="Google Sans"/>
              </a:rPr>
              <a:t>Natalie Villalobos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and a global team of </a:t>
            </a:r>
            <a:r>
              <a:rPr b="1" lang="en" sz="3600">
                <a:solidFill>
                  <a:srgbClr val="2E96AE"/>
                </a:solidFill>
                <a:latin typeface="Google Sans"/>
                <a:ea typeface="Google Sans"/>
                <a:cs typeface="Google Sans"/>
                <a:sym typeface="Google Sans"/>
              </a:rPr>
              <a:t>Googlers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who are passionate about </a:t>
            </a:r>
            <a:r>
              <a:rPr b="1" lang="en" sz="3600">
                <a:solidFill>
                  <a:srgbClr val="4FC3F7"/>
                </a:solidFill>
                <a:latin typeface="Google Sans"/>
                <a:ea typeface="Google Sans"/>
                <a:cs typeface="Google Sans"/>
                <a:sym typeface="Google Sans"/>
              </a:rPr>
              <a:t>empowering women in technology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b="1" sz="36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00BF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-125" y="134775"/>
            <a:ext cx="91440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1864500" y="225525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What’s in it for us?</a:t>
            </a:r>
            <a:endParaRPr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4294967295" type="body"/>
          </p:nvPr>
        </p:nvSpPr>
        <p:spPr>
          <a:xfrm>
            <a:off x="4307700" y="791550"/>
            <a:ext cx="36147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74" name="Google Shape;74;p12"/>
          <p:cNvSpPr txBox="1"/>
          <p:nvPr/>
        </p:nvSpPr>
        <p:spPr>
          <a:xfrm>
            <a:off x="1858950" y="154355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Google Sans"/>
              <a:buAutoNum type="arabicPeriod"/>
            </a:pP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" sz="3600">
                <a:solidFill>
                  <a:srgbClr val="F89939"/>
                </a:solidFill>
                <a:latin typeface="Google Sans"/>
                <a:ea typeface="Google Sans"/>
                <a:cs typeface="Google Sans"/>
                <a:sym typeface="Google Sans"/>
              </a:rPr>
              <a:t>Scholarship</a:t>
            </a:r>
            <a:endParaRPr b="1" sz="3600">
              <a:solidFill>
                <a:srgbClr val="F8993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Google Sans"/>
              <a:buAutoNum type="arabicPeriod"/>
            </a:pPr>
            <a:r>
              <a:rPr b="1" lang="en" sz="360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rPr>
              <a:t>Retreat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sz="36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Google Sans"/>
              <a:buAutoNum type="arabicPeriod"/>
            </a:pPr>
            <a:r>
              <a:rPr b="1" lang="en" sz="3600">
                <a:solidFill>
                  <a:srgbClr val="4285F3"/>
                </a:solidFill>
                <a:latin typeface="Google Sans"/>
                <a:ea typeface="Google Sans"/>
                <a:cs typeface="Google Sans"/>
                <a:sym typeface="Google Sans"/>
              </a:rPr>
              <a:t>Community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sz="36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0" y="0"/>
            <a:ext cx="9155100" cy="5154600"/>
          </a:xfrm>
          <a:prstGeom prst="rect">
            <a:avLst/>
          </a:prstGeom>
          <a:solidFill>
            <a:srgbClr val="2E96A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-39250" y="-324825"/>
            <a:ext cx="91440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819700" y="1619625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How many people participate annually - and from where</a:t>
            </a:r>
            <a:r>
              <a:rPr b="1" lang="en"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?</a:t>
            </a:r>
            <a:endParaRPr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1858950" y="767200"/>
            <a:ext cx="5426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CBB07"/>
                </a:solidFill>
                <a:latin typeface="Google Sans"/>
                <a:ea typeface="Google Sans"/>
                <a:cs typeface="Google Sans"/>
                <a:sym typeface="Google Sans"/>
              </a:rPr>
              <a:t>More than 100</a:t>
            </a:r>
            <a:r>
              <a:rPr b="1" lang="en" sz="3600">
                <a:solidFill>
                  <a:srgbClr val="B7B7B7"/>
                </a:solidFill>
                <a:latin typeface="Google Sans"/>
                <a:ea typeface="Google Sans"/>
                <a:cs typeface="Google Sans"/>
                <a:sym typeface="Google Sans"/>
              </a:rPr>
              <a:t> Participants each from:</a:t>
            </a:r>
            <a:endParaRPr b="1" sz="3600">
              <a:solidFill>
                <a:srgbClr val="B7B7B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Google Sans"/>
              <a:buAutoNum type="arabicPeriod"/>
            </a:pPr>
            <a:r>
              <a:rPr b="1" lang="en" sz="3600">
                <a:solidFill>
                  <a:srgbClr val="1CE9B6"/>
                </a:solidFill>
                <a:latin typeface="Google Sans"/>
                <a:ea typeface="Google Sans"/>
                <a:cs typeface="Google Sans"/>
                <a:sym typeface="Google Sans"/>
              </a:rPr>
              <a:t>North America</a:t>
            </a:r>
            <a:endParaRPr b="1" sz="3600">
              <a:solidFill>
                <a:srgbClr val="1CE9B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Google Sans"/>
              <a:buAutoNum type="arabicPeriod"/>
            </a:pPr>
            <a:r>
              <a:rPr b="1" lang="en" sz="3600">
                <a:solidFill>
                  <a:srgbClr val="4FC3F7"/>
                </a:solidFill>
                <a:latin typeface="Google Sans"/>
                <a:ea typeface="Google Sans"/>
                <a:cs typeface="Google Sans"/>
                <a:sym typeface="Google Sans"/>
              </a:rPr>
              <a:t>Europe, the Middle East and Africa</a:t>
            </a:r>
            <a:endParaRPr b="1" sz="3600">
              <a:solidFill>
                <a:srgbClr val="4FC3F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Font typeface="Google Sans"/>
              <a:buAutoNum type="arabicPeriod"/>
            </a:pPr>
            <a:r>
              <a:rPr b="1" lang="en" sz="3600">
                <a:solidFill>
                  <a:srgbClr val="4285F3"/>
                </a:solidFill>
                <a:latin typeface="Google Sans"/>
                <a:ea typeface="Google Sans"/>
                <a:cs typeface="Google Sans"/>
                <a:sym typeface="Google Sans"/>
              </a:rPr>
              <a:t>Asia Pacific</a:t>
            </a:r>
            <a:endParaRPr b="1" sz="3600">
              <a:solidFill>
                <a:srgbClr val="4285F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