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1bb103f2f8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1bb103f2f8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1bb103f2f8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1bb103f2f8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1bb103f2f8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1bb103f2f8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1bb103f2f8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1bb103f2f8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1bb103f2f8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1bb103f2f8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1bb103f2f8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1bb103f2f8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1bb103f2f8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1bb103f2f8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1bb103f2f8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1bb103f2f8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bb103f2f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bb103f2f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bb103f2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1bb103f2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1bb103f2f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1bb103f2f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1bb103f2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bb103f2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bb103f2f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1bb103f2f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1bb103f2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1bb103f2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bb103f2f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bb103f2f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1bb103f2f8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1bb103f2f8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REGLAMENTO APRENDIZ SENA</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MICHAEL RUBIANO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2"/>
          <p:cNvSpPr txBox="1"/>
          <p:nvPr>
            <p:ph type="title"/>
          </p:nvPr>
        </p:nvSpPr>
        <p:spPr>
          <a:xfrm>
            <a:off x="-376200" y="220250"/>
            <a:ext cx="9208500" cy="572700"/>
          </a:xfrm>
          <a:prstGeom prst="rect">
            <a:avLst/>
          </a:prstGeom>
        </p:spPr>
        <p:txBody>
          <a:bodyPr anchorCtr="0" anchor="t" bIns="91425" lIns="91425" spcFirstLastPara="1" rIns="91425" wrap="square" tIns="91425">
            <a:normAutofit fontScale="90000"/>
          </a:bodyPr>
          <a:lstStyle/>
          <a:p>
            <a:pPr indent="20954" lvl="0" marL="3236595" marR="3433445" rtl="0" algn="ctr">
              <a:lnSpc>
                <a:spcPct val="95833"/>
              </a:lnSpc>
              <a:spcBef>
                <a:spcPts val="0"/>
              </a:spcBef>
              <a:spcAft>
                <a:spcPts val="0"/>
              </a:spcAft>
              <a:buClr>
                <a:schemeClr val="dk1"/>
              </a:buClr>
              <a:buSzPct val="51162"/>
              <a:buFont typeface="Arial"/>
              <a:buNone/>
            </a:pPr>
            <a:r>
              <a:rPr lang="es-419" sz="2150"/>
              <a:t>CAPITULO IV PROHIBICIONES</a:t>
            </a:r>
            <a:endParaRPr sz="2150"/>
          </a:p>
          <a:p>
            <a:pPr indent="0" lvl="0" marL="0" rtl="0" algn="l">
              <a:spcBef>
                <a:spcPts val="0"/>
              </a:spcBef>
              <a:spcAft>
                <a:spcPts val="0"/>
              </a:spcAft>
              <a:buNone/>
            </a:pPr>
            <a:r>
              <a:t/>
            </a:r>
            <a:endParaRPr/>
          </a:p>
        </p:txBody>
      </p:sp>
      <p:sp>
        <p:nvSpPr>
          <p:cNvPr id="328" name="Google Shape;328;p22"/>
          <p:cNvSpPr txBox="1"/>
          <p:nvPr>
            <p:ph idx="1" type="body"/>
          </p:nvPr>
        </p:nvSpPr>
        <p:spPr>
          <a:xfrm>
            <a:off x="-151075" y="1324375"/>
            <a:ext cx="9144000" cy="3872100"/>
          </a:xfrm>
          <a:prstGeom prst="rect">
            <a:avLst/>
          </a:prstGeom>
        </p:spPr>
        <p:txBody>
          <a:bodyPr anchorCtr="0" anchor="t" bIns="91425" lIns="91425" spcFirstLastPara="1" rIns="91425" wrap="square" tIns="91425">
            <a:normAutofit fontScale="25000" lnSpcReduction="10000"/>
          </a:bodyPr>
          <a:lstStyle/>
          <a:p>
            <a:pPr indent="0" lvl="0" marL="815339" rtl="0" algn="l">
              <a:lnSpc>
                <a:spcPct val="100000"/>
              </a:lnSpc>
              <a:spcBef>
                <a:spcPts val="1220"/>
              </a:spcBef>
              <a:spcAft>
                <a:spcPts val="0"/>
              </a:spcAft>
              <a:buNone/>
            </a:pPr>
            <a:r>
              <a:rPr b="1" lang="es-419" sz="4300">
                <a:solidFill>
                  <a:schemeClr val="dk1"/>
                </a:solidFill>
              </a:rPr>
              <a:t>ARTÍCULO 10º. Se </a:t>
            </a:r>
            <a:r>
              <a:rPr lang="es-419" sz="4300">
                <a:solidFill>
                  <a:schemeClr val="dk1"/>
                </a:solidFill>
              </a:rPr>
              <a:t>considerarán prohibiciones para los aprendices del SENA, las siguientes:</a:t>
            </a:r>
            <a:r>
              <a:rPr lang="es-419" sz="4300">
                <a:solidFill>
                  <a:schemeClr val="dk1"/>
                </a:solidFill>
              </a:rPr>
              <a:t>Plagiar materiales, trabajos y demás documentos generados en los grupos de trabajo o producto del trabajo en equipo institucional, asi como las fuentes bibliográficas consultadas en los diferentes soportes.</a:t>
            </a:r>
            <a:endParaRPr sz="4300">
              <a:solidFill>
                <a:schemeClr val="dk1"/>
              </a:solidFill>
            </a:endParaRPr>
          </a:p>
          <a:p>
            <a:pPr indent="-9525" lvl="0" marL="1337310" marR="906780" rtl="0" algn="just">
              <a:lnSpc>
                <a:spcPct val="93750"/>
              </a:lnSpc>
              <a:spcBef>
                <a:spcPts val="45"/>
              </a:spcBef>
              <a:spcAft>
                <a:spcPts val="0"/>
              </a:spcAft>
              <a:buNone/>
            </a:pPr>
            <a:r>
              <a:rPr lang="es-419" sz="4300">
                <a:solidFill>
                  <a:schemeClr val="dk1"/>
                </a:solidFill>
              </a:rPr>
              <a:t>Terminar unilateralmente el contrato de aprendizaje, sin el visto bueno del empleador y del SENA.</a:t>
            </a:r>
            <a:endParaRPr sz="4300">
              <a:solidFill>
                <a:schemeClr val="dk1"/>
              </a:solidFill>
            </a:endParaRPr>
          </a:p>
          <a:p>
            <a:pPr indent="-295592" lvl="0" marL="1336040" marR="920750" rtl="0" algn="just">
              <a:lnSpc>
                <a:spcPct val="95833"/>
              </a:lnSpc>
              <a:spcBef>
                <a:spcPts val="0"/>
              </a:spcBef>
              <a:spcAft>
                <a:spcPts val="0"/>
              </a:spcAft>
              <a:buClr>
                <a:schemeClr val="dk1"/>
              </a:buClr>
              <a:buSzPct val="100000"/>
              <a:buAutoNum type="arabicPeriod" startAt="3"/>
            </a:pPr>
            <a:r>
              <a:rPr lang="es-419" sz="4300">
                <a:solidFill>
                  <a:schemeClr val="dk1"/>
                </a:solidFill>
              </a:rPr>
              <a:t>Incumplir con las actividades de aprendizaje acordadas y los compromisos adquiridos como aprendiz SENA, sin justa causa.</a:t>
            </a:r>
            <a:endParaRPr sz="4300">
              <a:solidFill>
                <a:schemeClr val="dk1"/>
              </a:solidFill>
            </a:endParaRPr>
          </a:p>
          <a:p>
            <a:pPr indent="-298767" lvl="0" marL="1336040" marR="906145" rtl="0" algn="just">
              <a:lnSpc>
                <a:spcPct val="95833"/>
              </a:lnSpc>
              <a:spcBef>
                <a:spcPts val="0"/>
              </a:spcBef>
              <a:spcAft>
                <a:spcPts val="0"/>
              </a:spcAft>
              <a:buClr>
                <a:schemeClr val="dk1"/>
              </a:buClr>
              <a:buSzPct val="100000"/>
              <a:buAutoNum type="arabicPeriod" startAt="3"/>
            </a:pPr>
            <a:r>
              <a:rPr lang="es-419" sz="4300">
                <a:solidFill>
                  <a:schemeClr val="dk1"/>
                </a:solidFill>
              </a:rPr>
              <a:t>Realizar fraude en evaluaciones, en el proceso de aprendizaje o en concursos, juegos o competencias de cualquier carácter.</a:t>
            </a:r>
            <a:endParaRPr sz="4300">
              <a:solidFill>
                <a:schemeClr val="dk1"/>
              </a:solidFill>
            </a:endParaRPr>
          </a:p>
          <a:p>
            <a:pPr indent="-293052" lvl="0" marL="1333500" marR="910589" rtl="0" algn="just">
              <a:lnSpc>
                <a:spcPct val="95833"/>
              </a:lnSpc>
              <a:spcBef>
                <a:spcPts val="0"/>
              </a:spcBef>
              <a:spcAft>
                <a:spcPts val="0"/>
              </a:spcAft>
              <a:buClr>
                <a:schemeClr val="dk1"/>
              </a:buClr>
              <a:buSzPct val="100000"/>
              <a:buAutoNum type="arabicPeriod" startAt="3"/>
            </a:pPr>
            <a:r>
              <a:rPr lang="es-419" sz="4300">
                <a:solidFill>
                  <a:schemeClr val="dk1"/>
                </a:solidFill>
              </a:rPr>
              <a:t>Aportar documentación o información que difiera con la real, para el ingreso a la entidad o para obtener cualquier beneficio de la misma.</a:t>
            </a:r>
            <a:endParaRPr sz="4300">
              <a:solidFill>
                <a:schemeClr val="dk1"/>
              </a:solidFill>
            </a:endParaRPr>
          </a:p>
          <a:p>
            <a:pPr indent="-294957" lvl="0" marL="1332230" marR="911860" rtl="0" algn="just">
              <a:lnSpc>
                <a:spcPct val="96666"/>
              </a:lnSpc>
              <a:spcBef>
                <a:spcPts val="0"/>
              </a:spcBef>
              <a:spcAft>
                <a:spcPts val="0"/>
              </a:spcAft>
              <a:buClr>
                <a:schemeClr val="dk1"/>
              </a:buClr>
              <a:buSzPct val="100000"/>
              <a:buAutoNum type="arabicPeriod" startAt="3"/>
            </a:pPr>
            <a:r>
              <a:rPr lang="es-419" sz="4300">
                <a:solidFill>
                  <a:schemeClr val="dk1"/>
                </a:solidFill>
              </a:rPr>
              <a:t>Fumar en áreas no permitidas en el centro de formación, así como ingresar, comercializar, promocionar, ingerir o suministrar bebidas alcohólicas o sustancias psicoactivas, dentro de las instalaciones del SENA, o ingresar a la entidad en estado que indique alteraciones ocasionadas por el consumo de éstos.</a:t>
            </a:r>
            <a:endParaRPr sz="4300">
              <a:solidFill>
                <a:schemeClr val="dk1"/>
              </a:solidFill>
            </a:endParaRPr>
          </a:p>
          <a:p>
            <a:pPr indent="-292417" lvl="0" marL="1328420" marR="906145" rtl="0" algn="just">
              <a:lnSpc>
                <a:spcPct val="95833"/>
              </a:lnSpc>
              <a:spcBef>
                <a:spcPts val="0"/>
              </a:spcBef>
              <a:spcAft>
                <a:spcPts val="0"/>
              </a:spcAft>
              <a:buClr>
                <a:schemeClr val="dk1"/>
              </a:buClr>
              <a:buSzPct val="100000"/>
              <a:buAutoNum type="arabicPeriod" startAt="3"/>
            </a:pPr>
            <a:r>
              <a:rPr lang="es-419" sz="4300">
                <a:solidFill>
                  <a:schemeClr val="dk1"/>
                </a:solidFill>
              </a:rPr>
              <a:t>Ingresar o portar armas, objetos corto-punzantes, explosivos u otros artefactos que representen riesgo o puedan ser empleados para atentar contra la vida o la integridad física de las personas, para destruir o deteriorar la planta fisica o los bienes del SENA o de las instituciones con las cuales se adelanten actividades de aprendizaje, culturales, recreativas, deportivas y sociales. Los miembros de la fuerza pública y organismos de seguridad del Estado, que se encuentren en un proceso de aprendizaje, no podrán portar armas en el Centro de Formación.</a:t>
            </a:r>
            <a:endParaRPr sz="4300">
              <a:solidFill>
                <a:schemeClr val="dk1"/>
              </a:solidFill>
            </a:endParaRPr>
          </a:p>
          <a:p>
            <a:pPr indent="-291782" lvl="0" marL="1328420" marR="915035" rtl="0" algn="just">
              <a:lnSpc>
                <a:spcPct val="95833"/>
              </a:lnSpc>
              <a:spcBef>
                <a:spcPts val="0"/>
              </a:spcBef>
              <a:spcAft>
                <a:spcPts val="0"/>
              </a:spcAft>
              <a:buClr>
                <a:schemeClr val="dk1"/>
              </a:buClr>
              <a:buSzPct val="100000"/>
              <a:buAutoNum type="arabicPeriod" startAt="3"/>
            </a:pPr>
            <a:r>
              <a:rPr lang="es-419" sz="4300">
                <a:solidFill>
                  <a:schemeClr val="dk1"/>
                </a:solidFill>
              </a:rPr>
              <a:t>Utilizar el nombre del SENA, las instalaciones o campos virtuales, para actividades particulares o con ánimo de lucro, exceptuando aquellas que sean parte de proyectos productivos aprobados por el Subdirector de Centro o la instancia competente</a:t>
            </a:r>
            <a:endParaRPr sz="4300">
              <a:solidFill>
                <a:schemeClr val="dk1"/>
              </a:solidFill>
            </a:endParaRPr>
          </a:p>
          <a:p>
            <a:pPr indent="0" lvl="0" marL="815339" rtl="0" algn="l">
              <a:lnSpc>
                <a:spcPct val="100000"/>
              </a:lnSpc>
              <a:spcBef>
                <a:spcPts val="1220"/>
              </a:spcBef>
              <a:spcAft>
                <a:spcPts val="0"/>
              </a:spcAft>
              <a:buClr>
                <a:schemeClr val="dk1"/>
              </a:buClr>
              <a:buSzPct val="95652"/>
              <a:buFont typeface="Arial"/>
              <a:buNone/>
            </a:pPr>
            <a:r>
              <a:t/>
            </a:r>
            <a:endParaRPr sz="1150">
              <a:solidFill>
                <a:schemeClr val="dk1"/>
              </a:solidFill>
            </a:endParaRPr>
          </a:p>
          <a:p>
            <a:pPr indent="0" lvl="0" marL="0" rtl="0" algn="l">
              <a:lnSpc>
                <a:spcPct val="100000"/>
              </a:lnSpc>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3"/>
          <p:cNvSpPr txBox="1"/>
          <p:nvPr>
            <p:ph type="title"/>
          </p:nvPr>
        </p:nvSpPr>
        <p:spPr>
          <a:xfrm>
            <a:off x="205900" y="114475"/>
            <a:ext cx="8520600" cy="572700"/>
          </a:xfrm>
          <a:prstGeom prst="rect">
            <a:avLst/>
          </a:prstGeom>
        </p:spPr>
        <p:txBody>
          <a:bodyPr anchorCtr="0" anchor="t" bIns="91425" lIns="91425" spcFirstLastPara="1" rIns="91425" wrap="square" tIns="91425">
            <a:noAutofit/>
          </a:bodyPr>
          <a:lstStyle/>
          <a:p>
            <a:pPr indent="0" lvl="0" marL="2309495" marR="2324735" rtl="0" algn="ctr">
              <a:lnSpc>
                <a:spcPct val="83750"/>
              </a:lnSpc>
              <a:spcBef>
                <a:spcPts val="0"/>
              </a:spcBef>
              <a:spcAft>
                <a:spcPts val="0"/>
              </a:spcAft>
              <a:buClr>
                <a:schemeClr val="dk1"/>
              </a:buClr>
              <a:buSzPts val="990"/>
              <a:buFont typeface="Arial"/>
              <a:buNone/>
            </a:pPr>
            <a:r>
              <a:rPr lang="es-419" sz="2170">
                <a:latin typeface="Courier New"/>
                <a:ea typeface="Courier New"/>
                <a:cs typeface="Courier New"/>
                <a:sym typeface="Courier New"/>
              </a:rPr>
              <a:t>DESARROLLO DE LA ETAPA PRODUCTIVA.</a:t>
            </a:r>
            <a:endParaRPr sz="3520"/>
          </a:p>
        </p:txBody>
      </p:sp>
      <p:sp>
        <p:nvSpPr>
          <p:cNvPr id="334" name="Google Shape;334;p23"/>
          <p:cNvSpPr txBox="1"/>
          <p:nvPr>
            <p:ph idx="1" type="body"/>
          </p:nvPr>
        </p:nvSpPr>
        <p:spPr>
          <a:xfrm>
            <a:off x="46200" y="780000"/>
            <a:ext cx="9051600" cy="4363500"/>
          </a:xfrm>
          <a:prstGeom prst="rect">
            <a:avLst/>
          </a:prstGeom>
        </p:spPr>
        <p:txBody>
          <a:bodyPr anchorCtr="0" anchor="t" bIns="91425" lIns="91425" spcFirstLastPara="1" rIns="91425" wrap="square" tIns="91425">
            <a:normAutofit fontScale="77500" lnSpcReduction="20000"/>
          </a:bodyPr>
          <a:lstStyle/>
          <a:p>
            <a:pPr indent="0" lvl="0" marL="0" marR="894714" rtl="0" algn="l">
              <a:lnSpc>
                <a:spcPct val="95833"/>
              </a:lnSpc>
              <a:spcBef>
                <a:spcPts val="1145"/>
              </a:spcBef>
              <a:spcAft>
                <a:spcPts val="0"/>
              </a:spcAft>
              <a:buNone/>
            </a:pPr>
            <a:r>
              <a:rPr b="1" lang="es-419" sz="1847">
                <a:solidFill>
                  <a:schemeClr val="dk1"/>
                </a:solidFill>
              </a:rPr>
              <a:t>ARTICULO 11º. Apropiación y desarrollo del conocimiento. </a:t>
            </a:r>
            <a:r>
              <a:rPr lang="es-419" sz="1847">
                <a:solidFill>
                  <a:schemeClr val="dk1"/>
                </a:solidFill>
              </a:rPr>
              <a:t>La etapa productiva del programa de formación es aquella en la cual el Aprendiz SENA aplica, complementa, fortalece y consolida sus competencias, en términos de conocimiento, habilidades, destrezas, actitudes y valores.</a:t>
            </a:r>
            <a:endParaRPr sz="1847">
              <a:solidFill>
                <a:schemeClr val="dk1"/>
              </a:solidFill>
            </a:endParaRPr>
          </a:p>
          <a:p>
            <a:pPr indent="0" lvl="0" marL="0" marR="899160" rtl="0" algn="l">
              <a:lnSpc>
                <a:spcPct val="107916"/>
              </a:lnSpc>
              <a:spcBef>
                <a:spcPts val="1220"/>
              </a:spcBef>
              <a:spcAft>
                <a:spcPts val="0"/>
              </a:spcAft>
              <a:buNone/>
            </a:pPr>
            <a:r>
              <a:rPr lang="es-419" sz="1847">
                <a:solidFill>
                  <a:schemeClr val="dk1"/>
                </a:solidFill>
              </a:rPr>
              <a:t>La etapa productiva debe permitirle al aprendiz aplicar en la resolución de problemas reales del</a:t>
            </a:r>
            <a:endParaRPr sz="1847">
              <a:solidFill>
                <a:schemeClr val="dk1"/>
              </a:solidFill>
            </a:endParaRPr>
          </a:p>
          <a:p>
            <a:pPr indent="0" lvl="0" marL="0" marR="925830" rtl="0" algn="l">
              <a:lnSpc>
                <a:spcPct val="105416"/>
              </a:lnSpc>
              <a:spcBef>
                <a:spcPts val="0"/>
              </a:spcBef>
              <a:spcAft>
                <a:spcPts val="0"/>
              </a:spcAft>
              <a:buNone/>
            </a:pPr>
            <a:r>
              <a:rPr lang="es-419" sz="1847">
                <a:solidFill>
                  <a:schemeClr val="dk1"/>
                </a:solidFill>
              </a:rPr>
              <a:t>;sector productivo, los conocimientos, habilidades y destrezas pertinentes a las competencias</a:t>
            </a:r>
            <a:endParaRPr sz="1847">
              <a:solidFill>
                <a:schemeClr val="dk1"/>
              </a:solidFill>
            </a:endParaRPr>
          </a:p>
          <a:p>
            <a:pPr indent="0" lvl="0" marL="38735" rtl="0" algn="l">
              <a:lnSpc>
                <a:spcPct val="107916"/>
              </a:lnSpc>
              <a:spcBef>
                <a:spcPts val="0"/>
              </a:spcBef>
              <a:spcAft>
                <a:spcPts val="0"/>
              </a:spcAft>
              <a:buNone/>
            </a:pPr>
            <a:r>
              <a:rPr lang="es-419" sz="1847">
                <a:solidFill>
                  <a:schemeClr val="dk1"/>
                </a:solidFill>
              </a:rPr>
              <a:t>,del programa de formación, asumiendo estrategias y metodologías de autogestión.</a:t>
            </a:r>
            <a:endParaRPr sz="1847">
              <a:solidFill>
                <a:schemeClr val="dk1"/>
              </a:solidFill>
            </a:endParaRPr>
          </a:p>
          <a:p>
            <a:pPr indent="0" lvl="0" marL="38735" rtl="0" algn="l">
              <a:lnSpc>
                <a:spcPct val="107916"/>
              </a:lnSpc>
              <a:spcBef>
                <a:spcPts val="0"/>
              </a:spcBef>
              <a:spcAft>
                <a:spcPts val="0"/>
              </a:spcAft>
              <a:buNone/>
            </a:pPr>
            <a:r>
              <a:rPr b="1" lang="es-419" sz="1847">
                <a:solidFill>
                  <a:schemeClr val="dk1"/>
                </a:solidFill>
              </a:rPr>
              <a:t>ARTÍCULO 12º. Alternativas para el desarrollo de la etapa productiva. </a:t>
            </a:r>
            <a:r>
              <a:rPr lang="es-419" sz="1847">
                <a:solidFill>
                  <a:schemeClr val="dk1"/>
                </a:solidFill>
              </a:rPr>
              <a:t>Para la realización de la etapa productiva requerida en el proceso de aprendizaje de los aprendices del SENA, se deben considerar las siguientes alternativas:</a:t>
            </a:r>
            <a:endParaRPr sz="1847">
              <a:solidFill>
                <a:schemeClr val="dk1"/>
              </a:solidFill>
            </a:endParaRPr>
          </a:p>
          <a:p>
            <a:pPr indent="-320161" lvl="0" marL="1106170" marR="909320" rtl="0" algn="just">
              <a:lnSpc>
                <a:spcPct val="95833"/>
              </a:lnSpc>
              <a:spcBef>
                <a:spcPts val="1320"/>
              </a:spcBef>
              <a:spcAft>
                <a:spcPts val="0"/>
              </a:spcAft>
              <a:buClr>
                <a:schemeClr val="dk1"/>
              </a:buClr>
              <a:buSzPct val="100000"/>
              <a:buChar char="•"/>
            </a:pPr>
            <a:r>
              <a:rPr lang="es-419" sz="1847" u="sng">
                <a:solidFill>
                  <a:schemeClr val="dk1"/>
                </a:solidFill>
              </a:rPr>
              <a:t>Desempeño en una empresa a través del Contrato de Aprendizaje</a:t>
            </a:r>
            <a:r>
              <a:rPr lang="es-419" sz="1847">
                <a:solidFill>
                  <a:schemeClr val="dk1"/>
                </a:solidFill>
              </a:rPr>
              <a:t> en las diferentes empresas obligadas y/o voluntarias, incluido el SENA. La constancia de cumplimiento a satisfacción es expedida por la empresa respectiva</a:t>
            </a:r>
            <a:endParaRPr sz="1847">
              <a:solidFill>
                <a:schemeClr val="dk1"/>
              </a:solidFill>
            </a:endParaRPr>
          </a:p>
          <a:p>
            <a:pPr indent="0" lvl="0" marL="0" rtl="0" algn="l">
              <a:lnSpc>
                <a:spcPct val="100000"/>
              </a:lnSpc>
              <a:spcBef>
                <a:spcPts val="20"/>
              </a:spcBef>
              <a:spcAft>
                <a:spcPts val="0"/>
              </a:spcAft>
              <a:buNone/>
            </a:pPr>
            <a:r>
              <a:t/>
            </a:r>
            <a:endParaRPr sz="1847">
              <a:solidFill>
                <a:schemeClr val="dk1"/>
              </a:solidFill>
            </a:endParaRPr>
          </a:p>
          <a:p>
            <a:pPr indent="-319527" lvl="0" marL="1105535" marR="901064" rtl="0" algn="just">
              <a:lnSpc>
                <a:spcPct val="95833"/>
              </a:lnSpc>
              <a:spcBef>
                <a:spcPts val="5"/>
              </a:spcBef>
              <a:spcAft>
                <a:spcPts val="0"/>
              </a:spcAft>
              <a:buClr>
                <a:schemeClr val="dk1"/>
              </a:buClr>
              <a:buSzPct val="100000"/>
              <a:buChar char="•"/>
            </a:pPr>
            <a:r>
              <a:rPr lang="es-419" sz="1847" u="sng">
                <a:solidFill>
                  <a:schemeClr val="dk1"/>
                </a:solidFill>
              </a:rPr>
              <a:t>Desempeño a través de vinculación laboral o contractual</a:t>
            </a:r>
            <a:r>
              <a:rPr lang="es-419" sz="1847">
                <a:solidFill>
                  <a:schemeClr val="dk1"/>
                </a:solidFill>
              </a:rPr>
              <a:t> en actividades relacionadas con el programa de formación de conformidad con la normativa dispuesta para contratos de aprendizaje. La constancia de cumplimiento a satisfacción es expedida por la empresa respectiva</a:t>
            </a:r>
            <a:endParaRPr sz="1847">
              <a:solidFill>
                <a:schemeClr val="dk1"/>
              </a:solidFill>
            </a:endParaRPr>
          </a:p>
          <a:p>
            <a:pPr indent="0" lvl="0" marL="0" rtl="0" algn="l">
              <a:lnSpc>
                <a:spcPct val="100000"/>
              </a:lnSpc>
              <a:spcBef>
                <a:spcPts val="20"/>
              </a:spcBef>
              <a:spcAft>
                <a:spcPts val="0"/>
              </a:spcAft>
              <a:buNone/>
            </a:pPr>
            <a:r>
              <a:t/>
            </a:r>
            <a:endParaRPr sz="1150">
              <a:solidFill>
                <a:schemeClr val="dk1"/>
              </a:solidFill>
            </a:endParaRPr>
          </a:p>
          <a:p>
            <a:pPr indent="0" lvl="0" marL="38735" rtl="0" algn="l">
              <a:lnSpc>
                <a:spcPct val="107916"/>
              </a:lnSpc>
              <a:spcBef>
                <a:spcPts val="0"/>
              </a:spcBef>
              <a:spcAft>
                <a:spcPts val="0"/>
              </a:spcAft>
              <a:buNone/>
            </a:pPr>
            <a:r>
              <a:t/>
            </a:r>
            <a:endParaRPr sz="1150">
              <a:solidFill>
                <a:schemeClr val="dk1"/>
              </a:solidFill>
            </a:endParaRPr>
          </a:p>
          <a:p>
            <a:pPr indent="5714" lvl="0" marL="802005" marR="894714" rtl="0" algn="l">
              <a:lnSpc>
                <a:spcPct val="95833"/>
              </a:lnSpc>
              <a:spcBef>
                <a:spcPts val="1145"/>
              </a:spcBef>
              <a:spcAft>
                <a:spcPts val="0"/>
              </a:spcAft>
              <a:buClr>
                <a:schemeClr val="dk1"/>
              </a:buClr>
              <a:buSzPct val="95652"/>
              <a:buFont typeface="Arial"/>
              <a:buNone/>
            </a:pPr>
            <a:r>
              <a:t/>
            </a:r>
            <a:endParaRPr sz="115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idx="1" type="body"/>
          </p:nvPr>
        </p:nvSpPr>
        <p:spPr>
          <a:xfrm>
            <a:off x="139825" y="0"/>
            <a:ext cx="9004200" cy="5077500"/>
          </a:xfrm>
          <a:prstGeom prst="rect">
            <a:avLst/>
          </a:prstGeom>
        </p:spPr>
        <p:txBody>
          <a:bodyPr anchorCtr="0" anchor="t" bIns="91425" lIns="91425" spcFirstLastPara="1" rIns="91425" wrap="square" tIns="91425">
            <a:normAutofit/>
          </a:bodyPr>
          <a:lstStyle/>
          <a:p>
            <a:pPr indent="-311150" lvl="0" marL="1105535" marR="906145" rtl="0" algn="just">
              <a:lnSpc>
                <a:spcPct val="95833"/>
              </a:lnSpc>
              <a:spcBef>
                <a:spcPts val="0"/>
              </a:spcBef>
              <a:spcAft>
                <a:spcPts val="0"/>
              </a:spcAft>
              <a:buClr>
                <a:schemeClr val="dk1"/>
              </a:buClr>
              <a:buSzPts val="1350"/>
              <a:buChar char="•"/>
            </a:pPr>
            <a:r>
              <a:rPr lang="es-419" sz="1350" u="sng">
                <a:solidFill>
                  <a:schemeClr val="dk1"/>
                </a:solidFill>
              </a:rPr>
              <a:t>Participación en un proyecto productivo, o en SENA - Empresa, o en SENA proveedor</a:t>
            </a:r>
            <a:r>
              <a:rPr lang="es-419" sz="1350">
                <a:solidFill>
                  <a:schemeClr val="dk1"/>
                </a:solidFill>
              </a:rPr>
              <a:t> </a:t>
            </a:r>
            <a:r>
              <a:rPr lang="es-419" sz="1350" u="sng">
                <a:solidFill>
                  <a:schemeClr val="dk1"/>
                </a:solidFill>
              </a:rPr>
              <a:t>SENA o en Producción de Centros,</a:t>
            </a:r>
            <a:r>
              <a:rPr lang="es-419" sz="1350">
                <a:solidFill>
                  <a:schemeClr val="dk1"/>
                </a:solidFill>
              </a:rPr>
              <a:t> cuando se definen los proyectos en el marco de un programa de formación y estos posibilitan la simulación de entornos productivos reales y la aplicación de conocimientos, habilidades y destrezas pertinentes a las competencias del</a:t>
            </a:r>
            <a:endParaRPr sz="1350">
              <a:solidFill>
                <a:schemeClr val="dk1"/>
              </a:solidFill>
            </a:endParaRPr>
          </a:p>
          <a:p>
            <a:pPr indent="-1059815" lvl="0" marL="1105535" marR="907414" rtl="0" algn="just">
              <a:lnSpc>
                <a:spcPct val="96666"/>
              </a:lnSpc>
              <a:spcBef>
                <a:spcPts val="0"/>
              </a:spcBef>
              <a:spcAft>
                <a:spcPts val="0"/>
              </a:spcAft>
              <a:buClr>
                <a:schemeClr val="dk1"/>
              </a:buClr>
              <a:buSzPts val="1100"/>
              <a:buFont typeface="Arial"/>
              <a:buNone/>
            </a:pPr>
            <a:r>
              <a:rPr lang="es-419" sz="1350">
                <a:solidFill>
                  <a:schemeClr val="dk1"/>
                </a:solidFill>
              </a:rPr>
              <a:t>,	programa para cumplir con el objetivo de la etapa productiva, donde se concierta sobre las condiciones de estadía, esto es, pago de algún auxilio económico o en especie. La constancia de cumplimiento a satisfacción la expide el Subdirector de Centro respectivo.</a:t>
            </a:r>
            <a:endParaRPr sz="1350">
              <a:solidFill>
                <a:schemeClr val="dk1"/>
              </a:solidFill>
            </a:endParaRPr>
          </a:p>
          <a:p>
            <a:pPr indent="-312419" lvl="0" marL="1103630" marR="905510" rtl="0" algn="just">
              <a:lnSpc>
                <a:spcPct val="95833"/>
              </a:lnSpc>
              <a:spcBef>
                <a:spcPts val="1300"/>
              </a:spcBef>
              <a:spcAft>
                <a:spcPts val="0"/>
              </a:spcAft>
              <a:buClr>
                <a:schemeClr val="dk1"/>
              </a:buClr>
              <a:buSzPts val="1350"/>
              <a:buChar char="•"/>
            </a:pPr>
            <a:r>
              <a:rPr lang="es-419" sz="1350" u="sng">
                <a:solidFill>
                  <a:schemeClr val="dk1"/>
                </a:solidFill>
              </a:rPr>
              <a:t>De apoyo a una unidad productiva familiar, </a:t>
            </a:r>
            <a:r>
              <a:rPr lang="es-419" sz="1350">
                <a:solidFill>
                  <a:schemeClr val="dk1"/>
                </a:solidFill>
              </a:rPr>
              <a:t>donde el aprendiz pueda aplicar en las actividades que desarrolla las competencias adquiridas durante su proceso de formación. En este caso el aprendiz hace su propia concertación con la unidad productiva sobre las condiciones de estadía, esto es, pago de algÚn auxilio económico o en especie y el certificado de cumplimiento de la pasantía lo brinda el responsable del proceso del aprendiz en la unidad productiva.</a:t>
            </a:r>
            <a:endParaRPr sz="1350">
              <a:solidFill>
                <a:schemeClr val="dk1"/>
              </a:solidFill>
            </a:endParaRPr>
          </a:p>
          <a:p>
            <a:pPr indent="0" lvl="0" marL="0" rtl="0" algn="l">
              <a:lnSpc>
                <a:spcPct val="100000"/>
              </a:lnSpc>
              <a:spcBef>
                <a:spcPts val="25"/>
              </a:spcBef>
              <a:spcAft>
                <a:spcPts val="0"/>
              </a:spcAft>
              <a:buClr>
                <a:schemeClr val="dk1"/>
              </a:buClr>
              <a:buSzPts val="1100"/>
              <a:buFont typeface="Arial"/>
              <a:buNone/>
            </a:pPr>
            <a:r>
              <a:t/>
            </a:r>
            <a:endParaRPr sz="1350">
              <a:solidFill>
                <a:schemeClr val="dk1"/>
              </a:solidFill>
            </a:endParaRPr>
          </a:p>
          <a:p>
            <a:pPr indent="-307339" lvl="0" marL="1106170" marR="902335" rtl="0" algn="just">
              <a:lnSpc>
                <a:spcPct val="95000"/>
              </a:lnSpc>
              <a:spcBef>
                <a:spcPts val="0"/>
              </a:spcBef>
              <a:spcAft>
                <a:spcPts val="0"/>
              </a:spcAft>
              <a:buClr>
                <a:schemeClr val="dk1"/>
              </a:buClr>
              <a:buSzPts val="1350"/>
              <a:buChar char="•"/>
            </a:pPr>
            <a:r>
              <a:rPr lang="es-419" sz="1350">
                <a:solidFill>
                  <a:schemeClr val="dk1"/>
                </a:solidFill>
              </a:rPr>
              <a:t>	</a:t>
            </a:r>
            <a:r>
              <a:rPr lang="es-419" sz="1350" u="sng">
                <a:solidFill>
                  <a:schemeClr val="dk1"/>
                </a:solidFill>
              </a:rPr>
              <a:t>De apoyo a una institución estatal nacional, territorial, o a una ONG, o a una entidad sn</a:t>
            </a:r>
            <a:r>
              <a:rPr lang="es-419" sz="1350">
                <a:solidFill>
                  <a:schemeClr val="dk1"/>
                </a:solidFill>
              </a:rPr>
              <a:t> </a:t>
            </a:r>
            <a:r>
              <a:rPr lang="es-419" sz="1350" u="sng">
                <a:solidFill>
                  <a:schemeClr val="dk1"/>
                </a:solidFill>
              </a:rPr>
              <a:t>ánimo de lucro</a:t>
            </a:r>
            <a:r>
              <a:rPr lang="es-419" sz="1350">
                <a:solidFill>
                  <a:schemeClr val="dk1"/>
                </a:solidFill>
              </a:rPr>
              <a:t>, para el desempeño de actividades prácticas asociadas a su programa de formación o el desarrollo de un proyecto productivo en un ambiente de formación facilitado por esta institución, donde el aprendiz hace su propia concertación con la institución sobre las condiciones de estadía, esto es, pago de algún auxilio económico o en especie. La constancia o certificado de cumplimiento de la pasantía la expide el directivo o responsable del proceso del aprendiz en la institución.</a:t>
            </a:r>
            <a:endParaRPr sz="135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5"/>
          <p:cNvSpPr txBox="1"/>
          <p:nvPr>
            <p:ph idx="1" type="body"/>
          </p:nvPr>
        </p:nvSpPr>
        <p:spPr>
          <a:xfrm>
            <a:off x="-118975" y="568550"/>
            <a:ext cx="9144000" cy="5051100"/>
          </a:xfrm>
          <a:prstGeom prst="rect">
            <a:avLst/>
          </a:prstGeom>
        </p:spPr>
        <p:txBody>
          <a:bodyPr anchorCtr="0" anchor="t" bIns="91425" lIns="91425" spcFirstLastPara="1" rIns="91425" wrap="square" tIns="91425">
            <a:normAutofit/>
          </a:bodyPr>
          <a:lstStyle/>
          <a:p>
            <a:pPr indent="-308610" lvl="0" marL="1109980" marR="907414" rtl="0" algn="just">
              <a:lnSpc>
                <a:spcPct val="95833"/>
              </a:lnSpc>
              <a:spcBef>
                <a:spcPts val="1305"/>
              </a:spcBef>
              <a:spcAft>
                <a:spcPts val="0"/>
              </a:spcAft>
              <a:buClr>
                <a:schemeClr val="dk1"/>
              </a:buClr>
              <a:buSzPts val="1250"/>
              <a:buChar char="•"/>
            </a:pPr>
            <a:r>
              <a:rPr lang="es-419" sz="1950" u="sng">
                <a:solidFill>
                  <a:schemeClr val="dk1"/>
                </a:solidFill>
              </a:rPr>
              <a:t>Monitorias:</a:t>
            </a:r>
            <a:r>
              <a:rPr lang="es-419" sz="1950">
                <a:solidFill>
                  <a:schemeClr val="dk1"/>
                </a:solidFill>
              </a:rPr>
              <a:t> De acuerdo con la reglamentación establecida en la institución para los procesos de aprendizaje, el desarrollo de monitorias por parte de los aprendices SENA en las especialidades que son afines tecnológicamente a su programa de formación en un Centro </a:t>
            </a:r>
            <a:r>
              <a:rPr lang="es-419" sz="1850">
                <a:solidFill>
                  <a:schemeClr val="dk1"/>
                </a:solidFill>
              </a:rPr>
              <a:t>de Formación del SENA, serán contempladas como alternativa para la etapa productiva. La constancia o certificado de cumplimiento a satisfacción de las actividades de monitoria la expide el Subdirector de Centro de acuerdo a las horas asignadas por resolución.</a:t>
            </a:r>
            <a:endParaRPr sz="1850">
              <a:solidFill>
                <a:schemeClr val="dk1"/>
              </a:solidFill>
            </a:endParaRPr>
          </a:p>
          <a:p>
            <a:pPr indent="-351155" lvl="0" marL="1106170" marR="973455" rtl="0" algn="l">
              <a:lnSpc>
                <a:spcPct val="97916"/>
              </a:lnSpc>
              <a:spcBef>
                <a:spcPts val="1300"/>
              </a:spcBef>
              <a:spcAft>
                <a:spcPts val="0"/>
              </a:spcAft>
              <a:buClr>
                <a:schemeClr val="dk1"/>
              </a:buClr>
              <a:buSzPts val="1950"/>
              <a:buChar char="•"/>
            </a:pPr>
            <a:r>
              <a:rPr lang="es-419" sz="1850" u="sng">
                <a:solidFill>
                  <a:schemeClr val="dk1"/>
                </a:solidFill>
              </a:rPr>
              <a:t>Pasantías:</a:t>
            </a:r>
            <a:r>
              <a:rPr lang="es-419" sz="1850">
                <a:solidFill>
                  <a:schemeClr val="dk1"/>
                </a:solidFill>
              </a:rPr>
              <a:t> entre las cuales se contempla la asesoria a PYMES como alternativa de etapa productiva.</a:t>
            </a:r>
            <a:endParaRPr sz="1950">
              <a:solidFill>
                <a:schemeClr val="dk1"/>
              </a:solidFill>
            </a:endParaRPr>
          </a:p>
        </p:txBody>
      </p:sp>
      <p:pic>
        <p:nvPicPr>
          <p:cNvPr id="345" name="Google Shape;345;p25"/>
          <p:cNvPicPr preferRelativeResize="0"/>
          <p:nvPr/>
        </p:nvPicPr>
        <p:blipFill>
          <a:blip r:embed="rId3">
            <a:alphaModFix/>
          </a:blip>
          <a:stretch>
            <a:fillRect/>
          </a:stretch>
        </p:blipFill>
        <p:spPr>
          <a:xfrm>
            <a:off x="244975" y="919550"/>
            <a:ext cx="44943" cy="6241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marR="29844" rtl="0" algn="ctr">
              <a:spcBef>
                <a:spcPts val="1210"/>
              </a:spcBef>
              <a:spcAft>
                <a:spcPts val="0"/>
              </a:spcAft>
              <a:buClr>
                <a:schemeClr val="dk1"/>
              </a:buClr>
              <a:buSzPts val="1100"/>
              <a:buFont typeface="Arial"/>
              <a:buNone/>
            </a:pPr>
            <a:r>
              <a:rPr lang="es-419" sz="1750"/>
              <a:t>PROCESO DE </a:t>
            </a:r>
            <a:r>
              <a:rPr b="1" lang="es-419" sz="1750"/>
              <a:t>FORMACIÓN, INCUMPLIMIENTO, </a:t>
            </a:r>
            <a:r>
              <a:rPr lang="es-419" sz="1750"/>
              <a:t>DESERCIÓN</a:t>
            </a:r>
            <a:endParaRPr sz="3400"/>
          </a:p>
        </p:txBody>
      </p:sp>
      <p:sp>
        <p:nvSpPr>
          <p:cNvPr id="351" name="Google Shape;351;p26"/>
          <p:cNvSpPr txBox="1"/>
          <p:nvPr>
            <p:ph idx="1" type="body"/>
          </p:nvPr>
        </p:nvSpPr>
        <p:spPr>
          <a:xfrm>
            <a:off x="0" y="925600"/>
            <a:ext cx="8726400" cy="4026900"/>
          </a:xfrm>
          <a:prstGeom prst="rect">
            <a:avLst/>
          </a:prstGeom>
        </p:spPr>
        <p:txBody>
          <a:bodyPr anchorCtr="0" anchor="t" bIns="91425" lIns="91425" spcFirstLastPara="1" rIns="91425" wrap="square" tIns="91425">
            <a:noAutofit/>
          </a:bodyPr>
          <a:lstStyle/>
          <a:p>
            <a:pPr indent="2539" lvl="0" marL="886460" marR="894714" rtl="0" algn="just">
              <a:lnSpc>
                <a:spcPct val="96666"/>
              </a:lnSpc>
              <a:spcBef>
                <a:spcPts val="1245"/>
              </a:spcBef>
              <a:spcAft>
                <a:spcPts val="0"/>
              </a:spcAft>
              <a:buClr>
                <a:schemeClr val="dk1"/>
              </a:buClr>
              <a:buSzPts val="1100"/>
              <a:buFont typeface="Arial"/>
              <a:buNone/>
            </a:pPr>
            <a:r>
              <a:rPr lang="es-419" sz="1350">
                <a:solidFill>
                  <a:schemeClr val="dk1"/>
                </a:solidFill>
              </a:rPr>
              <a:t>ARTICULO 22. </a:t>
            </a:r>
            <a:r>
              <a:rPr b="1" lang="es-419" sz="1350">
                <a:solidFill>
                  <a:schemeClr val="dk1"/>
                </a:solidFill>
              </a:rPr>
              <a:t>Participación y Cumplimiento. </a:t>
            </a:r>
            <a:r>
              <a:rPr lang="es-419" sz="1350">
                <a:solidFill>
                  <a:schemeClr val="dk1"/>
                </a:solidFill>
              </a:rPr>
              <a:t>El Aprendiz SENA, como gestor principal de su proceso de formación debe participar de manera activa y oportuna en las diferentes actividades, presenciales y/o virtuales, que conforman la ruta de aprendizaje. Los procesos de formación en el SENA promueven la responsabilidad de cada Aprendiz en la gestión de su proceso de aprendizaje, facilitando su acceso a diversas fuentes de conocimiento. De acuerdo con lo concertado entre el Instructor — Tutor y el Aprendiz, se evaluará el cumplimiento o no de las actividades de aprendizaje de la ruta de aprendizaje, así:</a:t>
            </a:r>
            <a:endParaRPr sz="1350">
              <a:solidFill>
                <a:schemeClr val="dk1"/>
              </a:solidFill>
            </a:endParaRPr>
          </a:p>
          <a:p>
            <a:pPr indent="-87630" lvl="0" marL="893445" marR="894714" rtl="0" algn="just">
              <a:lnSpc>
                <a:spcPct val="95833"/>
              </a:lnSpc>
              <a:spcBef>
                <a:spcPts val="1200"/>
              </a:spcBef>
              <a:spcAft>
                <a:spcPts val="0"/>
              </a:spcAft>
              <a:buClr>
                <a:schemeClr val="dk1"/>
              </a:buClr>
              <a:buSzPts val="1350"/>
              <a:buAutoNum type="arabicPeriod"/>
            </a:pPr>
            <a:r>
              <a:rPr b="1" lang="es-419" sz="1350">
                <a:solidFill>
                  <a:schemeClr val="dk1"/>
                </a:solidFill>
              </a:rPr>
              <a:t>Incumplimiento justificado: </a:t>
            </a:r>
            <a:r>
              <a:rPr lang="es-419" sz="1350">
                <a:solidFill>
                  <a:schemeClr val="dk1"/>
                </a:solidFill>
              </a:rPr>
              <a:t>El incumplimiento justificado del Aprendiz se da cuando deja de cumplir con la presentación de evidencias de aprendizaje, o participar en actividades de aprendizaje pactadas en la ruta de aprendizaje, informando previamente al Instructor, a más tardar dentro de los dos (2) días hábiles siguientes a su ocurrencia, presentando un soporte comprobable que explique dicho evento. Por ejemplo: incapacidades médicas, calamidad doméstica, trámites de etapa productiva u otras, debidamente soportadas que requieran la atención del Aprendiz.</a:t>
            </a:r>
            <a:endParaRPr sz="1350">
              <a:solidFill>
                <a:schemeClr val="dk1"/>
              </a:solidFill>
            </a:endParaRPr>
          </a:p>
          <a:p>
            <a:pPr indent="-1269" lvl="0" marL="893445" marR="915035" rtl="0" algn="just">
              <a:lnSpc>
                <a:spcPct val="97916"/>
              </a:lnSpc>
              <a:spcBef>
                <a:spcPts val="1170"/>
              </a:spcBef>
              <a:spcAft>
                <a:spcPts val="0"/>
              </a:spcAft>
              <a:buClr>
                <a:schemeClr val="dk1"/>
              </a:buClr>
              <a:buSzPts val="1100"/>
              <a:buFont typeface="Arial"/>
              <a:buNone/>
            </a:pPr>
            <a:r>
              <a:rPr lang="es-419" sz="1350">
                <a:solidFill>
                  <a:schemeClr val="dk1"/>
                </a:solidFill>
              </a:rPr>
              <a:t>Las incapacidades médicas que superen (20) días calendario darán Iugar a un aplazamiento, previa notificación al aprendiz.</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7"/>
          <p:cNvSpPr txBox="1"/>
          <p:nvPr>
            <p:ph idx="1" type="body"/>
          </p:nvPr>
        </p:nvSpPr>
        <p:spPr>
          <a:xfrm>
            <a:off x="60475" y="55025"/>
            <a:ext cx="9083400" cy="5088600"/>
          </a:xfrm>
          <a:prstGeom prst="rect">
            <a:avLst/>
          </a:prstGeom>
        </p:spPr>
        <p:txBody>
          <a:bodyPr anchorCtr="0" anchor="t" bIns="91425" lIns="91425" spcFirstLastPara="1" rIns="91425" wrap="square" tIns="91425">
            <a:normAutofit/>
          </a:bodyPr>
          <a:lstStyle/>
          <a:p>
            <a:pPr indent="-74294" lvl="0" marL="890270" marR="891539" rtl="0" algn="just">
              <a:lnSpc>
                <a:spcPct val="95833"/>
              </a:lnSpc>
              <a:spcBef>
                <a:spcPts val="1065"/>
              </a:spcBef>
              <a:spcAft>
                <a:spcPts val="0"/>
              </a:spcAft>
              <a:buClr>
                <a:schemeClr val="dk1"/>
              </a:buClr>
              <a:buSzPts val="1250"/>
              <a:buAutoNum type="arabicPeriod"/>
            </a:pPr>
            <a:r>
              <a:rPr b="1" lang="es-419" sz="1250">
                <a:solidFill>
                  <a:schemeClr val="dk1"/>
                </a:solidFill>
              </a:rPr>
              <a:t>Incumplimiento Injustificado: </a:t>
            </a:r>
            <a:r>
              <a:rPr lang="es-419" sz="1250">
                <a:solidFill>
                  <a:schemeClr val="dk1"/>
                </a:solidFill>
              </a:rPr>
              <a:t>Es el incumplimiento del Aprendiz en la entrega de evidencias de aprendizaje o participación en actividades de aprendizaje, pactadas en la ruta de aprendizaje, que no fueron reportadas ni justificadas por el Aprendiz al Instructor, previamente o dentro de los dos (2) días hábiles siguientes a su ocurrencia, o cuando la(s) razón(es) expuestas por el Aprendiz o el soporte presentado, no justifican el incumplimiento.</a:t>
            </a:r>
            <a:endParaRPr sz="1250">
              <a:solidFill>
                <a:schemeClr val="dk1"/>
              </a:solidFill>
            </a:endParaRPr>
          </a:p>
          <a:p>
            <a:pPr indent="-6984" lvl="0" marL="894714" marR="894714" rtl="0" algn="just">
              <a:lnSpc>
                <a:spcPct val="93750"/>
              </a:lnSpc>
              <a:spcBef>
                <a:spcPts val="1305"/>
              </a:spcBef>
              <a:spcAft>
                <a:spcPts val="0"/>
              </a:spcAft>
              <a:buClr>
                <a:schemeClr val="dk1"/>
              </a:buClr>
              <a:buSzPts val="1100"/>
              <a:buFont typeface="Arial"/>
              <a:buNone/>
            </a:pPr>
            <a:r>
              <a:rPr lang="es-419" sz="1250">
                <a:solidFill>
                  <a:schemeClr val="dk1"/>
                </a:solidFill>
              </a:rPr>
              <a:t>El Instructor o Tutor debe efectuar el seguimiento y reporte en el sistema para la gestión de la formación.</a:t>
            </a:r>
            <a:endParaRPr sz="1250">
              <a:solidFill>
                <a:schemeClr val="dk1"/>
              </a:solidFill>
            </a:endParaRPr>
          </a:p>
          <a:p>
            <a:pPr indent="-72390" lvl="0" marL="886460" marR="894714" rtl="0" algn="just">
              <a:lnSpc>
                <a:spcPct val="96666"/>
              </a:lnSpc>
              <a:spcBef>
                <a:spcPts val="1255"/>
              </a:spcBef>
              <a:spcAft>
                <a:spcPts val="0"/>
              </a:spcAft>
              <a:buClr>
                <a:schemeClr val="dk1"/>
              </a:buClr>
              <a:buSzPts val="1250"/>
              <a:buAutoNum type="arabicPeriod"/>
            </a:pPr>
            <a:r>
              <a:rPr b="1" lang="es-419" sz="1250">
                <a:solidFill>
                  <a:schemeClr val="dk1"/>
                </a:solidFill>
              </a:rPr>
              <a:t>Revisión de los Resultados de Evaluación: </a:t>
            </a:r>
            <a:r>
              <a:rPr lang="es-419" sz="1250">
                <a:solidFill>
                  <a:schemeClr val="dk1"/>
                </a:solidFill>
              </a:rPr>
              <a:t>El instructor debe analizar el avance del proceso de formación, identificando con el aprendiz sus logros y dificultades, retroalimentando de manera permanente y ajustando las estrategias desarrolladas, en los casos que se requiera. En caso de que el aprendiz no logre el resultado de aprendizaje, el instructor programa y realiza actividades pedagógicas complementarias. El Aprendiz que esté en desacuerdo con la evaluación de su formación emitida por el Instructor, podrá ejercer el derecho a que se le revisen los resultados, siguiendo el procedimiento</a:t>
            </a:r>
            <a:endParaRPr sz="1250">
              <a:solidFill>
                <a:schemeClr val="dk1"/>
              </a:solidFill>
            </a:endParaRPr>
          </a:p>
          <a:p>
            <a:pPr indent="0" lvl="0" marL="457200" marR="894714" rtl="0" algn="just">
              <a:lnSpc>
                <a:spcPct val="96666"/>
              </a:lnSpc>
              <a:spcBef>
                <a:spcPts val="1255"/>
              </a:spcBef>
              <a:spcAft>
                <a:spcPts val="0"/>
              </a:spcAft>
              <a:buNone/>
            </a:pPr>
            <a:r>
              <a:rPr b="1" lang="es-419" sz="1250">
                <a:solidFill>
                  <a:schemeClr val="dk1"/>
                </a:solidFill>
              </a:rPr>
              <a:t>        4.- Deserción. </a:t>
            </a:r>
            <a:r>
              <a:rPr lang="es-419" sz="1250">
                <a:solidFill>
                  <a:schemeClr val="dk1"/>
                </a:solidFill>
              </a:rPr>
              <a:t>Se considera deserción en el proceso de formación:</a:t>
            </a:r>
            <a:endParaRPr sz="1250">
              <a:solidFill>
                <a:schemeClr val="dk1"/>
              </a:solidFill>
            </a:endParaRPr>
          </a:p>
          <a:p>
            <a:pPr indent="-1905" lvl="0" marL="892175" marR="894080" rtl="0" algn="just">
              <a:lnSpc>
                <a:spcPct val="95833"/>
              </a:lnSpc>
              <a:spcBef>
                <a:spcPts val="1285"/>
              </a:spcBef>
              <a:spcAft>
                <a:spcPts val="0"/>
              </a:spcAft>
              <a:buNone/>
            </a:pPr>
            <a:r>
              <a:rPr lang="es-419" sz="1250">
                <a:solidFill>
                  <a:schemeClr val="dk1"/>
                </a:solidFill>
              </a:rPr>
              <a:t>a. Cuando el aprendiz injustificadamente no se presente por tres (3) días consecutivos al Centro de Formación o empresa en su proceso formativo.</a:t>
            </a:r>
            <a:endParaRPr sz="1250">
              <a:solidFill>
                <a:schemeClr val="dk1"/>
              </a:solidFill>
            </a:endParaRPr>
          </a:p>
          <a:p>
            <a:pPr indent="-79375" lvl="0" marL="893445" marR="895985" rtl="0" algn="just">
              <a:lnSpc>
                <a:spcPct val="97916"/>
              </a:lnSpc>
              <a:spcBef>
                <a:spcPts val="0"/>
              </a:spcBef>
              <a:spcAft>
                <a:spcPts val="0"/>
              </a:spcAft>
              <a:buClr>
                <a:schemeClr val="dk1"/>
              </a:buClr>
              <a:buSzPts val="1250"/>
              <a:buAutoNum type="alphaLcPeriod" startAt="3"/>
            </a:pPr>
            <a:r>
              <a:rPr lang="es-419" sz="1250">
                <a:solidFill>
                  <a:schemeClr val="dk1"/>
                </a:solidFill>
              </a:rPr>
              <a:t>Cuando al terminar el periodo de aplazamiento aprobado por el SENA, el Aprendiz no reingresa al programa de formación.</a:t>
            </a:r>
            <a:endParaRPr sz="1250">
              <a:solidFill>
                <a:schemeClr val="dk1"/>
              </a:solidFill>
            </a:endParaRPr>
          </a:p>
          <a:p>
            <a:pPr indent="-78740" lvl="0" marL="889635" marR="900430" rtl="0" algn="just">
              <a:lnSpc>
                <a:spcPct val="96666"/>
              </a:lnSpc>
              <a:spcBef>
                <a:spcPts val="0"/>
              </a:spcBef>
              <a:spcAft>
                <a:spcPts val="0"/>
              </a:spcAft>
              <a:buClr>
                <a:schemeClr val="dk1"/>
              </a:buClr>
              <a:buSzPts val="1250"/>
              <a:buAutoNum type="alphaLcPeriod" startAt="3"/>
            </a:pPr>
            <a:r>
              <a:rPr lang="es-419" sz="1250">
                <a:solidFill>
                  <a:schemeClr val="dk1"/>
                </a:solidFill>
              </a:rPr>
              <a:t>Cuando transcurridos dos (2) años contados a partir de la fecha de terminación de la etapa lectiva del programa, el Aprendiz no ha presentado la evidencia de la realización de la etapa productiva.</a:t>
            </a:r>
            <a:endParaRPr sz="1250">
              <a:solidFill>
                <a:schemeClr val="dk1"/>
              </a:solidFill>
            </a:endParaRPr>
          </a:p>
          <a:p>
            <a:pPr indent="0" lvl="0" marL="0" marR="894714" rtl="0" algn="just">
              <a:lnSpc>
                <a:spcPct val="96666"/>
              </a:lnSpc>
              <a:spcBef>
                <a:spcPts val="1255"/>
              </a:spcBef>
              <a:spcAft>
                <a:spcPts val="0"/>
              </a:spcAft>
              <a:buNone/>
            </a:pPr>
            <a:r>
              <a:t/>
            </a:r>
            <a:endParaRPr sz="115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marR="58420" rtl="0" algn="ctr">
              <a:lnSpc>
                <a:spcPct val="107916"/>
              </a:lnSpc>
              <a:spcBef>
                <a:spcPts val="0"/>
              </a:spcBef>
              <a:spcAft>
                <a:spcPts val="0"/>
              </a:spcAft>
              <a:buNone/>
            </a:pPr>
            <a:r>
              <a:rPr b="1" lang="es-419" sz="1927"/>
              <a:t>MEDIDAS FORMATIVAS Y SANCIONES</a:t>
            </a:r>
            <a:endParaRPr b="1" sz="1927"/>
          </a:p>
          <a:p>
            <a:pPr indent="0" lvl="0" marL="0" rtl="0" algn="l">
              <a:spcBef>
                <a:spcPts val="0"/>
              </a:spcBef>
              <a:spcAft>
                <a:spcPts val="0"/>
              </a:spcAft>
              <a:buNone/>
            </a:pPr>
            <a:r>
              <a:t/>
            </a:r>
            <a:endParaRPr sz="3022"/>
          </a:p>
        </p:txBody>
      </p:sp>
      <p:sp>
        <p:nvSpPr>
          <p:cNvPr id="362" name="Google Shape;362;p28"/>
          <p:cNvSpPr txBox="1"/>
          <p:nvPr>
            <p:ph idx="1" type="body"/>
          </p:nvPr>
        </p:nvSpPr>
        <p:spPr>
          <a:xfrm>
            <a:off x="-75650" y="956525"/>
            <a:ext cx="9057300" cy="4544100"/>
          </a:xfrm>
          <a:prstGeom prst="rect">
            <a:avLst/>
          </a:prstGeom>
        </p:spPr>
        <p:txBody>
          <a:bodyPr anchorCtr="0" anchor="t" bIns="91425" lIns="91425" spcFirstLastPara="1" rIns="91425" wrap="square" tIns="91425">
            <a:noAutofit/>
          </a:bodyPr>
          <a:lstStyle/>
          <a:p>
            <a:pPr indent="1904" lvl="0" marL="816610" marR="970280" rtl="0" algn="just">
              <a:lnSpc>
                <a:spcPct val="75000"/>
              </a:lnSpc>
              <a:spcBef>
                <a:spcPts val="1035"/>
              </a:spcBef>
              <a:spcAft>
                <a:spcPts val="0"/>
              </a:spcAft>
              <a:buClr>
                <a:schemeClr val="dk1"/>
              </a:buClr>
              <a:buSzPts val="1018"/>
              <a:buFont typeface="Arial"/>
              <a:buNone/>
            </a:pPr>
            <a:r>
              <a:rPr lang="es-419" sz="1263">
                <a:solidFill>
                  <a:schemeClr val="dk1"/>
                </a:solidFill>
              </a:rPr>
              <a:t>ARTÍCULO 27. Medidas Formativas. Las medidas formativas son aquellas acciones que se aplican al Aprendiz SENA cuando se trate de hechos que contraríen en menor grado el orden académico o disciplinario, sin afectar los deberes, derechos y prohibiciones, o que se adopta con el fin de prevenir su ocurrencia, o con el fin de generar cambios en el desempeño académico o en el comportamiento disciplinario del Aprendiz.</a:t>
            </a:r>
            <a:endParaRPr sz="1263">
              <a:solidFill>
                <a:schemeClr val="dk1"/>
              </a:solidFill>
            </a:endParaRPr>
          </a:p>
          <a:p>
            <a:pPr indent="0" lvl="0" marL="815975" rtl="0" algn="just">
              <a:lnSpc>
                <a:spcPct val="80000"/>
              </a:lnSpc>
              <a:spcBef>
                <a:spcPts val="1235"/>
              </a:spcBef>
              <a:spcAft>
                <a:spcPts val="0"/>
              </a:spcAft>
              <a:buClr>
                <a:schemeClr val="dk1"/>
              </a:buClr>
              <a:buSzPts val="1018"/>
              <a:buFont typeface="Arial"/>
              <a:buNone/>
            </a:pPr>
            <a:r>
              <a:rPr lang="es-419" sz="1263">
                <a:solidFill>
                  <a:schemeClr val="dk1"/>
                </a:solidFill>
              </a:rPr>
              <a:t>Son medidas formativas:</a:t>
            </a:r>
            <a:endParaRPr sz="1263">
              <a:solidFill>
                <a:schemeClr val="dk1"/>
              </a:solidFill>
            </a:endParaRPr>
          </a:p>
          <a:p>
            <a:pPr indent="-70088" lvl="0" marL="807720" marR="970280" rtl="0" algn="just">
              <a:lnSpc>
                <a:spcPct val="75000"/>
              </a:lnSpc>
              <a:spcBef>
                <a:spcPts val="1295"/>
              </a:spcBef>
              <a:spcAft>
                <a:spcPts val="0"/>
              </a:spcAft>
              <a:buClr>
                <a:schemeClr val="dk1"/>
              </a:buClr>
              <a:buSzPts val="1264"/>
              <a:buAutoNum type="arabicPeriod"/>
            </a:pPr>
            <a:r>
              <a:rPr b="1" lang="es-419" sz="1263">
                <a:solidFill>
                  <a:schemeClr val="dk1"/>
                </a:solidFill>
              </a:rPr>
              <a:t>Llamado de atención verbal: </a:t>
            </a:r>
            <a:r>
              <a:rPr lang="es-419" sz="1263">
                <a:solidFill>
                  <a:schemeClr val="dk1"/>
                </a:solidFill>
              </a:rPr>
              <a:t>Cuando se trate de hechos que contrarien en menor grado el orden académico o disciplinario, sin afectar los deberes, derechos y prohibiciones, o cuando sea necesario para prevenir la ocurrencia de hechos que vulneren esos deberes, derechos y prohibiciones, el aprendiz podrá recibir un Ilamado de atención verbal por parte del (los) Instructor, el Coordinador Académico, el(los) responsable(s) de Bienestar, o el Subdirector del Centro.</a:t>
            </a:r>
            <a:endParaRPr sz="1263">
              <a:solidFill>
                <a:schemeClr val="dk1"/>
              </a:solidFill>
            </a:endParaRPr>
          </a:p>
          <a:p>
            <a:pPr indent="0" lvl="0" marL="807720" rtl="0" algn="just">
              <a:lnSpc>
                <a:spcPct val="80000"/>
              </a:lnSpc>
              <a:spcBef>
                <a:spcPts val="1280"/>
              </a:spcBef>
              <a:spcAft>
                <a:spcPts val="0"/>
              </a:spcAft>
              <a:buClr>
                <a:schemeClr val="dk1"/>
              </a:buClr>
              <a:buSzPts val="1018"/>
              <a:buFont typeface="Arial"/>
              <a:buNone/>
            </a:pPr>
            <a:r>
              <a:rPr lang="es-419" sz="1263">
                <a:solidFill>
                  <a:schemeClr val="dk1"/>
                </a:solidFill>
              </a:rPr>
              <a:t>Este llamado de atención verbal no constituye una sanción.</a:t>
            </a:r>
            <a:endParaRPr sz="1263">
              <a:solidFill>
                <a:schemeClr val="dk1"/>
              </a:solidFill>
            </a:endParaRPr>
          </a:p>
          <a:p>
            <a:pPr indent="-74533" lvl="0" marL="805815" marR="979170" rtl="0" algn="just">
              <a:lnSpc>
                <a:spcPct val="75833"/>
              </a:lnSpc>
              <a:spcBef>
                <a:spcPts val="1255"/>
              </a:spcBef>
              <a:spcAft>
                <a:spcPts val="0"/>
              </a:spcAft>
              <a:buClr>
                <a:schemeClr val="dk1"/>
              </a:buClr>
              <a:buSzPts val="1264"/>
              <a:buAutoNum type="arabicPeriod"/>
            </a:pPr>
            <a:r>
              <a:rPr b="1" lang="es-419" sz="1263">
                <a:solidFill>
                  <a:schemeClr val="dk1"/>
                </a:solidFill>
              </a:rPr>
              <a:t>Plan de Mejoramiento académico: </a:t>
            </a:r>
            <a:r>
              <a:rPr lang="es-419" sz="1263">
                <a:solidFill>
                  <a:schemeClr val="dk1"/>
                </a:solidFill>
              </a:rPr>
              <a:t>Es una medida adoptada para definir acciones de formación, previo agotamiento de estrategias pedagógicas del instructor e iniciativas del aprendiz, el Plan de Mejoramiento es un documento que consigna acciones concertadas entre el Aprendiz y el Instructor o el Coordinador Académico, que se formula durante la ejecución del programa de formación para garantizar el logro de los resultados de aprendizaje, el cual deberá ejecutarse dentro del término de un (1) mes contado a partir de la concertación del mismo con el Aprendiz.</a:t>
            </a:r>
            <a:endParaRPr sz="1263">
              <a:solidFill>
                <a:schemeClr val="dk1"/>
              </a:solidFill>
            </a:endParaRPr>
          </a:p>
          <a:p>
            <a:pPr indent="0" lvl="0" marL="0" rtl="0" algn="l">
              <a:lnSpc>
                <a:spcPct val="95000"/>
              </a:lnSpc>
              <a:spcBef>
                <a:spcPts val="0"/>
              </a:spcBef>
              <a:spcAft>
                <a:spcPts val="1200"/>
              </a:spcAft>
              <a:buSzPts val="1018"/>
              <a:buNone/>
            </a:pPr>
            <a:r>
              <a:t/>
            </a:r>
            <a:endParaRPr sz="166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9"/>
          <p:cNvSpPr txBox="1"/>
          <p:nvPr>
            <p:ph idx="1" type="body"/>
          </p:nvPr>
        </p:nvSpPr>
        <p:spPr>
          <a:xfrm>
            <a:off x="-66100" y="-25"/>
            <a:ext cx="9210000" cy="5143500"/>
          </a:xfrm>
          <a:prstGeom prst="rect">
            <a:avLst/>
          </a:prstGeom>
        </p:spPr>
        <p:txBody>
          <a:bodyPr anchorCtr="0" anchor="t" bIns="91425" lIns="91425" spcFirstLastPara="1" rIns="91425" wrap="square" tIns="91425">
            <a:normAutofit fontScale="92500" lnSpcReduction="20000"/>
          </a:bodyPr>
          <a:lstStyle/>
          <a:p>
            <a:pPr indent="0" lvl="0" marL="807720" marR="982345" rtl="0" algn="just">
              <a:lnSpc>
                <a:spcPct val="95000"/>
              </a:lnSpc>
              <a:spcBef>
                <a:spcPts val="1230"/>
              </a:spcBef>
              <a:spcAft>
                <a:spcPts val="0"/>
              </a:spcAft>
              <a:buNone/>
            </a:pPr>
            <a:r>
              <a:rPr b="1" lang="es-419" sz="1358">
                <a:solidFill>
                  <a:schemeClr val="dk1"/>
                </a:solidFill>
              </a:rPr>
              <a:t>3. Plan de mejoramiento disciplinario: </a:t>
            </a:r>
            <a:r>
              <a:rPr lang="es-419" sz="1358">
                <a:solidFill>
                  <a:schemeClr val="dk1"/>
                </a:solidFill>
              </a:rPr>
              <a:t>Es una medida adoptada para definir acciones de carácter comportamental, actitudinal o social, para propiciar en el Aprendiz cambios en su conducta, cuando se le ha impuesto sanción disciplinaria consistente en llamado de atención escrito o condicionamiento de matricula; este plan debe ser firmado por el Aprendiz y deberá contemplar la falta cometida y las evidencias de cambio en el comportamiento que se esperan en un periodo máximo de un (1) mes contado a partir de la concertación respectiva.3</a:t>
            </a:r>
            <a:endParaRPr sz="1358">
              <a:solidFill>
                <a:schemeClr val="dk1"/>
              </a:solidFill>
            </a:endParaRPr>
          </a:p>
          <a:p>
            <a:pPr indent="0" lvl="0" marL="807720" marR="982345" rtl="0" algn="just">
              <a:lnSpc>
                <a:spcPct val="95000"/>
              </a:lnSpc>
              <a:spcBef>
                <a:spcPts val="1230"/>
              </a:spcBef>
              <a:spcAft>
                <a:spcPts val="0"/>
              </a:spcAft>
              <a:buNone/>
            </a:pPr>
            <a:r>
              <a:t/>
            </a:r>
            <a:endParaRPr sz="1358">
              <a:solidFill>
                <a:schemeClr val="dk1"/>
              </a:solidFill>
            </a:endParaRPr>
          </a:p>
          <a:p>
            <a:pPr indent="5080" lvl="0" marL="875664" marR="906780" rtl="0" algn="just">
              <a:lnSpc>
                <a:spcPct val="96666"/>
              </a:lnSpc>
              <a:spcBef>
                <a:spcPts val="0"/>
              </a:spcBef>
              <a:spcAft>
                <a:spcPts val="0"/>
              </a:spcAft>
              <a:buNone/>
            </a:pPr>
            <a:r>
              <a:rPr b="1" lang="es-419" sz="1358">
                <a:solidFill>
                  <a:schemeClr val="dk1"/>
                </a:solidFill>
              </a:rPr>
              <a:t>ARTICULO 28. Sanciones. </a:t>
            </a:r>
            <a:r>
              <a:rPr lang="es-419" sz="1358">
                <a:solidFill>
                  <a:schemeClr val="dk1"/>
                </a:solidFill>
              </a:rPr>
              <a:t>Las sanciones son las medidas adoptadas por el SENA ante una falta académica o disciplinaria; tienen cobertura nacional en la Institución y deben registrarse en el sistema de gestión de la formación. La sanción que se imponga at Aprendiz debe ser proporcional a la gravedad de la falta.</a:t>
            </a:r>
            <a:endParaRPr sz="1358">
              <a:solidFill>
                <a:schemeClr val="dk1"/>
              </a:solidFill>
            </a:endParaRPr>
          </a:p>
          <a:p>
            <a:pPr indent="0" lvl="0" marL="874395" rtl="0" algn="just">
              <a:lnSpc>
                <a:spcPct val="100000"/>
              </a:lnSpc>
              <a:spcBef>
                <a:spcPts val="1220"/>
              </a:spcBef>
              <a:spcAft>
                <a:spcPts val="0"/>
              </a:spcAft>
              <a:buNone/>
            </a:pPr>
            <a:r>
              <a:rPr lang="es-419" sz="1358">
                <a:solidFill>
                  <a:schemeClr val="dk1"/>
                </a:solidFill>
              </a:rPr>
              <a:t>Las sanciones que pueden imponerse por faltas académicas o disciplinarias son:</a:t>
            </a:r>
            <a:endParaRPr sz="1358">
              <a:solidFill>
                <a:schemeClr val="dk1"/>
              </a:solidFill>
            </a:endParaRPr>
          </a:p>
          <a:p>
            <a:pPr indent="-313451" lvl="1" marL="1336040" marR="909320" rtl="0" algn="just">
              <a:lnSpc>
                <a:spcPct val="95833"/>
              </a:lnSpc>
              <a:spcBef>
                <a:spcPts val="1205"/>
              </a:spcBef>
              <a:spcAft>
                <a:spcPts val="0"/>
              </a:spcAft>
              <a:buClr>
                <a:schemeClr val="dk1"/>
              </a:buClr>
              <a:buSzPct val="100000"/>
              <a:buAutoNum type="alphaLcPeriod"/>
            </a:pPr>
            <a:r>
              <a:rPr b="1" lang="es-419" sz="1358">
                <a:solidFill>
                  <a:schemeClr val="dk1"/>
                </a:solidFill>
              </a:rPr>
              <a:t>Llamado de atención escrito: </a:t>
            </a:r>
            <a:r>
              <a:rPr lang="es-419" sz="1358">
                <a:solidFill>
                  <a:schemeClr val="dk1"/>
                </a:solidFill>
              </a:rPr>
              <a:t>Medida sancionatoria que se impone a través de comunicación escrita dirigida por el Coordinador Académico o de Formación del Centro al Aprendiz, con copia a la hoja de vida, como resultado del procedimiento establecido en este Reglamento, por la falta académica o disciplinaria cometida por un aprendiz. Los llamados de atención escrito implican compromisos escritos por parte del aprendiz en el proceso de formación.</a:t>
            </a:r>
            <a:endParaRPr sz="1358">
              <a:solidFill>
                <a:schemeClr val="dk1"/>
              </a:solidFill>
            </a:endParaRPr>
          </a:p>
          <a:p>
            <a:pPr indent="-314086" lvl="1" marL="1336040" marR="906145" rtl="0" algn="just">
              <a:lnSpc>
                <a:spcPct val="96666"/>
              </a:lnSpc>
              <a:spcBef>
                <a:spcPts val="1215"/>
              </a:spcBef>
              <a:spcAft>
                <a:spcPts val="0"/>
              </a:spcAft>
              <a:buClr>
                <a:schemeClr val="dk1"/>
              </a:buClr>
              <a:buSzPct val="100000"/>
              <a:buAutoNum type="alphaLcPeriod"/>
            </a:pPr>
            <a:r>
              <a:rPr b="1" lang="es-419" sz="1358">
                <a:solidFill>
                  <a:schemeClr val="dk1"/>
                </a:solidFill>
              </a:rPr>
              <a:t>Condicionamiento de la matricula: </a:t>
            </a:r>
            <a:r>
              <a:rPr lang="es-419" sz="1358">
                <a:solidFill>
                  <a:schemeClr val="dk1"/>
                </a:solidFill>
              </a:rPr>
              <a:t>Acto académico sancionatorio que se impone al Aprendiz que incurra en una faìta académica o disciplinaria, prevìo agotamiento del procedimiento establecido en este Reglamento.</a:t>
            </a:r>
            <a:endParaRPr b="1" sz="1358">
              <a:solidFill>
                <a:schemeClr val="dk1"/>
              </a:solidFill>
            </a:endParaRPr>
          </a:p>
          <a:p>
            <a:pPr indent="-1904" lvl="0" marL="1336040" marR="909955" rtl="0" algn="just">
              <a:lnSpc>
                <a:spcPct val="97916"/>
              </a:lnSpc>
              <a:spcBef>
                <a:spcPts val="0"/>
              </a:spcBef>
              <a:spcAft>
                <a:spcPts val="0"/>
              </a:spcAft>
              <a:buNone/>
            </a:pPr>
            <a:r>
              <a:rPr lang="es-419" sz="1358">
                <a:solidFill>
                  <a:schemeClr val="dk1"/>
                </a:solidFill>
              </a:rPr>
              <a:t>El condicionamiento de matricula cesa cuando el Aprendiz cumple el plan de mejoramiento concertado y /o compromisos escritos.</a:t>
            </a:r>
            <a:endParaRPr sz="1358">
              <a:solidFill>
                <a:schemeClr val="dk1"/>
              </a:solidFill>
            </a:endParaRPr>
          </a:p>
          <a:p>
            <a:pPr indent="-1904" lvl="0" marL="1336040" marR="909320" rtl="0" algn="just">
              <a:lnSpc>
                <a:spcPct val="96666"/>
              </a:lnSpc>
              <a:spcBef>
                <a:spcPts val="0"/>
              </a:spcBef>
              <a:spcAft>
                <a:spcPts val="0"/>
              </a:spcAft>
              <a:buNone/>
            </a:pPr>
            <a:r>
              <a:rPr lang="es-419" sz="1358">
                <a:solidFill>
                  <a:schemeClr val="dk1"/>
                </a:solidFill>
              </a:rPr>
              <a:t>Una vez quede en firme el condicionamiento de la matricula, el Subdírector del Centro debe generar la pérdida de estímulos e incentivos que esté recibiendo el aprendiz, si los tuviere. Esta decisión será determinada en el acto académico que ordene el condicionamiento de matricula.</a:t>
            </a:r>
            <a:endParaRPr sz="1358">
              <a:solidFill>
                <a:schemeClr val="dk1"/>
              </a:solidFill>
            </a:endParaRPr>
          </a:p>
          <a:p>
            <a:pPr indent="5080" lvl="0" marL="875664" marR="906780" rtl="0" algn="just">
              <a:lnSpc>
                <a:spcPct val="96666"/>
              </a:lnSpc>
              <a:spcBef>
                <a:spcPts val="0"/>
              </a:spcBef>
              <a:spcAft>
                <a:spcPts val="0"/>
              </a:spcAft>
              <a:buClr>
                <a:schemeClr val="dk1"/>
              </a:buClr>
              <a:buSzPct val="95652"/>
              <a:buFont typeface="Arial"/>
              <a:buNone/>
            </a:pPr>
            <a:r>
              <a:t/>
            </a:r>
            <a:endParaRPr sz="1150">
              <a:solidFill>
                <a:schemeClr val="dk1"/>
              </a:solidFill>
            </a:endParaRPr>
          </a:p>
          <a:p>
            <a:pPr indent="0" lvl="0" marL="807720" marR="982345" rtl="0" algn="just">
              <a:lnSpc>
                <a:spcPct val="95000"/>
              </a:lnSpc>
              <a:spcBef>
                <a:spcPts val="1230"/>
              </a:spcBef>
              <a:spcAft>
                <a:spcPts val="0"/>
              </a:spcAft>
              <a:buNone/>
            </a:pPr>
            <a:r>
              <a:t/>
            </a:r>
            <a:endParaRPr sz="115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153051" y="1199550"/>
            <a:ext cx="9144000" cy="2744400"/>
          </a:xfrm>
          <a:prstGeom prst="rect">
            <a:avLst/>
          </a:prstGeom>
        </p:spPr>
        <p:txBody>
          <a:bodyPr anchorCtr="0" anchor="ctr" bIns="91425" lIns="91425" spcFirstLastPara="1" rIns="91425" wrap="square" tIns="91425">
            <a:noAutofit/>
          </a:bodyPr>
          <a:lstStyle/>
          <a:p>
            <a:pPr indent="0" lvl="0" marL="2998470" marR="2771775" rtl="0" algn="l">
              <a:lnSpc>
                <a:spcPct val="93750"/>
              </a:lnSpc>
              <a:spcBef>
                <a:spcPts val="0"/>
              </a:spcBef>
              <a:spcAft>
                <a:spcPts val="0"/>
              </a:spcAft>
              <a:buClr>
                <a:schemeClr val="dk1"/>
              </a:buClr>
              <a:buSzPts val="1100"/>
              <a:buFont typeface="Arial"/>
              <a:buNone/>
            </a:pPr>
            <a:r>
              <a:rPr b="1" lang="es-419" sz="3600"/>
              <a:t>CAPITULO </a:t>
            </a:r>
            <a:r>
              <a:rPr lang="es-419" sz="3600"/>
              <a:t>I PRINCIPIOS GENERALES</a:t>
            </a:r>
            <a:endParaRPr sz="36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66275" y="-202875"/>
            <a:ext cx="8415000" cy="493800"/>
          </a:xfrm>
          <a:prstGeom prst="rect">
            <a:avLst/>
          </a:prstGeom>
        </p:spPr>
        <p:txBody>
          <a:bodyPr anchorCtr="0" anchor="t" bIns="91425" lIns="91425" spcFirstLastPara="1" rIns="91425" wrap="square" tIns="91425">
            <a:noAutofit/>
          </a:bodyPr>
          <a:lstStyle/>
          <a:p>
            <a:pPr indent="446404" lvl="0" marL="2998470" marR="2771775" rtl="0" algn="l">
              <a:lnSpc>
                <a:spcPct val="93750"/>
              </a:lnSpc>
              <a:spcBef>
                <a:spcPts val="0"/>
              </a:spcBef>
              <a:spcAft>
                <a:spcPts val="0"/>
              </a:spcAft>
              <a:buNone/>
            </a:pPr>
            <a:r>
              <a:t/>
            </a:r>
            <a:endParaRPr sz="2100"/>
          </a:p>
          <a:p>
            <a:pPr indent="0" lvl="0" marL="2998470" marR="2771775" rtl="0" algn="l">
              <a:lnSpc>
                <a:spcPct val="93750"/>
              </a:lnSpc>
              <a:spcBef>
                <a:spcPts val="0"/>
              </a:spcBef>
              <a:spcAft>
                <a:spcPts val="0"/>
              </a:spcAft>
              <a:buNone/>
            </a:pPr>
            <a:r>
              <a:t/>
            </a:r>
            <a:endParaRPr sz="2100"/>
          </a:p>
        </p:txBody>
      </p:sp>
      <p:sp>
        <p:nvSpPr>
          <p:cNvPr id="289" name="Google Shape;289;p15"/>
          <p:cNvSpPr txBox="1"/>
          <p:nvPr>
            <p:ph idx="1" type="body"/>
          </p:nvPr>
        </p:nvSpPr>
        <p:spPr>
          <a:xfrm>
            <a:off x="311700" y="147550"/>
            <a:ext cx="8520600" cy="3416400"/>
          </a:xfrm>
          <a:prstGeom prst="rect">
            <a:avLst/>
          </a:prstGeom>
        </p:spPr>
        <p:txBody>
          <a:bodyPr anchorCtr="0" anchor="t" bIns="91425" lIns="91425" spcFirstLastPara="1" rIns="91425" wrap="square" tIns="91425">
            <a:noAutofit/>
          </a:bodyPr>
          <a:lstStyle/>
          <a:p>
            <a:pPr indent="3175" lvl="0" marL="848360" marR="934720" rtl="0" algn="just">
              <a:lnSpc>
                <a:spcPct val="75833"/>
              </a:lnSpc>
              <a:spcBef>
                <a:spcPts val="0"/>
              </a:spcBef>
              <a:spcAft>
                <a:spcPts val="0"/>
              </a:spcAft>
              <a:buClr>
                <a:schemeClr val="dk1"/>
              </a:buClr>
              <a:buSzPts val="935"/>
              <a:buFont typeface="Arial"/>
              <a:buNone/>
            </a:pPr>
            <a:r>
              <a:rPr b="1" lang="es-419" sz="1277">
                <a:solidFill>
                  <a:schemeClr val="dk1"/>
                </a:solidFill>
              </a:rPr>
              <a:t>ARTÍCULO 1. </a:t>
            </a:r>
            <a:r>
              <a:rPr lang="es-419" sz="1277">
                <a:solidFill>
                  <a:schemeClr val="dk1"/>
                </a:solidFill>
              </a:rPr>
              <a:t>La Formación Profesional Integral que orienta el Servicio Nacional de Aprendizaje SENA constituye un proceso educativo teórico-práctico de carácter integral, orientado al desarrollo de conocimientos técnicos, tecnológicos y de actitudes y valores para el desarrollo humano y la convivencia social, que le permiten a la persona actuar crítica y creativamente en los contextos productivo y social, es decir, en el Mundo de la Vida.</a:t>
            </a:r>
            <a:endParaRPr sz="1277">
              <a:solidFill>
                <a:schemeClr val="dk1"/>
              </a:solidFill>
            </a:endParaRPr>
          </a:p>
          <a:p>
            <a:pPr indent="1905" lvl="0" marL="849630" marR="940435" rtl="0" algn="just">
              <a:lnSpc>
                <a:spcPct val="75833"/>
              </a:lnSpc>
              <a:spcBef>
                <a:spcPts val="1285"/>
              </a:spcBef>
              <a:spcAft>
                <a:spcPts val="0"/>
              </a:spcAft>
              <a:buClr>
                <a:schemeClr val="dk1"/>
              </a:buClr>
              <a:buSzPts val="935"/>
              <a:buFont typeface="Arial"/>
              <a:buNone/>
            </a:pPr>
            <a:r>
              <a:rPr b="1" lang="es-419" sz="1277">
                <a:solidFill>
                  <a:schemeClr val="dk1"/>
                </a:solidFill>
              </a:rPr>
              <a:t>ARTÍCULO </a:t>
            </a:r>
            <a:r>
              <a:rPr lang="es-419" sz="1277">
                <a:solidFill>
                  <a:schemeClr val="dk1"/>
                </a:solidFill>
              </a:rPr>
              <a:t>2. En la Formación Profesional Integral participa la Comunidad Educativa constituida por aprendices, Instructores, padres de familia o acudientes, egresados, personal administrativo y de apoyo, directivos, gremios de la producción y representantes de los trabajadores, de los sectores económicos y sociales y de la comunidad científica.</a:t>
            </a:r>
            <a:endParaRPr sz="1277">
              <a:solidFill>
                <a:schemeClr val="dk1"/>
              </a:solidFill>
            </a:endParaRPr>
          </a:p>
          <a:p>
            <a:pPr indent="4445" lvl="0" marL="847089" marR="933450" rtl="0" algn="just">
              <a:lnSpc>
                <a:spcPct val="75833"/>
              </a:lnSpc>
              <a:spcBef>
                <a:spcPts val="1255"/>
              </a:spcBef>
              <a:spcAft>
                <a:spcPts val="0"/>
              </a:spcAft>
              <a:buClr>
                <a:schemeClr val="dk1"/>
              </a:buClr>
              <a:buSzPts val="935"/>
              <a:buFont typeface="Arial"/>
              <a:buNone/>
            </a:pPr>
            <a:r>
              <a:rPr b="1" lang="es-419" sz="1277">
                <a:solidFill>
                  <a:schemeClr val="dk1"/>
                </a:solidFill>
              </a:rPr>
              <a:t>ARTÍCULO </a:t>
            </a:r>
            <a:r>
              <a:rPr lang="es-419" sz="1277">
                <a:solidFill>
                  <a:schemeClr val="dk1"/>
                </a:solidFill>
              </a:rPr>
              <a:t>3. Se considera aprendiz SENA a toda persona matriculada en los programas de formación profesional de la entidad, en cualquier tipo de formación: Titulada o Complementaria, desde las diferentes modalidades Presencial, Virtual o Combinada, por consiguiente debe ser consciente y vivenciar que derechos y deberes son correlativos e inseparables en su proceso formativo.</a:t>
            </a:r>
            <a:endParaRPr sz="1277">
              <a:solidFill>
                <a:schemeClr val="dk1"/>
              </a:solidFill>
            </a:endParaRPr>
          </a:p>
          <a:p>
            <a:pPr indent="1905" lvl="0" marL="849630" marR="939800" rtl="0" algn="just">
              <a:lnSpc>
                <a:spcPct val="76666"/>
              </a:lnSpc>
              <a:spcBef>
                <a:spcPts val="1245"/>
              </a:spcBef>
              <a:spcAft>
                <a:spcPts val="0"/>
              </a:spcAft>
              <a:buClr>
                <a:schemeClr val="dk1"/>
              </a:buClr>
              <a:buSzPts val="935"/>
              <a:buFont typeface="Arial"/>
              <a:buNone/>
            </a:pPr>
            <a:r>
              <a:rPr lang="es-419" sz="1277">
                <a:solidFill>
                  <a:schemeClr val="dk1"/>
                </a:solidFill>
              </a:rPr>
              <a:t>ARTÍCULO 4. El aprendiz SENA es protagonista de su formación profesional Integral cuya constante debe estar orientada a un buen ser humano y buen ciudadano, solidario, lider, emprendedor, creativo y libre pensador con capacidad crítica.</a:t>
            </a:r>
            <a:endParaRPr sz="1277">
              <a:solidFill>
                <a:schemeClr val="dk1"/>
              </a:solidFill>
            </a:endParaRPr>
          </a:p>
          <a:p>
            <a:pPr indent="1270" lvl="0" marL="850264" marR="944245" rtl="0" algn="just">
              <a:lnSpc>
                <a:spcPct val="75833"/>
              </a:lnSpc>
              <a:spcBef>
                <a:spcPts val="1260"/>
              </a:spcBef>
              <a:spcAft>
                <a:spcPts val="0"/>
              </a:spcAft>
              <a:buClr>
                <a:schemeClr val="dk1"/>
              </a:buClr>
              <a:buSzPts val="935"/>
              <a:buFont typeface="Arial"/>
              <a:buNone/>
            </a:pPr>
            <a:r>
              <a:rPr b="1" lang="es-419" sz="1277">
                <a:solidFill>
                  <a:schemeClr val="dk1"/>
                </a:solidFill>
              </a:rPr>
              <a:t>ARTÍCULO </a:t>
            </a:r>
            <a:r>
              <a:rPr lang="es-419" sz="1277">
                <a:solidFill>
                  <a:schemeClr val="dk1"/>
                </a:solidFill>
              </a:rPr>
              <a:t>5: El Centro de Formación Profesional que tenga el servicio de internado para aprendices tendrá disposiciones específicas inscritas en el ámbito del presente Reglamento.</a:t>
            </a:r>
            <a:endParaRPr sz="1277">
              <a:solidFill>
                <a:schemeClr val="dk1"/>
              </a:solidFill>
            </a:endParaRPr>
          </a:p>
          <a:p>
            <a:pPr indent="5715" lvl="0" marL="845820" marR="934720" rtl="0" algn="just">
              <a:lnSpc>
                <a:spcPct val="76666"/>
              </a:lnSpc>
              <a:spcBef>
                <a:spcPts val="1255"/>
              </a:spcBef>
              <a:spcAft>
                <a:spcPts val="0"/>
              </a:spcAft>
              <a:buClr>
                <a:schemeClr val="dk1"/>
              </a:buClr>
              <a:buSzPts val="935"/>
              <a:buFont typeface="Arial"/>
              <a:buNone/>
            </a:pPr>
            <a:r>
              <a:rPr b="1" lang="es-419" sz="1277">
                <a:solidFill>
                  <a:schemeClr val="dk1"/>
                </a:solidFill>
              </a:rPr>
              <a:t>ARTÍCULO </a:t>
            </a:r>
            <a:r>
              <a:rPr lang="es-419" sz="1277">
                <a:solidFill>
                  <a:schemeClr val="dk1"/>
                </a:solidFill>
              </a:rPr>
              <a:t>6: Cada Centro de Formación de acuerdo con sus condiciones y necesidades propias, facilitará un debido proceso, con base en saber ser, convivir y habitar a través de un acuerdo de convivencia, como herramienta que complementa, y que no modifica, lo establecido en el presente reglamento.</a:t>
            </a:r>
            <a:endParaRPr sz="1829"/>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idx="1" type="body"/>
          </p:nvPr>
        </p:nvSpPr>
        <p:spPr>
          <a:xfrm>
            <a:off x="66100" y="385575"/>
            <a:ext cx="8766300" cy="3416400"/>
          </a:xfrm>
          <a:prstGeom prst="rect">
            <a:avLst/>
          </a:prstGeom>
        </p:spPr>
        <p:txBody>
          <a:bodyPr anchorCtr="0" anchor="t" bIns="91425" lIns="91425" spcFirstLastPara="1" rIns="91425" wrap="square" tIns="91425">
            <a:noAutofit/>
          </a:bodyPr>
          <a:lstStyle/>
          <a:p>
            <a:pPr indent="0" lvl="0" marL="2706370" marR="2771775" rtl="0" algn="ctr">
              <a:lnSpc>
                <a:spcPct val="95833"/>
              </a:lnSpc>
              <a:spcBef>
                <a:spcPts val="0"/>
              </a:spcBef>
              <a:spcAft>
                <a:spcPts val="0"/>
              </a:spcAft>
              <a:buClr>
                <a:schemeClr val="dk1"/>
              </a:buClr>
              <a:buSzPts val="1100"/>
              <a:buFont typeface="Arial"/>
              <a:buNone/>
            </a:pPr>
            <a:r>
              <a:rPr b="1" lang="es-419" sz="4200">
                <a:solidFill>
                  <a:schemeClr val="dk1"/>
                </a:solidFill>
              </a:rPr>
              <a:t>CAPITULO II </a:t>
            </a:r>
            <a:endParaRPr b="1" sz="4200">
              <a:solidFill>
                <a:schemeClr val="dk1"/>
              </a:solidFill>
            </a:endParaRPr>
          </a:p>
          <a:p>
            <a:pPr indent="0" lvl="0" marL="2706370" marR="2771775" rtl="0" algn="ctr">
              <a:lnSpc>
                <a:spcPct val="95833"/>
              </a:lnSpc>
              <a:spcBef>
                <a:spcPts val="0"/>
              </a:spcBef>
              <a:spcAft>
                <a:spcPts val="0"/>
              </a:spcAft>
              <a:buClr>
                <a:schemeClr val="dk1"/>
              </a:buClr>
              <a:buSzPts val="1100"/>
              <a:buFont typeface="Arial"/>
              <a:buNone/>
            </a:pPr>
            <a:r>
              <a:rPr b="1" lang="es-419" sz="4200">
                <a:solidFill>
                  <a:schemeClr val="dk1"/>
                </a:solidFill>
              </a:rPr>
              <a:t>DERECHOS DEL  APRENDIZ</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298500" y="0"/>
            <a:ext cx="7635000" cy="1379700"/>
          </a:xfrm>
          <a:prstGeom prst="rect">
            <a:avLst/>
          </a:prstGeom>
        </p:spPr>
        <p:txBody>
          <a:bodyPr anchorCtr="0" anchor="t" bIns="91425" lIns="91425" spcFirstLastPara="1" rIns="91425" wrap="square" tIns="91425">
            <a:noAutofit/>
          </a:bodyPr>
          <a:lstStyle/>
          <a:p>
            <a:pPr indent="0" lvl="0" marL="2706370" marR="2771775" rtl="0" algn="ctr">
              <a:lnSpc>
                <a:spcPct val="95833"/>
              </a:lnSpc>
              <a:spcBef>
                <a:spcPts val="0"/>
              </a:spcBef>
              <a:spcAft>
                <a:spcPts val="0"/>
              </a:spcAft>
              <a:buClr>
                <a:schemeClr val="dk1"/>
              </a:buClr>
              <a:buSzPts val="1100"/>
              <a:buFont typeface="Arial"/>
              <a:buNone/>
            </a:pPr>
            <a:r>
              <a:t/>
            </a:r>
            <a:endParaRPr sz="1800"/>
          </a:p>
        </p:txBody>
      </p:sp>
      <p:sp>
        <p:nvSpPr>
          <p:cNvPr id="300" name="Google Shape;300;p17"/>
          <p:cNvSpPr txBox="1"/>
          <p:nvPr>
            <p:ph idx="1" type="body"/>
          </p:nvPr>
        </p:nvSpPr>
        <p:spPr>
          <a:xfrm>
            <a:off x="139825" y="1105650"/>
            <a:ext cx="8520600" cy="3416400"/>
          </a:xfrm>
          <a:prstGeom prst="rect">
            <a:avLst/>
          </a:prstGeom>
        </p:spPr>
        <p:txBody>
          <a:bodyPr anchorCtr="0" anchor="t" bIns="91425" lIns="91425" spcFirstLastPara="1" rIns="91425" wrap="square" tIns="91425">
            <a:noAutofit/>
          </a:bodyPr>
          <a:lstStyle/>
          <a:p>
            <a:pPr indent="1905" lvl="0" marL="849630" marR="935355" rtl="0" algn="just">
              <a:lnSpc>
                <a:spcPct val="71666"/>
              </a:lnSpc>
              <a:spcBef>
                <a:spcPts val="1275"/>
              </a:spcBef>
              <a:spcAft>
                <a:spcPts val="0"/>
              </a:spcAft>
              <a:buSzPts val="935"/>
              <a:buNone/>
            </a:pPr>
            <a:r>
              <a:rPr b="1" lang="es-419" sz="1277">
                <a:solidFill>
                  <a:schemeClr val="dk1"/>
                </a:solidFill>
              </a:rPr>
              <a:t>ARTÍCULO 7. </a:t>
            </a:r>
            <a:r>
              <a:rPr lang="es-419" sz="1277">
                <a:solidFill>
                  <a:schemeClr val="dk1"/>
                </a:solidFill>
              </a:rPr>
              <a:t>El derecho es la potestad que tiene el aprendiz de gozar de libertades y oportunidades sin exclusión por razones de género, raza, origen familiar, discapacidad, nacionalidad, lengua, religión, opinión política o filosófica. Principalmente todas las personas tienen derecho a la educación y al desarrollo de su personalidad, 9arantizando a su vez, su desarrollo armónico e integral.</a:t>
            </a:r>
            <a:endParaRPr sz="1277">
              <a:solidFill>
                <a:schemeClr val="dk1"/>
              </a:solidFill>
            </a:endParaRPr>
          </a:p>
          <a:p>
            <a:pPr indent="0" lvl="0" marL="855980" rtl="0" algn="l">
              <a:lnSpc>
                <a:spcPct val="80000"/>
              </a:lnSpc>
              <a:spcBef>
                <a:spcPts val="1130"/>
              </a:spcBef>
              <a:spcAft>
                <a:spcPts val="0"/>
              </a:spcAft>
              <a:buClr>
                <a:schemeClr val="dk1"/>
              </a:buClr>
              <a:buSzPts val="935"/>
              <a:buFont typeface="Arial"/>
              <a:buNone/>
            </a:pPr>
            <a:r>
              <a:rPr lang="es-419" sz="1277">
                <a:solidFill>
                  <a:schemeClr val="dk1"/>
                </a:solidFill>
              </a:rPr>
              <a:t>Son derechos del aprendiz SENA durante el proceso de aprendizaje:</a:t>
            </a:r>
            <a:endParaRPr sz="1277">
              <a:solidFill>
                <a:schemeClr val="dk1"/>
              </a:solidFill>
            </a:endParaRPr>
          </a:p>
          <a:p>
            <a:pPr indent="-307181" lvl="0" marL="1306830" marR="930910" rtl="0" algn="just">
              <a:lnSpc>
                <a:spcPct val="77916"/>
              </a:lnSpc>
              <a:spcBef>
                <a:spcPts val="1235"/>
              </a:spcBef>
              <a:spcAft>
                <a:spcPts val="0"/>
              </a:spcAft>
              <a:buClr>
                <a:schemeClr val="dk1"/>
              </a:buClr>
              <a:buSzPts val="1278"/>
              <a:buAutoNum type="arabicPeriod"/>
            </a:pPr>
            <a:r>
              <a:rPr lang="es-419" sz="1277">
                <a:solidFill>
                  <a:schemeClr val="dk1"/>
                </a:solidFill>
              </a:rPr>
              <a:t>Recibir formación profesional integral, acorde con el programa a desarrollar, y al crecimiento y desarrollo armónico de sus dimensiones humanas.</a:t>
            </a:r>
            <a:endParaRPr sz="1277">
              <a:solidFill>
                <a:schemeClr val="dk1"/>
              </a:solidFill>
            </a:endParaRPr>
          </a:p>
          <a:p>
            <a:pPr indent="-304641" lvl="0" marL="1304290" marR="934720" rtl="0" algn="just">
              <a:lnSpc>
                <a:spcPct val="75833"/>
              </a:lnSpc>
              <a:spcBef>
                <a:spcPts val="0"/>
              </a:spcBef>
              <a:spcAft>
                <a:spcPts val="0"/>
              </a:spcAft>
              <a:buClr>
                <a:schemeClr val="dk1"/>
              </a:buClr>
              <a:buSzPts val="1278"/>
              <a:buAutoNum type="arabicPeriod"/>
            </a:pPr>
            <a:r>
              <a:rPr lang="es-419" sz="1277">
                <a:solidFill>
                  <a:schemeClr val="dk1"/>
                </a:solidFill>
              </a:rPr>
              <a:t>Recibir, al iniciar el proceso de formación a través de la inducción, la información acerca de la naturaleza de la formación profesional integral, de la estructura, organización y funcionamiento del SENA, de la regional y centro, además de la proyección socioeconómica de la ocupación u oficio de su interés, donde estén incluidos contenidos de gestión tecnológica, conocimiento del entorno, aporte a la productividad y competitividad, la concertación de la ruta de aprendizaje, particularmente debe conocer el reglamento para aprendices de SENA y toda la regulación frente a sus derechos y deberes, al comportamiento y participación dentro de la comunidad educativa.</a:t>
            </a:r>
            <a:endParaRPr i="1" sz="1277">
              <a:solidFill>
                <a:schemeClr val="dk1"/>
              </a:solidFill>
            </a:endParaRPr>
          </a:p>
          <a:p>
            <a:pPr indent="-304641" lvl="0" marL="1303020" marR="929639" rtl="0" algn="just">
              <a:lnSpc>
                <a:spcPct val="75833"/>
              </a:lnSpc>
              <a:spcBef>
                <a:spcPts val="40"/>
              </a:spcBef>
              <a:spcAft>
                <a:spcPts val="0"/>
              </a:spcAft>
              <a:buClr>
                <a:schemeClr val="dk1"/>
              </a:buClr>
              <a:buSzPts val="1278"/>
              <a:buAutoNum type="arabicPeriod"/>
            </a:pPr>
            <a:r>
              <a:rPr lang="es-419" sz="1277">
                <a:solidFill>
                  <a:schemeClr val="dk1"/>
                </a:solidFill>
              </a:rPr>
              <a:t>Disponer en el Centro de Formación de los recursos físicos, didácticos, técnicos, tecnológicos y bibliográficos requeridos para su proceso de formación, utilizar las instalaciones y la dotación del centro de formación o de otros ambientes educativos donde la entidad desarrolle acciones de formación, de acuerdo con la reglamentación respectiva. Para programas de formación con modalidad virtual el SENA dispondrá a través del ambiente los recursos requeridos para el desarrollo de la formación.</a:t>
            </a:r>
            <a:endParaRPr sz="1277">
              <a:solidFill>
                <a:schemeClr val="dk1"/>
              </a:solidFill>
            </a:endParaRPr>
          </a:p>
          <a:p>
            <a:pPr indent="1905" lvl="0" marL="849630" marR="935355" rtl="0" algn="just">
              <a:lnSpc>
                <a:spcPct val="71666"/>
              </a:lnSpc>
              <a:spcBef>
                <a:spcPts val="1275"/>
              </a:spcBef>
              <a:spcAft>
                <a:spcPts val="0"/>
              </a:spcAft>
              <a:buClr>
                <a:schemeClr val="dk1"/>
              </a:buClr>
              <a:buSzPts val="935"/>
              <a:buFont typeface="Arial"/>
              <a:buNone/>
            </a:pPr>
            <a:r>
              <a:t/>
            </a:r>
            <a:endParaRPr sz="1277">
              <a:solidFill>
                <a:schemeClr val="dk1"/>
              </a:solidFill>
            </a:endParaRPr>
          </a:p>
          <a:p>
            <a:pPr indent="0" lvl="0" marL="0" rtl="0" algn="l">
              <a:lnSpc>
                <a:spcPct val="95000"/>
              </a:lnSpc>
              <a:spcBef>
                <a:spcPts val="0"/>
              </a:spcBef>
              <a:spcAft>
                <a:spcPts val="1200"/>
              </a:spcAft>
              <a:buSzPts val="935"/>
              <a:buNone/>
            </a:pPr>
            <a:r>
              <a:t/>
            </a:r>
            <a:endParaRPr sz="1530"/>
          </a:p>
        </p:txBody>
      </p:sp>
      <p:pic>
        <p:nvPicPr>
          <p:cNvPr id="301" name="Google Shape;301;p17"/>
          <p:cNvPicPr preferRelativeResize="0"/>
          <p:nvPr/>
        </p:nvPicPr>
        <p:blipFill>
          <a:blip r:embed="rId3">
            <a:alphaModFix/>
          </a:blip>
          <a:stretch>
            <a:fillRect/>
          </a:stretch>
        </p:blipFill>
        <p:spPr>
          <a:xfrm>
            <a:off x="509588" y="2684146"/>
            <a:ext cx="70532" cy="1496404"/>
          </a:xfrm>
          <a:prstGeom prst="rect">
            <a:avLst/>
          </a:prstGeom>
          <a:noFill/>
          <a:ln>
            <a:noFill/>
          </a:ln>
        </p:spPr>
      </p:pic>
      <p:sp>
        <p:nvSpPr>
          <p:cNvPr id="302" name="Google Shape;302;p17"/>
          <p:cNvSpPr txBox="1"/>
          <p:nvPr/>
        </p:nvSpPr>
        <p:spPr>
          <a:xfrm>
            <a:off x="413559" y="2459027"/>
            <a:ext cx="7404900" cy="2856600"/>
          </a:xfrm>
          <a:prstGeom prst="rect">
            <a:avLst/>
          </a:prstGeom>
          <a:noFill/>
          <a:ln>
            <a:noFill/>
          </a:ln>
        </p:spPr>
        <p:txBody>
          <a:bodyPr anchorCtr="0" anchor="ctr" bIns="91425" lIns="91425" spcFirstLastPara="1" rIns="91425" wrap="square" tIns="91425">
            <a:noAutofit/>
          </a:bodyPr>
          <a:lstStyle/>
          <a:p>
            <a:pPr indent="0" lvl="0" marL="0" marR="929639" rtl="0" algn="just">
              <a:lnSpc>
                <a:spcPct val="95833"/>
              </a:lnSpc>
              <a:spcBef>
                <a:spcPts val="40"/>
              </a:spcBef>
              <a:spcAft>
                <a:spcPts val="0"/>
              </a:spcAft>
              <a:buNone/>
            </a:pPr>
            <a:r>
              <a:t/>
            </a:r>
            <a:endParaRPr sz="11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idx="1" type="body"/>
          </p:nvPr>
        </p:nvSpPr>
        <p:spPr>
          <a:xfrm>
            <a:off x="311700" y="147575"/>
            <a:ext cx="8613300" cy="4837200"/>
          </a:xfrm>
          <a:prstGeom prst="rect">
            <a:avLst/>
          </a:prstGeom>
        </p:spPr>
        <p:txBody>
          <a:bodyPr anchorCtr="0" anchor="t" bIns="91425" lIns="91425" spcFirstLastPara="1" rIns="91425" wrap="square" tIns="91425">
            <a:normAutofit/>
          </a:bodyPr>
          <a:lstStyle/>
          <a:p>
            <a:pPr indent="-298450" lvl="0" marL="1305560" marR="942339" rtl="0" algn="just">
              <a:lnSpc>
                <a:spcPct val="95833"/>
              </a:lnSpc>
              <a:spcBef>
                <a:spcPts val="0"/>
              </a:spcBef>
              <a:spcAft>
                <a:spcPts val="0"/>
              </a:spcAft>
              <a:buClr>
                <a:schemeClr val="dk1"/>
              </a:buClr>
              <a:buSzPts val="1150"/>
              <a:buAutoNum type="arabicPeriod"/>
            </a:pPr>
            <a:r>
              <a:rPr lang="es-419" sz="1150">
                <a:solidFill>
                  <a:schemeClr val="dk1"/>
                </a:solidFill>
              </a:rPr>
              <a:t>Recibir en el momento de la legalización su matrícula, el carné que lo acredite como Aprendiz del SENA.</a:t>
            </a:r>
            <a:endParaRPr sz="1150">
              <a:solidFill>
                <a:schemeClr val="dk1"/>
              </a:solidFill>
            </a:endParaRPr>
          </a:p>
          <a:p>
            <a:pPr indent="-300989" lvl="0" marL="1308100" marR="934720" rtl="0" algn="just">
              <a:lnSpc>
                <a:spcPct val="95833"/>
              </a:lnSpc>
              <a:spcBef>
                <a:spcPts val="0"/>
              </a:spcBef>
              <a:spcAft>
                <a:spcPts val="0"/>
              </a:spcAft>
              <a:buClr>
                <a:schemeClr val="dk1"/>
              </a:buClr>
              <a:buSzPts val="1150"/>
              <a:buAutoNum type="arabicPeriod"/>
            </a:pPr>
            <a:r>
              <a:rPr lang="es-419" sz="1150">
                <a:solidFill>
                  <a:schemeClr val="dk1"/>
                </a:solidFill>
              </a:rPr>
              <a:t>Disfrutar de los beneficios de bienestar al aprendiz SENA orientados a garantizar la formación integral, conforme a la normatividad que rija este tema en el SENA.</a:t>
            </a:r>
            <a:endParaRPr sz="1150">
              <a:solidFill>
                <a:schemeClr val="dk1"/>
              </a:solidFill>
            </a:endParaRPr>
          </a:p>
          <a:p>
            <a:pPr indent="-304164" lvl="0" marL="1307465" marR="936625" rtl="0" algn="just">
              <a:lnSpc>
                <a:spcPct val="93750"/>
              </a:lnSpc>
              <a:spcBef>
                <a:spcPts val="0"/>
              </a:spcBef>
              <a:spcAft>
                <a:spcPts val="0"/>
              </a:spcAft>
              <a:buClr>
                <a:schemeClr val="dk1"/>
              </a:buClr>
              <a:buSzPts val="1150"/>
              <a:buAutoNum type="arabicPeriod"/>
            </a:pPr>
            <a:r>
              <a:rPr lang="es-419" sz="1150">
                <a:solidFill>
                  <a:schemeClr val="dk1"/>
                </a:solidFill>
              </a:rPr>
              <a:t>Recibir por parte de la comunidad educativa orientación académica y actitudinal que estimule el desarrollo personal y promueva la convivencia social.</a:t>
            </a:r>
            <a:endParaRPr sz="1150">
              <a:solidFill>
                <a:schemeClr val="dk1"/>
              </a:solidFill>
            </a:endParaRPr>
          </a:p>
          <a:p>
            <a:pPr indent="-297815" lvl="0" marL="1303655" marR="935355" rtl="0" algn="just">
              <a:lnSpc>
                <a:spcPct val="97916"/>
              </a:lnSpc>
              <a:spcBef>
                <a:spcPts val="0"/>
              </a:spcBef>
              <a:spcAft>
                <a:spcPts val="0"/>
              </a:spcAft>
              <a:buClr>
                <a:schemeClr val="dk1"/>
              </a:buClr>
              <a:buSzPts val="1150"/>
              <a:buAutoNum type="arabicPeriod"/>
            </a:pPr>
            <a:r>
              <a:rPr lang="es-419" sz="1150">
                <a:solidFill>
                  <a:schemeClr val="dk1"/>
                </a:solidFill>
              </a:rPr>
              <a:t>Respetar el derecho al debido proceso en caso de ser investigado con observancia de las normas establecidas en este reglamento.</a:t>
            </a:r>
            <a:endParaRPr sz="1150">
              <a:solidFill>
                <a:schemeClr val="dk1"/>
              </a:solidFill>
            </a:endParaRPr>
          </a:p>
          <a:p>
            <a:pPr indent="-295909" lvl="0" marL="1303020" marR="932180" rtl="0" algn="just">
              <a:lnSpc>
                <a:spcPct val="95000"/>
              </a:lnSpc>
              <a:spcBef>
                <a:spcPts val="0"/>
              </a:spcBef>
              <a:spcAft>
                <a:spcPts val="0"/>
              </a:spcAft>
              <a:buClr>
                <a:schemeClr val="dk1"/>
              </a:buClr>
              <a:buSzPts val="1150"/>
              <a:buAutoNum type="arabicPeriod"/>
            </a:pPr>
            <a:r>
              <a:rPr lang="es-419" sz="1150">
                <a:solidFill>
                  <a:schemeClr val="dk1"/>
                </a:solidFill>
              </a:rPr>
              <a:t>Ser escuchado y atendido en sus peticiones respetuosas, por parte de los directivos, Instructores y personal administrativo, ante las dificultades que se puedan presentar en su proceso de formación.</a:t>
            </a:r>
            <a:endParaRPr sz="1150">
              <a:solidFill>
                <a:schemeClr val="dk1"/>
              </a:solidFill>
            </a:endParaRPr>
          </a:p>
          <a:p>
            <a:pPr indent="-297180" lvl="0" marL="1303655" marR="936625" rtl="0" algn="just">
              <a:lnSpc>
                <a:spcPct val="95000"/>
              </a:lnSpc>
              <a:spcBef>
                <a:spcPts val="0"/>
              </a:spcBef>
              <a:spcAft>
                <a:spcPts val="0"/>
              </a:spcAft>
              <a:buClr>
                <a:schemeClr val="dk1"/>
              </a:buClr>
              <a:buSzPts val="1150"/>
              <a:buAutoNum type="arabicPeriod"/>
            </a:pPr>
            <a:r>
              <a:rPr lang="es-419" sz="1150">
                <a:solidFill>
                  <a:schemeClr val="dk1"/>
                </a:solidFill>
              </a:rPr>
              <a:t>Exigir alto nivel académico, estrategias y metodología basadas en la construcción interactiva del conocimiento y participar objetivamente en el mejoramiento continuo de los Instructores a través de los procesos de evaluación.</a:t>
            </a:r>
            <a:endParaRPr sz="1150">
              <a:solidFill>
                <a:schemeClr val="dk1"/>
              </a:solidFill>
            </a:endParaRPr>
          </a:p>
          <a:p>
            <a:pPr indent="-299085" lvl="0" marL="1306830" marR="930910" rtl="0" algn="just">
              <a:lnSpc>
                <a:spcPct val="93750"/>
              </a:lnSpc>
              <a:spcBef>
                <a:spcPts val="0"/>
              </a:spcBef>
              <a:spcAft>
                <a:spcPts val="0"/>
              </a:spcAft>
              <a:buClr>
                <a:schemeClr val="dk1"/>
              </a:buClr>
              <a:buSzPts val="1150"/>
              <a:buAutoNum type="arabicPeriod"/>
            </a:pPr>
            <a:r>
              <a:rPr lang="es-419" sz="1150">
                <a:solidFill>
                  <a:schemeClr val="dk1"/>
                </a:solidFill>
              </a:rPr>
              <a:t>Recibir la certificación que le corresponda, una vez aprobado en forma satisfactoria el programa de formación</a:t>
            </a:r>
            <a:endParaRPr sz="1150">
              <a:solidFill>
                <a:schemeClr val="dk1"/>
              </a:solidFill>
            </a:endParaRPr>
          </a:p>
          <a:p>
            <a:pPr indent="-302894" lvl="0" marL="1306830" marR="932180" rtl="0" algn="just">
              <a:lnSpc>
                <a:spcPct val="95833"/>
              </a:lnSpc>
              <a:spcBef>
                <a:spcPts val="0"/>
              </a:spcBef>
              <a:spcAft>
                <a:spcPts val="0"/>
              </a:spcAft>
              <a:buClr>
                <a:schemeClr val="dk1"/>
              </a:buClr>
              <a:buSzPts val="1150"/>
              <a:buAutoNum type="arabicPeriod"/>
            </a:pPr>
            <a:r>
              <a:rPr lang="es-419" sz="1150">
                <a:solidFill>
                  <a:schemeClr val="dk1"/>
                </a:solidFill>
              </a:rPr>
              <a:t>Ser evaluado objetiva e integralmente, con base en los criterios de evaluación y la ruta de aprendizaje. y a conocer, dentro de los ocho (8) dias hábiles siguientes, los resultados de las evaluaciones, así como las diferentes novedades académicas, cuando estas ocurrieren, tales como amonestación, sanción, suspensión o cancelación del registro de matrícula.</a:t>
            </a:r>
            <a:endParaRPr sz="1150">
              <a:solidFill>
                <a:schemeClr val="dk1"/>
              </a:solidFill>
            </a:endParaRPr>
          </a:p>
          <a:p>
            <a:pPr indent="-299719" lvl="0" marL="1307465" marR="931545" rtl="0" algn="just">
              <a:lnSpc>
                <a:spcPct val="95000"/>
              </a:lnSpc>
              <a:spcBef>
                <a:spcPts val="0"/>
              </a:spcBef>
              <a:spcAft>
                <a:spcPts val="0"/>
              </a:spcAft>
              <a:buClr>
                <a:schemeClr val="dk1"/>
              </a:buClr>
              <a:buSzPts val="1150"/>
              <a:buAutoNum type="arabicPeriod"/>
            </a:pPr>
            <a:r>
              <a:rPr lang="es-419" sz="1150">
                <a:solidFill>
                  <a:schemeClr val="dk1"/>
                </a:solidFill>
              </a:rPr>
              <a:t>Solicitar, de manera respetuosa, la revisión de las evaluaciones correspondientes, si considera que el resultado no es objetivo, siguiendo el procedimiento establecido en este Reglamento.</a:t>
            </a:r>
            <a:endParaRPr sz="1150">
              <a:solidFill>
                <a:schemeClr val="dk1"/>
              </a:solidFill>
            </a:endParaRPr>
          </a:p>
          <a:p>
            <a:pPr indent="-302894" lvl="0" marL="1310640" marR="940435" rtl="0" algn="just">
              <a:lnSpc>
                <a:spcPct val="90833"/>
              </a:lnSpc>
              <a:spcBef>
                <a:spcPts val="0"/>
              </a:spcBef>
              <a:spcAft>
                <a:spcPts val="0"/>
              </a:spcAft>
              <a:buClr>
                <a:schemeClr val="dk1"/>
              </a:buClr>
              <a:buSzPts val="1150"/>
              <a:buAutoNum type="arabicPeriod"/>
            </a:pPr>
            <a:r>
              <a:rPr lang="es-419" sz="1150">
                <a:solidFill>
                  <a:schemeClr val="dk1"/>
                </a:solidFill>
              </a:rPr>
              <a:t>Recibir información acerca de las diferentes opciones para desarrollar la etapa productiva, los derechos y obligaciones para el desarrollo de la misma.</a:t>
            </a:r>
            <a:endParaRPr sz="1150">
              <a:solidFill>
                <a:schemeClr val="dk1"/>
              </a:solidFill>
            </a:endParaRPr>
          </a:p>
          <a:p>
            <a:pPr indent="-299085" lvl="0" marL="1306830" marR="930910" rtl="0" algn="just">
              <a:lnSpc>
                <a:spcPct val="95833"/>
              </a:lnSpc>
              <a:spcBef>
                <a:spcPts val="0"/>
              </a:spcBef>
              <a:spcAft>
                <a:spcPts val="0"/>
              </a:spcAft>
              <a:buClr>
                <a:schemeClr val="dk1"/>
              </a:buClr>
              <a:buSzPts val="1150"/>
              <a:buAutoNum type="arabicPeriod"/>
            </a:pPr>
            <a:r>
              <a:rPr lang="es-419" sz="1150">
                <a:solidFill>
                  <a:schemeClr val="dk1"/>
                </a:solidFill>
              </a:rPr>
              <a:t>Recibir, por parte del Centro de Formación, asesoría académica e integral durante el proceso de formación.</a:t>
            </a:r>
            <a:endParaRPr sz="115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marR="46990" rtl="0" algn="ctr">
              <a:lnSpc>
                <a:spcPct val="107916"/>
              </a:lnSpc>
              <a:spcBef>
                <a:spcPts val="1130"/>
              </a:spcBef>
              <a:spcAft>
                <a:spcPts val="0"/>
              </a:spcAft>
              <a:buClr>
                <a:schemeClr val="dk1"/>
              </a:buClr>
              <a:buSzPts val="1100"/>
              <a:buFont typeface="Arial"/>
              <a:buNone/>
            </a:pPr>
            <a:r>
              <a:rPr lang="es-419" sz="4500">
                <a:solidFill>
                  <a:schemeClr val="dk1"/>
                </a:solidFill>
              </a:rPr>
              <a:t>CAPITULO III</a:t>
            </a:r>
            <a:endParaRPr sz="4500">
              <a:solidFill>
                <a:schemeClr val="dk1"/>
              </a:solidFill>
            </a:endParaRPr>
          </a:p>
          <a:p>
            <a:pPr indent="0" lvl="0" marL="0" marR="65405" rtl="0" algn="ctr">
              <a:lnSpc>
                <a:spcPct val="107916"/>
              </a:lnSpc>
              <a:spcBef>
                <a:spcPts val="0"/>
              </a:spcBef>
              <a:spcAft>
                <a:spcPts val="0"/>
              </a:spcAft>
              <a:buClr>
                <a:schemeClr val="dk1"/>
              </a:buClr>
              <a:buSzPts val="1100"/>
              <a:buFont typeface="Arial"/>
              <a:buNone/>
            </a:pPr>
            <a:r>
              <a:rPr b="1" lang="es-419" sz="4500">
                <a:solidFill>
                  <a:schemeClr val="dk1"/>
                </a:solidFill>
              </a:rPr>
              <a:t>DEBERES DEL APRENDIZ SENA</a:t>
            </a:r>
            <a:endParaRPr sz="4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idx="1" type="body"/>
          </p:nvPr>
        </p:nvSpPr>
        <p:spPr>
          <a:xfrm>
            <a:off x="746100" y="490350"/>
            <a:ext cx="8335800" cy="4162800"/>
          </a:xfrm>
          <a:prstGeom prst="rect">
            <a:avLst/>
          </a:prstGeom>
        </p:spPr>
        <p:txBody>
          <a:bodyPr anchorCtr="0" anchor="t" bIns="91425" lIns="91425" spcFirstLastPara="1" rIns="91425" wrap="square" tIns="91425">
            <a:noAutofit/>
          </a:bodyPr>
          <a:lstStyle/>
          <a:p>
            <a:pPr indent="5715" lvl="0" marL="871220" marR="912495" rtl="0" algn="just">
              <a:lnSpc>
                <a:spcPct val="95000"/>
              </a:lnSpc>
              <a:spcBef>
                <a:spcPts val="1265"/>
              </a:spcBef>
              <a:spcAft>
                <a:spcPts val="0"/>
              </a:spcAft>
              <a:buNone/>
            </a:pPr>
            <a:r>
              <a:rPr b="1" lang="es-419" sz="1450">
                <a:solidFill>
                  <a:schemeClr val="dk1"/>
                </a:solidFill>
              </a:rPr>
              <a:t>ARTÍCULO </a:t>
            </a:r>
            <a:r>
              <a:rPr lang="es-419" sz="1450">
                <a:solidFill>
                  <a:schemeClr val="dk1"/>
                </a:solidFill>
              </a:rPr>
              <a:t>9º. Se entiende por deber, la obligación legal, social y moral que compromete a la persona a cumplir con determinada actuación, asumiendo con responsabilidad todos sus actos, para propiciar la armonía, el respeto, la integración, el bienestar comÚn, la sana convivencia, el servicio a los demás, la seguridad de las personas y de los bienes de la institución.</a:t>
            </a:r>
            <a:r>
              <a:rPr lang="es-419" sz="1450">
                <a:solidFill>
                  <a:schemeClr val="dk1"/>
                </a:solidFill>
              </a:rPr>
              <a:t>Son deberes del aprendiz SENA durante el proceso de ejecución de la formación, los siguientes:</a:t>
            </a:r>
            <a:endParaRPr sz="1450">
              <a:solidFill>
                <a:schemeClr val="dk1"/>
              </a:solidFill>
            </a:endParaRPr>
          </a:p>
          <a:p>
            <a:pPr indent="-318135" lvl="0" marL="1273810" marR="964564" rtl="0" algn="just">
              <a:lnSpc>
                <a:spcPct val="95833"/>
              </a:lnSpc>
              <a:spcBef>
                <a:spcPts val="1295"/>
              </a:spcBef>
              <a:spcAft>
                <a:spcPts val="0"/>
              </a:spcAft>
              <a:buClr>
                <a:schemeClr val="dk1"/>
              </a:buClr>
              <a:buSzPts val="1450"/>
              <a:buAutoNum type="arabicPeriod"/>
            </a:pPr>
            <a:r>
              <a:rPr lang="es-419" sz="1450">
                <a:solidFill>
                  <a:schemeClr val="dk1"/>
                </a:solidFill>
              </a:rPr>
              <a:t>Cumplir con todas las actividades propias de su proceso de aprendizaje o del plan de mejoramiento, definidas durante su etapa lectiva y productiva.</a:t>
            </a:r>
            <a:endParaRPr sz="1450">
              <a:solidFill>
                <a:schemeClr val="dk1"/>
              </a:solidFill>
            </a:endParaRPr>
          </a:p>
          <a:p>
            <a:pPr indent="-306705" lvl="0" marL="1263650" rtl="0" algn="just">
              <a:lnSpc>
                <a:spcPct val="103750"/>
              </a:lnSpc>
              <a:spcBef>
                <a:spcPts val="0"/>
              </a:spcBef>
              <a:spcAft>
                <a:spcPts val="0"/>
              </a:spcAft>
              <a:buClr>
                <a:schemeClr val="dk1"/>
              </a:buClr>
              <a:buSzPts val="1450"/>
              <a:buAutoNum type="arabicPeriod"/>
            </a:pPr>
            <a:r>
              <a:rPr lang="es-419" sz="1450">
                <a:solidFill>
                  <a:schemeClr val="dk1"/>
                </a:solidFill>
              </a:rPr>
              <a:t>Respetar los derechos ajenos y no abusar de los propios.</a:t>
            </a:r>
            <a:endParaRPr sz="1450">
              <a:solidFill>
                <a:schemeClr val="dk1"/>
              </a:solidFill>
            </a:endParaRPr>
          </a:p>
          <a:p>
            <a:pPr indent="-320040" lvl="0" marL="1278255" marR="962660" rtl="0" algn="just">
              <a:lnSpc>
                <a:spcPct val="95833"/>
              </a:lnSpc>
              <a:spcBef>
                <a:spcPts val="15"/>
              </a:spcBef>
              <a:spcAft>
                <a:spcPts val="0"/>
              </a:spcAft>
              <a:buClr>
                <a:schemeClr val="dk1"/>
              </a:buClr>
              <a:buSzPts val="1450"/>
              <a:buAutoNum type="arabicPeriod"/>
            </a:pPr>
            <a:r>
              <a:rPr lang="es-419" sz="1450">
                <a:solidFill>
                  <a:schemeClr val="dk1"/>
                </a:solidFill>
              </a:rPr>
              <a:t>Verificar en el sistema que sus datos básicos, se encuentren totalmente diligenciados y/o actualizarlos de acuerdo con el trámite administrativo correspondiente.</a:t>
            </a:r>
            <a:endParaRPr sz="1450">
              <a:solidFill>
                <a:schemeClr val="dk1"/>
              </a:solidFill>
            </a:endParaRPr>
          </a:p>
          <a:p>
            <a:pPr indent="-318770" lvl="0" marL="1273810" marR="959485" rtl="0" algn="just">
              <a:lnSpc>
                <a:spcPct val="95833"/>
              </a:lnSpc>
              <a:spcBef>
                <a:spcPts val="0"/>
              </a:spcBef>
              <a:spcAft>
                <a:spcPts val="0"/>
              </a:spcAft>
              <a:buClr>
                <a:schemeClr val="dk1"/>
              </a:buClr>
              <a:buSzPts val="1450"/>
              <a:buAutoNum type="arabicPeriod"/>
            </a:pPr>
            <a:r>
              <a:rPr lang="es-419" sz="1450">
                <a:solidFill>
                  <a:schemeClr val="dk1"/>
                </a:solidFill>
              </a:rPr>
              <a:t>Participar en las actividades complementarias o de profundización, relacionadas con el programa de formación, con el fin de gestionar su proceso de aprendizaje.</a:t>
            </a:r>
            <a:endParaRPr sz="1450">
              <a:solidFill>
                <a:schemeClr val="dk1"/>
              </a:solidFill>
            </a:endParaRPr>
          </a:p>
          <a:p>
            <a:pPr indent="5715" lvl="0" marL="871220" marR="912495" rtl="0" algn="just">
              <a:lnSpc>
                <a:spcPct val="95000"/>
              </a:lnSpc>
              <a:spcBef>
                <a:spcPts val="1265"/>
              </a:spcBef>
              <a:spcAft>
                <a:spcPts val="0"/>
              </a:spcAft>
              <a:buNone/>
            </a:pPr>
            <a:r>
              <a:t/>
            </a:r>
            <a:endParaRPr sz="145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1"/>
          <p:cNvSpPr txBox="1"/>
          <p:nvPr/>
        </p:nvSpPr>
        <p:spPr>
          <a:xfrm>
            <a:off x="118780" y="237673"/>
            <a:ext cx="7578000" cy="4377000"/>
          </a:xfrm>
          <a:prstGeom prst="rect">
            <a:avLst/>
          </a:prstGeom>
          <a:noFill/>
          <a:ln>
            <a:noFill/>
          </a:ln>
        </p:spPr>
        <p:txBody>
          <a:bodyPr anchorCtr="0" anchor="ctr" bIns="91425" lIns="91425" spcFirstLastPara="1" rIns="91425" wrap="square" tIns="91425">
            <a:noAutofit/>
          </a:bodyPr>
          <a:lstStyle/>
          <a:p>
            <a:pPr indent="-306705" lvl="0" marL="1273810" marR="963930" rtl="0" algn="just">
              <a:lnSpc>
                <a:spcPct val="95000"/>
              </a:lnSpc>
              <a:spcBef>
                <a:spcPts val="30"/>
              </a:spcBef>
              <a:spcAft>
                <a:spcPts val="0"/>
              </a:spcAft>
              <a:buSzPts val="1250"/>
              <a:buAutoNum type="arabicPeriod"/>
            </a:pPr>
            <a:r>
              <a:rPr lang="es-419" sz="1250"/>
              <a:t>Informar y hacer la solicitud, por escrito, al Coordinación Académico y registrar en el sistema de gestión de la formáción oportunamente las solicitudes o novedades (Traslados, Aplazamiento, Retiro voluntario y Reingreso) que presente durante el proceso de aprendizaje, utilizando medios virtuales y/o físicos; para los programas de formación complementaria en modalidad virtual, realizar en los sistemas de información el retiro voluntario del programa o inscripción del mismo.</a:t>
            </a:r>
            <a:endParaRPr sz="1250"/>
          </a:p>
          <a:p>
            <a:pPr indent="-306069" lvl="0" marL="1270000" marR="970914" rtl="0" algn="just">
              <a:lnSpc>
                <a:spcPct val="96666"/>
              </a:lnSpc>
              <a:spcBef>
                <a:spcPts val="15"/>
              </a:spcBef>
              <a:spcAft>
                <a:spcPts val="0"/>
              </a:spcAft>
              <a:buSzPts val="1250"/>
              <a:buAutoNum type="arabicPeriod"/>
            </a:pPr>
            <a:r>
              <a:rPr lang="es-419" sz="1250"/>
              <a:t>Si el trámite para la consecución de contrato de aprendizaje o de otra de las alternativas para el desarrollo de la etapa productiva, es realizado directamente por el aprendiz, éste deberá informar inmediatamente cuando esto ocurra, a los responsables de apoyar este proceso en el Centro de Formación.</a:t>
            </a:r>
            <a:endParaRPr sz="1250"/>
          </a:p>
          <a:p>
            <a:pPr indent="-304165" lvl="0" marL="1270635" marR="964564" rtl="0" algn="just">
              <a:lnSpc>
                <a:spcPct val="95833"/>
              </a:lnSpc>
              <a:spcBef>
                <a:spcPts val="0"/>
              </a:spcBef>
              <a:spcAft>
                <a:spcPts val="0"/>
              </a:spcAft>
              <a:buSzPts val="1250"/>
              <a:buAutoNum type="arabicPeriod"/>
            </a:pPr>
            <a:r>
              <a:rPr lang="es-419" sz="1250"/>
              <a:t>Proteger los recursos culturales y naturales del país y velar por la conservación del ambiente sano, vinculándose, apoyando y/o colaborando en las acciones que adelante el Centro de Formación.</a:t>
            </a:r>
            <a:endParaRPr sz="1250"/>
          </a:p>
          <a:p>
            <a:pPr indent="-300355" lvl="0" marL="1264285" rtl="0" algn="just">
              <a:lnSpc>
                <a:spcPct val="103750"/>
              </a:lnSpc>
              <a:spcBef>
                <a:spcPts val="0"/>
              </a:spcBef>
              <a:spcAft>
                <a:spcPts val="0"/>
              </a:spcAft>
              <a:buSzPts val="1250"/>
              <a:buAutoNum type="arabicPeriod"/>
            </a:pPr>
            <a:r>
              <a:rPr lang="es-419" sz="1250"/>
              <a:t>Acatar las decisiones contempladas en el Manual de Convivencia.</a:t>
            </a:r>
            <a:endParaRPr sz="1250"/>
          </a:p>
          <a:p>
            <a:pPr indent="-307975" lvl="0" marL="1271905" marR="967739" rtl="0" algn="just">
              <a:lnSpc>
                <a:spcPct val="95833"/>
              </a:lnSpc>
              <a:spcBef>
                <a:spcPts val="0"/>
              </a:spcBef>
              <a:spcAft>
                <a:spcPts val="0"/>
              </a:spcAft>
              <a:buSzPts val="1250"/>
              <a:buAutoNum type="arabicPeriod"/>
            </a:pPr>
            <a:r>
              <a:rPr lang="es-419" sz="1250"/>
              <a:t>Asumir con responsabilidad su participación en las actividades programadas como salidas, pasantías técnicas, intercambios de aprendices a nivel nacional e internacional, así como en las demás de carácter lúdico - pedagógico.</a:t>
            </a:r>
            <a:endParaRPr sz="12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