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1" r:id="rId2"/>
    <p:sldId id="256" r:id="rId3"/>
    <p:sldId id="257" r:id="rId4"/>
    <p:sldId id="262" r:id="rId5"/>
    <p:sldId id="263" r:id="rId6"/>
    <p:sldId id="264" r:id="rId7"/>
    <p:sldId id="265" r:id="rId8"/>
    <p:sldId id="266" r:id="rId9"/>
    <p:sldId id="267" r:id="rId10"/>
    <p:sldId id="268" r:id="rId11"/>
    <p:sldId id="260" r:id="rId1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5317CCF2-1772-4D09-B98C-C2D5B89CB65B}">
          <p14:sldIdLst>
            <p14:sldId id="261"/>
            <p14:sldId id="256"/>
            <p14:sldId id="257"/>
            <p14:sldId id="262"/>
            <p14:sldId id="263"/>
            <p14:sldId id="264"/>
            <p14:sldId id="265"/>
            <p14:sldId id="266"/>
            <p14:sldId id="267"/>
            <p14:sldId id="268"/>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Руслан Фазылзянов" initials="РФ" lastIdx="1" clrIdx="0">
    <p:extLst>
      <p:ext uri="{19B8F6BF-5375-455C-9EA6-DF929625EA0E}">
        <p15:presenceInfo xmlns:p15="http://schemas.microsoft.com/office/powerpoint/2012/main" userId="c35ca79312daf3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20" d="100"/>
          <a:sy n="20" d="100"/>
        </p:scale>
        <p:origin x="30"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FB26C8-A564-4FEE-81D7-3F976ADDBCC3}" type="datetimeFigureOut">
              <a:rPr lang="ru-RU" smtClean="0"/>
              <a:t>20.05.2021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1A716D-F616-43F0-83B9-B6E4A11A3D88}" type="slidenum">
              <a:rPr lang="ru-RU" smtClean="0"/>
              <a:t>‹#›</a:t>
            </a:fld>
            <a:endParaRPr lang="ru-RU"/>
          </a:p>
        </p:txBody>
      </p:sp>
    </p:spTree>
    <p:extLst>
      <p:ext uri="{BB962C8B-B14F-4D97-AF65-F5344CB8AC3E}">
        <p14:creationId xmlns:p14="http://schemas.microsoft.com/office/powerpoint/2010/main" val="3922612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91A716D-F616-43F0-83B9-B6E4A11A3D88}" type="slidenum">
              <a:rPr lang="ru-RU" smtClean="0"/>
              <a:t>6</a:t>
            </a:fld>
            <a:endParaRPr lang="ru-RU"/>
          </a:p>
        </p:txBody>
      </p:sp>
    </p:spTree>
    <p:extLst>
      <p:ext uri="{BB962C8B-B14F-4D97-AF65-F5344CB8AC3E}">
        <p14:creationId xmlns:p14="http://schemas.microsoft.com/office/powerpoint/2010/main" val="76998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191A716D-F616-43F0-83B9-B6E4A11A3D88}" type="slidenum">
              <a:rPr lang="ru-RU" smtClean="0"/>
              <a:t>11</a:t>
            </a:fld>
            <a:endParaRPr lang="ru-RU"/>
          </a:p>
        </p:txBody>
      </p:sp>
    </p:spTree>
    <p:extLst>
      <p:ext uri="{BB962C8B-B14F-4D97-AF65-F5344CB8AC3E}">
        <p14:creationId xmlns:p14="http://schemas.microsoft.com/office/powerpoint/2010/main" val="2853956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1079784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2149120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4041524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319287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245236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2CFE542-C6CB-400F-9AEE-1A5AA554633D}" type="datetimeFigureOut">
              <a:rPr lang="ru-RU" smtClean="0"/>
              <a:t>20.05.2021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644017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2CFE542-C6CB-400F-9AEE-1A5AA554633D}" type="datetimeFigureOut">
              <a:rPr lang="ru-RU" smtClean="0"/>
              <a:t>20.05.2021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162680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2CFE542-C6CB-400F-9AEE-1A5AA554633D}" type="datetimeFigureOut">
              <a:rPr lang="ru-RU" smtClean="0"/>
              <a:t>20.05.2021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416483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CFE542-C6CB-400F-9AEE-1A5AA554633D}" type="datetimeFigureOut">
              <a:rPr lang="ru-RU" smtClean="0"/>
              <a:t>20.05.2021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375497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2CFE542-C6CB-400F-9AEE-1A5AA554633D}" type="datetimeFigureOut">
              <a:rPr lang="ru-RU" smtClean="0"/>
              <a:t>20.05.2021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3987639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2CFE542-C6CB-400F-9AEE-1A5AA554633D}" type="datetimeFigureOut">
              <a:rPr lang="ru-RU" smtClean="0"/>
              <a:t>20.05.2021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09695BF-51D7-4AFB-B136-3C1914C4BE7B}" type="slidenum">
              <a:rPr lang="ru-RU" smtClean="0"/>
              <a:t>‹#›</a:t>
            </a:fld>
            <a:endParaRPr lang="ru-RU"/>
          </a:p>
        </p:txBody>
      </p:sp>
    </p:spTree>
    <p:extLst>
      <p:ext uri="{BB962C8B-B14F-4D97-AF65-F5344CB8AC3E}">
        <p14:creationId xmlns:p14="http://schemas.microsoft.com/office/powerpoint/2010/main" val="2781954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CFE542-C6CB-400F-9AEE-1A5AA554633D}" type="datetimeFigureOut">
              <a:rPr lang="ru-RU" smtClean="0"/>
              <a:t>20.05.2021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9695BF-51D7-4AFB-B136-3C1914C4BE7B}" type="slidenum">
              <a:rPr lang="ru-RU" smtClean="0"/>
              <a:t>‹#›</a:t>
            </a:fld>
            <a:endParaRPr lang="ru-RU"/>
          </a:p>
        </p:txBody>
      </p:sp>
    </p:spTree>
    <p:extLst>
      <p:ext uri="{BB962C8B-B14F-4D97-AF65-F5344CB8AC3E}">
        <p14:creationId xmlns:p14="http://schemas.microsoft.com/office/powerpoint/2010/main" val="3285846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en.wikipedia.org/wiki/Adder_(electronics)" TargetMode="External"/><Relationship Id="rId3" Type="http://schemas.openxmlformats.org/officeDocument/2006/relationships/hyperlink" Target="https://habr.com/ru/post/316520/" TargetMode="External"/><Relationship Id="rId7" Type="http://schemas.openxmlformats.org/officeDocument/2006/relationships/hyperlink" Target="https://ru.wikipedia.org/wiki/%D0%91%D0%B8%D1%82%D0%BE%D0%B2%D1%8B%D0%B9_%D1%81%D0%B4%D0%B2%D0%B8%D0%B3" TargetMode="External"/><Relationship Id="rId12"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phg.su/basis2/X133.HTM" TargetMode="External"/><Relationship Id="rId11" Type="http://schemas.openxmlformats.org/officeDocument/2006/relationships/hyperlink" Target="https://habr.com/ru/post/411145/" TargetMode="External"/><Relationship Id="rId5" Type="http://schemas.openxmlformats.org/officeDocument/2006/relationships/hyperlink" Target="https://ru.wikipedia.org/wiki/%D0%94%D0%B5%D1%88%D0%B8%D1%84%D1%80%D0%B0%D1%82%D0%BE%D1%80" TargetMode="External"/><Relationship Id="rId10" Type="http://schemas.openxmlformats.org/officeDocument/2006/relationships/hyperlink" Target="https://habr.com/ru/post/178071/" TargetMode="External"/><Relationship Id="rId4" Type="http://schemas.openxmlformats.org/officeDocument/2006/relationships/hyperlink" Target="https://ru.wikipedia.org/wiki/%D0%A2%D1%80%D0%B8%D0%B3%D0%B3%D0%B5%D1%80" TargetMode="External"/><Relationship Id="rId9" Type="http://schemas.openxmlformats.org/officeDocument/2006/relationships/hyperlink" Target="https://www.intuit.ru/studies/courses/56/56/lecture/1664?page=2"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4210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6900" y="1680242"/>
            <a:ext cx="6233268" cy="4923757"/>
          </a:xfrm>
          <a:prstGeom prst="rect">
            <a:avLst/>
          </a:prstGeom>
        </p:spPr>
      </p:pic>
      <p:sp>
        <p:nvSpPr>
          <p:cNvPr id="3" name="TextBox 2"/>
          <p:cNvSpPr txBox="1"/>
          <p:nvPr/>
        </p:nvSpPr>
        <p:spPr>
          <a:xfrm>
            <a:off x="317500" y="889000"/>
            <a:ext cx="4749800" cy="461665"/>
          </a:xfrm>
          <a:prstGeom prst="rect">
            <a:avLst/>
          </a:prstGeom>
          <a:noFill/>
        </p:spPr>
        <p:txBody>
          <a:bodyPr wrap="square" rtlCol="0">
            <a:spAutoFit/>
          </a:bodyPr>
          <a:lstStyle/>
          <a:p>
            <a:r>
              <a:rPr lang="ru-RU" sz="2400" b="1" dirty="0" smtClean="0"/>
              <a:t>Реализация</a:t>
            </a:r>
            <a:endParaRPr lang="ru-RU" sz="2400" b="1" dirty="0"/>
          </a:p>
        </p:txBody>
      </p:sp>
    </p:spTree>
    <p:extLst>
      <p:ext uri="{BB962C8B-B14F-4D97-AF65-F5344CB8AC3E}">
        <p14:creationId xmlns:p14="http://schemas.microsoft.com/office/powerpoint/2010/main" val="99003746"/>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16" y="1237341"/>
            <a:ext cx="5022377" cy="523220"/>
          </a:xfrm>
          <a:prstGeom prst="rect">
            <a:avLst/>
          </a:prstGeom>
          <a:noFill/>
        </p:spPr>
        <p:txBody>
          <a:bodyPr wrap="square" rtlCol="0" anchor="b">
            <a:spAutoFit/>
          </a:bodyPr>
          <a:lstStyle/>
          <a:p>
            <a:r>
              <a:rPr lang="ru-RU" sz="2800" dirty="0" smtClean="0"/>
              <a:t>На остаток:</a:t>
            </a:r>
            <a:endParaRPr lang="ru-RU" sz="2800" dirty="0"/>
          </a:p>
        </p:txBody>
      </p:sp>
      <p:sp>
        <p:nvSpPr>
          <p:cNvPr id="5" name="TextBox 4"/>
          <p:cNvSpPr txBox="1"/>
          <p:nvPr/>
        </p:nvSpPr>
        <p:spPr>
          <a:xfrm>
            <a:off x="5227093" y="368490"/>
            <a:ext cx="6796584" cy="369332"/>
          </a:xfrm>
          <a:prstGeom prst="rect">
            <a:avLst/>
          </a:prstGeom>
          <a:noFill/>
        </p:spPr>
        <p:txBody>
          <a:bodyPr wrap="square" rtlCol="0">
            <a:spAutoFit/>
          </a:bodyPr>
          <a:lstStyle/>
          <a:p>
            <a:r>
              <a:rPr lang="ru-RU" dirty="0" smtClean="0"/>
              <a:t>         </a:t>
            </a:r>
          </a:p>
        </p:txBody>
      </p:sp>
      <p:sp>
        <p:nvSpPr>
          <p:cNvPr id="21" name="TextBox 20"/>
          <p:cNvSpPr txBox="1"/>
          <p:nvPr/>
        </p:nvSpPr>
        <p:spPr>
          <a:xfrm>
            <a:off x="204716" y="1890814"/>
            <a:ext cx="4612944" cy="307777"/>
          </a:xfrm>
          <a:prstGeom prst="rect">
            <a:avLst/>
          </a:prstGeom>
          <a:noFill/>
        </p:spPr>
        <p:txBody>
          <a:bodyPr wrap="square" rtlCol="0">
            <a:spAutoFit/>
          </a:bodyPr>
          <a:lstStyle/>
          <a:p>
            <a:r>
              <a:rPr lang="ru-RU" sz="1400" dirty="0" smtClean="0"/>
              <a:t>Это последний слайд</a:t>
            </a:r>
          </a:p>
        </p:txBody>
      </p:sp>
      <p:sp>
        <p:nvSpPr>
          <p:cNvPr id="2" name="TextBox 1"/>
          <p:cNvSpPr txBox="1"/>
          <p:nvPr/>
        </p:nvSpPr>
        <p:spPr>
          <a:xfrm>
            <a:off x="5638800" y="827342"/>
            <a:ext cx="6384877" cy="6186309"/>
          </a:xfrm>
          <a:prstGeom prst="rect">
            <a:avLst/>
          </a:prstGeom>
          <a:noFill/>
        </p:spPr>
        <p:txBody>
          <a:bodyPr wrap="square" rtlCol="0">
            <a:spAutoFit/>
          </a:bodyPr>
          <a:lstStyle/>
          <a:p>
            <a:r>
              <a:rPr lang="ru-RU" dirty="0" smtClean="0"/>
              <a:t>На этом я НЕ завершаю презентацию о итогах своего индивидуального проекта.</a:t>
            </a:r>
            <a:br>
              <a:rPr lang="ru-RU" dirty="0" smtClean="0"/>
            </a:br>
            <a:r>
              <a:rPr lang="ru-RU" dirty="0" smtClean="0"/>
              <a:t>Далее я вам покажу сам процессор в действии и позволю вам задать вопросы по этой теме. Отвечу развёрнуто)</a:t>
            </a:r>
          </a:p>
          <a:p>
            <a:endParaRPr lang="ru-RU" dirty="0"/>
          </a:p>
          <a:p>
            <a:r>
              <a:rPr lang="ru-RU" dirty="0" smtClean="0"/>
              <a:t>Список источников материала:</a:t>
            </a:r>
          </a:p>
          <a:p>
            <a:r>
              <a:rPr lang="ru-RU" u="sng" dirty="0">
                <a:hlinkClick r:id="rId3"/>
              </a:rPr>
              <a:t>https://habr.com/ru/post/316520/</a:t>
            </a:r>
            <a:endParaRPr lang="ru-RU" dirty="0"/>
          </a:p>
          <a:p>
            <a:r>
              <a:rPr lang="ru-RU" u="sng" dirty="0">
                <a:hlinkClick r:id="rId4"/>
              </a:rPr>
              <a:t>https://ru.wikipedia.org/wiki/%D0%A2%D1%80%D0%B8%D0%B3%D0%B3%D0%B5%D1%80</a:t>
            </a:r>
            <a:endParaRPr lang="ru-RU" dirty="0"/>
          </a:p>
          <a:p>
            <a:r>
              <a:rPr lang="ru-RU" u="sng" dirty="0">
                <a:hlinkClick r:id="rId5"/>
              </a:rPr>
              <a:t>https://ru.wikipedia.org/wiki/%D0%94%D0%B5%D1%88%D0%B8%D1%84%D1%80%D0%B0%D1%82%D0%BE%D1%80</a:t>
            </a:r>
            <a:endParaRPr lang="ru-RU" dirty="0"/>
          </a:p>
          <a:p>
            <a:r>
              <a:rPr lang="ru-RU" u="sng" dirty="0">
                <a:hlinkClick r:id="rId6"/>
              </a:rPr>
              <a:t>http://phg.su/basis2/X133.HTM</a:t>
            </a:r>
            <a:endParaRPr lang="ru-RU" dirty="0"/>
          </a:p>
          <a:p>
            <a:r>
              <a:rPr lang="ru-RU" u="sng" dirty="0">
                <a:hlinkClick r:id="rId7"/>
              </a:rPr>
              <a:t>https://ru.wikipedia.org/wiki/%D0%91%D0%B8%D1%82%D0%BE%D0%B2%D1%8B%D0%B9_%D1%81%D0%B4%D0%B2%D0%B8%D0%B3</a:t>
            </a:r>
            <a:endParaRPr lang="ru-RU" dirty="0"/>
          </a:p>
          <a:p>
            <a:r>
              <a:rPr lang="ru-RU" u="sng" dirty="0">
                <a:hlinkClick r:id="rId8"/>
              </a:rPr>
              <a:t>https://en.wikipedia.org/wiki/Adder_(electronics)</a:t>
            </a:r>
            <a:endParaRPr lang="ru-RU" dirty="0"/>
          </a:p>
          <a:p>
            <a:r>
              <a:rPr lang="ru-RU" u="sng" dirty="0" smtClean="0">
                <a:hlinkClick r:id="rId9"/>
              </a:rPr>
              <a:t>https</a:t>
            </a:r>
            <a:r>
              <a:rPr lang="ru-RU" u="sng" dirty="0">
                <a:hlinkClick r:id="rId9"/>
              </a:rPr>
              <a:t>://www.intuit.ru/studies/courses/56/56/lecture/1664?page=2</a:t>
            </a:r>
            <a:endParaRPr lang="ru-RU" dirty="0"/>
          </a:p>
          <a:p>
            <a:r>
              <a:rPr lang="ru-RU" u="sng" dirty="0">
                <a:hlinkClick r:id="rId10"/>
              </a:rPr>
              <a:t>https://habr.com/ru/post/178071/</a:t>
            </a:r>
            <a:endParaRPr lang="ru-RU" dirty="0"/>
          </a:p>
          <a:p>
            <a:r>
              <a:rPr lang="ru-RU" u="sng" dirty="0">
                <a:hlinkClick r:id="rId11"/>
              </a:rPr>
              <a:t>https://habr.com/ru/post/411145/</a:t>
            </a:r>
            <a:endParaRPr lang="ru-RU" dirty="0"/>
          </a:p>
          <a:p>
            <a:endParaRPr lang="ru-RU" dirty="0" smtClean="0"/>
          </a:p>
          <a:p>
            <a:endParaRPr lang="ru-RU" dirty="0"/>
          </a:p>
        </p:txBody>
      </p:sp>
      <p:pic>
        <p:nvPicPr>
          <p:cNvPr id="3" name="Рисунок 2"/>
          <p:cNvPicPr>
            <a:picLocks noChangeAspect="1"/>
          </p:cNvPicPr>
          <p:nvPr/>
        </p:nvPicPr>
        <p:blipFill>
          <a:blip r:embed="rId12"/>
          <a:stretch>
            <a:fillRect/>
          </a:stretch>
        </p:blipFill>
        <p:spPr>
          <a:xfrm>
            <a:off x="204717" y="2328844"/>
            <a:ext cx="4484680" cy="2646240"/>
          </a:xfrm>
          <a:prstGeom prst="rect">
            <a:avLst/>
          </a:prstGeom>
        </p:spPr>
      </p:pic>
    </p:spTree>
    <p:extLst>
      <p:ext uri="{BB962C8B-B14F-4D97-AF65-F5344CB8AC3E}">
        <p14:creationId xmlns:p14="http://schemas.microsoft.com/office/powerpoint/2010/main" val="562972015"/>
      </p:ext>
    </p:extLst>
  </p:cSld>
  <p:clrMapOvr>
    <a:masterClrMapping/>
  </p:clrMapOvr>
  <p:transition spd="med">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4" presetClass="entr" presetSubtype="10" fill="hold" grpId="0" nodeType="withEffect">
                                  <p:stCondLst>
                                    <p:cond delay="30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randombar(horizontal)">
                                      <p:cBhvr>
                                        <p:cTn id="13" dur="1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par>
                                <p:cTn id="19" presetID="10" presetClass="entr" presetSubtype="0" fill="hold" grpId="0" nodeType="withEffect">
                                  <p:stCondLst>
                                    <p:cond delay="30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21" grpId="0"/>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752600" y="167640"/>
            <a:ext cx="10256520" cy="1813560"/>
          </a:xfrm>
        </p:spPr>
        <p:txBody>
          <a:bodyPr>
            <a:normAutofit/>
          </a:bodyPr>
          <a:lstStyle/>
          <a:p>
            <a:pPr algn="r"/>
            <a:r>
              <a:rPr lang="ru-RU" sz="3500" dirty="0" smtClean="0">
                <a:latin typeface="Bahnschrift" panose="020B0502040204020203" pitchFamily="34" charset="0"/>
              </a:rPr>
              <a:t>Проектирование собственной архитектуры ЭВМ</a:t>
            </a:r>
            <a:endParaRPr lang="ru-RU" sz="3500" dirty="0">
              <a:latin typeface="Bahnschrift" panose="020B0502040204020203" pitchFamily="34" charset="0"/>
            </a:endParaRPr>
          </a:p>
        </p:txBody>
      </p:sp>
      <p:sp>
        <p:nvSpPr>
          <p:cNvPr id="4" name="TextBox 3"/>
          <p:cNvSpPr txBox="1"/>
          <p:nvPr/>
        </p:nvSpPr>
        <p:spPr>
          <a:xfrm>
            <a:off x="5379720" y="4751368"/>
            <a:ext cx="6629400" cy="1938992"/>
          </a:xfrm>
          <a:prstGeom prst="rect">
            <a:avLst/>
          </a:prstGeom>
          <a:noFill/>
        </p:spPr>
        <p:txBody>
          <a:bodyPr wrap="square" rtlCol="0" anchor="b">
            <a:spAutoFit/>
          </a:bodyPr>
          <a:lstStyle/>
          <a:p>
            <a:pPr algn="r"/>
            <a:r>
              <a:rPr lang="ru-RU" sz="2400" dirty="0" smtClean="0">
                <a:latin typeface="Bahnschrift Light SemiCondensed" panose="020B0502040204020203" pitchFamily="34" charset="0"/>
              </a:rPr>
              <a:t>Представление промежуточных результатов</a:t>
            </a:r>
          </a:p>
          <a:p>
            <a:pPr algn="r"/>
            <a:r>
              <a:rPr lang="ru-RU" sz="2400" dirty="0" smtClean="0">
                <a:latin typeface="Bahnschrift Light SemiCondensed" panose="020B0502040204020203" pitchFamily="34" charset="0"/>
              </a:rPr>
              <a:t>по индивидуальному проекту.</a:t>
            </a:r>
          </a:p>
          <a:p>
            <a:pPr algn="r"/>
            <a:r>
              <a:rPr lang="ru-RU" sz="2400" dirty="0" smtClean="0">
                <a:latin typeface="Bahnschrift Light SemiCondensed" panose="020B0502040204020203" pitchFamily="34" charset="0"/>
              </a:rPr>
              <a:t>Ученика 11 класса МБОУ "Плодовая СШ им. Волкова" </a:t>
            </a:r>
            <a:r>
              <a:rPr lang="ru-RU" sz="2400" dirty="0" err="1" smtClean="0">
                <a:latin typeface="Bahnschrift Light SemiCondensed" panose="020B0502040204020203" pitchFamily="34" charset="0"/>
              </a:rPr>
              <a:t>г.Ульяновск</a:t>
            </a:r>
            <a:endParaRPr lang="ru-RU" sz="2400" dirty="0" smtClean="0">
              <a:latin typeface="Bahnschrift Light SemiCondensed" panose="020B0502040204020203" pitchFamily="34" charset="0"/>
            </a:endParaRPr>
          </a:p>
          <a:p>
            <a:pPr algn="r"/>
            <a:r>
              <a:rPr lang="ru-RU" sz="2400" dirty="0" err="1" smtClean="0">
                <a:latin typeface="Bahnschrift Light SemiCondensed" panose="020B0502040204020203" pitchFamily="34" charset="0"/>
              </a:rPr>
              <a:t>Фазылзянова</a:t>
            </a:r>
            <a:r>
              <a:rPr lang="ru-RU" sz="2400" dirty="0" smtClean="0">
                <a:latin typeface="Bahnschrift Light SemiCondensed" panose="020B0502040204020203" pitchFamily="34" charset="0"/>
              </a:rPr>
              <a:t> Р.Д.</a:t>
            </a:r>
            <a:endParaRPr lang="ru-RU" sz="2400" dirty="0">
              <a:latin typeface="Bahnschrift Light SemiCondensed" panose="020B0502040204020203" pitchFamily="34" charset="0"/>
            </a:endParaRPr>
          </a:p>
        </p:txBody>
      </p:sp>
    </p:spTree>
    <p:extLst>
      <p:ext uri="{BB962C8B-B14F-4D97-AF65-F5344CB8AC3E}">
        <p14:creationId xmlns:p14="http://schemas.microsoft.com/office/powerpoint/2010/main" val="3428505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 fill="hold"/>
                                        <p:tgtEl>
                                          <p:spTgt spid="2"/>
                                        </p:tgtEl>
                                        <p:attrNameLst>
                                          <p:attrName>ppt_x</p:attrName>
                                        </p:attrNameLst>
                                      </p:cBhvr>
                                      <p:tavLst>
                                        <p:tav tm="0">
                                          <p:val>
                                            <p:strVal val="#ppt_x"/>
                                          </p:val>
                                        </p:tav>
                                        <p:tav tm="100000">
                                          <p:val>
                                            <p:strVal val="#ppt_x"/>
                                          </p:val>
                                        </p:tav>
                                      </p:tavLst>
                                    </p:anim>
                                    <p:anim calcmode="lin" valueType="num">
                                      <p:cBhvr additive="base">
                                        <p:cTn id="8" dur="200" fill="hold"/>
                                        <p:tgtEl>
                                          <p:spTgt spid="2"/>
                                        </p:tgtEl>
                                        <p:attrNameLst>
                                          <p:attrName>ppt_y</p:attrName>
                                        </p:attrNameLst>
                                      </p:cBhvr>
                                      <p:tavLst>
                                        <p:tav tm="0">
                                          <p:val>
                                            <p:strVal val="0-#ppt_h/2"/>
                                          </p:val>
                                        </p:tav>
                                        <p:tav tm="100000">
                                          <p:val>
                                            <p:strVal val="#ppt_y"/>
                                          </p:val>
                                        </p:tav>
                                      </p:tavLst>
                                    </p:anim>
                                  </p:childTnLst>
                                </p:cTn>
                              </p:par>
                              <p:par>
                                <p:cTn id="9" presetID="42"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4716" y="1237341"/>
            <a:ext cx="5022377" cy="523220"/>
          </a:xfrm>
          <a:prstGeom prst="rect">
            <a:avLst/>
          </a:prstGeom>
          <a:noFill/>
        </p:spPr>
        <p:txBody>
          <a:bodyPr wrap="square" rtlCol="0" anchor="b">
            <a:spAutoFit/>
          </a:bodyPr>
          <a:lstStyle/>
          <a:p>
            <a:r>
              <a:rPr lang="ru-RU" sz="2800" dirty="0" smtClean="0"/>
              <a:t>Параметры проекта:</a:t>
            </a:r>
            <a:endParaRPr lang="ru-RU" sz="2800" dirty="0"/>
          </a:p>
        </p:txBody>
      </p:sp>
      <p:sp>
        <p:nvSpPr>
          <p:cNvPr id="5" name="TextBox 4"/>
          <p:cNvSpPr txBox="1"/>
          <p:nvPr/>
        </p:nvSpPr>
        <p:spPr>
          <a:xfrm>
            <a:off x="5227093" y="368490"/>
            <a:ext cx="6796584" cy="5355312"/>
          </a:xfrm>
          <a:prstGeom prst="rect">
            <a:avLst/>
          </a:prstGeom>
          <a:noFill/>
        </p:spPr>
        <p:txBody>
          <a:bodyPr wrap="square" rtlCol="0">
            <a:spAutoFit/>
          </a:bodyPr>
          <a:lstStyle/>
          <a:p>
            <a:r>
              <a:rPr lang="ru-RU" dirty="0" smtClean="0"/>
              <a:t>         Цели:</a:t>
            </a:r>
          </a:p>
          <a:p>
            <a:r>
              <a:rPr lang="ru-RU" dirty="0" smtClean="0"/>
              <a:t>               Данный проект должен, как распространить информацию</a:t>
            </a:r>
          </a:p>
          <a:p>
            <a:r>
              <a:rPr lang="ru-RU" dirty="0"/>
              <a:t> </a:t>
            </a:r>
            <a:r>
              <a:rPr lang="ru-RU" dirty="0" smtClean="0"/>
              <a:t>              об структуре ЭВМ, так и напомнить о существовании </a:t>
            </a:r>
          </a:p>
          <a:p>
            <a:r>
              <a:rPr lang="ru-RU" dirty="0"/>
              <a:t> </a:t>
            </a:r>
            <a:r>
              <a:rPr lang="ru-RU" dirty="0" smtClean="0"/>
              <a:t>              логических схем, на примере создания простой ЭВМ.</a:t>
            </a:r>
          </a:p>
          <a:p>
            <a:r>
              <a:rPr lang="ru-RU" dirty="0"/>
              <a:t> </a:t>
            </a:r>
            <a:r>
              <a:rPr lang="ru-RU" dirty="0" smtClean="0"/>
              <a:t>              На основе этой отрасли науки работает всё без чего мы</a:t>
            </a:r>
          </a:p>
          <a:p>
            <a:r>
              <a:rPr lang="ru-RU" dirty="0"/>
              <a:t> </a:t>
            </a:r>
            <a:r>
              <a:rPr lang="ru-RU" dirty="0" smtClean="0"/>
              <a:t>              не можем представить современную жизнь.</a:t>
            </a:r>
          </a:p>
          <a:p>
            <a:r>
              <a:rPr lang="ru-RU" dirty="0"/>
              <a:t> </a:t>
            </a:r>
            <a:r>
              <a:rPr lang="ru-RU" dirty="0" smtClean="0"/>
              <a:t>        </a:t>
            </a:r>
          </a:p>
          <a:p>
            <a:r>
              <a:rPr lang="ru-RU" dirty="0"/>
              <a:t> </a:t>
            </a:r>
            <a:r>
              <a:rPr lang="ru-RU" dirty="0" smtClean="0"/>
              <a:t> Задачи:</a:t>
            </a:r>
          </a:p>
          <a:p>
            <a:pPr marL="742950" lvl="1" indent="-285750">
              <a:buFont typeface="Arial" panose="020B0604020202020204" pitchFamily="34" charset="0"/>
              <a:buChar char="•"/>
            </a:pPr>
            <a:r>
              <a:rPr lang="ru-RU" dirty="0" smtClean="0"/>
              <a:t>Создать рабочую логическую схему с архитектурой</a:t>
            </a:r>
          </a:p>
          <a:p>
            <a:r>
              <a:rPr lang="ru-RU" dirty="0"/>
              <a:t> </a:t>
            </a:r>
            <a:r>
              <a:rPr lang="ru-RU" dirty="0" smtClean="0"/>
              <a:t>           собственной ЭВМ с объяснениями каждого шага.</a:t>
            </a:r>
          </a:p>
          <a:p>
            <a:pPr marL="742950" lvl="1" indent="-285750">
              <a:buFont typeface="Arial" panose="020B0604020202020204" pitchFamily="34" charset="0"/>
              <a:buChar char="•"/>
            </a:pPr>
            <a:r>
              <a:rPr lang="ru-RU" dirty="0" smtClean="0"/>
              <a:t>Найти множество логических устройств с одинаковыми</a:t>
            </a:r>
          </a:p>
          <a:p>
            <a:r>
              <a:rPr lang="ru-RU" dirty="0"/>
              <a:t> </a:t>
            </a:r>
            <a:r>
              <a:rPr lang="ru-RU" dirty="0" smtClean="0"/>
              <a:t>           функциями для возможности выбора между ними.</a:t>
            </a:r>
          </a:p>
          <a:p>
            <a:pPr marL="742950" lvl="1" indent="-285750">
              <a:buFont typeface="Arial" panose="020B0604020202020204" pitchFamily="34" charset="0"/>
              <a:buChar char="•"/>
            </a:pPr>
            <a:r>
              <a:rPr lang="ru-RU" dirty="0" smtClean="0"/>
              <a:t>Найти информацию об архитектурах и составить таблицу.</a:t>
            </a:r>
          </a:p>
          <a:p>
            <a:pPr marL="742950" lvl="1" indent="-285750">
              <a:buFont typeface="Arial" panose="020B0604020202020204" pitchFamily="34" charset="0"/>
              <a:buChar char="•"/>
            </a:pPr>
            <a:r>
              <a:rPr lang="ru-RU" dirty="0" smtClean="0"/>
              <a:t>Дать краткую информацию о логических схемах и</a:t>
            </a:r>
          </a:p>
          <a:p>
            <a:r>
              <a:rPr lang="ru-RU" dirty="0" smtClean="0"/>
              <a:t>            технических терминах, для введения в данную отрасль</a:t>
            </a:r>
          </a:p>
          <a:p>
            <a:r>
              <a:rPr lang="ru-RU" dirty="0"/>
              <a:t> </a:t>
            </a:r>
            <a:r>
              <a:rPr lang="ru-RU" dirty="0" smtClean="0"/>
              <a:t>           науки.</a:t>
            </a:r>
          </a:p>
          <a:p>
            <a:endParaRPr lang="ru-RU" dirty="0" smtClean="0"/>
          </a:p>
          <a:p>
            <a:r>
              <a:rPr lang="ru-RU" dirty="0"/>
              <a:t> </a:t>
            </a:r>
            <a:r>
              <a:rPr lang="ru-RU" dirty="0" smtClean="0"/>
              <a:t> Методы исследования:</a:t>
            </a:r>
          </a:p>
          <a:p>
            <a:r>
              <a:rPr lang="ru-RU" dirty="0"/>
              <a:t> </a:t>
            </a:r>
            <a:r>
              <a:rPr lang="ru-RU" dirty="0" smtClean="0"/>
              <a:t>      Анализ, Синтез, Классификация, Сравнение, Проектирование.</a:t>
            </a:r>
          </a:p>
        </p:txBody>
      </p:sp>
      <p:sp>
        <p:nvSpPr>
          <p:cNvPr id="6" name="TextBox 5"/>
          <p:cNvSpPr txBox="1"/>
          <p:nvPr/>
        </p:nvSpPr>
        <p:spPr>
          <a:xfrm>
            <a:off x="204716" y="2115403"/>
            <a:ext cx="4612944" cy="4524315"/>
          </a:xfrm>
          <a:prstGeom prst="rect">
            <a:avLst/>
          </a:prstGeom>
          <a:noFill/>
        </p:spPr>
        <p:txBody>
          <a:bodyPr wrap="square" rtlCol="0">
            <a:spAutoFit/>
          </a:bodyPr>
          <a:lstStyle/>
          <a:p>
            <a:r>
              <a:rPr lang="ru-RU" dirty="0" smtClean="0"/>
              <a:t>Актуальность:</a:t>
            </a:r>
          </a:p>
          <a:p>
            <a:r>
              <a:rPr lang="ru-RU" dirty="0" smtClean="0"/>
              <a:t>       После моментального развития</a:t>
            </a:r>
          </a:p>
          <a:p>
            <a:r>
              <a:rPr lang="ru-RU" dirty="0"/>
              <a:t> </a:t>
            </a:r>
            <a:r>
              <a:rPr lang="ru-RU" dirty="0" smtClean="0"/>
              <a:t>      микро‒электроники, данная отрасль</a:t>
            </a:r>
          </a:p>
          <a:p>
            <a:r>
              <a:rPr lang="ru-RU" dirty="0"/>
              <a:t> </a:t>
            </a:r>
            <a:r>
              <a:rPr lang="ru-RU" dirty="0" smtClean="0"/>
              <a:t>      является элитной, доступной только</a:t>
            </a:r>
          </a:p>
          <a:p>
            <a:r>
              <a:rPr lang="ru-RU" dirty="0"/>
              <a:t> </a:t>
            </a:r>
            <a:r>
              <a:rPr lang="ru-RU" dirty="0" smtClean="0"/>
              <a:t>      компаниям. Но в этой отрасли </a:t>
            </a:r>
          </a:p>
          <a:p>
            <a:r>
              <a:rPr lang="ru-RU" dirty="0"/>
              <a:t> </a:t>
            </a:r>
            <a:r>
              <a:rPr lang="ru-RU" dirty="0" smtClean="0"/>
              <a:t>      происходят интересные открытия, </a:t>
            </a:r>
          </a:p>
          <a:p>
            <a:r>
              <a:rPr lang="ru-RU" dirty="0"/>
              <a:t> </a:t>
            </a:r>
            <a:r>
              <a:rPr lang="ru-RU" dirty="0" smtClean="0"/>
              <a:t>      которые, защищены производственной</a:t>
            </a:r>
          </a:p>
          <a:p>
            <a:r>
              <a:rPr lang="ru-RU" dirty="0"/>
              <a:t> </a:t>
            </a:r>
            <a:r>
              <a:rPr lang="ru-RU" dirty="0" smtClean="0"/>
              <a:t>      тайной. Из за чего все быстро забыли о </a:t>
            </a:r>
          </a:p>
          <a:p>
            <a:r>
              <a:rPr lang="ru-RU" dirty="0"/>
              <a:t> </a:t>
            </a:r>
            <a:r>
              <a:rPr lang="ru-RU" dirty="0" smtClean="0"/>
              <a:t>      конструировании логических схем. Что </a:t>
            </a:r>
          </a:p>
          <a:p>
            <a:r>
              <a:rPr lang="ru-RU" dirty="0"/>
              <a:t> </a:t>
            </a:r>
            <a:r>
              <a:rPr lang="ru-RU" dirty="0" smtClean="0"/>
              <a:t>      заморозило развитие этой отрасли </a:t>
            </a:r>
          </a:p>
          <a:p>
            <a:r>
              <a:rPr lang="ru-RU" dirty="0"/>
              <a:t> </a:t>
            </a:r>
            <a:r>
              <a:rPr lang="ru-RU" dirty="0" smtClean="0"/>
              <a:t>      науки для  обычных граждан. </a:t>
            </a:r>
            <a:r>
              <a:rPr lang="ru-RU" dirty="0"/>
              <a:t>Т</a:t>
            </a:r>
            <a:r>
              <a:rPr lang="ru-RU" dirty="0" smtClean="0"/>
              <a:t>еперь </a:t>
            </a:r>
          </a:p>
          <a:p>
            <a:r>
              <a:rPr lang="ru-RU" dirty="0"/>
              <a:t> </a:t>
            </a:r>
            <a:r>
              <a:rPr lang="ru-RU" dirty="0" smtClean="0"/>
              <a:t>      мы относимся к этому так «Есть и </a:t>
            </a:r>
          </a:p>
          <a:p>
            <a:r>
              <a:rPr lang="ru-RU" dirty="0"/>
              <a:t> </a:t>
            </a:r>
            <a:r>
              <a:rPr lang="ru-RU" dirty="0" smtClean="0"/>
              <a:t>      хорошо! Зачем проектировать что-то </a:t>
            </a:r>
          </a:p>
          <a:p>
            <a:r>
              <a:rPr lang="ru-RU" dirty="0"/>
              <a:t> </a:t>
            </a:r>
            <a:r>
              <a:rPr lang="ru-RU" dirty="0" smtClean="0"/>
              <a:t>      если можно купить микроконтроллер?» </a:t>
            </a:r>
          </a:p>
          <a:p>
            <a:r>
              <a:rPr lang="ru-RU" dirty="0"/>
              <a:t> </a:t>
            </a:r>
            <a:r>
              <a:rPr lang="ru-RU" dirty="0" smtClean="0"/>
              <a:t>      И да, это технический прогресс, но наука </a:t>
            </a:r>
          </a:p>
          <a:p>
            <a:r>
              <a:rPr lang="ru-RU" dirty="0"/>
              <a:t> </a:t>
            </a:r>
            <a:r>
              <a:rPr lang="ru-RU" dirty="0" smtClean="0"/>
              <a:t>      забывается!</a:t>
            </a:r>
          </a:p>
        </p:txBody>
      </p:sp>
    </p:spTree>
    <p:extLst>
      <p:ext uri="{BB962C8B-B14F-4D97-AF65-F5344CB8AC3E}">
        <p14:creationId xmlns:p14="http://schemas.microsoft.com/office/powerpoint/2010/main" val="406826161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4" presetClass="entr" presetSubtype="10" fill="hold" grpId="0" nodeType="withEffect">
                                  <p:stCondLst>
                                    <p:cond delay="0"/>
                                  </p:stCondLst>
                                  <p:iterate type="wd">
                                    <p:tmPct val="10000"/>
                                  </p:iterate>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1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randombar(horizontal)">
                                      <p:cBhvr>
                                        <p:cTn id="13"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9400" y="1206500"/>
            <a:ext cx="3873500" cy="523220"/>
          </a:xfrm>
          <a:prstGeom prst="rect">
            <a:avLst/>
          </a:prstGeom>
          <a:noFill/>
        </p:spPr>
        <p:txBody>
          <a:bodyPr wrap="square" rtlCol="0">
            <a:spAutoFit/>
          </a:bodyPr>
          <a:lstStyle/>
          <a:p>
            <a:r>
              <a:rPr lang="ru-RU" sz="2800" b="1" dirty="0" smtClean="0"/>
              <a:t>Теория</a:t>
            </a:r>
            <a:endParaRPr lang="ru-RU" sz="2800" b="1" dirty="0"/>
          </a:p>
        </p:txBody>
      </p:sp>
      <p:sp>
        <p:nvSpPr>
          <p:cNvPr id="3" name="TextBox 2"/>
          <p:cNvSpPr txBox="1"/>
          <p:nvPr/>
        </p:nvSpPr>
        <p:spPr>
          <a:xfrm>
            <a:off x="5715000" y="355600"/>
            <a:ext cx="6248400" cy="5909310"/>
          </a:xfrm>
          <a:prstGeom prst="rect">
            <a:avLst/>
          </a:prstGeom>
          <a:noFill/>
        </p:spPr>
        <p:txBody>
          <a:bodyPr wrap="square" rtlCol="0">
            <a:spAutoFit/>
          </a:bodyPr>
          <a:lstStyle/>
          <a:p>
            <a:r>
              <a:rPr lang="ru-RU" dirty="0" smtClean="0"/>
              <a:t>Многое что мы будем с вами рассматривать будет касаться в основном высшего образования, но эти знания если понять то они помогут вам в этой сфере и в школьном возрасте</a:t>
            </a:r>
          </a:p>
          <a:p>
            <a:endParaRPr lang="ru-RU" dirty="0"/>
          </a:p>
          <a:p>
            <a:r>
              <a:rPr lang="ru-RU" dirty="0"/>
              <a:t>ЭВМ – Электронно-Вычислительная Машина, комплекс технических, аппаратных и программных средств, предназначенных для автоматической обработки информации, вычислений, автоматического управления</a:t>
            </a:r>
            <a:r>
              <a:rPr lang="ru-RU" dirty="0" smtClean="0"/>
              <a:t>. </a:t>
            </a:r>
            <a:r>
              <a:rPr lang="ru-RU" dirty="0"/>
              <a:t>Иначе говоря, это автоматизированные устройства. В период первых ЭВМ и названия “компьютер” не было. Они выполняли различные логические и математические задачи. Потребляли много энергии и были размером в 1-4 комнат. А потом с изобретения Транзистора началась новая эра</a:t>
            </a:r>
            <a:r>
              <a:rPr lang="ru-RU" dirty="0" smtClean="0"/>
              <a:t>.</a:t>
            </a:r>
          </a:p>
          <a:p>
            <a:endParaRPr lang="ru-RU" dirty="0"/>
          </a:p>
          <a:p>
            <a:r>
              <a:rPr lang="ru-RU" dirty="0"/>
              <a:t>Процессор как термин появился позже ЭВМ. Но у многих ЭВМ структура позволяла наличие Процессора, как главного вычислительного блока.</a:t>
            </a:r>
          </a:p>
          <a:p>
            <a:r>
              <a:rPr lang="ru-RU" dirty="0"/>
              <a:t>Нам надо знать для проектирования собственной ЭВМ, всё, начиная с логических вентилей, заканчивая устройством адресации доп. устройств.</a:t>
            </a:r>
          </a:p>
          <a:p>
            <a:endParaRPr lang="ru-RU" dirty="0"/>
          </a:p>
        </p:txBody>
      </p:sp>
      <p:pic>
        <p:nvPicPr>
          <p:cNvPr id="2050" name="Picture 2" descr="https://pbs.twimg.com/media/Dcvc1R2W0AArSXd.jpg:lar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743" y="2133600"/>
            <a:ext cx="4521176"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392865"/>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19200"/>
            <a:ext cx="4495800" cy="523220"/>
          </a:xfrm>
          <a:prstGeom prst="rect">
            <a:avLst/>
          </a:prstGeom>
          <a:noFill/>
        </p:spPr>
        <p:txBody>
          <a:bodyPr wrap="square" rtlCol="0">
            <a:spAutoFit/>
          </a:bodyPr>
          <a:lstStyle/>
          <a:p>
            <a:r>
              <a:rPr lang="ru-RU" sz="2800" b="1" dirty="0" smtClean="0"/>
              <a:t>Логические вентили и </a:t>
            </a:r>
            <a:r>
              <a:rPr lang="ru-RU" sz="2800" b="1" dirty="0" err="1" smtClean="0"/>
              <a:t>тд</a:t>
            </a:r>
            <a:endParaRPr lang="ru-RU" sz="2800" b="1" dirty="0"/>
          </a:p>
        </p:txBody>
      </p:sp>
      <p:sp>
        <p:nvSpPr>
          <p:cNvPr id="3" name="TextBox 2"/>
          <p:cNvSpPr txBox="1"/>
          <p:nvPr/>
        </p:nvSpPr>
        <p:spPr>
          <a:xfrm>
            <a:off x="5689600" y="292100"/>
            <a:ext cx="6096000" cy="5355312"/>
          </a:xfrm>
          <a:prstGeom prst="rect">
            <a:avLst/>
          </a:prstGeom>
          <a:noFill/>
        </p:spPr>
        <p:txBody>
          <a:bodyPr wrap="square" rtlCol="0">
            <a:spAutoFit/>
          </a:bodyPr>
          <a:lstStyle/>
          <a:p>
            <a:r>
              <a:rPr lang="ru-RU" dirty="0"/>
              <a:t>Логические вентили (Логические элементы ЛЭ) - базовый элемент цифровой схемы, выполняющий элементарную логическую операцию, преобразуя таким образом множество входных логических сигналов в выходной логический сигнал</a:t>
            </a:r>
            <a:r>
              <a:rPr lang="ru-RU" dirty="0" smtClean="0"/>
              <a:t>.</a:t>
            </a:r>
          </a:p>
          <a:p>
            <a:endParaRPr lang="ru-RU" dirty="0"/>
          </a:p>
          <a:p>
            <a:r>
              <a:rPr lang="ru-RU" dirty="0"/>
              <a:t>Логику работы этих Логических элементов можно записать в таблицу, которая называется Таблица истинности</a:t>
            </a:r>
            <a:r>
              <a:rPr lang="ru-RU" dirty="0" smtClean="0"/>
              <a:t>. </a:t>
            </a:r>
            <a:r>
              <a:rPr lang="ru-RU" dirty="0"/>
              <a:t>Такие таблицы могут быть практически бесконечны! Смысл в том, что они дают понять логику работы и возможность взглянуть на схему, с другой </a:t>
            </a:r>
            <a:r>
              <a:rPr lang="ru-RU" dirty="0" smtClean="0"/>
              <a:t>стороны</a:t>
            </a:r>
          </a:p>
          <a:p>
            <a:endParaRPr lang="ru-RU" dirty="0"/>
          </a:p>
          <a:p>
            <a:r>
              <a:rPr lang="ru-RU" dirty="0"/>
              <a:t>Также стоит запомнить и научиться составлять Логические формулы</a:t>
            </a:r>
            <a:r>
              <a:rPr lang="ru-RU" dirty="0" smtClean="0"/>
              <a:t>. </a:t>
            </a:r>
            <a:r>
              <a:rPr lang="ru-RU" dirty="0"/>
              <a:t>Чем-то они похожи на физические или математические формулы, но здесь используются определённые символы, которые вам тоже стоит понимать. С помощью этих формул можно посмотреть на логику работы с математической стороны, что может помочь с оптимизацией схемы. </a:t>
            </a:r>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50" y="2212819"/>
            <a:ext cx="3943900" cy="2229161"/>
          </a:xfrm>
          <a:prstGeom prst="rect">
            <a:avLst/>
          </a:prstGeom>
        </p:spPr>
      </p:pic>
      <p:pic>
        <p:nvPicPr>
          <p:cNvPr id="5" name="Рисунок 4"/>
          <p:cNvPicPr>
            <a:picLocks noChangeAspect="1"/>
          </p:cNvPicPr>
          <p:nvPr/>
        </p:nvPicPr>
        <p:blipFill>
          <a:blip r:embed="rId3"/>
          <a:stretch>
            <a:fillRect/>
          </a:stretch>
        </p:blipFill>
        <p:spPr>
          <a:xfrm>
            <a:off x="5689600" y="256520"/>
            <a:ext cx="5958025" cy="6372462"/>
          </a:xfrm>
          <a:prstGeom prst="rect">
            <a:avLst/>
          </a:prstGeom>
        </p:spPr>
      </p:pic>
    </p:spTree>
    <p:extLst>
      <p:ext uri="{BB962C8B-B14F-4D97-AF65-F5344CB8AC3E}">
        <p14:creationId xmlns:p14="http://schemas.microsoft.com/office/powerpoint/2010/main" val="20547632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100" y="901700"/>
            <a:ext cx="4762500" cy="812800"/>
          </a:xfrm>
          <a:prstGeom prst="rect">
            <a:avLst/>
          </a:prstGeom>
          <a:noFill/>
        </p:spPr>
        <p:txBody>
          <a:bodyPr wrap="square" rtlCol="0">
            <a:spAutoFit/>
          </a:bodyPr>
          <a:lstStyle/>
          <a:p>
            <a:endParaRPr lang="ru-RU" dirty="0"/>
          </a:p>
        </p:txBody>
      </p:sp>
      <p:sp>
        <p:nvSpPr>
          <p:cNvPr id="3" name="TextBox 2"/>
          <p:cNvSpPr txBox="1"/>
          <p:nvPr/>
        </p:nvSpPr>
        <p:spPr>
          <a:xfrm>
            <a:off x="5753100" y="368300"/>
            <a:ext cx="6083300" cy="5909310"/>
          </a:xfrm>
          <a:prstGeom prst="rect">
            <a:avLst/>
          </a:prstGeom>
          <a:noFill/>
        </p:spPr>
        <p:txBody>
          <a:bodyPr wrap="square" rtlCol="0">
            <a:spAutoFit/>
          </a:bodyPr>
          <a:lstStyle/>
          <a:p>
            <a:r>
              <a:rPr lang="ru-RU" dirty="0"/>
              <a:t>Как и всё в этом мире, ЭВМ тоже состоит из чего-то. И это компоненты в виде различных модулей или устройств.</a:t>
            </a:r>
          </a:p>
          <a:p>
            <a:r>
              <a:rPr lang="ru-RU" dirty="0"/>
              <a:t>Для выполнения списка команд ЭВМ имеет Память, как скоростную, так и постоянную. Отличие в том, что энергонезависимую память сделать быстрой очень проблематично. Современные SSD накопители так же не удовлетворяют нашим скоростным потребностям. И тут без скоростной энергозависимой Оперативной памяти не обойтись. Она состоит из тех же компонентов что и Процессор и способна работать чуть медленнее самого Процессора. Поэтому, в любом универсальном вычислительном устройстве есть как Оперативная память, так и Постоянная. ОЗУ и ПЗУ соответственно. </a:t>
            </a:r>
            <a:endParaRPr lang="ru-RU" dirty="0" smtClean="0"/>
          </a:p>
          <a:p>
            <a:endParaRPr lang="ru-RU" dirty="0"/>
          </a:p>
          <a:p>
            <a:r>
              <a:rPr lang="ru-RU" dirty="0"/>
              <a:t>Процессор основное вычислительное устройство всех современных ЭВМ. От вашего холодильника до Квантовых компьютеров. Данное устройство имеет блочную структуру своих модулей. Некоторые из модулей Процессора являются необязательными, но наличие каждого из модулей сильно отражается на Архитектуре Процессора.</a:t>
            </a:r>
          </a:p>
          <a:p>
            <a:endParaRPr lang="ru-RU" dirty="0"/>
          </a:p>
        </p:txBody>
      </p:sp>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100" y="368300"/>
            <a:ext cx="5552507" cy="1346200"/>
          </a:xfrm>
          <a:prstGeom prst="rect">
            <a:avLst/>
          </a:prstGeom>
        </p:spPr>
      </p:pic>
      <p:pic>
        <p:nvPicPr>
          <p:cNvPr id="5" name="Рисунок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2101" y="2247900"/>
            <a:ext cx="3439532" cy="2844800"/>
          </a:xfrm>
          <a:prstGeom prst="rect">
            <a:avLst/>
          </a:prstGeom>
        </p:spPr>
      </p:pic>
      <p:pic>
        <p:nvPicPr>
          <p:cNvPr id="6" name="Рисунок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2100" y="5092700"/>
            <a:ext cx="4323391" cy="1550782"/>
          </a:xfrm>
          <a:prstGeom prst="rect">
            <a:avLst/>
          </a:prstGeom>
        </p:spPr>
      </p:pic>
    </p:spTree>
    <p:extLst>
      <p:ext uri="{BB962C8B-B14F-4D97-AF65-F5344CB8AC3E}">
        <p14:creationId xmlns:p14="http://schemas.microsoft.com/office/powerpoint/2010/main" val="2585646638"/>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53100" y="381000"/>
            <a:ext cx="6096000" cy="3970318"/>
          </a:xfrm>
          <a:prstGeom prst="rect">
            <a:avLst/>
          </a:prstGeom>
          <a:noFill/>
        </p:spPr>
        <p:txBody>
          <a:bodyPr wrap="square" rtlCol="0">
            <a:spAutoFit/>
          </a:bodyPr>
          <a:lstStyle/>
          <a:p>
            <a:r>
              <a:rPr lang="ru-RU" dirty="0"/>
              <a:t>Арифметико-Логическое Устройство, основной компонент любой ЭВМ. Выполняющий базовые математические и логические операции способен реализовать любую задачу, и вычисление числа </a:t>
            </a:r>
            <a:r>
              <a:rPr lang="ru-RU" b="1" dirty="0"/>
              <a:t>π</a:t>
            </a:r>
            <a:r>
              <a:rPr lang="ru-RU" dirty="0"/>
              <a:t> (</a:t>
            </a:r>
            <a:r>
              <a:rPr lang="ru-RU" dirty="0" err="1"/>
              <a:t>Pi</a:t>
            </a:r>
            <a:r>
              <a:rPr lang="ru-RU" dirty="0"/>
              <a:t>) возможно одним лишь АЛУ</a:t>
            </a:r>
            <a:r>
              <a:rPr lang="ru-RU" dirty="0" smtClean="0"/>
              <a:t>.</a:t>
            </a:r>
          </a:p>
          <a:p>
            <a:endParaRPr lang="ru-RU" dirty="0"/>
          </a:p>
          <a:p>
            <a:r>
              <a:rPr lang="ru-RU" dirty="0"/>
              <a:t>Некоторые АЛУ могут представлять из себя 1 большую схему. Такой подход экономит количество Логических Элементов. Но данные АЛУ Очень сложны в разработке</a:t>
            </a:r>
            <a:r>
              <a:rPr lang="ru-RU" dirty="0" smtClean="0"/>
              <a:t>!</a:t>
            </a:r>
          </a:p>
          <a:p>
            <a:endParaRPr lang="ru-RU" dirty="0"/>
          </a:p>
          <a:p>
            <a:r>
              <a:rPr lang="ru-RU" dirty="0"/>
              <a:t>АЛУ Модульного типа чрезвычайно распространены. Не только за счёт своей лёгкости, но и за счёт возможности выполнения нескольких действий! Число проходя последовательно через каждый модуль, может быть обработано и изменено любым из них.</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 y="2231436"/>
            <a:ext cx="4103966" cy="3102563"/>
          </a:xfrm>
          <a:prstGeom prst="rect">
            <a:avLst/>
          </a:prstGeom>
        </p:spPr>
      </p:pic>
      <p:pic>
        <p:nvPicPr>
          <p:cNvPr id="4" name="Рисунок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8100" y="5137664"/>
            <a:ext cx="6731000" cy="1273433"/>
          </a:xfrm>
          <a:prstGeom prst="rect">
            <a:avLst/>
          </a:prstGeom>
        </p:spPr>
      </p:pic>
      <p:sp>
        <p:nvSpPr>
          <p:cNvPr id="5" name="TextBox 4"/>
          <p:cNvSpPr txBox="1"/>
          <p:nvPr/>
        </p:nvSpPr>
        <p:spPr>
          <a:xfrm>
            <a:off x="368300" y="1079500"/>
            <a:ext cx="4521200" cy="523220"/>
          </a:xfrm>
          <a:prstGeom prst="rect">
            <a:avLst/>
          </a:prstGeom>
          <a:noFill/>
        </p:spPr>
        <p:txBody>
          <a:bodyPr wrap="square" rtlCol="0">
            <a:spAutoFit/>
          </a:bodyPr>
          <a:lstStyle/>
          <a:p>
            <a:r>
              <a:rPr lang="ru-RU" sz="2800" b="1" dirty="0" smtClean="0"/>
              <a:t>АЛУ</a:t>
            </a:r>
            <a:endParaRPr lang="ru-RU" sz="2800" b="1" dirty="0"/>
          </a:p>
        </p:txBody>
      </p:sp>
    </p:spTree>
    <p:extLst>
      <p:ext uri="{BB962C8B-B14F-4D97-AF65-F5344CB8AC3E}">
        <p14:creationId xmlns:p14="http://schemas.microsoft.com/office/powerpoint/2010/main" val="4216583303"/>
      </p:ext>
    </p:extLst>
  </p:cSld>
  <p:clrMapOvr>
    <a:masterClrMapping/>
  </p:clrMapOvr>
  <p:transition spd="med">
    <p:pull/>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65800" y="368300"/>
            <a:ext cx="6070600" cy="3139321"/>
          </a:xfrm>
          <a:prstGeom prst="rect">
            <a:avLst/>
          </a:prstGeom>
          <a:noFill/>
        </p:spPr>
        <p:txBody>
          <a:bodyPr wrap="square" rtlCol="0">
            <a:spAutoFit/>
          </a:bodyPr>
          <a:lstStyle/>
          <a:p>
            <a:r>
              <a:rPr lang="ru-RU" dirty="0"/>
              <a:t>Устройство Управления процессора – это устройство формирующее управляющие сигналы всех компонентов процессора, основываясь на совокупности состояний компонентов этого же процессора</a:t>
            </a:r>
            <a:r>
              <a:rPr lang="ru-RU" dirty="0" smtClean="0"/>
              <a:t>.</a:t>
            </a:r>
            <a:endParaRPr lang="ru-RU" dirty="0"/>
          </a:p>
          <a:p>
            <a:r>
              <a:rPr lang="ru-RU" dirty="0"/>
              <a:t>Самый Главный и большой блок любого процессора! Определяет логику работы всех компонентов. Имеет очень сложную структуру, частично модульную.</a:t>
            </a:r>
          </a:p>
          <a:p>
            <a:r>
              <a:rPr lang="ru-RU" dirty="0"/>
              <a:t>Первое что делает УУ – это приём первой команды. УУ всегда формирует после запуска необходимые сигналы на подгрузку из ОЗУ первой команды. После уже команда выполняется и подгружаются следующие. </a:t>
            </a: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156" y="3033888"/>
            <a:ext cx="4400744" cy="2438568"/>
          </a:xfrm>
          <a:prstGeom prst="rect">
            <a:avLst/>
          </a:prstGeom>
        </p:spPr>
      </p:pic>
      <p:sp>
        <p:nvSpPr>
          <p:cNvPr id="4" name="TextBox 3"/>
          <p:cNvSpPr txBox="1"/>
          <p:nvPr/>
        </p:nvSpPr>
        <p:spPr>
          <a:xfrm>
            <a:off x="368300" y="1066800"/>
            <a:ext cx="4572000" cy="461665"/>
          </a:xfrm>
          <a:prstGeom prst="rect">
            <a:avLst/>
          </a:prstGeom>
          <a:noFill/>
        </p:spPr>
        <p:txBody>
          <a:bodyPr wrap="square" rtlCol="0">
            <a:spAutoFit/>
          </a:bodyPr>
          <a:lstStyle/>
          <a:p>
            <a:r>
              <a:rPr lang="ru-RU" sz="2400" b="1" dirty="0" smtClean="0"/>
              <a:t>Устройство Управления</a:t>
            </a:r>
            <a:endParaRPr lang="ru-RU" sz="2400" b="1" dirty="0"/>
          </a:p>
        </p:txBody>
      </p:sp>
    </p:spTree>
    <p:extLst>
      <p:ext uri="{BB962C8B-B14F-4D97-AF65-F5344CB8AC3E}">
        <p14:creationId xmlns:p14="http://schemas.microsoft.com/office/powerpoint/2010/main" val="2995235918"/>
      </p:ext>
    </p:extLst>
  </p:cSld>
  <p:clrMapOvr>
    <a:masterClrMapping/>
  </p:clrMapOvr>
  <p:transition spd="med">
    <p:pull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7500" y="889000"/>
            <a:ext cx="4749800" cy="461665"/>
          </a:xfrm>
          <a:prstGeom prst="rect">
            <a:avLst/>
          </a:prstGeom>
          <a:noFill/>
        </p:spPr>
        <p:txBody>
          <a:bodyPr wrap="square" rtlCol="0">
            <a:spAutoFit/>
          </a:bodyPr>
          <a:lstStyle/>
          <a:p>
            <a:r>
              <a:rPr lang="ru-RU" sz="2400" b="1" dirty="0" smtClean="0"/>
              <a:t>Реализация</a:t>
            </a:r>
            <a:endParaRPr lang="ru-RU" sz="2400" b="1" dirty="0"/>
          </a:p>
        </p:txBody>
      </p:sp>
      <p:pic>
        <p:nvPicPr>
          <p:cNvPr id="4" name="Рисунок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500" y="2276367"/>
            <a:ext cx="839415" cy="581133"/>
          </a:xfrm>
          <a:prstGeom prst="rect">
            <a:avLst/>
          </a:prstGeom>
        </p:spPr>
      </p:pic>
      <p:pic>
        <p:nvPicPr>
          <p:cNvPr id="5" name="Рисунок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56915" y="2276368"/>
            <a:ext cx="1687885" cy="587090"/>
          </a:xfrm>
          <a:prstGeom prst="rect">
            <a:avLst/>
          </a:prstGeom>
        </p:spPr>
      </p:pic>
      <p:pic>
        <p:nvPicPr>
          <p:cNvPr id="6" name="Рисунок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7500" y="2857500"/>
            <a:ext cx="622300" cy="1400174"/>
          </a:xfrm>
          <a:prstGeom prst="rect">
            <a:avLst/>
          </a:prstGeom>
        </p:spPr>
      </p:pic>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9801" y="2857501"/>
            <a:ext cx="800100" cy="1400174"/>
          </a:xfrm>
          <a:prstGeom prst="rect">
            <a:avLst/>
          </a:prstGeom>
        </p:spPr>
      </p:pic>
      <p:pic>
        <p:nvPicPr>
          <p:cNvPr id="8" name="Рисунок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500" y="4257674"/>
            <a:ext cx="1422401" cy="1312985"/>
          </a:xfrm>
          <a:prstGeom prst="rect">
            <a:avLst/>
          </a:prstGeom>
        </p:spPr>
      </p:pic>
      <p:pic>
        <p:nvPicPr>
          <p:cNvPr id="9" name="Рисунок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739902" y="2857500"/>
            <a:ext cx="1557554" cy="2713159"/>
          </a:xfrm>
          <a:prstGeom prst="rect">
            <a:avLst/>
          </a:prstGeom>
        </p:spPr>
      </p:pic>
      <p:pic>
        <p:nvPicPr>
          <p:cNvPr id="10" name="Рисунок 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17500" y="5567855"/>
            <a:ext cx="1304378" cy="680545"/>
          </a:xfrm>
          <a:prstGeom prst="rect">
            <a:avLst/>
          </a:prstGeom>
        </p:spPr>
      </p:pic>
      <p:pic>
        <p:nvPicPr>
          <p:cNvPr id="11" name="Рисунок 1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1878" y="5567856"/>
            <a:ext cx="1819822" cy="878534"/>
          </a:xfrm>
          <a:prstGeom prst="rect">
            <a:avLst/>
          </a:prstGeom>
        </p:spPr>
      </p:pic>
      <p:pic>
        <p:nvPicPr>
          <p:cNvPr id="12" name="Рисунок 1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297456" y="2276367"/>
            <a:ext cx="1213881" cy="1505213"/>
          </a:xfrm>
          <a:prstGeom prst="rect">
            <a:avLst/>
          </a:prstGeom>
        </p:spPr>
      </p:pic>
      <p:pic>
        <p:nvPicPr>
          <p:cNvPr id="13" name="Рисунок 12"/>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439383" y="3781580"/>
            <a:ext cx="1106375" cy="1310181"/>
          </a:xfrm>
          <a:prstGeom prst="rect">
            <a:avLst/>
          </a:prstGeom>
        </p:spPr>
      </p:pic>
      <p:pic>
        <p:nvPicPr>
          <p:cNvPr id="14" name="Рисунок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403529" y="278862"/>
            <a:ext cx="2522441" cy="1486438"/>
          </a:xfrm>
          <a:prstGeom prst="rect">
            <a:avLst/>
          </a:prstGeom>
        </p:spPr>
      </p:pic>
      <p:pic>
        <p:nvPicPr>
          <p:cNvPr id="15" name="Рисунок 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32761" y="331197"/>
            <a:ext cx="2605307" cy="2038936"/>
          </a:xfrm>
          <a:prstGeom prst="rect">
            <a:avLst/>
          </a:prstGeom>
        </p:spPr>
      </p:pic>
      <p:pic>
        <p:nvPicPr>
          <p:cNvPr id="16" name="Рисунок 15"/>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495455" y="1350665"/>
            <a:ext cx="1908074" cy="987760"/>
          </a:xfrm>
          <a:prstGeom prst="rect">
            <a:avLst/>
          </a:prstGeom>
        </p:spPr>
      </p:pic>
      <p:pic>
        <p:nvPicPr>
          <p:cNvPr id="17" name="Рисунок 1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rot="5400000">
            <a:off x="6513544" y="1823771"/>
            <a:ext cx="4168541" cy="5261265"/>
          </a:xfrm>
          <a:prstGeom prst="rect">
            <a:avLst/>
          </a:prstGeom>
        </p:spPr>
      </p:pic>
    </p:spTree>
    <p:extLst>
      <p:ext uri="{BB962C8B-B14F-4D97-AF65-F5344CB8AC3E}">
        <p14:creationId xmlns:p14="http://schemas.microsoft.com/office/powerpoint/2010/main" val="2032797541"/>
      </p:ext>
    </p:extLst>
  </p:cSld>
  <p:clrMapOvr>
    <a:masterClrMapping/>
  </p:clrMapOvr>
  <p:transition spd="med">
    <p:pull/>
  </p:transition>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863</Words>
  <Application>Microsoft Office PowerPoint</Application>
  <PresentationFormat>Широкоэкранный</PresentationFormat>
  <Paragraphs>87</Paragraphs>
  <Slides>11</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11</vt:i4>
      </vt:variant>
    </vt:vector>
  </HeadingPairs>
  <TitlesOfParts>
    <vt:vector size="17" baseType="lpstr">
      <vt:lpstr>Arial</vt:lpstr>
      <vt:lpstr>Bahnschrift</vt:lpstr>
      <vt:lpstr>Bahnschrift Light SemiCondensed</vt:lpstr>
      <vt:lpstr>Calibri</vt:lpstr>
      <vt:lpstr>Calibri Light</vt:lpstr>
      <vt:lpstr>Тема Office</vt:lpstr>
      <vt:lpstr>Презентация PowerPoint</vt:lpstr>
      <vt:lpstr>Проектирование собственной архитектуры ЭВМ</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Руслан Фазылзянов</dc:creator>
  <cp:lastModifiedBy>Руслан Фазылзянов</cp:lastModifiedBy>
  <cp:revision>50</cp:revision>
  <dcterms:created xsi:type="dcterms:W3CDTF">2020-05-27T16:49:25Z</dcterms:created>
  <dcterms:modified xsi:type="dcterms:W3CDTF">2021-05-20T08:16:46Z</dcterms:modified>
</cp:coreProperties>
</file>