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9" r:id="rId3"/>
    <p:sldId id="554" r:id="rId4"/>
    <p:sldId id="561" r:id="rId5"/>
    <p:sldId id="549" r:id="rId6"/>
    <p:sldId id="558" r:id="rId7"/>
    <p:sldId id="557" r:id="rId8"/>
    <p:sldId id="562" r:id="rId9"/>
    <p:sldId id="564" r:id="rId10"/>
    <p:sldId id="551" r:id="rId11"/>
    <p:sldId id="559" r:id="rId12"/>
    <p:sldId id="320" r:id="rId13"/>
    <p:sldId id="566" r:id="rId14"/>
    <p:sldId id="567" r:id="rId15"/>
    <p:sldId id="568" r:id="rId16"/>
  </p:sldIdLst>
  <p:sldSz cx="9144000" cy="6858000" type="screen4x3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0099CC"/>
    <a:srgbClr val="003399"/>
    <a:srgbClr val="FF6699"/>
    <a:srgbClr val="FFCC66"/>
    <a:srgbClr val="006600"/>
    <a:srgbClr val="FF6600"/>
    <a:srgbClr val="0000FF"/>
    <a:srgbClr val="3333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30" autoAdjust="0"/>
    <p:restoredTop sz="95935" autoAdjust="0"/>
  </p:normalViewPr>
  <p:slideViewPr>
    <p:cSldViewPr>
      <p:cViewPr varScale="1">
        <p:scale>
          <a:sx n="108" d="100"/>
          <a:sy n="108" d="100"/>
        </p:scale>
        <p:origin x="14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4896" y="-10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917992" cy="49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9" tIns="45570" rIns="91139" bIns="45570" numCol="1" anchor="t" anchorCtr="0" compatLnSpc="1">
            <a:prstTxWarp prst="textNoShape">
              <a:avLst/>
            </a:prstTxWarp>
          </a:bodyPr>
          <a:lstStyle>
            <a:lvl1pPr defTabSz="91064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201" y="3"/>
            <a:ext cx="2917992" cy="49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9" tIns="45570" rIns="91139" bIns="45570" numCol="1" anchor="t" anchorCtr="0" compatLnSpc="1">
            <a:prstTxWarp prst="textNoShape">
              <a:avLst/>
            </a:prstTxWarp>
          </a:bodyPr>
          <a:lstStyle>
            <a:lvl1pPr algn="r" defTabSz="91064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370949"/>
            <a:ext cx="2917992" cy="49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9" tIns="45570" rIns="91139" bIns="45570" numCol="1" anchor="b" anchorCtr="0" compatLnSpc="1">
            <a:prstTxWarp prst="textNoShape">
              <a:avLst/>
            </a:prstTxWarp>
          </a:bodyPr>
          <a:lstStyle>
            <a:lvl1pPr defTabSz="91064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201" y="9370949"/>
            <a:ext cx="2917992" cy="49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9" tIns="45570" rIns="91139" bIns="45570" numCol="1" anchor="b" anchorCtr="0" compatLnSpc="1">
            <a:prstTxWarp prst="textNoShape">
              <a:avLst/>
            </a:prstTxWarp>
          </a:bodyPr>
          <a:lstStyle>
            <a:lvl1pPr algn="r" defTabSz="910640">
              <a:defRPr sz="1200"/>
            </a:lvl1pPr>
          </a:lstStyle>
          <a:p>
            <a:pPr>
              <a:defRPr/>
            </a:pPr>
            <a:fld id="{30B7A0D7-D504-4827-8E34-AEDD64B17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4816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917992" cy="49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9" tIns="45570" rIns="91139" bIns="45570" numCol="1" anchor="t" anchorCtr="0" compatLnSpc="1">
            <a:prstTxWarp prst="textNoShape">
              <a:avLst/>
            </a:prstTxWarp>
          </a:bodyPr>
          <a:lstStyle>
            <a:lvl1pPr defTabSz="91064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201" y="3"/>
            <a:ext cx="2917992" cy="49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9" tIns="45570" rIns="91139" bIns="45570" numCol="1" anchor="t" anchorCtr="0" compatLnSpc="1">
            <a:prstTxWarp prst="textNoShape">
              <a:avLst/>
            </a:prstTxWarp>
          </a:bodyPr>
          <a:lstStyle>
            <a:lvl1pPr algn="r" defTabSz="91064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1363"/>
            <a:ext cx="492760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267" y="4687058"/>
            <a:ext cx="5389240" cy="443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9" tIns="45570" rIns="91139" bIns="455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370949"/>
            <a:ext cx="2917992" cy="49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9" tIns="45570" rIns="91139" bIns="45570" numCol="1" anchor="b" anchorCtr="0" compatLnSpc="1">
            <a:prstTxWarp prst="textNoShape">
              <a:avLst/>
            </a:prstTxWarp>
          </a:bodyPr>
          <a:lstStyle>
            <a:lvl1pPr defTabSz="91064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201" y="9370949"/>
            <a:ext cx="2917992" cy="49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9" tIns="45570" rIns="91139" bIns="45570" numCol="1" anchor="b" anchorCtr="0" compatLnSpc="1">
            <a:prstTxWarp prst="textNoShape">
              <a:avLst/>
            </a:prstTxWarp>
          </a:bodyPr>
          <a:lstStyle>
            <a:lvl1pPr algn="r" defTabSz="910640">
              <a:defRPr sz="1200"/>
            </a:lvl1pPr>
          </a:lstStyle>
          <a:p>
            <a:pPr>
              <a:defRPr/>
            </a:pPr>
            <a:fld id="{7628E410-2573-4A58-857E-7195A99AB1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1636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8D1BD-D61D-45D9-BFCD-D4CBD0670F9C}" type="slidenum">
              <a:rPr lang="en-US" altLang="ko-KR" smtClean="0"/>
              <a:pPr/>
              <a:t>1</a:t>
            </a:fld>
            <a:endParaRPr lang="en-US" altLang="ko-KR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6890" indent="-226890" eaLnBrk="1" hangingPunct="1"/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4130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D0C1DF-0A99-45A2-A6AA-39DD31810570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06365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D0C1DF-0A99-45A2-A6AA-39DD31810570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83862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2A7E4-0EE7-4F7A-A5FB-28ECCDBE37CA}" type="slidenum">
              <a:rPr lang="en-US" altLang="ko-KR" smtClean="0"/>
              <a:pPr/>
              <a:t>12</a:t>
            </a:fld>
            <a:endParaRPr lang="en-US" altLang="ko-KR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93621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D0C1DF-0A99-45A2-A6AA-39DD31810570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190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28E410-2573-4A58-857E-7195A99AB11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231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D0C1DF-0A99-45A2-A6AA-39DD31810570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63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D0C1DF-0A99-45A2-A6AA-39DD31810570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774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D0C1DF-0A99-45A2-A6AA-39DD31810570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661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11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37378" indent="-283607" defTabSz="90911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34428" indent="-226886" defTabSz="90911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588199" indent="-226886" defTabSz="90911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41970" indent="-226886" defTabSz="90911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495741" indent="-226886" defTabSz="90911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49512" indent="-226886" defTabSz="90911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03283" indent="-226886" defTabSz="90911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57054" indent="-226886" defTabSz="90911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AAD7A5B-6787-4172-80F5-17DABD2261FC}" type="slidenum">
              <a:rPr lang="en-US" altLang="ko-KR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ko-K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671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D0C1DF-0A99-45A2-A6AA-39DD31810570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8167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D0C1DF-0A99-45A2-A6AA-39DD31810570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97512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D0C1DF-0A99-45A2-A6AA-39DD31810570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84150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D0C1DF-0A99-45A2-A6AA-39DD31810570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014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목차바탕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3148013" y="3716338"/>
            <a:ext cx="5995987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ture 4" descr="sloga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3400" y="5181600"/>
            <a:ext cx="17208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74638"/>
            <a:ext cx="2071688" cy="59626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67425" cy="59626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6013" y="274638"/>
            <a:ext cx="7632700" cy="56197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38600" cy="4895850"/>
          </a:xfrm>
        </p:spPr>
        <p:txBody>
          <a:bodyPr/>
          <a:lstStyle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895850"/>
          </a:xfrm>
        </p:spPr>
        <p:txBody>
          <a:bodyPr/>
          <a:lstStyle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6013" y="274638"/>
            <a:ext cx="7632700" cy="5619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41438"/>
            <a:ext cx="8229600" cy="489585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itchFamily="2" charset="2"/>
              <a:buChar char="Ø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895850"/>
          </a:xfrm>
        </p:spPr>
        <p:txBody>
          <a:bodyPr/>
          <a:lstStyle>
            <a:lvl1pPr>
              <a:defRPr sz="2800"/>
            </a:lvl1pPr>
            <a:lvl2pPr marL="742950" indent="-285750">
              <a:buFont typeface="Wingdings" pitchFamily="2" charset="2"/>
              <a:buChar char="Ø"/>
              <a:defRPr sz="2400"/>
            </a:lvl2pPr>
            <a:lvl3pPr marL="1143000" indent="-228600">
              <a:buFont typeface="Wingdings" pitchFamily="2" charset="2"/>
              <a:buChar char="§"/>
              <a:defRPr sz="2000"/>
            </a:lvl3pPr>
            <a:lvl4pPr>
              <a:defRPr sz="1800"/>
            </a:lvl4pPr>
            <a:lvl5pPr marL="2057400" indent="-228600"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895850"/>
          </a:xfrm>
        </p:spPr>
        <p:txBody>
          <a:bodyPr/>
          <a:lstStyle>
            <a:lvl1pPr>
              <a:defRPr sz="2800"/>
            </a:lvl1pPr>
            <a:lvl2pPr marL="742950" indent="-285750">
              <a:buFont typeface="Wingdings" pitchFamily="2" charset="2"/>
              <a:buChar char="Ø"/>
              <a:defRPr sz="2400"/>
            </a:lvl2pPr>
            <a:lvl3pPr marL="1143000" indent="-228600">
              <a:buFont typeface="Wingdings" pitchFamily="2" charset="2"/>
              <a:buChar char="§"/>
              <a:defRPr sz="2000"/>
            </a:lvl3pPr>
            <a:lvl4pPr>
              <a:defRPr sz="1800"/>
            </a:lvl4pPr>
            <a:lvl5pPr marL="2057400" indent="-228600"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Ø"/>
              <a:defRPr sz="2000"/>
            </a:lvl2pPr>
            <a:lvl3pPr marL="1143000" indent="-228600">
              <a:buFont typeface="Wingdings" pitchFamily="2" charset="2"/>
              <a:buChar char="§"/>
              <a:defRPr sz="1800"/>
            </a:lvl3pPr>
            <a:lvl4pPr>
              <a:defRPr sz="1600"/>
            </a:lvl4pPr>
            <a:lvl5pPr marL="2057400" indent="-228600">
              <a:buFont typeface="Arial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Ø"/>
              <a:defRPr sz="2000"/>
            </a:lvl2pPr>
            <a:lvl3pPr marL="1143000" indent="-228600">
              <a:buFont typeface="Wingdings" pitchFamily="2" charset="2"/>
              <a:buChar char="§"/>
              <a:defRPr sz="1800"/>
            </a:lvl3pPr>
            <a:lvl4pPr>
              <a:defRPr sz="1600"/>
            </a:lvl4pPr>
            <a:lvl5pPr marL="2057400" indent="-228600">
              <a:buFont typeface="Arial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itchFamily="2" charset="2"/>
              <a:buChar char="Ø"/>
              <a:defRPr sz="2800"/>
            </a:lvl2pPr>
            <a:lvl3pPr marL="1143000" indent="-228600">
              <a:buFont typeface="Wingdings" pitchFamily="2" charset="2"/>
              <a:buChar char="§"/>
              <a:defRPr sz="2400"/>
            </a:lvl3pPr>
            <a:lvl4pPr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60350"/>
            <a:ext cx="756126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91513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grpSp>
        <p:nvGrpSpPr>
          <p:cNvPr id="1028" name="Group 5"/>
          <p:cNvGrpSpPr>
            <a:grpSpLocks/>
          </p:cNvGrpSpPr>
          <p:nvPr userDrawn="1"/>
        </p:nvGrpSpPr>
        <p:grpSpPr bwMode="auto">
          <a:xfrm>
            <a:off x="179388" y="103188"/>
            <a:ext cx="935037" cy="949325"/>
            <a:chOff x="151" y="93"/>
            <a:chExt cx="501" cy="498"/>
          </a:xfrm>
        </p:grpSpPr>
        <p:pic>
          <p:nvPicPr>
            <p:cNvPr id="1034" name="Picture 6" descr="2p-지구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51" y="93"/>
              <a:ext cx="50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Picture 7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04" y="249"/>
              <a:ext cx="3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4" name="Line 8"/>
          <p:cNvSpPr>
            <a:spLocks noChangeShapeType="1"/>
          </p:cNvSpPr>
          <p:nvPr userDrawn="1"/>
        </p:nvSpPr>
        <p:spPr bwMode="auto">
          <a:xfrm flipV="1">
            <a:off x="1187450" y="908050"/>
            <a:ext cx="4392613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1031" name="Picture 10" descr="signature_8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79388" y="6637338"/>
            <a:ext cx="1368425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7" name="Rectangle 11"/>
          <p:cNvSpPr>
            <a:spLocks noChangeArrowheads="1"/>
          </p:cNvSpPr>
          <p:nvPr userDrawn="1"/>
        </p:nvSpPr>
        <p:spPr bwMode="auto">
          <a:xfrm>
            <a:off x="4284663" y="6629400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fld id="{BE28ADD6-B6F8-4C91-80DB-E09C71767BED}" type="slidenum">
              <a:rPr lang="en-US" altLang="ko-KR" sz="1200">
                <a:latin typeface="HY견고딕" pitchFamily="18" charset="-127"/>
                <a:ea typeface="HY견고딕" pitchFamily="18" charset="-127"/>
              </a:rPr>
              <a:pPr algn="ctr">
                <a:defRPr/>
              </a:pPr>
              <a:t>‹#›</a:t>
            </a:fld>
            <a:endParaRPr lang="en-US" altLang="ko-KR" sz="12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08" name="Text Box 12"/>
          <p:cNvSpPr txBox="1">
            <a:spLocks noChangeArrowheads="1"/>
          </p:cNvSpPr>
          <p:nvPr userDrawn="1"/>
        </p:nvSpPr>
        <p:spPr bwMode="auto">
          <a:xfrm>
            <a:off x="5611813" y="6602413"/>
            <a:ext cx="3136900" cy="261610"/>
          </a:xfrm>
          <a:prstGeom prst="rect">
            <a:avLst/>
          </a:prstGeom>
          <a:noFill/>
          <a:ln w="1016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11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R&amp;D QA</a:t>
            </a:r>
            <a:endParaRPr lang="ko-KR" altLang="en-US" sz="1100" dirty="0">
              <a:solidFill>
                <a:schemeClr val="accent2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  <p:sldLayoutId id="2147484136" r:id="rId12"/>
    <p:sldLayoutId id="214748413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006699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2000">
          <a:solidFill>
            <a:srgbClr val="3366CC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rgbClr val="0099CC"/>
          </a:solidFill>
          <a:latin typeface="휴먼모음T" pitchFamily="18" charset="-127"/>
          <a:ea typeface="휴먼모음T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rgbClr val="003366"/>
          </a:solidFill>
          <a:latin typeface="휴먼모음T" pitchFamily="18" charset="-127"/>
          <a:ea typeface="휴먼모음T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rgbClr val="003366"/>
          </a:solidFill>
          <a:latin typeface="휴먼모음T" pitchFamily="18" charset="-127"/>
          <a:ea typeface="휴먼모음T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휴먼모음T" pitchFamily="18" charset="-127"/>
          <a:ea typeface="휴먼모음T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휴먼모음T" pitchFamily="18" charset="-127"/>
          <a:ea typeface="휴먼모음T" pitchFamily="18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휴먼모음T" pitchFamily="18" charset="-127"/>
          <a:ea typeface="휴먼모음T" pitchFamily="18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휴먼모음T" pitchFamily="18" charset="-127"/>
          <a:ea typeface="휴먼모음T" pitchFamily="18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휴먼모음T" pitchFamily="18" charset="-127"/>
          <a:ea typeface="휴먼모음T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275856" y="2708920"/>
            <a:ext cx="56886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R&amp;D</a:t>
            </a:r>
            <a:r>
              <a:rPr lang="ko-KR" altLang="en-US" sz="48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품질 아카데미</a:t>
            </a:r>
            <a:endParaRPr lang="en-US" altLang="ko-KR" sz="4800" dirty="0">
              <a:solidFill>
                <a:srgbClr val="33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6948488" y="4724400"/>
            <a:ext cx="172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2016. 6.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+mj-ea"/>
              </a:rPr>
              <a:t>R&amp;D </a:t>
            </a:r>
            <a:r>
              <a:rPr lang="ko-KR" altLang="en-US" dirty="0" smtClean="0">
                <a:latin typeface="+mj-ea"/>
              </a:rPr>
              <a:t>품질아카데미 추진 계획</a:t>
            </a:r>
            <a:endParaRPr lang="ko-KR" altLang="en-US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123976"/>
            <a:ext cx="8515350" cy="540136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사회적 기업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사이버환경으로 구성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전문가 </a:t>
            </a:r>
            <a:r>
              <a:rPr lang="en-US" altLang="ko-KR" dirty="0" smtClean="0"/>
              <a:t>network)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현장 </a:t>
            </a:r>
            <a:r>
              <a:rPr lang="ko-KR" altLang="en-US" dirty="0"/>
              <a:t>및 동료 </a:t>
            </a:r>
            <a:r>
              <a:rPr lang="en-US" altLang="ko-KR" dirty="0"/>
              <a:t>feed back</a:t>
            </a:r>
            <a:r>
              <a:rPr lang="ko-KR" altLang="en-US" dirty="0"/>
              <a:t>을 통한 </a:t>
            </a:r>
            <a:r>
              <a:rPr lang="ko-KR" altLang="en-US" b="1" u="sng" dirty="0"/>
              <a:t>철저한 프로 </a:t>
            </a:r>
            <a:r>
              <a:rPr lang="ko-KR" altLang="en-US" b="1" u="sng" dirty="0" smtClean="0"/>
              <a:t>요원 확보</a:t>
            </a: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dirty="0" smtClean="0"/>
              <a:t>주요 </a:t>
            </a:r>
            <a:r>
              <a:rPr lang="ko-KR" altLang="en-US" dirty="0" err="1"/>
              <a:t>비지니스</a:t>
            </a:r>
            <a:endParaRPr lang="en-US" altLang="ko-KR" dirty="0">
              <a:solidFill>
                <a:srgbClr val="993300"/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현장 맞춤형 </a:t>
            </a:r>
            <a:r>
              <a:rPr lang="ko-KR" altLang="en-US" dirty="0" smtClean="0"/>
              <a:t>교육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심사</a:t>
            </a:r>
            <a:r>
              <a:rPr lang="en-US" altLang="ko-KR" dirty="0" smtClean="0"/>
              <a:t>, </a:t>
            </a:r>
            <a:r>
              <a:rPr lang="ko-KR" altLang="en-US" dirty="0"/>
              <a:t>컨설팅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 smtClean="0"/>
              <a:t>주요일정 </a:t>
            </a:r>
            <a:r>
              <a:rPr lang="en-US" altLang="ko-KR" dirty="0"/>
              <a:t>: 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: OPAL </a:t>
            </a:r>
            <a:r>
              <a:rPr lang="ko-KR" altLang="en-US" dirty="0" smtClean="0"/>
              <a:t>구축 </a:t>
            </a:r>
            <a:endParaRPr lang="en-US" altLang="ko-KR" dirty="0" smtClean="0"/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문제 </a:t>
            </a:r>
            <a:r>
              <a:rPr lang="ko-KR" altLang="en-US" dirty="0"/>
              <a:t>도출 </a:t>
            </a:r>
            <a:r>
              <a:rPr lang="en-US" altLang="ko-KR" dirty="0"/>
              <a:t>(6~7</a:t>
            </a:r>
            <a:r>
              <a:rPr lang="ko-KR" altLang="en-US" dirty="0"/>
              <a:t>월</a:t>
            </a:r>
            <a:r>
              <a:rPr lang="en-US" altLang="ko-KR" dirty="0"/>
              <a:t>) : 6/9 kick-off, </a:t>
            </a:r>
            <a:r>
              <a:rPr lang="ko-KR" altLang="en-US" dirty="0"/>
              <a:t>격주 단위 </a:t>
            </a:r>
            <a:r>
              <a:rPr lang="en-US" altLang="ko-KR" dirty="0"/>
              <a:t>(6/23, 7/7, 7/21)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문제 분석 </a:t>
            </a:r>
            <a:r>
              <a:rPr lang="en-US" altLang="ko-KR" dirty="0"/>
              <a:t>Workshop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전문가집단 구성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해결책 마련 </a:t>
            </a:r>
            <a:r>
              <a:rPr lang="en-US" altLang="ko-KR" dirty="0"/>
              <a:t>(9~10</a:t>
            </a:r>
            <a:r>
              <a:rPr lang="ko-KR" altLang="en-US" dirty="0"/>
              <a:t>월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애로사항 공청회 및 해결책 마련 패널 토의</a:t>
            </a:r>
            <a:endParaRPr lang="en-US" altLang="ko-KR" dirty="0" smtClean="0"/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OPAL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 Workshop </a:t>
            </a:r>
            <a:r>
              <a:rPr lang="en-US" altLang="ko-KR" dirty="0"/>
              <a:t>11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OPAL </a:t>
            </a:r>
            <a:r>
              <a:rPr lang="ko-KR" altLang="en-US" dirty="0" smtClean="0"/>
              <a:t>설명회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 smtClean="0"/>
              <a:t>일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심사모델 개발 및 시범 적용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타 </a:t>
            </a:r>
            <a:r>
              <a:rPr lang="en-US" altLang="ko-KR" dirty="0" smtClean="0"/>
              <a:t>R&amp;D </a:t>
            </a:r>
            <a:r>
              <a:rPr lang="ko-KR" altLang="en-US" dirty="0" smtClean="0"/>
              <a:t>기관으로의 확산 및 국제 표준화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84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맺음말 </a:t>
            </a:r>
            <a:r>
              <a:rPr lang="en-US" altLang="ko-KR" dirty="0" smtClean="0">
                <a:latin typeface="+mj-ea"/>
              </a:rPr>
              <a:t>(</a:t>
            </a:r>
            <a:r>
              <a:rPr lang="ko-KR" altLang="en-US" dirty="0" smtClean="0">
                <a:latin typeface="+mj-ea"/>
              </a:rPr>
              <a:t>도와달라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123976"/>
            <a:ext cx="8515350" cy="540136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아이디어가 많이 필요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dirty="0" smtClean="0"/>
              <a:t>아픔을 </a:t>
            </a:r>
            <a:r>
              <a:rPr lang="ko-KR" altLang="en-US" dirty="0" err="1" smtClean="0"/>
              <a:t>대물림하지</a:t>
            </a:r>
            <a:r>
              <a:rPr lang="ko-KR" altLang="en-US" dirty="0" smtClean="0"/>
              <a:t> </a:t>
            </a:r>
            <a:r>
              <a:rPr lang="ko-KR" altLang="en-US" dirty="0"/>
              <a:t>않기 위하여</a:t>
            </a:r>
            <a:r>
              <a:rPr lang="en-US" altLang="ko-KR" dirty="0" smtClean="0"/>
              <a:t>!</a:t>
            </a:r>
            <a:endParaRPr lang="en-US" altLang="ko-KR" dirty="0">
              <a:solidFill>
                <a:srgbClr val="993300"/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흔들리지 않고 피는 꽃이 어디 있으랴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 그 어떤 아름다운 꽃들도 다 흔들리며 피었나니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ko-KR" i="1" dirty="0"/>
              <a:t> </a:t>
            </a:r>
            <a:r>
              <a:rPr lang="en-US" altLang="ko-KR" i="1" dirty="0" smtClean="0"/>
              <a:t>  </a:t>
            </a:r>
            <a:r>
              <a:rPr lang="ko-KR" altLang="en-US" i="1" dirty="0" smtClean="0"/>
              <a:t>흔들리며 </a:t>
            </a:r>
            <a:r>
              <a:rPr lang="ko-KR" altLang="en-US" i="1" dirty="0"/>
              <a:t>피는 꽃 </a:t>
            </a:r>
            <a:r>
              <a:rPr lang="en-US" altLang="ko-KR" i="1" dirty="0"/>
              <a:t>/ </a:t>
            </a:r>
            <a:r>
              <a:rPr lang="ko-KR" altLang="en-US" i="1" dirty="0"/>
              <a:t>도종환 </a:t>
            </a:r>
            <a:r>
              <a:rPr lang="en-US" altLang="ko-KR" i="1" dirty="0"/>
              <a:t>(2004 </a:t>
            </a:r>
            <a:r>
              <a:rPr lang="ko-KR" altLang="en-US" i="1" dirty="0"/>
              <a:t>봄</a:t>
            </a:r>
            <a:r>
              <a:rPr lang="en-US" altLang="ko-KR" i="1" dirty="0"/>
              <a:t>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가는 데까지 가거라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가다 막히면 앉아서 쉬거라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 쉬다 보면 새로운 길이 보이리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 </a:t>
            </a:r>
            <a:r>
              <a:rPr lang="ko-KR" altLang="en-US" i="1" dirty="0" smtClean="0"/>
              <a:t>해는 </a:t>
            </a:r>
            <a:r>
              <a:rPr lang="ko-KR" altLang="en-US" i="1" dirty="0"/>
              <a:t>기울고 </a:t>
            </a:r>
            <a:r>
              <a:rPr lang="en-US" altLang="ko-KR" i="1" dirty="0"/>
              <a:t>/ </a:t>
            </a:r>
            <a:r>
              <a:rPr lang="ko-KR" altLang="en-US" i="1" dirty="0"/>
              <a:t>김규동 </a:t>
            </a:r>
            <a:r>
              <a:rPr lang="en-US" altLang="ko-KR" i="1" dirty="0"/>
              <a:t>(2005 </a:t>
            </a:r>
            <a:r>
              <a:rPr lang="ko-KR" altLang="en-US" i="1" dirty="0" smtClean="0"/>
              <a:t>여름</a:t>
            </a:r>
            <a:r>
              <a:rPr lang="en-US" altLang="ko-KR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93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2771775" y="2060575"/>
            <a:ext cx="59753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4800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3600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늘 </a:t>
            </a:r>
            <a:r>
              <a:rPr lang="ko-KR" altLang="en-US" sz="360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긍정적이고 적극적인 </a:t>
            </a:r>
            <a:r>
              <a:rPr lang="ko-KR" altLang="en-US" sz="3600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협조에 감사드립니다</a:t>
            </a:r>
            <a:r>
              <a:rPr lang="en-US" altLang="ko-KR" sz="3600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+mj-ea"/>
              </a:rPr>
              <a:t>And </a:t>
            </a:r>
            <a:r>
              <a:rPr lang="en-US" altLang="ko-KR" dirty="0">
                <a:latin typeface="+mj-ea"/>
              </a:rPr>
              <a:t>Then a Miracle </a:t>
            </a:r>
            <a:r>
              <a:rPr lang="en-US" altLang="ko-KR" dirty="0" smtClean="0">
                <a:latin typeface="+mj-ea"/>
              </a:rPr>
              <a:t>Happens</a:t>
            </a:r>
            <a:endParaRPr lang="ko-KR" altLang="en-US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123976"/>
            <a:ext cx="8263830" cy="511333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40000"/>
              </a:spcBef>
            </a:pPr>
            <a:r>
              <a:rPr lang="en-US" altLang="ko-KR" dirty="0" smtClean="0">
                <a:ea typeface="굴림" panose="020B0600000101010101" pitchFamily="50" charset="-127"/>
              </a:rPr>
              <a:t>A </a:t>
            </a:r>
            <a:r>
              <a:rPr lang="en-US" altLang="ko-KR" dirty="0">
                <a:ea typeface="굴림" panose="020B0600000101010101" pitchFamily="50" charset="-127"/>
              </a:rPr>
              <a:t>big process book is written.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Deployment consists of announcing the existence of the book.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The improvement team declares victory. </a:t>
            </a:r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(Here is where the miracle is planned to happen.)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The process is ignored or significant resistance occurs.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The organization struggles.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The organization eventually gives up and tries something else.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</a:pPr>
            <a:r>
              <a:rPr lang="en-US" altLang="ko-KR" sz="2400" dirty="0">
                <a:ea typeface="굴림" panose="020B0600000101010101" pitchFamily="50" charset="-127"/>
              </a:rPr>
              <a:t>This scenario does not result in </a:t>
            </a:r>
            <a:r>
              <a:rPr lang="en-US" altLang="ko-KR" sz="2400" dirty="0" smtClean="0">
                <a:ea typeface="굴림" panose="020B0600000101010101" pitchFamily="50" charset="-127"/>
              </a:rPr>
              <a:t>institutionalization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0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5"/>
          <p:cNvSpPr>
            <a:spLocks noGrp="1"/>
          </p:cNvSpPr>
          <p:nvPr>
            <p:ph type="title"/>
          </p:nvPr>
        </p:nvSpPr>
        <p:spPr>
          <a:xfrm>
            <a:off x="1263650" y="260648"/>
            <a:ext cx="5180558" cy="5730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Q-mark Process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88229" y="1038672"/>
            <a:ext cx="4713328" cy="482120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altLang="ko-KR" sz="2000" b="1" spc="50" dirty="0" smtClean="0">
                <a:ln w="11430"/>
                <a:solidFill>
                  <a:srgbClr val="993300"/>
                </a:solidFill>
                <a:latin typeface="HY견고딕" pitchFamily="18" charset="-127"/>
                <a:ea typeface="HY견고딕" pitchFamily="18" charset="-127"/>
              </a:rPr>
              <a:t>R&amp;D Project</a:t>
            </a:r>
            <a:r>
              <a:rPr lang="ko-KR" altLang="en-US" sz="2000" b="1" spc="50" dirty="0" smtClean="0">
                <a:ln w="11430"/>
                <a:solidFill>
                  <a:srgbClr val="993300"/>
                </a:solidFill>
                <a:latin typeface="HY견고딕" pitchFamily="18" charset="-127"/>
                <a:ea typeface="HY견고딕" pitchFamily="18" charset="-127"/>
              </a:rPr>
              <a:t>에 특화</a:t>
            </a:r>
            <a:endParaRPr lang="en-US" altLang="ko-KR" sz="2000" b="1" dirty="0">
              <a:ln w="11430"/>
              <a:solidFill>
                <a:srgbClr val="9933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88229" y="1909187"/>
            <a:ext cx="8572251" cy="4567621"/>
            <a:chOff x="388229" y="1909187"/>
            <a:chExt cx="8572251" cy="4567621"/>
          </a:xfrm>
        </p:grpSpPr>
        <p:sp>
          <p:nvSpPr>
            <p:cNvPr id="8195" name="Rectangle 12"/>
            <p:cNvSpPr>
              <a:spLocks noChangeArrowheads="1"/>
            </p:cNvSpPr>
            <p:nvPr/>
          </p:nvSpPr>
          <p:spPr bwMode="auto">
            <a:xfrm>
              <a:off x="1632811" y="2783655"/>
              <a:ext cx="6066185" cy="187306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0" lang="ko-KR" altLang="en-US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1695808" y="2913623"/>
              <a:ext cx="894255" cy="347091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18000" rIns="18000" anchor="ctr" anchorCtr="1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요구사항개발</a:t>
              </a:r>
              <a:endParaRPr kumimoji="0"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2654597" y="2913623"/>
              <a:ext cx="766725" cy="347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 anchorCtr="1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구조 설계</a:t>
              </a:r>
              <a:endParaRPr kumimoji="0" lang="ko-KR" altLang="en-US" sz="900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Rectangle 15"/>
            <p:cNvSpPr>
              <a:spLocks noChangeArrowheads="1"/>
            </p:cNvSpPr>
            <p:nvPr/>
          </p:nvSpPr>
          <p:spPr bwMode="auto">
            <a:xfrm>
              <a:off x="3482783" y="2913623"/>
              <a:ext cx="768261" cy="3486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 anchorCtr="1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상세 설계</a:t>
              </a:r>
              <a:endParaRPr kumimoji="0" lang="ko-KR" altLang="en-US" sz="90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4314040" y="2913623"/>
              <a:ext cx="702191" cy="347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 anchorCtr="1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구 현</a:t>
              </a:r>
              <a:endParaRPr kumimoji="0" lang="ko-KR" altLang="en-US" sz="90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5080765" y="2913623"/>
              <a:ext cx="766724" cy="347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 anchorCtr="1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단위 시험</a:t>
              </a:r>
              <a:endParaRPr kumimoji="0" lang="ko-KR" altLang="en-US" sz="900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5910486" y="2913623"/>
              <a:ext cx="765188" cy="3486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 anchorCtr="1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시스템 통합</a:t>
              </a:r>
              <a:endParaRPr kumimoji="0" lang="ko-KR" altLang="en-US" sz="900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Rectangle 19"/>
            <p:cNvSpPr>
              <a:spLocks noChangeArrowheads="1"/>
            </p:cNvSpPr>
            <p:nvPr/>
          </p:nvSpPr>
          <p:spPr bwMode="auto">
            <a:xfrm>
              <a:off x="6740207" y="2913623"/>
              <a:ext cx="894255" cy="347091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 anchorCtr="1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시험검증</a:t>
              </a:r>
              <a:endParaRPr kumimoji="0"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05" name="Line 22"/>
            <p:cNvSpPr>
              <a:spLocks noChangeShapeType="1"/>
            </p:cNvSpPr>
            <p:nvPr/>
          </p:nvSpPr>
          <p:spPr bwMode="auto">
            <a:xfrm>
              <a:off x="1440746" y="3107810"/>
              <a:ext cx="1920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6" name="Line 23"/>
            <p:cNvSpPr>
              <a:spLocks noChangeShapeType="1"/>
            </p:cNvSpPr>
            <p:nvPr/>
          </p:nvSpPr>
          <p:spPr bwMode="auto">
            <a:xfrm>
              <a:off x="7698997" y="3107810"/>
              <a:ext cx="190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5" name="Oval 34"/>
            <p:cNvSpPr>
              <a:spLocks noChangeArrowheads="1"/>
            </p:cNvSpPr>
            <p:nvPr/>
          </p:nvSpPr>
          <p:spPr bwMode="auto">
            <a:xfrm>
              <a:off x="388229" y="2849403"/>
              <a:ext cx="1052517" cy="516813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ko-KR" altLang="en-US" sz="1200">
                  <a:latin typeface="맑은 고딕" pitchFamily="50" charset="-127"/>
                  <a:ea typeface="맑은 고딕" pitchFamily="50" charset="-127"/>
                </a:rPr>
                <a:t>연구사업 확정</a:t>
              </a:r>
            </a:p>
          </p:txBody>
        </p:sp>
        <p:sp>
          <p:nvSpPr>
            <p:cNvPr id="20506" name="Oval 35"/>
            <p:cNvSpPr>
              <a:spLocks noChangeArrowheads="1"/>
            </p:cNvSpPr>
            <p:nvPr/>
          </p:nvSpPr>
          <p:spPr bwMode="auto">
            <a:xfrm>
              <a:off x="7920256" y="2849403"/>
              <a:ext cx="1040224" cy="516813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ko-KR" altLang="en-US" sz="12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연구사업 결과</a:t>
              </a:r>
            </a:p>
          </p:txBody>
        </p:sp>
        <p:sp>
          <p:nvSpPr>
            <p:cNvPr id="55" name="Rectangle 36"/>
            <p:cNvSpPr>
              <a:spLocks noChangeArrowheads="1"/>
            </p:cNvSpPr>
            <p:nvPr/>
          </p:nvSpPr>
          <p:spPr bwMode="auto">
            <a:xfrm>
              <a:off x="2719131" y="4116971"/>
              <a:ext cx="1851508" cy="34709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18000" rIns="18000" anchor="ctr" anchorCtr="1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동료검토</a:t>
              </a:r>
              <a:endParaRPr kumimoji="0"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(Inspection &amp; Peer review)</a:t>
              </a:r>
              <a:endParaRPr kumimoji="0" lang="en-US" altLang="ko-KR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20" name="Rectangle 37"/>
            <p:cNvSpPr>
              <a:spLocks noChangeArrowheads="1"/>
            </p:cNvSpPr>
            <p:nvPr/>
          </p:nvSpPr>
          <p:spPr bwMode="auto">
            <a:xfrm>
              <a:off x="1632811" y="4656719"/>
              <a:ext cx="6066185" cy="38684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0" lang="ko-KR" altLang="en-US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509" name="Rectangle 38"/>
            <p:cNvSpPr>
              <a:spLocks noChangeArrowheads="1"/>
            </p:cNvSpPr>
            <p:nvPr/>
          </p:nvSpPr>
          <p:spPr bwMode="auto">
            <a:xfrm>
              <a:off x="2165983" y="4592500"/>
              <a:ext cx="3693797" cy="348619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18000" rIns="18000" anchor="ctr" anchorCtr="1"/>
            <a:lstStyle/>
            <a:p>
              <a:pPr algn="ctr" eaLnBrk="0" latinLnBrk="0" hangingPunct="0">
                <a:defRPr/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과제실행관</a:t>
              </a: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리</a:t>
              </a:r>
              <a:endParaRPr kumimoji="0"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22" name="Oval 39"/>
            <p:cNvSpPr>
              <a:spLocks noChangeArrowheads="1"/>
            </p:cNvSpPr>
            <p:nvPr/>
          </p:nvSpPr>
          <p:spPr bwMode="auto">
            <a:xfrm>
              <a:off x="2527066" y="3236249"/>
              <a:ext cx="127531" cy="129967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23" name="Oval 40"/>
            <p:cNvSpPr>
              <a:spLocks noChangeArrowheads="1"/>
            </p:cNvSpPr>
            <p:nvPr/>
          </p:nvSpPr>
          <p:spPr bwMode="auto">
            <a:xfrm>
              <a:off x="3356788" y="3236249"/>
              <a:ext cx="127531" cy="129967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24" name="Oval 41"/>
            <p:cNvSpPr>
              <a:spLocks noChangeArrowheads="1"/>
            </p:cNvSpPr>
            <p:nvPr/>
          </p:nvSpPr>
          <p:spPr bwMode="auto">
            <a:xfrm>
              <a:off x="4251043" y="3236249"/>
              <a:ext cx="129068" cy="129967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25" name="Oval 42"/>
            <p:cNvSpPr>
              <a:spLocks noChangeArrowheads="1"/>
            </p:cNvSpPr>
            <p:nvPr/>
          </p:nvSpPr>
          <p:spPr bwMode="auto">
            <a:xfrm>
              <a:off x="5016231" y="3236249"/>
              <a:ext cx="129068" cy="129967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26" name="Oval 43"/>
            <p:cNvSpPr>
              <a:spLocks noChangeArrowheads="1"/>
            </p:cNvSpPr>
            <p:nvPr/>
          </p:nvSpPr>
          <p:spPr bwMode="auto">
            <a:xfrm>
              <a:off x="5781418" y="3236249"/>
              <a:ext cx="129068" cy="129967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27" name="Oval 44"/>
            <p:cNvSpPr>
              <a:spLocks noChangeArrowheads="1"/>
            </p:cNvSpPr>
            <p:nvPr/>
          </p:nvSpPr>
          <p:spPr bwMode="auto">
            <a:xfrm>
              <a:off x="6675674" y="3236249"/>
              <a:ext cx="129068" cy="129967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6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28" name="Oval 45"/>
            <p:cNvSpPr>
              <a:spLocks noChangeArrowheads="1"/>
            </p:cNvSpPr>
            <p:nvPr/>
          </p:nvSpPr>
          <p:spPr bwMode="auto">
            <a:xfrm>
              <a:off x="7569929" y="3236249"/>
              <a:ext cx="129068" cy="129967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60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229" name="Group 46"/>
            <p:cNvGrpSpPr>
              <a:grpSpLocks/>
            </p:cNvGrpSpPr>
            <p:nvPr/>
          </p:nvGrpSpPr>
          <p:grpSpPr bwMode="auto">
            <a:xfrm>
              <a:off x="2591012" y="3417392"/>
              <a:ext cx="5044398" cy="769208"/>
              <a:chOff x="1720" y="1472"/>
              <a:chExt cx="3584" cy="540"/>
            </a:xfrm>
          </p:grpSpPr>
          <p:cxnSp>
            <p:nvCxnSpPr>
              <p:cNvPr id="8240" name="AutoShape 47"/>
              <p:cNvCxnSpPr>
                <a:cxnSpLocks noChangeShapeType="1"/>
                <a:stCxn id="55" idx="0"/>
                <a:endCxn id="8222" idx="4"/>
              </p:cNvCxnSpPr>
              <p:nvPr/>
            </p:nvCxnSpPr>
            <p:spPr bwMode="auto">
              <a:xfrm rot="16200000" flipV="1">
                <a:off x="1831" y="1374"/>
                <a:ext cx="527" cy="749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41" name="AutoShape 48"/>
              <p:cNvCxnSpPr>
                <a:cxnSpLocks noChangeShapeType="1"/>
                <a:stCxn id="55" idx="0"/>
                <a:endCxn id="8223" idx="4"/>
              </p:cNvCxnSpPr>
              <p:nvPr/>
            </p:nvCxnSpPr>
            <p:spPr bwMode="auto">
              <a:xfrm rot="16200000" flipV="1">
                <a:off x="2126" y="1669"/>
                <a:ext cx="527" cy="159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42" name="AutoShape 49"/>
              <p:cNvCxnSpPr>
                <a:cxnSpLocks noChangeShapeType="1"/>
                <a:stCxn id="55" idx="0"/>
                <a:endCxn id="8224" idx="5"/>
              </p:cNvCxnSpPr>
              <p:nvPr/>
            </p:nvCxnSpPr>
            <p:spPr bwMode="auto">
              <a:xfrm rot="5400000" flipH="1" flipV="1">
                <a:off x="2453" y="1487"/>
                <a:ext cx="540" cy="509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43" name="AutoShape 50"/>
              <p:cNvCxnSpPr>
                <a:cxnSpLocks noChangeShapeType="1"/>
                <a:stCxn id="55" idx="0"/>
                <a:endCxn id="8225" idx="5"/>
              </p:cNvCxnSpPr>
              <p:nvPr/>
            </p:nvCxnSpPr>
            <p:spPr bwMode="auto">
              <a:xfrm rot="5400000" flipH="1" flipV="1">
                <a:off x="2725" y="1215"/>
                <a:ext cx="540" cy="1053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44" name="AutoShape 51"/>
              <p:cNvCxnSpPr>
                <a:cxnSpLocks noChangeShapeType="1"/>
                <a:stCxn id="55" idx="0"/>
                <a:endCxn id="8226" idx="3"/>
              </p:cNvCxnSpPr>
              <p:nvPr/>
            </p:nvCxnSpPr>
            <p:spPr bwMode="auto">
              <a:xfrm rot="5400000" flipH="1" flipV="1">
                <a:off x="2964" y="976"/>
                <a:ext cx="540" cy="1531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45" name="AutoShape 52"/>
              <p:cNvCxnSpPr>
                <a:cxnSpLocks noChangeShapeType="1"/>
                <a:stCxn id="55" idx="0"/>
                <a:endCxn id="8227" idx="5"/>
              </p:cNvCxnSpPr>
              <p:nvPr/>
            </p:nvCxnSpPr>
            <p:spPr bwMode="auto">
              <a:xfrm rot="5400000" flipH="1" flipV="1">
                <a:off x="3314" y="626"/>
                <a:ext cx="540" cy="2232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46" name="AutoShape 53"/>
              <p:cNvCxnSpPr>
                <a:cxnSpLocks noChangeShapeType="1"/>
                <a:stCxn id="55" idx="0"/>
                <a:endCxn id="8228" idx="4"/>
              </p:cNvCxnSpPr>
              <p:nvPr/>
            </p:nvCxnSpPr>
            <p:spPr bwMode="auto">
              <a:xfrm rot="5400000" flipH="1" flipV="1">
                <a:off x="3623" y="331"/>
                <a:ext cx="527" cy="2835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3" name="Rectangle 54"/>
            <p:cNvSpPr>
              <a:spLocks noChangeArrowheads="1"/>
            </p:cNvSpPr>
            <p:nvPr/>
          </p:nvSpPr>
          <p:spPr bwMode="auto">
            <a:xfrm>
              <a:off x="461118" y="3598390"/>
              <a:ext cx="892719" cy="3470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18000" rIns="18000" anchor="ctr" anchorCtr="1"/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b="1" dirty="0" smtClean="0">
                  <a:solidFill>
                    <a:srgbClr val="0066CC"/>
                  </a:solidFill>
                  <a:latin typeface="맑은 고딕" pitchFamily="50" charset="-127"/>
                  <a:ea typeface="맑은 고딕" pitchFamily="50" charset="-127"/>
                </a:rPr>
                <a:t>사업기</a:t>
              </a:r>
              <a:r>
                <a:rPr lang="ko-KR" altLang="en-US" sz="1100" b="1" dirty="0">
                  <a:solidFill>
                    <a:srgbClr val="0066CC"/>
                  </a:solidFill>
                  <a:latin typeface="맑은 고딕" pitchFamily="50" charset="-127"/>
                  <a:ea typeface="맑은 고딕" pitchFamily="50" charset="-127"/>
                </a:rPr>
                <a:t>획</a:t>
              </a:r>
              <a:endParaRPr kumimoji="0" lang="ko-KR" altLang="en-US" sz="900" b="1" dirty="0">
                <a:solidFill>
                  <a:srgbClr val="00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519" name="Rectangle 55"/>
            <p:cNvSpPr>
              <a:spLocks noChangeArrowheads="1"/>
            </p:cNvSpPr>
            <p:nvPr/>
          </p:nvSpPr>
          <p:spPr bwMode="auto">
            <a:xfrm>
              <a:off x="5441847" y="4123088"/>
              <a:ext cx="894255" cy="34709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18000" rIns="18000" anchor="ctr" anchorCtr="1"/>
            <a:lstStyle/>
            <a:p>
              <a:pPr algn="ctr" eaLnBrk="0" latinLnBrk="0" hangingPunct="0">
                <a:defRPr/>
              </a:pPr>
              <a:r>
                <a:rPr kumimoji="0"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형상관리</a:t>
              </a:r>
            </a:p>
          </p:txBody>
        </p:sp>
        <p:sp>
          <p:nvSpPr>
            <p:cNvPr id="8232" name="Line 79"/>
            <p:cNvSpPr>
              <a:spLocks noChangeShapeType="1"/>
            </p:cNvSpPr>
            <p:nvPr/>
          </p:nvSpPr>
          <p:spPr bwMode="auto">
            <a:xfrm>
              <a:off x="1632811" y="4528281"/>
              <a:ext cx="60661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8" name="AutoShape 81"/>
            <p:cNvSpPr>
              <a:spLocks noChangeArrowheads="1"/>
            </p:cNvSpPr>
            <p:nvPr/>
          </p:nvSpPr>
          <p:spPr bwMode="auto">
            <a:xfrm rot="5400000">
              <a:off x="4180385" y="5194883"/>
              <a:ext cx="812567" cy="94866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9 w 21600"/>
                <a:gd name="T13" fmla="*/ 5389 h 21600"/>
                <a:gd name="T14" fmla="*/ 18945 w 21600"/>
                <a:gd name="T15" fmla="*/ 1621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3333FF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9" name="Text Box 82"/>
            <p:cNvSpPr txBox="1">
              <a:spLocks noChangeArrowheads="1"/>
            </p:cNvSpPr>
            <p:nvPr/>
          </p:nvSpPr>
          <p:spPr bwMode="auto">
            <a:xfrm>
              <a:off x="3040120" y="6121079"/>
              <a:ext cx="3136039" cy="355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kumimoji="0" lang="en-US" altLang="ko-KR" dirty="0">
                  <a:latin typeface="맑은 고딕" pitchFamily="50" charset="-127"/>
                  <a:ea typeface="맑은 고딕" pitchFamily="50" charset="-127"/>
                </a:rPr>
                <a:t>ETRI</a:t>
              </a:r>
              <a:r>
                <a:rPr kumimoji="0" lang="en-US" altLang="ko-KR" dirty="0">
                  <a:solidFill>
                    <a:srgbClr val="3333FF"/>
                  </a:solidFill>
                  <a:latin typeface="맑은 고딕" pitchFamily="50" charset="-127"/>
                  <a:ea typeface="맑은 고딕" pitchFamily="50" charset="-127"/>
                </a:rPr>
                <a:t> Q-mark</a:t>
              </a:r>
            </a:p>
          </p:txBody>
        </p:sp>
        <p:sp>
          <p:nvSpPr>
            <p:cNvPr id="20536" name="Rectangle 54"/>
            <p:cNvSpPr>
              <a:spLocks noChangeArrowheads="1"/>
            </p:cNvSpPr>
            <p:nvPr/>
          </p:nvSpPr>
          <p:spPr bwMode="auto">
            <a:xfrm>
              <a:off x="7988246" y="3598080"/>
              <a:ext cx="894255" cy="3470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18000" rIns="18000" anchor="ctr" anchorCtr="1"/>
            <a:lstStyle/>
            <a:p>
              <a:pPr eaLnBrk="0" latinLnBrk="0" hangingPunct="0">
                <a:defRPr/>
              </a:pPr>
              <a:r>
                <a:rPr lang="ko-KR" altLang="en-US" sz="1100" b="1" dirty="0" smtClean="0">
                  <a:solidFill>
                    <a:srgbClr val="0066CC"/>
                  </a:solidFill>
                  <a:latin typeface="맑은 고딕" pitchFamily="50" charset="-127"/>
                  <a:ea typeface="맑은 고딕" pitchFamily="50" charset="-127"/>
                </a:rPr>
                <a:t>기술이</a:t>
              </a:r>
              <a:r>
                <a:rPr lang="ko-KR" altLang="en-US" sz="1100" b="1" dirty="0">
                  <a:solidFill>
                    <a:srgbClr val="0066CC"/>
                  </a:solidFill>
                  <a:latin typeface="맑은 고딕" pitchFamily="50" charset="-127"/>
                  <a:ea typeface="맑은 고딕" pitchFamily="50" charset="-127"/>
                </a:rPr>
                <a:t>전</a:t>
              </a:r>
              <a:endParaRPr kumimoji="0" lang="ko-KR" altLang="en-US" sz="1100" b="1" dirty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541" name="Rectangle 54"/>
            <p:cNvSpPr>
              <a:spLocks noChangeArrowheads="1"/>
            </p:cNvSpPr>
            <p:nvPr/>
          </p:nvSpPr>
          <p:spPr bwMode="auto">
            <a:xfrm>
              <a:off x="6068747" y="4595558"/>
              <a:ext cx="1565716" cy="347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18000" rIns="18000" anchor="ctr" anchorCtr="1"/>
            <a:lstStyle/>
            <a:p>
              <a:pPr eaLnBrk="0" latinLnBrk="0" hangingPunct="0"/>
              <a:r>
                <a:rPr lang="ko-KR" altLang="en-US" sz="1100" b="1" dirty="0">
                  <a:solidFill>
                    <a:srgbClr val="0066CC"/>
                  </a:solidFill>
                  <a:latin typeface="맑은 고딕" pitchFamily="50" charset="-127"/>
                  <a:ea typeface="맑은 고딕" pitchFamily="50" charset="-127"/>
                </a:rPr>
                <a:t>위험관리</a:t>
              </a:r>
            </a:p>
          </p:txBody>
        </p:sp>
        <p:sp>
          <p:nvSpPr>
            <p:cNvPr id="72" name="오른쪽 화살표 71"/>
            <p:cNvSpPr/>
            <p:nvPr/>
          </p:nvSpPr>
          <p:spPr>
            <a:xfrm>
              <a:off x="4675123" y="4123088"/>
              <a:ext cx="697581" cy="4158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오른쪽 중괄호 3"/>
            <p:cNvSpPr/>
            <p:nvPr/>
          </p:nvSpPr>
          <p:spPr>
            <a:xfrm rot="16200000">
              <a:off x="4484668" y="458760"/>
              <a:ext cx="425468" cy="4085611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8" name="Text Box 82"/>
            <p:cNvSpPr txBox="1">
              <a:spLocks noChangeArrowheads="1"/>
            </p:cNvSpPr>
            <p:nvPr/>
          </p:nvSpPr>
          <p:spPr bwMode="auto">
            <a:xfrm>
              <a:off x="3412250" y="1909187"/>
              <a:ext cx="2656497" cy="3693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kumimoji="0" lang="ko-KR" altLang="en-US" b="1" dirty="0" smtClean="0">
                  <a:solidFill>
                    <a:srgbClr val="00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사업특성에 따른 방법론</a:t>
              </a:r>
              <a:endParaRPr kumimoji="0" lang="en-US" altLang="ko-KR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778073" y="5724186"/>
              <a:ext cx="551082" cy="173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lIns="18000" rIns="18000" anchor="ctr" anchorCtr="1"/>
            <a:lstStyle/>
            <a:p>
              <a:pPr eaLnBrk="0" latinLnBrk="0" hangingPunct="0">
                <a:defRPr/>
              </a:pPr>
              <a:endParaRPr kumimoji="0" lang="ko-KR" altLang="en-US" sz="1100" dirty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 Box 82"/>
            <p:cNvSpPr txBox="1">
              <a:spLocks noChangeArrowheads="1"/>
            </p:cNvSpPr>
            <p:nvPr/>
          </p:nvSpPr>
          <p:spPr bwMode="auto">
            <a:xfrm>
              <a:off x="1468545" y="5595326"/>
              <a:ext cx="1640166" cy="44466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kumimoji="0" lang="ko-KR" altLang="en-US" sz="1200" b="1" dirty="0" smtClean="0">
                  <a:solidFill>
                    <a:srgbClr val="0066CC"/>
                  </a:solidFill>
                  <a:latin typeface="맑은 고딕" pitchFamily="50" charset="-127"/>
                  <a:ea typeface="맑은 고딕" pitchFamily="50" charset="-127"/>
                </a:rPr>
                <a:t>향후 </a:t>
              </a:r>
              <a:r>
                <a:rPr kumimoji="0" lang="en-US" altLang="ko-KR" sz="1200" b="1" dirty="0" smtClean="0">
                  <a:solidFill>
                    <a:srgbClr val="0066CC"/>
                  </a:solidFill>
                  <a:latin typeface="맑은 고딕" pitchFamily="50" charset="-127"/>
                  <a:ea typeface="맑은 고딕" pitchFamily="50" charset="-127"/>
                </a:rPr>
                <a:t>Q-mark</a:t>
              </a:r>
              <a:r>
                <a:rPr kumimoji="0" lang="ko-KR" altLang="en-US" sz="1200" b="1" dirty="0" smtClean="0">
                  <a:solidFill>
                    <a:srgbClr val="0066CC"/>
                  </a:solidFill>
                  <a:latin typeface="맑은 고딕" pitchFamily="50" charset="-127"/>
                  <a:ea typeface="맑은 고딕" pitchFamily="50" charset="-127"/>
                </a:rPr>
                <a:t>에 추가되어야 할 프로세스</a:t>
              </a:r>
              <a:endParaRPr kumimoji="0" lang="en-US" altLang="ko-KR" sz="1200" b="1" dirty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0245" y="5405973"/>
              <a:ext cx="2579003" cy="966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590063" y="2204864"/>
              <a:ext cx="0" cy="7087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아래쪽 화살표 6"/>
            <p:cNvSpPr/>
            <p:nvPr/>
          </p:nvSpPr>
          <p:spPr>
            <a:xfrm flipH="1">
              <a:off x="2549925" y="2288832"/>
              <a:ext cx="45719" cy="5558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 Box 82"/>
            <p:cNvSpPr txBox="1">
              <a:spLocks noChangeArrowheads="1"/>
            </p:cNvSpPr>
            <p:nvPr/>
          </p:nvSpPr>
          <p:spPr bwMode="auto">
            <a:xfrm>
              <a:off x="1932418" y="1950278"/>
              <a:ext cx="12350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kumimoji="0" lang="ko-KR" altLang="en-US" sz="1400" b="1" dirty="0" smtClean="0">
                  <a:solidFill>
                    <a:srgbClr val="00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kumimoji="0" lang="en-US" altLang="ko-KR" sz="1400" b="1" dirty="0" smtClean="0">
                  <a:solidFill>
                    <a:srgbClr val="00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kumimoji="0" lang="ko-KR" altLang="en-US" sz="1400" b="1" dirty="0" smtClean="0">
                  <a:solidFill>
                    <a:srgbClr val="00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자 검증</a:t>
              </a:r>
              <a:endParaRPr kumimoji="0" lang="en-US" altLang="ko-KR" sz="1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아래쪽 화살표 51"/>
            <p:cNvSpPr/>
            <p:nvPr/>
          </p:nvSpPr>
          <p:spPr>
            <a:xfrm flipH="1">
              <a:off x="7571803" y="2288831"/>
              <a:ext cx="45719" cy="5558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 Box 82"/>
            <p:cNvSpPr txBox="1">
              <a:spLocks noChangeArrowheads="1"/>
            </p:cNvSpPr>
            <p:nvPr/>
          </p:nvSpPr>
          <p:spPr bwMode="auto">
            <a:xfrm>
              <a:off x="7017903" y="1950277"/>
              <a:ext cx="12350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kumimoji="0" lang="ko-KR" altLang="en-US" sz="1400" b="1" dirty="0" smtClean="0">
                  <a:solidFill>
                    <a:srgbClr val="00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kumimoji="0" lang="en-US" altLang="ko-KR" sz="1400" b="1" dirty="0" smtClean="0">
                  <a:solidFill>
                    <a:srgbClr val="00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kumimoji="0" lang="ko-KR" altLang="en-US" sz="1400" b="1" dirty="0" smtClean="0">
                  <a:solidFill>
                    <a:srgbClr val="00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</a:rPr>
                <a:t>자 검증</a:t>
              </a:r>
              <a:endParaRPr kumimoji="0" lang="en-US" altLang="ko-KR" sz="1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81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연품협</a:t>
            </a:r>
            <a:r>
              <a:rPr lang="ko-KR" altLang="en-US" dirty="0" smtClean="0"/>
              <a:t> </a:t>
            </a:r>
            <a:r>
              <a:rPr lang="en-US" altLang="ko-KR" dirty="0" smtClean="0"/>
              <a:t>R&amp;D QAM </a:t>
            </a:r>
            <a:r>
              <a:rPr lang="ko-KR" altLang="en-US" dirty="0" smtClean="0"/>
              <a:t>제안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김길조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17240"/>
          </a:xfrm>
        </p:spPr>
        <p:txBody>
          <a:bodyPr/>
          <a:lstStyle/>
          <a:p>
            <a:r>
              <a:rPr lang="ko-KR" altLang="en-US" dirty="0" smtClean="0"/>
              <a:t>핵심 영역 구성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238818" y="2195810"/>
            <a:ext cx="6603531" cy="673920"/>
            <a:chOff x="1238818" y="2195810"/>
            <a:chExt cx="6603531" cy="810196"/>
          </a:xfrm>
        </p:grpSpPr>
        <p:sp>
          <p:nvSpPr>
            <p:cNvPr id="5" name="Rectangle 43"/>
            <p:cNvSpPr>
              <a:spLocks noChangeArrowheads="1"/>
            </p:cNvSpPr>
            <p:nvPr/>
          </p:nvSpPr>
          <p:spPr bwMode="auto">
            <a:xfrm>
              <a:off x="1238818" y="2195810"/>
              <a:ext cx="1254125" cy="801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solidFill>
                    <a:schemeClr val="tx2"/>
                  </a:solidFill>
                  <a:latin typeface="Arial" charset="0"/>
                </a:rPr>
                <a:t>Inputs</a:t>
              </a:r>
            </a:p>
          </p:txBody>
        </p:sp>
        <p:sp>
          <p:nvSpPr>
            <p:cNvPr id="6" name="Rectangle 44"/>
            <p:cNvSpPr>
              <a:spLocks noChangeArrowheads="1"/>
            </p:cNvSpPr>
            <p:nvPr/>
          </p:nvSpPr>
          <p:spPr bwMode="auto">
            <a:xfrm>
              <a:off x="3194868" y="2195810"/>
              <a:ext cx="1254125" cy="801142"/>
            </a:xfrm>
            <a:prstGeom prst="rect">
              <a:avLst/>
            </a:prstGeom>
            <a:solidFill>
              <a:srgbClr val="F19BF3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solidFill>
                    <a:schemeClr val="tx2"/>
                  </a:solidFill>
                  <a:latin typeface="Arial" charset="0"/>
                </a:rPr>
                <a:t>Processes</a:t>
              </a:r>
            </a:p>
          </p:txBody>
        </p:sp>
        <p:sp>
          <p:nvSpPr>
            <p:cNvPr id="7" name="Rectangle 45"/>
            <p:cNvSpPr>
              <a:spLocks noChangeArrowheads="1"/>
            </p:cNvSpPr>
            <p:nvPr/>
          </p:nvSpPr>
          <p:spPr bwMode="auto">
            <a:xfrm>
              <a:off x="5076056" y="2195810"/>
              <a:ext cx="1254125" cy="801142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solidFill>
                    <a:schemeClr val="bg1"/>
                  </a:solidFill>
                  <a:latin typeface="Arial" charset="0"/>
                </a:rPr>
                <a:t>Outputs</a:t>
              </a: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6588224" y="2204864"/>
              <a:ext cx="1254125" cy="801142"/>
            </a:xfrm>
            <a:prstGeom prst="rect">
              <a:avLst/>
            </a:prstGeom>
            <a:solidFill>
              <a:srgbClr val="00B05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ko-KR" sz="1800">
                  <a:solidFill>
                    <a:schemeClr val="bg1"/>
                  </a:solidFill>
                  <a:latin typeface="Arial" charset="0"/>
                </a:rPr>
                <a:t>Outcomes</a:t>
              </a:r>
            </a:p>
          </p:txBody>
        </p:sp>
        <p:cxnSp>
          <p:nvCxnSpPr>
            <p:cNvPr id="9" name="AutoShape 51"/>
            <p:cNvCxnSpPr>
              <a:cxnSpLocks noChangeShapeType="1"/>
              <a:stCxn id="5" idx="3"/>
              <a:endCxn id="6" idx="1"/>
            </p:cNvCxnSpPr>
            <p:nvPr/>
          </p:nvCxnSpPr>
          <p:spPr bwMode="auto">
            <a:xfrm>
              <a:off x="2492943" y="2596381"/>
              <a:ext cx="7019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AutoShape 52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>
              <a:off x="4448993" y="2596381"/>
              <a:ext cx="62706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AutoShape 53"/>
            <p:cNvCxnSpPr>
              <a:cxnSpLocks noChangeShapeType="1"/>
              <a:stCxn id="7" idx="3"/>
              <a:endCxn id="8" idx="1"/>
            </p:cNvCxnSpPr>
            <p:nvPr/>
          </p:nvCxnSpPr>
          <p:spPr bwMode="auto">
            <a:xfrm>
              <a:off x="6330181" y="2596381"/>
              <a:ext cx="258043" cy="90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3" name="평행 사변형 12"/>
          <p:cNvSpPr/>
          <p:nvPr/>
        </p:nvSpPr>
        <p:spPr bwMode="auto">
          <a:xfrm flipH="1">
            <a:off x="1253163" y="4115137"/>
            <a:ext cx="1364846" cy="375696"/>
          </a:xfrm>
          <a:prstGeom prst="parallelogram">
            <a:avLst>
              <a:gd name="adj" fmla="val 48719"/>
            </a:avLst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dirty="0" smtClean="0"/>
              <a:t>시장파악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4" name="평행 사변형 13"/>
          <p:cNvSpPr/>
          <p:nvPr/>
        </p:nvSpPr>
        <p:spPr bwMode="auto">
          <a:xfrm>
            <a:off x="1181950" y="4583837"/>
            <a:ext cx="1433549" cy="319080"/>
          </a:xfrm>
          <a:prstGeom prst="parallelogram">
            <a:avLst>
              <a:gd name="adj" fmla="val 67329"/>
            </a:avLst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effectLst/>
              </a:rPr>
              <a:t>기술</a:t>
            </a:r>
            <a:r>
              <a:rPr kumimoji="0" lang="ko-KR" altLang="en-US" sz="1400" b="1" dirty="0" smtClean="0"/>
              <a:t>파악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5" name="갈매기형 수장 14"/>
          <p:cNvSpPr/>
          <p:nvPr/>
        </p:nvSpPr>
        <p:spPr bwMode="auto">
          <a:xfrm>
            <a:off x="1115616" y="3271661"/>
            <a:ext cx="1512168" cy="474164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smtClean="0"/>
              <a:t>리더십</a:t>
            </a:r>
            <a:r>
              <a:rPr kumimoji="0" lang="en-US" altLang="ko-KR" sz="1600" b="1" dirty="0" smtClean="0"/>
              <a:t>*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7" name="오각형 16"/>
          <p:cNvSpPr/>
          <p:nvPr/>
        </p:nvSpPr>
        <p:spPr bwMode="auto">
          <a:xfrm>
            <a:off x="3179619" y="3259804"/>
            <a:ext cx="1589851" cy="3062770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기관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dirty="0" smtClean="0"/>
              <a:t>고유</a:t>
            </a:r>
            <a:endParaRPr kumimoji="0" lang="en-US" altLang="ko-KR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프로세스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*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갈매기형 수장 17"/>
          <p:cNvSpPr/>
          <p:nvPr/>
        </p:nvSpPr>
        <p:spPr bwMode="auto">
          <a:xfrm>
            <a:off x="4910921" y="3271661"/>
            <a:ext cx="1605295" cy="535468"/>
          </a:xfrm>
          <a:prstGeom prst="chevron">
            <a:avLst>
              <a:gd name="adj" fmla="val 35723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smtClean="0"/>
              <a:t>기술</a:t>
            </a:r>
            <a:r>
              <a:rPr kumimoji="0" lang="en-US" altLang="ko-KR" sz="1600" b="1" dirty="0" smtClean="0"/>
              <a:t>*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9" name="평행 사변형 18"/>
          <p:cNvSpPr/>
          <p:nvPr/>
        </p:nvSpPr>
        <p:spPr bwMode="auto">
          <a:xfrm>
            <a:off x="6657667" y="3268191"/>
            <a:ext cx="1433549" cy="471647"/>
          </a:xfrm>
          <a:prstGeom prst="parallelogram">
            <a:avLst>
              <a:gd name="adj" fmla="val 67329"/>
            </a:avLst>
          </a:prstGeom>
          <a:solidFill>
            <a:srgbClr val="C2D64A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effectLst/>
              </a:rPr>
              <a:t>기술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effectLst/>
              </a:rPr>
              <a:t>*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smtClean="0"/>
              <a:t>리더십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1" name="평행 사변형 20"/>
          <p:cNvSpPr/>
          <p:nvPr/>
        </p:nvSpPr>
        <p:spPr bwMode="auto">
          <a:xfrm>
            <a:off x="4777758" y="4632414"/>
            <a:ext cx="1717340" cy="599179"/>
          </a:xfrm>
          <a:prstGeom prst="parallelogram">
            <a:avLst>
              <a:gd name="adj" fmla="val 67329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</a:rPr>
              <a:t>지식노하우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22" name="평행 사변형 21"/>
          <p:cNvSpPr/>
          <p:nvPr/>
        </p:nvSpPr>
        <p:spPr bwMode="auto">
          <a:xfrm flipH="1">
            <a:off x="4910920" y="3906195"/>
            <a:ext cx="1584178" cy="629785"/>
          </a:xfrm>
          <a:prstGeom prst="parallelogram">
            <a:avLst>
              <a:gd name="adj" fmla="val 48719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dirty="0" smtClean="0"/>
              <a:t>직접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effectLst/>
              </a:rPr>
              <a:t>이익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1115616" y="3807129"/>
            <a:ext cx="1512168" cy="12597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전략 기획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1103331" y="5165482"/>
            <a:ext cx="1512168" cy="1180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자원</a:t>
            </a:r>
          </a:p>
        </p:txBody>
      </p:sp>
      <p:sp>
        <p:nvSpPr>
          <p:cNvPr id="27" name="평행 사변형 26"/>
          <p:cNvSpPr/>
          <p:nvPr/>
        </p:nvSpPr>
        <p:spPr bwMode="auto">
          <a:xfrm>
            <a:off x="1103473" y="5498778"/>
            <a:ext cx="1433549" cy="388649"/>
          </a:xfrm>
          <a:prstGeom prst="parallelogram">
            <a:avLst>
              <a:gd name="adj" fmla="val 67329"/>
            </a:avLst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dirty="0" smtClean="0"/>
              <a:t>내부자원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8" name="평행 사변형 27"/>
          <p:cNvSpPr/>
          <p:nvPr/>
        </p:nvSpPr>
        <p:spPr bwMode="auto">
          <a:xfrm flipH="1">
            <a:off x="1138629" y="5947411"/>
            <a:ext cx="1408646" cy="375163"/>
          </a:xfrm>
          <a:prstGeom prst="parallelogram">
            <a:avLst>
              <a:gd name="adj" fmla="val 48719"/>
            </a:avLst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smtClean="0"/>
              <a:t>파트너십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107504" y="3068960"/>
            <a:ext cx="885698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765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목  차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331640" y="1259301"/>
            <a:ext cx="6912768" cy="2862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000">
            <a:spAutoFit/>
          </a:bodyPr>
          <a:lstStyle/>
          <a:p>
            <a:pPr marL="342900" indent="-342900" defTabSz="762000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  <a:defRPr/>
            </a:pPr>
            <a:r>
              <a:rPr lang="ko-KR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취지</a:t>
            </a:r>
            <a:endParaRPr lang="en-US" altLang="ko-KR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marL="342900" indent="-342900" defTabSz="762000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  <a:defRPr/>
            </a:pPr>
            <a:r>
              <a:rPr lang="ko-KR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개념 설명</a:t>
            </a:r>
            <a:endParaRPr lang="en-US" altLang="ko-KR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marL="342900" indent="-342900" defTabSz="762000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  <a:defRPr/>
            </a:pPr>
            <a:r>
              <a:rPr lang="ko-KR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추진 계획</a:t>
            </a:r>
            <a:endParaRPr lang="en-US" altLang="ko-KR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marL="342900" indent="-342900" defTabSz="762000">
              <a:lnSpc>
                <a:spcPct val="150000"/>
              </a:lnSpc>
              <a:spcBef>
                <a:spcPct val="50000"/>
              </a:spcBef>
              <a:buFont typeface="+mj-lt"/>
              <a:buAutoNum type="romanUcPeriod"/>
              <a:defRPr/>
            </a:pPr>
            <a:r>
              <a:rPr lang="ko-KR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맺음말</a:t>
            </a:r>
            <a:endParaRPr lang="en-US" altLang="ko-KR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기존 품질 모델의 한계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123976"/>
            <a:ext cx="8191822" cy="5185344"/>
          </a:xfrm>
        </p:spPr>
        <p:txBody>
          <a:bodyPr>
            <a:noAutofit/>
          </a:bodyPr>
          <a:lstStyle/>
          <a:p>
            <a:pPr>
              <a:lnSpc>
                <a:spcPct val="135000"/>
              </a:lnSpc>
            </a:pPr>
            <a:r>
              <a:rPr lang="en-US" altLang="ko-KR" dirty="0" smtClean="0"/>
              <a:t>CMMI </a:t>
            </a:r>
            <a:r>
              <a:rPr lang="en-US" altLang="ko-KR" dirty="0"/>
              <a:t>/ SPICE: </a:t>
            </a:r>
            <a:r>
              <a:rPr lang="ko-KR" altLang="en-US" dirty="0" smtClean="0"/>
              <a:t>국제적 명품</a:t>
            </a:r>
            <a:r>
              <a:rPr lang="en-US" altLang="ko-KR" dirty="0" smtClean="0"/>
              <a:t>! </a:t>
            </a:r>
            <a:r>
              <a:rPr lang="ko-KR" altLang="en-US" dirty="0" smtClean="0"/>
              <a:t>노력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대비</a:t>
            </a:r>
            <a:r>
              <a:rPr lang="en-US" altLang="ko-KR" dirty="0" smtClean="0"/>
              <a:t> </a:t>
            </a:r>
            <a:r>
              <a:rPr lang="ko-KR" altLang="en-US" dirty="0" smtClean="0"/>
              <a:t>효과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현재 수행중인 </a:t>
            </a:r>
            <a:r>
              <a:rPr lang="en-US" altLang="ko-KR" dirty="0" smtClean="0"/>
              <a:t>R&amp;D </a:t>
            </a:r>
            <a:r>
              <a:rPr lang="ko-KR" altLang="en-US" dirty="0" smtClean="0"/>
              <a:t>환경에 적합한가</a:t>
            </a:r>
            <a:r>
              <a:rPr lang="en-US" altLang="ko-KR" dirty="0" smtClean="0"/>
              <a:t>?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발가락에 가시 때문에 정밀종합진단 수행</a:t>
            </a:r>
            <a:endParaRPr lang="en-US" altLang="ko-KR" dirty="0" smtClean="0"/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독창적인 견본주택을 짓는데 </a:t>
            </a:r>
            <a:r>
              <a:rPr lang="en-US" altLang="ko-KR" dirty="0" smtClean="0"/>
              <a:t>200</a:t>
            </a:r>
            <a:r>
              <a:rPr lang="ko-KR" altLang="en-US" dirty="0" err="1" smtClean="0"/>
              <a:t>층짜리용</a:t>
            </a:r>
            <a:r>
              <a:rPr lang="ko-KR" altLang="en-US" dirty="0" smtClean="0"/>
              <a:t> 대형크레인 동원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국내심사 나가보면 </a:t>
            </a:r>
            <a:r>
              <a:rPr lang="ko-KR" altLang="en-US" dirty="0" smtClean="0"/>
              <a:t>한번도 </a:t>
            </a:r>
            <a:r>
              <a:rPr lang="ko-KR" altLang="en-US" dirty="0"/>
              <a:t>사용하지 않는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트로피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CMMI Level3 </a:t>
            </a:r>
            <a:r>
              <a:rPr lang="ko-KR" altLang="en-US" dirty="0" smtClean="0"/>
              <a:t>인증 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부록 참조</a:t>
            </a:r>
            <a:endParaRPr lang="en-US" altLang="ko-KR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altLang="ko-KR" dirty="0" smtClean="0"/>
          </a:p>
          <a:p>
            <a:pPr>
              <a:lnSpc>
                <a:spcPct val="135000"/>
              </a:lnSpc>
            </a:pPr>
            <a:r>
              <a:rPr lang="en-US" altLang="ko-KR" dirty="0" smtClean="0"/>
              <a:t>Q-mark</a:t>
            </a:r>
            <a:r>
              <a:rPr lang="en-US" altLang="ko-KR" dirty="0"/>
              <a:t>: R&amp;D </a:t>
            </a:r>
            <a:r>
              <a:rPr lang="ko-KR" altLang="en-US" dirty="0"/>
              <a:t>현장 특화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! </a:t>
            </a:r>
            <a:r>
              <a:rPr lang="ko-KR" altLang="en-US" dirty="0" smtClean="0"/>
              <a:t>문제는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R&amp;D </a:t>
            </a:r>
            <a:r>
              <a:rPr lang="ko-KR" altLang="en-US" dirty="0" smtClean="0"/>
              <a:t>현장의 감동 부족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도움되었다기 보다는 했잖아요</a:t>
            </a:r>
            <a:r>
              <a:rPr lang="en-US" altLang="ko-KR" dirty="0" smtClean="0"/>
              <a:t>!)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국제적인 공신력 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인증 받아서 무엇에 쓰나</a:t>
            </a:r>
            <a:r>
              <a:rPr lang="en-US" altLang="ko-KR" dirty="0" smtClean="0"/>
              <a:t>?)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ETRI </a:t>
            </a:r>
            <a:r>
              <a:rPr lang="ko-KR" altLang="en-US" dirty="0"/>
              <a:t>품질조직의 와해</a:t>
            </a:r>
            <a:r>
              <a:rPr lang="en-US" altLang="ko-KR" dirty="0"/>
              <a:t>! </a:t>
            </a:r>
            <a:r>
              <a:rPr lang="ko-KR" altLang="en-US" dirty="0" smtClean="0"/>
              <a:t>위기 탈출의 마지막 기회</a:t>
            </a:r>
            <a:endParaRPr lang="en-US" altLang="ko-KR" dirty="0" smtClean="0"/>
          </a:p>
          <a:p>
            <a:pPr lvl="1">
              <a:lnSpc>
                <a:spcPct val="135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089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어떻게 풀 것인가</a:t>
            </a:r>
            <a:r>
              <a:rPr lang="en-US" altLang="ko-KR" dirty="0" smtClean="0"/>
              <a:t>?</a:t>
            </a:r>
            <a:endParaRPr lang="ko-KR" altLang="en-US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123976"/>
            <a:ext cx="8191822" cy="5185344"/>
          </a:xfrm>
        </p:spPr>
        <p:txBody>
          <a:bodyPr>
            <a:noAutofit/>
          </a:bodyPr>
          <a:lstStyle/>
          <a:p>
            <a:pPr lvl="0">
              <a:lnSpc>
                <a:spcPct val="135000"/>
              </a:lnSpc>
            </a:pPr>
            <a:r>
              <a:rPr lang="ko-KR" altLang="en-US" dirty="0" smtClean="0"/>
              <a:t>현장 </a:t>
            </a:r>
            <a:r>
              <a:rPr lang="ko-KR" altLang="en-US" dirty="0"/>
              <a:t>속에 답이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문제도 해결책도 이를 찾아내는 아이디어도 현장에 있다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참여와 공유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경쟁력</a:t>
            </a:r>
            <a:r>
              <a:rPr lang="en-US" altLang="ko-KR" dirty="0" smtClean="0"/>
              <a:t>?)</a:t>
            </a:r>
            <a:r>
              <a:rPr lang="ko-KR" altLang="en-US" dirty="0" smtClean="0"/>
              <a:t>와 보상의 원칙</a:t>
            </a:r>
            <a:endParaRPr lang="ko-KR" altLang="en-US" sz="1200" b="1" u="sng" dirty="0">
              <a:solidFill>
                <a:srgbClr val="993300"/>
              </a:solidFill>
            </a:endParaRPr>
          </a:p>
          <a:p>
            <a:pPr marL="914400" lvl="2" indent="0">
              <a:lnSpc>
                <a:spcPct val="130000"/>
              </a:lnSpc>
              <a:buNone/>
            </a:pPr>
            <a:endParaRPr lang="en-US" altLang="ko-KR" sz="1000" dirty="0"/>
          </a:p>
          <a:p>
            <a:pPr>
              <a:lnSpc>
                <a:spcPct val="130000"/>
              </a:lnSpc>
            </a:pPr>
            <a:r>
              <a:rPr lang="ko-KR" altLang="en-US" dirty="0"/>
              <a:t>기존 품질관련 조직과의 </a:t>
            </a:r>
            <a:r>
              <a:rPr lang="ko-KR" altLang="en-US" dirty="0" smtClean="0"/>
              <a:t>차별성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R&amp;D </a:t>
            </a:r>
            <a:r>
              <a:rPr lang="ko-KR" altLang="en-US" dirty="0" smtClean="0"/>
              <a:t>성과 창출로 범위를 한정 </a:t>
            </a:r>
            <a:endParaRPr lang="en-US" altLang="ko-KR" dirty="0" smtClean="0"/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기존 조직과는 </a:t>
            </a:r>
            <a:r>
              <a:rPr lang="en-US" altLang="ko-KR" dirty="0"/>
              <a:t>R&amp;D </a:t>
            </a:r>
            <a:r>
              <a:rPr lang="ko-KR" altLang="en-US" dirty="0"/>
              <a:t>성과 </a:t>
            </a:r>
            <a:r>
              <a:rPr lang="ko-KR" altLang="en-US" dirty="0" smtClean="0"/>
              <a:t>창출 범위 내에서 </a:t>
            </a:r>
            <a:r>
              <a:rPr lang="ko-KR" altLang="en-US" dirty="0"/>
              <a:t>전략적 </a:t>
            </a:r>
            <a:r>
              <a:rPr lang="ko-KR" altLang="en-US" dirty="0" smtClean="0"/>
              <a:t>제휴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이론 </a:t>
            </a:r>
            <a:r>
              <a:rPr lang="ko-KR" altLang="en-US" dirty="0"/>
              <a:t>중심이 아닌 선배연구원의 </a:t>
            </a:r>
            <a:r>
              <a:rPr lang="en-US" altLang="ko-KR" dirty="0"/>
              <a:t>R&amp;D </a:t>
            </a:r>
            <a:r>
              <a:rPr lang="ko-KR" altLang="en-US" dirty="0"/>
              <a:t>현장 </a:t>
            </a:r>
            <a:r>
              <a:rPr lang="ko-KR" altLang="en-US" dirty="0" smtClean="0"/>
              <a:t>경험을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20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260350"/>
            <a:ext cx="7705600" cy="56197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개념도</a:t>
            </a:r>
            <a:endParaRPr lang="ko-KR" altLang="en-US" sz="2000" dirty="0" smtClean="0">
              <a:latin typeface="+mj-ea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539552" y="1124744"/>
            <a:ext cx="8126560" cy="40011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R&amp;D </a:t>
            </a:r>
            <a:r>
              <a:rPr lang="ko-KR" altLang="en-US" sz="20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실전 품질의 메카</a:t>
            </a:r>
            <a:endParaRPr lang="en-US" altLang="ko-KR" sz="2000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왼쪽/오른쪽 화살표 25"/>
          <p:cNvSpPr/>
          <p:nvPr/>
        </p:nvSpPr>
        <p:spPr bwMode="auto">
          <a:xfrm rot="10800000" flipV="1">
            <a:off x="1233411" y="3476420"/>
            <a:ext cx="900100" cy="685929"/>
          </a:xfrm>
          <a:prstGeom prst="leftRightArrow">
            <a:avLst/>
          </a:prstGeom>
          <a:solidFill>
            <a:schemeClr val="bg1"/>
          </a:solidFill>
          <a:ln w="25400" cap="flat" cmpd="sng" algn="ctr">
            <a:solidFill>
              <a:srgbClr val="65B2F1">
                <a:shade val="50000"/>
              </a:srgbClr>
            </a:solidFill>
            <a:prstDash val="solid"/>
          </a:ln>
          <a:effectLst/>
        </p:spPr>
        <p:txBody>
          <a:bodyPr lIns="0" rIns="0" anchor="ctr"/>
          <a:lstStyle/>
          <a:p>
            <a:pPr algn="ctr" latinLnBrk="0">
              <a:defRPr/>
            </a:pPr>
            <a:r>
              <a:rPr lang="ko-KR" altLang="en-US" sz="11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지원</a:t>
            </a:r>
            <a:endParaRPr lang="en-US" altLang="ko-KR" sz="11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9" name="왼쪽/오른쪽 화살표 38"/>
          <p:cNvSpPr/>
          <p:nvPr/>
        </p:nvSpPr>
        <p:spPr bwMode="auto">
          <a:xfrm rot="10800000" flipV="1">
            <a:off x="3765211" y="3501711"/>
            <a:ext cx="894927" cy="822118"/>
          </a:xfrm>
          <a:prstGeom prst="leftRightArrow">
            <a:avLst>
              <a:gd name="adj1" fmla="val 46395"/>
              <a:gd name="adj2" fmla="val 30172"/>
            </a:avLst>
          </a:prstGeom>
          <a:solidFill>
            <a:schemeClr val="bg1"/>
          </a:solidFill>
          <a:ln w="25400" cap="flat" cmpd="sng" algn="ctr">
            <a:solidFill>
              <a:srgbClr val="65B2F1">
                <a:shade val="50000"/>
              </a:srgbClr>
            </a:solidFill>
            <a:prstDash val="solid"/>
          </a:ln>
          <a:effectLst/>
        </p:spPr>
        <p:txBody>
          <a:bodyPr lIns="0" rIns="0" anchor="ctr"/>
          <a:lstStyle/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해결책</a:t>
            </a:r>
            <a:endParaRPr lang="en-US" altLang="ko-KR" sz="1200" b="1" kern="0" dirty="0">
              <a:solidFill>
                <a:srgbClr val="0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5" name="왼쪽/오른쪽 화살표 44"/>
          <p:cNvSpPr/>
          <p:nvPr/>
        </p:nvSpPr>
        <p:spPr bwMode="auto">
          <a:xfrm rot="10800000" flipV="1">
            <a:off x="6291837" y="3521028"/>
            <a:ext cx="576062" cy="733425"/>
          </a:xfrm>
          <a:prstGeom prst="leftRightArrow">
            <a:avLst>
              <a:gd name="adj1" fmla="val 50000"/>
              <a:gd name="adj2" fmla="val 15793"/>
            </a:avLst>
          </a:prstGeom>
          <a:solidFill>
            <a:schemeClr val="bg1"/>
          </a:solidFill>
          <a:ln w="25400" cap="flat" cmpd="sng" algn="ctr">
            <a:solidFill>
              <a:srgbClr val="65B2F1">
                <a:shade val="50000"/>
              </a:srgbClr>
            </a:solidFill>
            <a:prstDash val="solid"/>
          </a:ln>
          <a:effectLst/>
        </p:spPr>
        <p:txBody>
          <a:bodyPr lIns="0" r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활용</a:t>
            </a:r>
            <a:endParaRPr kumimoji="0" lang="en-US" altLang="ko-KR" sz="11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518733" y="1754620"/>
            <a:ext cx="8147379" cy="4527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>
            <a:glow rad="63500">
              <a:srgbClr val="65B2F1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경영책임자</a:t>
            </a:r>
            <a:endParaRPr kumimoji="0" lang="en-US" altLang="ko-KR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539552" y="5618188"/>
            <a:ext cx="8208912" cy="580016"/>
          </a:xfrm>
          <a:prstGeom prst="roundRect">
            <a:avLst/>
          </a:prstGeom>
          <a:solidFill>
            <a:srgbClr val="FFCC66"/>
          </a:solidFill>
          <a:ln w="9525" cap="flat" cmpd="sng" algn="ctr">
            <a:solidFill>
              <a:schemeClr val="tx1"/>
            </a:solidFill>
            <a:prstDash val="solid"/>
          </a:ln>
          <a:effectLst>
            <a:glow rad="63500">
              <a:srgbClr val="65B2F1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R&amp;D</a:t>
            </a:r>
            <a:r>
              <a:rPr kumimoji="0" lang="ko-KR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 현장</a:t>
            </a:r>
            <a:endParaRPr kumimoji="0" lang="en-US" altLang="ko-KR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4" name="왼쪽/오른쪽 화살표 33"/>
          <p:cNvSpPr/>
          <p:nvPr/>
        </p:nvSpPr>
        <p:spPr bwMode="auto">
          <a:xfrm rot="16200000" flipV="1">
            <a:off x="2404972" y="4782254"/>
            <a:ext cx="793106" cy="878762"/>
          </a:xfrm>
          <a:prstGeom prst="leftRightArrow">
            <a:avLst>
              <a:gd name="adj1" fmla="val 50000"/>
              <a:gd name="adj2" fmla="val 15793"/>
            </a:avLst>
          </a:prstGeom>
          <a:solidFill>
            <a:schemeClr val="bg1"/>
          </a:solidFill>
          <a:ln w="25400" cap="flat" cmpd="sng" algn="ctr">
            <a:solidFill>
              <a:srgbClr val="65B2F1">
                <a:shade val="50000"/>
              </a:srgbClr>
            </a:solidFill>
            <a:prstDash val="solid"/>
          </a:ln>
          <a:effectLst/>
        </p:spPr>
        <p:txBody>
          <a:bodyPr vert="vert270" lIns="0" r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애로사항</a:t>
            </a:r>
            <a:endParaRPr kumimoji="0" lang="en-US" altLang="ko-KR" sz="12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564037" y="2492896"/>
            <a:ext cx="612068" cy="28083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>
            <a:glow rad="63500">
              <a:srgbClr val="65B2F1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R</a:t>
            </a:r>
          </a:p>
          <a:p>
            <a:pPr algn="ctr" fontAlgn="auto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&amp;</a:t>
            </a:r>
          </a:p>
          <a:p>
            <a:pPr algn="ctr" fontAlgn="auto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D</a:t>
            </a:r>
          </a:p>
          <a:p>
            <a:pPr algn="ctr" fontAlgn="auto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kern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울릉도M" pitchFamily="18" charset="-127"/>
              <a:ea typeface="HY울릉도M" pitchFamily="18" charset="-127"/>
            </a:endParaRPr>
          </a:p>
          <a:p>
            <a:pPr algn="ctr" fontAlgn="auto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시니어</a:t>
            </a:r>
            <a:endParaRPr kumimoji="0" lang="en-US" altLang="ko-KR" kern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울릉도M" pitchFamily="18" charset="-127"/>
              <a:ea typeface="HY울릉도M" pitchFamily="18" charset="-127"/>
            </a:endParaRPr>
          </a:p>
          <a:p>
            <a:pPr algn="ctr" fontAlgn="auto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 </a:t>
            </a:r>
            <a:r>
              <a:rPr kumimoji="0" lang="ko-KR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그룹</a:t>
            </a:r>
            <a:endParaRPr kumimoji="0" lang="en-US" altLang="ko-KR" kern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울릉도M" pitchFamily="18" charset="-127"/>
              <a:ea typeface="HY울릉도M" pitchFamily="18" charset="-127"/>
            </a:endParaRPr>
          </a:p>
          <a:p>
            <a:pPr algn="ctr" fontAlgn="auto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kern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6" name="왼쪽/오른쪽 화살표 35"/>
          <p:cNvSpPr/>
          <p:nvPr/>
        </p:nvSpPr>
        <p:spPr bwMode="auto">
          <a:xfrm rot="16200000" flipV="1">
            <a:off x="2437144" y="2132352"/>
            <a:ext cx="728761" cy="878762"/>
          </a:xfrm>
          <a:prstGeom prst="leftRightArrow">
            <a:avLst>
              <a:gd name="adj1" fmla="val 50000"/>
              <a:gd name="adj2" fmla="val 15793"/>
            </a:avLst>
          </a:prstGeom>
          <a:solidFill>
            <a:schemeClr val="bg1"/>
          </a:solidFill>
          <a:ln w="25400" cap="flat" cmpd="sng" algn="ctr">
            <a:solidFill>
              <a:srgbClr val="65B2F1">
                <a:shade val="50000"/>
              </a:srgbClr>
            </a:solidFill>
            <a:prstDash val="solid"/>
          </a:ln>
          <a:effectLst/>
        </p:spPr>
        <p:txBody>
          <a:bodyPr vert="vert270" lIns="0" r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지원</a:t>
            </a:r>
            <a:endParaRPr kumimoji="0" lang="en-US" altLang="ko-KR" sz="12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울릉도M" pitchFamily="18" charset="-127"/>
              <a:ea typeface="HY울릉도M" pitchFamily="18" charset="-127"/>
            </a:endParaRPr>
          </a:p>
        </p:txBody>
      </p:sp>
      <p:grpSp>
        <p:nvGrpSpPr>
          <p:cNvPr id="37" name="그룹 10"/>
          <p:cNvGrpSpPr>
            <a:grpSpLocks/>
          </p:cNvGrpSpPr>
          <p:nvPr/>
        </p:nvGrpSpPr>
        <p:grpSpPr bwMode="auto">
          <a:xfrm>
            <a:off x="4790733" y="3097104"/>
            <a:ext cx="1344501" cy="1632190"/>
            <a:chOff x="3014014" y="5056028"/>
            <a:chExt cx="1737633" cy="1161737"/>
          </a:xfrm>
        </p:grpSpPr>
        <p:sp>
          <p:nvSpPr>
            <p:cNvPr id="40" name="순서도: 자기 디스크 39"/>
            <p:cNvSpPr/>
            <p:nvPr/>
          </p:nvSpPr>
          <p:spPr>
            <a:xfrm>
              <a:off x="3014014" y="5056028"/>
              <a:ext cx="1737633" cy="1161737"/>
            </a:xfrm>
            <a:prstGeom prst="flowChartMagneticDisk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33877" y="5524505"/>
              <a:ext cx="1717770" cy="430828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>
              <a:spAutoFit/>
            </a:bodyPr>
            <a:lstStyle/>
            <a:p>
              <a:pPr algn="ctr">
                <a:lnSpc>
                  <a:spcPts val="2000"/>
                </a:lnSpc>
                <a:defRPr/>
              </a:pPr>
              <a:r>
                <a:rPr lang="ko-KR" altLang="en-US" sz="1600" b="1" dirty="0" smtClean="0">
                  <a:solidFill>
                    <a:srgbClr val="993300"/>
                  </a:solidFill>
                  <a:latin typeface="+mj-ea"/>
                  <a:ea typeface="+mj-ea"/>
                </a:rPr>
                <a:t>애로사항과</a:t>
              </a:r>
              <a:endParaRPr lang="en-US" altLang="ko-KR" sz="1600" b="1" dirty="0" smtClean="0">
                <a:solidFill>
                  <a:srgbClr val="993300"/>
                </a:solidFill>
                <a:latin typeface="+mj-ea"/>
                <a:ea typeface="+mj-ea"/>
              </a:endParaRPr>
            </a:p>
            <a:p>
              <a:pPr algn="ctr">
                <a:lnSpc>
                  <a:spcPts val="2000"/>
                </a:lnSpc>
                <a:defRPr/>
              </a:pPr>
              <a:r>
                <a:rPr lang="ko-KR" altLang="en-US" sz="1600" b="1" dirty="0" smtClean="0">
                  <a:solidFill>
                    <a:srgbClr val="993300"/>
                  </a:solidFill>
                  <a:latin typeface="+mj-ea"/>
                  <a:ea typeface="+mj-ea"/>
                </a:rPr>
                <a:t>해결책 모음</a:t>
              </a:r>
              <a:endParaRPr lang="en-US" altLang="ko-KR" sz="1600" b="1" dirty="0" smtClean="0">
                <a:solidFill>
                  <a:srgbClr val="993300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1976" y="5072419"/>
              <a:ext cx="801844" cy="360408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 kern="0" spc="-100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울릉도M" pitchFamily="18" charset="-127"/>
                  <a:ea typeface="HY울릉도M" pitchFamily="18" charset="-127"/>
                </a:rPr>
                <a:t>OPAL</a:t>
              </a:r>
              <a:endParaRPr lang="ko-KR" altLang="en-US" sz="2000" b="1" kern="0" spc="-1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 bwMode="auto">
          <a:xfrm>
            <a:off x="6947051" y="2579984"/>
            <a:ext cx="1719062" cy="2290256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accent3"/>
            </a:solidFill>
            <a:prstDash val="solid"/>
          </a:ln>
          <a:effectLst>
            <a:glow rad="101600">
              <a:srgbClr val="32B87B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latinLnBrk="0">
              <a:lnSpc>
                <a:spcPts val="800"/>
              </a:lnSpc>
              <a:spcAft>
                <a:spcPts val="900"/>
              </a:spcAft>
              <a:defRPr/>
            </a:pPr>
            <a:r>
              <a:rPr lang="en-US" altLang="ko-KR" sz="24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R&amp;D QA</a:t>
            </a:r>
            <a:endParaRPr lang="ko-KR" altLang="en-US" sz="24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 latinLnBrk="0">
              <a:defRPr/>
            </a:pPr>
            <a:r>
              <a:rPr lang="ko-KR" altLang="en-US" b="1" kern="0" spc="50" dirty="0" smtClean="0">
                <a:ln w="11430">
                  <a:noFill/>
                </a:ln>
                <a:solidFill>
                  <a:srgbClr val="003399"/>
                </a:solidFill>
                <a:latin typeface="+mj-ea"/>
                <a:ea typeface="+mj-ea"/>
              </a:rPr>
              <a:t>교육</a:t>
            </a:r>
            <a:endParaRPr lang="en-US" altLang="ko-KR" b="1" kern="0" spc="50" dirty="0" smtClean="0">
              <a:ln w="11430">
                <a:noFill/>
              </a:ln>
              <a:solidFill>
                <a:srgbClr val="003399"/>
              </a:solidFill>
              <a:latin typeface="+mj-ea"/>
              <a:ea typeface="+mj-ea"/>
            </a:endParaRPr>
          </a:p>
          <a:p>
            <a:pPr algn="ctr" latinLnBrk="0">
              <a:defRPr/>
            </a:pPr>
            <a:r>
              <a:rPr lang="ko-KR" altLang="en-US" b="1" kern="0" spc="50" dirty="0" smtClean="0">
                <a:ln w="11430">
                  <a:noFill/>
                </a:ln>
                <a:solidFill>
                  <a:srgbClr val="003399"/>
                </a:solidFill>
                <a:latin typeface="+mj-ea"/>
                <a:ea typeface="+mj-ea"/>
              </a:rPr>
              <a:t>심사</a:t>
            </a:r>
            <a:endParaRPr lang="en-US" altLang="ko-KR" b="1" kern="0" spc="50" dirty="0" smtClean="0">
              <a:ln w="11430">
                <a:noFill/>
              </a:ln>
              <a:solidFill>
                <a:srgbClr val="003399"/>
              </a:solidFill>
              <a:latin typeface="+mj-ea"/>
              <a:ea typeface="+mj-ea"/>
            </a:endParaRPr>
          </a:p>
          <a:p>
            <a:pPr algn="ctr" latinLnBrk="0">
              <a:defRPr/>
            </a:pPr>
            <a:r>
              <a:rPr lang="ko-KR" altLang="en-US" b="1" kern="0" spc="50" dirty="0" smtClean="0">
                <a:ln w="11430">
                  <a:noFill/>
                </a:ln>
                <a:solidFill>
                  <a:srgbClr val="003399"/>
                </a:solidFill>
                <a:latin typeface="+mj-ea"/>
                <a:ea typeface="+mj-ea"/>
              </a:rPr>
              <a:t>컨설팅</a:t>
            </a:r>
            <a:endParaRPr lang="en-US" altLang="ko-KR" b="1" kern="0" spc="50" dirty="0" smtClean="0">
              <a:ln w="11430">
                <a:noFill/>
              </a:ln>
              <a:solidFill>
                <a:srgbClr val="003399"/>
              </a:solidFill>
              <a:latin typeface="+mj-ea"/>
              <a:ea typeface="+mj-ea"/>
            </a:endParaRPr>
          </a:p>
        </p:txBody>
      </p:sp>
      <p:sp>
        <p:nvSpPr>
          <p:cNvPr id="2" name="폭발 2 1"/>
          <p:cNvSpPr/>
          <p:nvPr/>
        </p:nvSpPr>
        <p:spPr>
          <a:xfrm>
            <a:off x="2018365" y="2893322"/>
            <a:ext cx="1930108" cy="1888969"/>
          </a:xfrm>
          <a:prstGeom prst="irregularSeal2">
            <a:avLst/>
          </a:prstGeom>
          <a:solidFill>
            <a:srgbClr val="FF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b="1" kern="0" spc="-1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애로</a:t>
            </a:r>
            <a:endParaRPr lang="en-US" altLang="ko-KR" sz="1600" b="1" kern="0" spc="-100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울릉도M" pitchFamily="18" charset="-127"/>
              <a:ea typeface="HY울릉도M" pitchFamily="18" charset="-127"/>
            </a:endParaRPr>
          </a:p>
          <a:p>
            <a:pPr algn="ctr">
              <a:defRPr/>
            </a:pPr>
            <a:r>
              <a:rPr lang="ko-KR" altLang="en-US" sz="1600" b="1" kern="0" spc="-1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사항</a:t>
            </a:r>
            <a:endParaRPr lang="en-US" altLang="ko-KR" sz="1600" b="1" kern="0" spc="-100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울릉도M" pitchFamily="18" charset="-127"/>
              <a:ea typeface="HY울릉도M" pitchFamily="18" charset="-127"/>
            </a:endParaRPr>
          </a:p>
          <a:p>
            <a:pPr algn="ctr">
              <a:defRPr/>
            </a:pPr>
            <a:r>
              <a:rPr lang="ko-KR" altLang="en-US" sz="1600" b="1" kern="0" spc="-1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해결</a:t>
            </a:r>
            <a:endParaRPr lang="en-US" altLang="ko-KR" sz="1600" b="1" kern="0" spc="-1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61" name="Picture 9" descr="C:\Users\young\AppData\Local\Microsoft\Windows\Temporary Internet Files\Content.IE5\V12DO2FF\MC90044601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33" y="4541739"/>
            <a:ext cx="9779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왼쪽/오른쪽 화살표 22"/>
          <p:cNvSpPr/>
          <p:nvPr/>
        </p:nvSpPr>
        <p:spPr bwMode="auto">
          <a:xfrm rot="16200000" flipV="1">
            <a:off x="7515454" y="4804833"/>
            <a:ext cx="712856" cy="878762"/>
          </a:xfrm>
          <a:prstGeom prst="leftRightArrow">
            <a:avLst>
              <a:gd name="adj1" fmla="val 50000"/>
              <a:gd name="adj2" fmla="val 15793"/>
            </a:avLst>
          </a:prstGeom>
          <a:solidFill>
            <a:schemeClr val="bg1"/>
          </a:solidFill>
          <a:ln w="25400" cap="flat" cmpd="sng" algn="ctr">
            <a:solidFill>
              <a:srgbClr val="65B2F1">
                <a:shade val="50000"/>
              </a:srgbClr>
            </a:solidFill>
            <a:prstDash val="solid"/>
          </a:ln>
          <a:effectLst/>
        </p:spPr>
        <p:txBody>
          <a:bodyPr vert="vert270" lIns="0" r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적용</a:t>
            </a:r>
            <a:endParaRPr kumimoji="0" lang="en-US" altLang="ko-KR" sz="12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733" y="6293465"/>
            <a:ext cx="869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Britannic Bold" panose="020B0903060703020204" pitchFamily="34" charset="0"/>
              </a:rPr>
              <a:t>OPAL : Organization Process Asset Library (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조직자산</a:t>
            </a:r>
            <a:r>
              <a:rPr lang="en-US" altLang="ko-KR" sz="1200" dirty="0" smtClean="0">
                <a:latin typeface="Britannic Bold" panose="020B0903060703020204" pitchFamily="34" charset="0"/>
              </a:rPr>
              <a:t>)                       R&amp;D QA : Research &amp; Development Quality Academy</a:t>
            </a:r>
            <a:endParaRPr lang="ko-KR" altLang="en-US" sz="12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4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문제 찾기 </a:t>
            </a:r>
            <a:r>
              <a:rPr lang="en-US" altLang="ko-KR" dirty="0" smtClean="0">
                <a:latin typeface="+mj-ea"/>
              </a:rPr>
              <a:t>– </a:t>
            </a:r>
            <a:r>
              <a:rPr lang="ko-KR" altLang="en-US" dirty="0" smtClean="0">
                <a:latin typeface="+mj-ea"/>
              </a:rPr>
              <a:t>첫 단추</a:t>
            </a:r>
            <a:endParaRPr lang="ko-KR" altLang="en-US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123976"/>
            <a:ext cx="8263830" cy="532936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현장애로사항 도출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격주 </a:t>
            </a:r>
            <a:r>
              <a:rPr lang="ko-KR" altLang="en-US" dirty="0"/>
              <a:t>단위 모임을 통하여 누구라도 </a:t>
            </a:r>
            <a:r>
              <a:rPr lang="ko-KR" altLang="en-US" dirty="0" smtClean="0"/>
              <a:t>무엇이라도</a:t>
            </a:r>
            <a:endParaRPr lang="en-US" altLang="ko-KR" dirty="0"/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대부분 무관심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적극적</a:t>
            </a:r>
            <a:r>
              <a:rPr lang="en-US" altLang="ko-KR" dirty="0"/>
              <a:t> </a:t>
            </a:r>
            <a:r>
              <a:rPr lang="ko-KR" altLang="en-US" dirty="0" smtClean="0"/>
              <a:t>보상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추상적이고 감정적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방문 심층 면담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Big Mouth</a:t>
            </a:r>
            <a:r>
              <a:rPr lang="ko-KR" altLang="en-US" dirty="0" smtClean="0"/>
              <a:t>가 아닌 </a:t>
            </a:r>
            <a:r>
              <a:rPr lang="ko-KR" altLang="en-US" dirty="0" err="1" smtClean="0"/>
              <a:t>소그룹별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자유토론을 통하여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여성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기존 자료 등을 통하여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사업이슈관리대장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기관분석자료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학계발표자료</a:t>
            </a:r>
            <a:r>
              <a:rPr lang="en-US" altLang="ko-KR" dirty="0" smtClean="0"/>
              <a:t>)</a:t>
            </a:r>
          </a:p>
          <a:p>
            <a:pPr marL="457200" lvl="1" indent="0">
              <a:lnSpc>
                <a:spcPct val="130000"/>
              </a:lnSpc>
              <a:buNone/>
            </a:pPr>
            <a:endParaRPr lang="en-US" altLang="ko-KR" sz="1400" dirty="0" smtClean="0"/>
          </a:p>
          <a:p>
            <a:pPr>
              <a:lnSpc>
                <a:spcPct val="130000"/>
              </a:lnSpc>
            </a:pPr>
            <a:r>
              <a:rPr lang="ko-KR" altLang="en-US" dirty="0" smtClean="0"/>
              <a:t>현장애로사항 분석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전문가집단</a:t>
            </a:r>
            <a:r>
              <a:rPr lang="en-US" altLang="ko-KR" dirty="0" smtClean="0"/>
              <a:t> </a:t>
            </a:r>
            <a:r>
              <a:rPr lang="ko-KR" altLang="en-US" dirty="0"/>
              <a:t>통한 애로사항의 중요성</a:t>
            </a:r>
            <a:r>
              <a:rPr lang="en-US" altLang="ko-KR" dirty="0"/>
              <a:t>(</a:t>
            </a:r>
            <a:r>
              <a:rPr lang="ko-KR" altLang="en-US" dirty="0"/>
              <a:t>발생빈도</a:t>
            </a:r>
            <a:r>
              <a:rPr lang="en-US" altLang="ko-KR" dirty="0"/>
              <a:t>, </a:t>
            </a:r>
            <a:r>
              <a:rPr lang="ko-KR" altLang="en-US" dirty="0"/>
              <a:t>파급효과</a:t>
            </a:r>
            <a:r>
              <a:rPr lang="en-US" altLang="ko-KR" dirty="0"/>
              <a:t>)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공청회를 통한 </a:t>
            </a:r>
            <a:r>
              <a:rPr lang="en-US" altLang="ko-KR" dirty="0" smtClean="0"/>
              <a:t>feedback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애로사항에 </a:t>
            </a:r>
            <a:r>
              <a:rPr lang="en-US" altLang="ko-KR" dirty="0" smtClean="0"/>
              <a:t>Ownership </a:t>
            </a:r>
            <a:r>
              <a:rPr lang="ko-KR" altLang="en-US" dirty="0"/>
              <a:t>부여</a:t>
            </a:r>
            <a:r>
              <a:rPr lang="en-US" altLang="ko-KR" dirty="0"/>
              <a:t> (</a:t>
            </a:r>
            <a:r>
              <a:rPr lang="ko-KR" altLang="en-US" dirty="0" smtClean="0"/>
              <a:t>지속적인 </a:t>
            </a:r>
            <a:r>
              <a:rPr lang="en-US" altLang="ko-KR" dirty="0"/>
              <a:t>follow-up </a:t>
            </a:r>
            <a:r>
              <a:rPr lang="ko-KR" altLang="en-US" dirty="0"/>
              <a:t>및 보상 차원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50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문제 풀기</a:t>
            </a:r>
            <a:endParaRPr lang="ko-KR" altLang="en-US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123976"/>
            <a:ext cx="8263830" cy="532936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애로사항에 </a:t>
            </a:r>
            <a:r>
              <a:rPr lang="ko-KR" altLang="en-US" dirty="0"/>
              <a:t>따른 다양한 해결책 </a:t>
            </a:r>
            <a:r>
              <a:rPr lang="ko-KR" altLang="en-US" dirty="0" smtClean="0"/>
              <a:t>발굴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해결책을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공개적으로 발굴 </a:t>
            </a:r>
            <a:r>
              <a:rPr lang="en-US" altLang="ko-KR" dirty="0" smtClean="0"/>
              <a:t>(Web-site, </a:t>
            </a:r>
            <a:r>
              <a:rPr lang="ko-KR" altLang="en-US" dirty="0" smtClean="0"/>
              <a:t>격주 모임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전문가</a:t>
            </a:r>
            <a:endParaRPr lang="en-US" altLang="ko-KR" dirty="0"/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관련 기관</a:t>
            </a:r>
            <a:endParaRPr lang="en-US" altLang="ko-KR" dirty="0"/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Knowhow, </a:t>
            </a:r>
            <a:r>
              <a:rPr lang="ko-KR" altLang="en-US" dirty="0" smtClean="0"/>
              <a:t>샘플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아이디어 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시니어그룹의 점심패널토의를 통한 경험 도출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주니어그룹의 아이디어 도출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기존 </a:t>
            </a:r>
            <a:r>
              <a:rPr lang="ko-KR" altLang="en-US" dirty="0"/>
              <a:t>교육</a:t>
            </a:r>
            <a:r>
              <a:rPr lang="en-US" altLang="ko-KR" dirty="0"/>
              <a:t>/</a:t>
            </a:r>
            <a:r>
              <a:rPr lang="ko-KR" altLang="en-US" dirty="0"/>
              <a:t>컨설팅기관 및 </a:t>
            </a:r>
            <a:r>
              <a:rPr lang="ko-KR" altLang="en-US" dirty="0" smtClean="0"/>
              <a:t>전문가 조사</a:t>
            </a:r>
            <a:endParaRPr lang="en-US" altLang="ko-KR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dirty="0" smtClean="0"/>
              <a:t>해결책 분석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전문가집단에 의한 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적용 분야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적용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적용 효과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해결책의 </a:t>
            </a:r>
            <a:r>
              <a:rPr lang="en-US" altLang="ko-KR" dirty="0" smtClean="0"/>
              <a:t>Ownership </a:t>
            </a:r>
            <a:r>
              <a:rPr lang="ko-KR" altLang="en-US" dirty="0"/>
              <a:t>부여</a:t>
            </a:r>
            <a:r>
              <a:rPr lang="en-US" altLang="ko-KR" dirty="0"/>
              <a:t> (</a:t>
            </a:r>
            <a:r>
              <a:rPr lang="ko-KR" altLang="en-US" dirty="0"/>
              <a:t>지속적인 </a:t>
            </a:r>
            <a:r>
              <a:rPr lang="en-US" altLang="ko-KR" dirty="0"/>
              <a:t>follow-up </a:t>
            </a:r>
            <a:r>
              <a:rPr lang="ko-KR" altLang="en-US" dirty="0"/>
              <a:t>및 보상 차원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50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자산화 </a:t>
            </a:r>
            <a:r>
              <a:rPr lang="en-US" altLang="ko-KR" dirty="0" smtClean="0">
                <a:latin typeface="+mj-ea"/>
              </a:rPr>
              <a:t>– </a:t>
            </a:r>
            <a:r>
              <a:rPr lang="ko-KR" altLang="en-US" dirty="0" smtClean="0">
                <a:latin typeface="+mj-ea"/>
              </a:rPr>
              <a:t>구슬 꿰기</a:t>
            </a:r>
            <a:endParaRPr lang="ko-KR" altLang="en-US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123976"/>
            <a:ext cx="8263830" cy="532936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KMS </a:t>
            </a:r>
            <a:r>
              <a:rPr lang="ko-KR" altLang="en-US" dirty="0" smtClean="0"/>
              <a:t>및 우수사례 모음의 문제점 </a:t>
            </a:r>
            <a:r>
              <a:rPr lang="ko-KR" altLang="en-US" dirty="0"/>
              <a:t>분석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관점이 아님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애로사항의 해결책을 어디에서 찾아야 하는지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그 내용이 무엇인지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어떻게 </a:t>
            </a:r>
            <a:r>
              <a:rPr lang="ko-KR" altLang="en-US" dirty="0"/>
              <a:t>쓰는 </a:t>
            </a:r>
            <a:r>
              <a:rPr lang="ko-KR" altLang="en-US" dirty="0" smtClean="0"/>
              <a:t>것인지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알기가 어렵다</a:t>
            </a:r>
            <a:r>
              <a:rPr lang="en-US" altLang="ko-KR" dirty="0" smtClean="0"/>
              <a:t>!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dirty="0" err="1" smtClean="0"/>
              <a:t>활용성</a:t>
            </a:r>
            <a:r>
              <a:rPr lang="ko-KR" altLang="en-US" dirty="0" smtClean="0"/>
              <a:t> 중심으로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구축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수요자 중심의 </a:t>
            </a:r>
            <a:r>
              <a:rPr lang="ko-KR" altLang="en-US" dirty="0" err="1" smtClean="0"/>
              <a:t>활용성</a:t>
            </a:r>
            <a:r>
              <a:rPr lang="ko-KR" altLang="en-US" dirty="0" smtClean="0"/>
              <a:t> 검증 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아이디어</a:t>
            </a:r>
            <a:r>
              <a:rPr lang="en-US" altLang="ko-KR" dirty="0" smtClean="0"/>
              <a:t>?)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사업 특성에 맞게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사업규모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성격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연구</a:t>
            </a:r>
            <a:r>
              <a:rPr lang="en-US" altLang="ko-KR" dirty="0" smtClean="0"/>
              <a:t>/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도메인</a:t>
            </a:r>
            <a:endParaRPr lang="en-US" altLang="ko-KR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altLang="ko-KR" dirty="0" smtClean="0"/>
          </a:p>
          <a:p>
            <a:pPr>
              <a:lnSpc>
                <a:spcPct val="130000"/>
              </a:lnSpc>
            </a:pPr>
            <a:r>
              <a:rPr lang="ko-KR" altLang="en-US" dirty="0" smtClean="0"/>
              <a:t>지속적인 개선 환경 마련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OSS </a:t>
            </a:r>
            <a:r>
              <a:rPr lang="ko-KR" altLang="en-US" dirty="0"/>
              <a:t>개념 </a:t>
            </a:r>
            <a:r>
              <a:rPr lang="ko-KR" altLang="en-US" dirty="0" smtClean="0"/>
              <a:t>도입 </a:t>
            </a:r>
            <a:r>
              <a:rPr lang="en-US" altLang="ko-KR" dirty="0" smtClean="0"/>
              <a:t>(</a:t>
            </a:r>
            <a:r>
              <a:rPr lang="ko-KR" altLang="en-US" dirty="0"/>
              <a:t>누구나 </a:t>
            </a:r>
            <a:r>
              <a:rPr lang="ko-KR" altLang="en-US" dirty="0" smtClean="0"/>
              <a:t>가져다가 </a:t>
            </a:r>
            <a:r>
              <a:rPr lang="ko-KR" altLang="en-US" dirty="0"/>
              <a:t>사용하고</a:t>
            </a:r>
            <a:r>
              <a:rPr lang="en-US" altLang="ko-KR" dirty="0"/>
              <a:t>, </a:t>
            </a:r>
            <a:r>
              <a:rPr lang="ko-KR" altLang="en-US" dirty="0"/>
              <a:t>개선하고</a:t>
            </a:r>
            <a:r>
              <a:rPr lang="en-US" altLang="ko-KR" dirty="0"/>
              <a:t>, </a:t>
            </a:r>
            <a:r>
              <a:rPr lang="ko-KR" altLang="en-US" dirty="0"/>
              <a:t>아이디어 보태고</a:t>
            </a:r>
            <a:r>
              <a:rPr lang="en-US" altLang="ko-KR" dirty="0" smtClean="0"/>
              <a:t>,..)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단계적 자산화 </a:t>
            </a:r>
            <a:r>
              <a:rPr lang="en-US" altLang="ko-KR" dirty="0"/>
              <a:t>: </a:t>
            </a:r>
            <a:r>
              <a:rPr lang="ko-KR" altLang="en-US" dirty="0"/>
              <a:t>공통부분 및 우선순위가 높은 애로사항의 해결책부터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6256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자산화 활용 예 </a:t>
            </a:r>
            <a:r>
              <a:rPr lang="en-US" altLang="ko-KR" dirty="0" smtClean="0">
                <a:latin typeface="+mj-ea"/>
              </a:rPr>
              <a:t>- R&amp;D </a:t>
            </a:r>
            <a:r>
              <a:rPr lang="ko-KR" altLang="en-US" dirty="0" smtClean="0">
                <a:latin typeface="+mj-ea"/>
              </a:rPr>
              <a:t>공통인증모델</a:t>
            </a:r>
            <a:endParaRPr lang="ko-KR" altLang="en-US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123976"/>
            <a:ext cx="8263830" cy="532936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모델의 특징</a:t>
            </a:r>
            <a:endParaRPr lang="en-US" altLang="ko-KR" u="sng" dirty="0" smtClean="0">
              <a:solidFill>
                <a:srgbClr val="993300"/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목적 </a:t>
            </a:r>
            <a:r>
              <a:rPr lang="en-US" altLang="ko-KR" dirty="0" smtClean="0"/>
              <a:t>: R&amp;D </a:t>
            </a:r>
            <a:r>
              <a:rPr lang="ko-KR" altLang="en-US" dirty="0" smtClean="0"/>
              <a:t>성과 창출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다루어야 할 범위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기획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팀웍</a:t>
            </a:r>
            <a:r>
              <a:rPr lang="en-US" altLang="ko-KR" dirty="0" smtClean="0"/>
              <a:t> / Process / Infra / </a:t>
            </a:r>
            <a:r>
              <a:rPr lang="ko-KR" altLang="en-US" dirty="0" smtClean="0"/>
              <a:t>상용화 등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ko-KR" spc="-20" dirty="0" smtClean="0"/>
              <a:t>Check point :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spc="-20" dirty="0" smtClean="0"/>
              <a:t>프로세스 준수보다는 과제 </a:t>
            </a:r>
            <a:r>
              <a:rPr lang="ko-KR" altLang="en-US" spc="-20" dirty="0" err="1" smtClean="0"/>
              <a:t>참여원들이</a:t>
            </a:r>
            <a:r>
              <a:rPr lang="ko-KR" altLang="en-US" spc="-20" dirty="0" smtClean="0"/>
              <a:t> 魂을 받칠 수 있는 환경인가</a:t>
            </a:r>
            <a:r>
              <a:rPr lang="en-US" altLang="ko-KR" spc="-20" dirty="0" smtClean="0"/>
              <a:t>? 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spc="-20" dirty="0" smtClean="0"/>
              <a:t>결과물을 제대로 만들어내기보다는 결과물을 활용할 가치가 있는지</a:t>
            </a:r>
            <a:r>
              <a:rPr lang="en-US" altLang="ko-KR" spc="-20" dirty="0" smtClean="0"/>
              <a:t>?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spc="-20" dirty="0" smtClean="0"/>
              <a:t>개선사항 도출보다는 차별화된 강점이 있는지</a:t>
            </a:r>
            <a:r>
              <a:rPr lang="en-US" altLang="ko-KR" spc="-20" dirty="0" smtClean="0"/>
              <a:t>?</a:t>
            </a:r>
            <a:r>
              <a:rPr lang="ko-KR" altLang="en-US" spc="-20" dirty="0" smtClean="0"/>
              <a:t> </a:t>
            </a:r>
            <a:endParaRPr lang="en-US" altLang="ko-KR" spc="-20" dirty="0">
              <a:solidFill>
                <a:srgbClr val="993300"/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국제적</a:t>
            </a:r>
            <a:r>
              <a:rPr lang="en-US" altLang="ko-KR" dirty="0"/>
              <a:t> </a:t>
            </a:r>
            <a:r>
              <a:rPr lang="ko-KR" altLang="en-US" dirty="0"/>
              <a:t>심사모델</a:t>
            </a:r>
            <a:r>
              <a:rPr lang="en-US" altLang="ko-KR" dirty="0"/>
              <a:t> </a:t>
            </a:r>
            <a:r>
              <a:rPr lang="ko-KR" altLang="en-US" dirty="0"/>
              <a:t>체계</a:t>
            </a:r>
            <a:r>
              <a:rPr lang="en-US" altLang="ko-KR" dirty="0"/>
              <a:t>(ISO33000)</a:t>
            </a:r>
            <a:r>
              <a:rPr lang="ko-KR" altLang="en-US" dirty="0"/>
              <a:t>와 </a:t>
            </a:r>
            <a:r>
              <a:rPr lang="ko-KR" altLang="en-US" dirty="0" smtClean="0"/>
              <a:t>호환성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모델의 적용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SW.</a:t>
            </a:r>
            <a:r>
              <a:rPr lang="ko-KR" altLang="en-US" dirty="0" err="1"/>
              <a:t>콘텐츠연구소에</a:t>
            </a:r>
            <a:r>
              <a:rPr lang="ko-KR" altLang="en-US" dirty="0"/>
              <a:t> 시범적용</a:t>
            </a:r>
            <a:r>
              <a:rPr lang="en-US" altLang="ko-KR" dirty="0"/>
              <a:t> </a:t>
            </a:r>
            <a:r>
              <a:rPr lang="ko-KR" altLang="en-US" dirty="0"/>
              <a:t>및 개선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타 </a:t>
            </a:r>
            <a:r>
              <a:rPr lang="en-US" altLang="ko-KR" dirty="0" smtClean="0"/>
              <a:t>R&amp;D </a:t>
            </a:r>
            <a:r>
              <a:rPr lang="ko-KR" altLang="en-US" dirty="0" smtClean="0"/>
              <a:t>기관으로 확대 적용 및 정제화</a:t>
            </a:r>
            <a:endParaRPr lang="en-US" altLang="ko-KR" dirty="0" smtClean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국제표준화 추진</a:t>
            </a:r>
            <a:endParaRPr lang="en-US" altLang="ko-KR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4580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20306</TotalTime>
  <Words>856</Words>
  <Application>Microsoft Office PowerPoint</Application>
  <PresentationFormat>화면 슬라이드 쇼(4:3)</PresentationFormat>
  <Paragraphs>198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HY견고딕</vt:lpstr>
      <vt:lpstr>HY울릉도M</vt:lpstr>
      <vt:lpstr>HY헤드라인M</vt:lpstr>
      <vt:lpstr>굴림</vt:lpstr>
      <vt:lpstr>맑은 고딕</vt:lpstr>
      <vt:lpstr>휴먼모음T</vt:lpstr>
      <vt:lpstr>Arial</vt:lpstr>
      <vt:lpstr>Britannic Bold</vt:lpstr>
      <vt:lpstr>Times New Roman</vt:lpstr>
      <vt:lpstr>Wingdings</vt:lpstr>
      <vt:lpstr>1_기본 디자인</vt:lpstr>
      <vt:lpstr>PowerPoint 프레젠테이션</vt:lpstr>
      <vt:lpstr>목  차</vt:lpstr>
      <vt:lpstr>기존 품질 모델의 한계</vt:lpstr>
      <vt:lpstr>어떻게 풀 것인가?</vt:lpstr>
      <vt:lpstr>개념도</vt:lpstr>
      <vt:lpstr>문제 찾기 – 첫 단추</vt:lpstr>
      <vt:lpstr>문제 풀기</vt:lpstr>
      <vt:lpstr>자산화 – 구슬 꿰기</vt:lpstr>
      <vt:lpstr>자산화 활용 예 - R&amp;D 공통인증모델</vt:lpstr>
      <vt:lpstr>R&amp;D 품질아카데미 추진 계획</vt:lpstr>
      <vt:lpstr>맺음말 (도와달라)</vt:lpstr>
      <vt:lpstr>PowerPoint 프레젠테이션</vt:lpstr>
      <vt:lpstr>And Then a Miracle Happens</vt:lpstr>
      <vt:lpstr>Q-mark Process 특징</vt:lpstr>
      <vt:lpstr>연품협 R&amp;D QAM 제안 모델 (김길조)</vt:lpstr>
    </vt:vector>
  </TitlesOfParts>
  <Company>ETRI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어윤희</dc:creator>
  <cp:lastModifiedBy>KGJ</cp:lastModifiedBy>
  <cp:revision>1986</cp:revision>
  <cp:lastPrinted>2016-06-09T05:42:49Z</cp:lastPrinted>
  <dcterms:created xsi:type="dcterms:W3CDTF">2005-09-13T05:51:00Z</dcterms:created>
  <dcterms:modified xsi:type="dcterms:W3CDTF">2016-06-09T05:43:02Z</dcterms:modified>
</cp:coreProperties>
</file>