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8" r:id="rId10"/>
    <p:sldId id="263" r:id="rId11"/>
    <p:sldId id="264" r:id="rId12"/>
    <p:sldId id="266"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视佐" initials="视"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bwMode="auto">
          <a:prstGeom prst="rect">
            <a:avLst/>
          </a:prstGeom>
        </p:spPr>
        <p:txBody>
          <a:bodyPr/>
          <a:lstStyle/>
          <a:p>
            <a:r>
              <a:rPr lang="zh-CN"/>
              <a:t>强调分为饮料类和非饮料类，与澎湃新闻天下无糖系列的区别（拓宽了调查范围）</a:t>
            </a:r>
          </a:p>
          <a:p>
            <a:r>
              <a:rPr lang="zh-CN"/>
              <a:t>回应社会热点问题、科普性质、了解科学研究最新进展、为公众指明对待代糖的正确态度。</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amp;#xA;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datasets/mcdonalds/nutrition-facts?resource=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23F7CF1-91B7-CB5C-850D-BAB0F8CFF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 y="0"/>
            <a:ext cx="12192000" cy="6998677"/>
          </a:xfrm>
          <a:prstGeom prst="rect">
            <a:avLst/>
          </a:prstGeom>
        </p:spPr>
      </p:pic>
      <p:sp>
        <p:nvSpPr>
          <p:cNvPr id="14" name="矩形 13"/>
          <p:cNvSpPr/>
          <p:nvPr/>
        </p:nvSpPr>
        <p:spPr>
          <a:xfrm>
            <a:off x="-24765" y="8467"/>
            <a:ext cx="12192000" cy="6998677"/>
          </a:xfrm>
          <a:prstGeom prst="rect">
            <a:avLst/>
          </a:prstGeom>
          <a:solidFill>
            <a:srgbClr val="15151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 name="视佐1"/>
          <p:cNvSpPr/>
          <p:nvPr/>
        </p:nvSpPr>
        <p:spPr>
          <a:xfrm>
            <a:off x="3579408" y="1276856"/>
            <a:ext cx="7200000" cy="2306955"/>
          </a:xfrm>
          <a:prstGeom prst="rect">
            <a:avLst/>
          </a:prstGeom>
          <a:noFill/>
        </p:spPr>
        <p:txBody>
          <a:bodyPr wrap="square" rtlCol="0">
            <a:spAutoFit/>
          </a:bodyPr>
          <a:lstStyle/>
          <a:p>
            <a:r>
              <a:rPr lang="zh-CN" altLang="en-US" sz="48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麦门！</a:t>
            </a:r>
          </a:p>
          <a:p>
            <a:r>
              <a:rPr lang="en-US" altLang="zh-CN" sz="48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a:t>
            </a:r>
            <a:r>
              <a:rPr lang="zh-CN" altLang="en-US" sz="48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麦当劳产品营养成分你知多少</a:t>
            </a:r>
          </a:p>
        </p:txBody>
      </p:sp>
      <p:sp>
        <p:nvSpPr>
          <p:cNvPr id="6" name="视佐2"/>
          <p:cNvSpPr/>
          <p:nvPr/>
        </p:nvSpPr>
        <p:spPr>
          <a:xfrm>
            <a:off x="3681095" y="3721973"/>
            <a:ext cx="7200000" cy="460375"/>
          </a:xfrm>
          <a:prstGeom prst="rect">
            <a:avLst/>
          </a:prstGeom>
          <a:noFill/>
        </p:spPr>
        <p:txBody>
          <a:bodyPr wrap="square" rtlCol="0">
            <a:spAutoFit/>
          </a:bodyPr>
          <a:lstStyle/>
          <a:p>
            <a:r>
              <a:rPr lang="en-US" altLang="zh-CN"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2023</a:t>
            </a:r>
            <a:r>
              <a:rPr lang="zh-CN" altLang="en-US"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年秋季</a:t>
            </a:r>
            <a:r>
              <a:rPr lang="en-US" altLang="zh-CN"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&lt;</a:t>
            </a:r>
            <a:r>
              <a:rPr lang="zh-CN" altLang="en-US"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数据科学与工程导论</a:t>
            </a:r>
            <a:r>
              <a:rPr lang="en-US" altLang="zh-CN"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&gt;</a:t>
            </a:r>
            <a:r>
              <a:rPr lang="zh-CN" altLang="en-US" sz="2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结课作业</a:t>
            </a:r>
          </a:p>
        </p:txBody>
      </p:sp>
      <p:sp>
        <p:nvSpPr>
          <p:cNvPr id="8" name="视佐3-2"/>
          <p:cNvSpPr/>
          <p:nvPr/>
        </p:nvSpPr>
        <p:spPr>
          <a:xfrm>
            <a:off x="8820150" y="4738727"/>
            <a:ext cx="2060945" cy="307777"/>
          </a:xfrm>
          <a:prstGeom prst="rect">
            <a:avLst/>
          </a:prstGeom>
          <a:noFill/>
        </p:spPr>
        <p:txBody>
          <a:bodyPr wrap="square" rtlCol="0">
            <a:spAutoFit/>
          </a:bodyPr>
          <a:lstStyle/>
          <a:p>
            <a:pPr algn="l"/>
            <a:r>
              <a:rPr lang="zh-CN" altLang="en-US"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日期：</a:t>
            </a:r>
            <a:r>
              <a:rPr lang="en-US" altLang="zh-CN"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2024</a:t>
            </a:r>
            <a:r>
              <a:rPr lang="zh-CN" altLang="en-US"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年</a:t>
            </a:r>
            <a:r>
              <a:rPr lang="en-US" altLang="zh-CN"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1</a:t>
            </a:r>
            <a:r>
              <a:rPr lang="zh-CN" altLang="en-US"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月</a:t>
            </a:r>
            <a:r>
              <a:rPr lang="en-US" altLang="zh-CN"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20</a:t>
            </a:r>
            <a:r>
              <a:rPr lang="zh-CN" altLang="en-US" sz="14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日</a:t>
            </a:r>
          </a:p>
        </p:txBody>
      </p:sp>
      <p:sp>
        <p:nvSpPr>
          <p:cNvPr id="10" name="矩形 9"/>
          <p:cNvSpPr/>
          <p:nvPr/>
        </p:nvSpPr>
        <p:spPr>
          <a:xfrm>
            <a:off x="1009015" y="192532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1136333" y="2350770"/>
            <a:ext cx="1938655" cy="584775"/>
          </a:xfrm>
          <a:prstGeom prst="rect">
            <a:avLst/>
          </a:prstGeom>
          <a:noFill/>
        </p:spPr>
        <p:txBody>
          <a:bodyPr wrap="square" rtlCol="0">
            <a:spAutoFit/>
          </a:bodyPr>
          <a:lstStyle/>
          <a:p>
            <a:pPr>
              <a:lnSpc>
                <a:spcPct val="100000"/>
              </a:lnSpc>
            </a:pPr>
            <a:r>
              <a:rPr lang="zh-CN" altLang="en-US" sz="1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a:t>
            </a:r>
          </a:p>
          <a:p>
            <a:pPr>
              <a:lnSpc>
                <a:spcPct val="100000"/>
              </a:lnSpc>
            </a:pPr>
            <a:r>
              <a:rPr lang="en-US" altLang="zh-CN" sz="1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cxnSp>
        <p:nvCxnSpPr>
          <p:cNvPr id="13" name="直接连接符 12"/>
          <p:cNvCxnSpPr/>
          <p:nvPr/>
        </p:nvCxnSpPr>
        <p:spPr>
          <a:xfrm>
            <a:off x="1256665" y="3488690"/>
            <a:ext cx="572135" cy="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595948" y="6395720"/>
            <a:ext cx="11000105"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1" name="组合 50"/>
          <p:cNvGrpSpPr/>
          <p:nvPr/>
        </p:nvGrpSpPr>
        <p:grpSpPr>
          <a:xfrm>
            <a:off x="10657840" y="426085"/>
            <a:ext cx="960120" cy="243205"/>
            <a:chOff x="1920" y="-3760"/>
            <a:chExt cx="6646" cy="1682"/>
          </a:xfrm>
        </p:grpSpPr>
        <p:sp>
          <p:nvSpPr>
            <p:cNvPr id="48" name="椭圆 47"/>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9" name="等腰三角形 48"/>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0" name="矩形 49"/>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视佐1"/>
          <p:cNvSpPr/>
          <p:nvPr/>
        </p:nvSpPr>
        <p:spPr>
          <a:xfrm>
            <a:off x="130683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grpSp>
        <p:nvGrpSpPr>
          <p:cNvPr id="57" name="组合 56"/>
          <p:cNvGrpSpPr/>
          <p:nvPr/>
        </p:nvGrpSpPr>
        <p:grpSpPr>
          <a:xfrm>
            <a:off x="1642745" y="4717415"/>
            <a:ext cx="1591310" cy="438785"/>
            <a:chOff x="-2357" y="-7465"/>
            <a:chExt cx="20880" cy="5760"/>
          </a:xfrm>
          <a:solidFill>
            <a:schemeClr val="bg1"/>
          </a:solidFill>
        </p:grpSpPr>
        <p:sp>
          <p:nvSpPr>
            <p:cNvPr id="58" name="椭圆 57"/>
            <p:cNvSpPr/>
            <p:nvPr/>
          </p:nvSpPr>
          <p:spPr>
            <a:xfrm>
              <a:off x="-235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9" name="椭圆 58"/>
            <p:cNvSpPr/>
            <p:nvPr/>
          </p:nvSpPr>
          <p:spPr>
            <a:xfrm>
              <a:off x="-19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0" name="椭圆 59"/>
            <p:cNvSpPr/>
            <p:nvPr/>
          </p:nvSpPr>
          <p:spPr>
            <a:xfrm>
              <a:off x="19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1" name="椭圆 60"/>
            <p:cNvSpPr/>
            <p:nvPr/>
          </p:nvSpPr>
          <p:spPr>
            <a:xfrm>
              <a:off x="41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2" name="椭圆 61"/>
            <p:cNvSpPr/>
            <p:nvPr/>
          </p:nvSpPr>
          <p:spPr>
            <a:xfrm>
              <a:off x="62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3" name="椭圆 62"/>
            <p:cNvSpPr/>
            <p:nvPr/>
          </p:nvSpPr>
          <p:spPr>
            <a:xfrm>
              <a:off x="844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4" name="椭圆 63"/>
            <p:cNvSpPr/>
            <p:nvPr/>
          </p:nvSpPr>
          <p:spPr>
            <a:xfrm>
              <a:off x="1060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5" name="椭圆 64"/>
            <p:cNvSpPr/>
            <p:nvPr/>
          </p:nvSpPr>
          <p:spPr>
            <a:xfrm>
              <a:off x="127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6" name="椭圆 65"/>
            <p:cNvSpPr/>
            <p:nvPr/>
          </p:nvSpPr>
          <p:spPr>
            <a:xfrm>
              <a:off x="149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7" name="椭圆 66"/>
            <p:cNvSpPr/>
            <p:nvPr/>
          </p:nvSpPr>
          <p:spPr>
            <a:xfrm>
              <a:off x="170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8" name="椭圆 67"/>
            <p:cNvSpPr/>
            <p:nvPr/>
          </p:nvSpPr>
          <p:spPr>
            <a:xfrm>
              <a:off x="-235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9" name="椭圆 68"/>
            <p:cNvSpPr/>
            <p:nvPr/>
          </p:nvSpPr>
          <p:spPr>
            <a:xfrm>
              <a:off x="-19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0" name="椭圆 69"/>
            <p:cNvSpPr/>
            <p:nvPr/>
          </p:nvSpPr>
          <p:spPr>
            <a:xfrm>
              <a:off x="19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1" name="椭圆 70"/>
            <p:cNvSpPr/>
            <p:nvPr/>
          </p:nvSpPr>
          <p:spPr>
            <a:xfrm>
              <a:off x="41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2" name="椭圆 71"/>
            <p:cNvSpPr/>
            <p:nvPr/>
          </p:nvSpPr>
          <p:spPr>
            <a:xfrm>
              <a:off x="62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3" name="椭圆 72"/>
            <p:cNvSpPr/>
            <p:nvPr/>
          </p:nvSpPr>
          <p:spPr>
            <a:xfrm>
              <a:off x="844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4" name="椭圆 73"/>
            <p:cNvSpPr/>
            <p:nvPr/>
          </p:nvSpPr>
          <p:spPr>
            <a:xfrm>
              <a:off x="1060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5" name="椭圆 74"/>
            <p:cNvSpPr/>
            <p:nvPr/>
          </p:nvSpPr>
          <p:spPr>
            <a:xfrm>
              <a:off x="127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6" name="椭圆 75"/>
            <p:cNvSpPr/>
            <p:nvPr/>
          </p:nvSpPr>
          <p:spPr>
            <a:xfrm>
              <a:off x="149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7" name="椭圆 76"/>
            <p:cNvSpPr/>
            <p:nvPr/>
          </p:nvSpPr>
          <p:spPr>
            <a:xfrm>
              <a:off x="170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8" name="椭圆 77"/>
            <p:cNvSpPr/>
            <p:nvPr/>
          </p:nvSpPr>
          <p:spPr>
            <a:xfrm>
              <a:off x="-235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9" name="椭圆 78"/>
            <p:cNvSpPr/>
            <p:nvPr/>
          </p:nvSpPr>
          <p:spPr>
            <a:xfrm>
              <a:off x="-19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0" name="椭圆 79"/>
            <p:cNvSpPr/>
            <p:nvPr/>
          </p:nvSpPr>
          <p:spPr>
            <a:xfrm>
              <a:off x="19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1" name="椭圆 80"/>
            <p:cNvSpPr/>
            <p:nvPr/>
          </p:nvSpPr>
          <p:spPr>
            <a:xfrm>
              <a:off x="41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2" name="椭圆 81"/>
            <p:cNvSpPr/>
            <p:nvPr/>
          </p:nvSpPr>
          <p:spPr>
            <a:xfrm>
              <a:off x="62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3" name="椭圆 82"/>
            <p:cNvSpPr/>
            <p:nvPr/>
          </p:nvSpPr>
          <p:spPr>
            <a:xfrm>
              <a:off x="844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4" name="椭圆 83"/>
            <p:cNvSpPr/>
            <p:nvPr/>
          </p:nvSpPr>
          <p:spPr>
            <a:xfrm>
              <a:off x="1060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5" name="椭圆 84"/>
            <p:cNvSpPr/>
            <p:nvPr/>
          </p:nvSpPr>
          <p:spPr>
            <a:xfrm>
              <a:off x="127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6" name="椭圆 85"/>
            <p:cNvSpPr/>
            <p:nvPr/>
          </p:nvSpPr>
          <p:spPr>
            <a:xfrm>
              <a:off x="149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7" name="椭圆 86"/>
            <p:cNvSpPr/>
            <p:nvPr/>
          </p:nvSpPr>
          <p:spPr>
            <a:xfrm>
              <a:off x="170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sp>
        <p:nvSpPr>
          <p:cNvPr id="2" name="文本框 1"/>
          <p:cNvSpPr txBox="1"/>
          <p:nvPr/>
        </p:nvSpPr>
        <p:spPr>
          <a:xfrm>
            <a:off x="3681095" y="4701242"/>
            <a:ext cx="4921994" cy="400110"/>
          </a:xfrm>
          <a:prstGeom prst="rect">
            <a:avLst/>
          </a:prstGeom>
          <a:noFill/>
        </p:spPr>
        <p:txBody>
          <a:bodyPr wrap="square" rtlCol="0">
            <a:spAutoFit/>
          </a:bodyPr>
          <a:lstStyle/>
          <a:p>
            <a:r>
              <a:rPr lang="en-US" altLang="zh-CN" sz="2000" dirty="0">
                <a:solidFill>
                  <a:schemeClr val="bg1"/>
                </a:solidFill>
              </a:rPr>
              <a:t>22</a:t>
            </a:r>
            <a:r>
              <a:rPr lang="zh-CN" altLang="en-US" sz="2000" dirty="0">
                <a:solidFill>
                  <a:schemeClr val="bg1"/>
                </a:solidFill>
              </a:rPr>
              <a:t>级新闻学（双学位） </a:t>
            </a:r>
            <a:r>
              <a:rPr lang="en-US" altLang="zh-CN" sz="2000" dirty="0">
                <a:solidFill>
                  <a:schemeClr val="bg1"/>
                </a:solidFill>
              </a:rPr>
              <a:t>10223330403 </a:t>
            </a:r>
            <a:r>
              <a:rPr lang="zh-CN" altLang="en-US" sz="2000" dirty="0">
                <a:solidFill>
                  <a:schemeClr val="bg1"/>
                </a:solidFill>
              </a:rPr>
              <a:t>董田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8224C87-A5BC-B028-BB1B-F3857677F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3374"/>
            <a:ext cx="12192000" cy="6858635"/>
          </a:xfrm>
          <a:prstGeom prst="rect">
            <a:avLst/>
          </a:prstGeom>
          <a:solidFill>
            <a:srgbClr val="15151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 name="视佐1"/>
          <p:cNvSpPr/>
          <p:nvPr/>
        </p:nvSpPr>
        <p:spPr bwMode="auto">
          <a:xfrm>
            <a:off x="1747520" y="3920490"/>
            <a:ext cx="8698230" cy="1005839"/>
          </a:xfrm>
          <a:prstGeom prst="rect">
            <a:avLst/>
          </a:prstGeom>
          <a:noFill/>
        </p:spPr>
        <p:txBody>
          <a:bodyPr wrap="square" rtlCol="0">
            <a:spAutoFit/>
          </a:bodyPr>
          <a:lstStyle/>
          <a:p>
            <a:pPr algn="ctr"/>
            <a:r>
              <a:rPr lang="zh-CN" sz="6000" dirty="0">
                <a:solidFill>
                  <a:schemeClr val="bg1"/>
                </a:solidFill>
                <a:latin typeface="思源黑体 CN Heavy"/>
                <a:ea typeface="思源黑体 CN Heavy"/>
                <a:cs typeface="思源黑体 CN Medium"/>
              </a:rPr>
              <a:t>经验与收获分享</a:t>
            </a:r>
          </a:p>
        </p:txBody>
      </p:sp>
      <p:sp>
        <p:nvSpPr>
          <p:cNvPr id="10" name="矩形 9"/>
          <p:cNvSpPr/>
          <p:nvPr/>
        </p:nvSpPr>
        <p:spPr>
          <a:xfrm>
            <a:off x="4999355" y="150622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5126673" y="1729740"/>
            <a:ext cx="1938655" cy="1106805"/>
          </a:xfrm>
          <a:prstGeom prst="rect">
            <a:avLst/>
          </a:prstGeom>
          <a:noFill/>
        </p:spPr>
        <p:txBody>
          <a:bodyPr wrap="square" rtlCol="0">
            <a:spAutoFit/>
          </a:bodyPr>
          <a:lstStyle/>
          <a:p>
            <a:pPr algn="ctr">
              <a:lnSpc>
                <a:spcPct val="100000"/>
              </a:lnSpc>
            </a:pPr>
            <a:r>
              <a:rPr lang="en-US" altLang="zh-CN" sz="6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03</a:t>
            </a:r>
          </a:p>
        </p:txBody>
      </p:sp>
      <p:cxnSp>
        <p:nvCxnSpPr>
          <p:cNvPr id="13" name="直接连接符 12"/>
          <p:cNvCxnSpPr/>
          <p:nvPr/>
        </p:nvCxnSpPr>
        <p:spPr>
          <a:xfrm>
            <a:off x="5466000" y="2807335"/>
            <a:ext cx="1260000" cy="2921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1" name="组合 50"/>
          <p:cNvGrpSpPr/>
          <p:nvPr/>
        </p:nvGrpSpPr>
        <p:grpSpPr>
          <a:xfrm>
            <a:off x="10657840" y="426085"/>
            <a:ext cx="960120" cy="243205"/>
            <a:chOff x="1920" y="-3760"/>
            <a:chExt cx="6646" cy="1682"/>
          </a:xfrm>
        </p:grpSpPr>
        <p:sp>
          <p:nvSpPr>
            <p:cNvPr id="48" name="椭圆 47"/>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9" name="等腰三角形 48"/>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0" name="矩形 49"/>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视佐1"/>
          <p:cNvSpPr/>
          <p:nvPr/>
        </p:nvSpPr>
        <p:spPr>
          <a:xfrm>
            <a:off x="130683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sp>
        <p:nvSpPr>
          <p:cNvPr id="2" name="视佐1"/>
          <p:cNvSpPr/>
          <p:nvPr/>
        </p:nvSpPr>
        <p:spPr>
          <a:xfrm>
            <a:off x="5099050" y="2921000"/>
            <a:ext cx="1993900" cy="398780"/>
          </a:xfrm>
          <a:prstGeom prst="rect">
            <a:avLst/>
          </a:prstGeom>
          <a:noFill/>
        </p:spPr>
        <p:txBody>
          <a:bodyPr wrap="square" rtlCol="0">
            <a:spAutoFit/>
          </a:bodyPr>
          <a:lstStyle/>
          <a:p>
            <a:pPr algn="ctr">
              <a:lnSpc>
                <a:spcPct val="100000"/>
              </a:lnSpc>
            </a:pPr>
            <a:r>
              <a:rPr lang="en-US" altLang="zh-CN" sz="2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CHAPTER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p:blipFill>
        <p:spPr>
          <a:xfrm>
            <a:off x="8010842" y="1760709"/>
            <a:ext cx="3461068" cy="4653708"/>
          </a:xfrm>
          <a:prstGeom prst="rect">
            <a:avLst/>
          </a:prstGeom>
        </p:spPr>
      </p:pic>
      <p:sp>
        <p:nvSpPr>
          <p:cNvPr id="34" name="视佐2"/>
          <p:cNvSpPr/>
          <p:nvPr/>
        </p:nvSpPr>
        <p:spPr>
          <a:xfrm>
            <a:off x="1650365" y="2762250"/>
            <a:ext cx="5119370" cy="306705"/>
          </a:xfrm>
          <a:prstGeom prst="rect">
            <a:avLst/>
          </a:prstGeom>
          <a:noFill/>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主题选择收获</a:t>
            </a:r>
          </a:p>
        </p:txBody>
      </p:sp>
      <p:sp>
        <p:nvSpPr>
          <p:cNvPr id="35" name="视佐3"/>
          <p:cNvSpPr/>
          <p:nvPr/>
        </p:nvSpPr>
        <p:spPr>
          <a:xfrm>
            <a:off x="1650365" y="3042285"/>
            <a:ext cx="5119370" cy="702052"/>
          </a:xfrm>
          <a:prstGeom prst="rect">
            <a:avLst/>
          </a:prstGeom>
          <a:noFill/>
        </p:spPr>
        <p:txBody>
          <a:bodyPr wrap="square" rtlCol="0">
            <a:spAutoFit/>
          </a:bodyPr>
          <a:lstStyle/>
          <a:p>
            <a:pPr>
              <a:lnSpc>
                <a:spcPct val="130000"/>
              </a:lnSpc>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第一次自己制作完成的数据作品时主题的选择需要谨慎再谨慎。生活中处处都是数据之美，看你有没有一双发现的眼睛。本作品就是我在浏览</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Kaggle</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网站时发现竟然有与麦当劳相关数据集，作为忠诚的“麦门”信徒，我在作品制作过程中也充满了乐趣。</a:t>
            </a:r>
          </a:p>
        </p:txBody>
      </p:sp>
      <p:sp>
        <p:nvSpPr>
          <p:cNvPr id="18" name="视佐4"/>
          <p:cNvSpPr/>
          <p:nvPr/>
        </p:nvSpPr>
        <p:spPr>
          <a:xfrm>
            <a:off x="848995" y="2809875"/>
            <a:ext cx="664210" cy="664210"/>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33" name="视佐5"/>
          <p:cNvSpPr/>
          <p:nvPr/>
        </p:nvSpPr>
        <p:spPr>
          <a:xfrm>
            <a:off x="837883" y="2942590"/>
            <a:ext cx="686435" cy="398780"/>
          </a:xfrm>
          <a:prstGeom prst="rect">
            <a:avLst/>
          </a:prstGeom>
          <a:noFill/>
          <a:ln>
            <a:noFill/>
          </a:ln>
        </p:spPr>
        <p:txBody>
          <a:bodyPr wrap="square" rtlCol="0">
            <a:spAutoFit/>
          </a:bodyPr>
          <a:lstStyle/>
          <a:p>
            <a:pPr algn="ctr"/>
            <a:r>
              <a:rPr lang="en-US" altLang="zh-CN" sz="200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01</a:t>
            </a:r>
          </a:p>
        </p:txBody>
      </p:sp>
      <p:sp>
        <p:nvSpPr>
          <p:cNvPr id="67" name="视佐8"/>
          <p:cNvSpPr/>
          <p:nvPr/>
        </p:nvSpPr>
        <p:spPr bwMode="auto">
          <a:xfrm>
            <a:off x="1677865" y="3952240"/>
            <a:ext cx="5119370" cy="304800"/>
          </a:xfrm>
          <a:prstGeom prst="rect">
            <a:avLst/>
          </a:prstGeom>
          <a:noFill/>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可视化技术收获</a:t>
            </a:r>
          </a:p>
        </p:txBody>
      </p:sp>
      <p:sp>
        <p:nvSpPr>
          <p:cNvPr id="68" name="视佐9"/>
          <p:cNvSpPr/>
          <p:nvPr/>
        </p:nvSpPr>
        <p:spPr bwMode="auto">
          <a:xfrm>
            <a:off x="1677865" y="4186503"/>
            <a:ext cx="5119370" cy="702052"/>
          </a:xfrm>
          <a:prstGeom prst="rect">
            <a:avLst/>
          </a:prstGeom>
          <a:noFill/>
        </p:spPr>
        <p:txBody>
          <a:bodyPr wrap="square" rtlCol="0">
            <a:spAutoFit/>
          </a:bodyPr>
          <a:lstStyle/>
          <a:p>
            <a:pPr>
              <a:lnSpc>
                <a:spcPct val="130000"/>
              </a:lnSpc>
            </a:pPr>
            <a:r>
              <a:rPr lang="zh-CN" altLang="en-US" sz="1050" dirty="0">
                <a:solidFill>
                  <a:srgbClr val="575758"/>
                </a:solidFill>
                <a:latin typeface="思源黑体 CN Medium"/>
                <a:ea typeface="思源黑体 CN Medium"/>
                <a:cs typeface="思源黑体 CN Medium"/>
              </a:rPr>
              <a:t>已知常见的</a:t>
            </a:r>
            <a:r>
              <a:rPr lang="en-US" altLang="zh-CN" sz="1050" dirty="0">
                <a:solidFill>
                  <a:srgbClr val="575758"/>
                </a:solidFill>
                <a:latin typeface="思源黑体 CN Medium"/>
                <a:ea typeface="思源黑体 CN Medium"/>
                <a:cs typeface="思源黑体 CN Medium"/>
              </a:rPr>
              <a:t>Python</a:t>
            </a:r>
            <a:r>
              <a:rPr lang="zh-CN" altLang="en-US" sz="1050" dirty="0">
                <a:solidFill>
                  <a:srgbClr val="575758"/>
                </a:solidFill>
                <a:latin typeface="思源黑体 CN Medium"/>
                <a:ea typeface="思源黑体 CN Medium"/>
                <a:cs typeface="思源黑体 CN Medium"/>
              </a:rPr>
              <a:t>可视化包</a:t>
            </a:r>
            <a:r>
              <a:rPr lang="en-US" altLang="zh-CN" sz="1050" dirty="0">
                <a:solidFill>
                  <a:srgbClr val="575758"/>
                </a:solidFill>
                <a:latin typeface="思源黑体 CN Medium"/>
                <a:ea typeface="思源黑体 CN Medium"/>
                <a:cs typeface="思源黑体 CN Medium"/>
              </a:rPr>
              <a:t>matplotlib</a:t>
            </a:r>
            <a:r>
              <a:rPr lang="zh-CN" altLang="en-US" sz="1050" dirty="0">
                <a:solidFill>
                  <a:srgbClr val="575758"/>
                </a:solidFill>
                <a:latin typeface="思源黑体 CN Medium"/>
                <a:ea typeface="思源黑体 CN Medium"/>
                <a:cs typeface="思源黑体 CN Medium"/>
              </a:rPr>
              <a:t>已经多次运用在平时作业中。为了更好地呈现数据，我选择了在平时“冲浪”过程中无意了解到的</a:t>
            </a:r>
            <a:r>
              <a:rPr lang="en-US" altLang="zh-CN" sz="1050" dirty="0" err="1">
                <a:solidFill>
                  <a:srgbClr val="575758"/>
                </a:solidFill>
                <a:latin typeface="思源黑体 CN Medium"/>
                <a:ea typeface="思源黑体 CN Medium"/>
                <a:cs typeface="思源黑体 CN Medium"/>
              </a:rPr>
              <a:t>Plotly</a:t>
            </a:r>
            <a:r>
              <a:rPr lang="zh-CN" altLang="en-US" sz="1050" dirty="0">
                <a:solidFill>
                  <a:srgbClr val="575758"/>
                </a:solidFill>
                <a:latin typeface="思源黑体 CN Medium"/>
                <a:ea typeface="思源黑体 CN Medium"/>
                <a:cs typeface="思源黑体 CN Medium"/>
              </a:rPr>
              <a:t>包。经过学习，成功跑出了满意的动态图表，为数据分析的进行打下基础。</a:t>
            </a:r>
            <a:endParaRPr lang="zh-CN" sz="1050" dirty="0">
              <a:solidFill>
                <a:srgbClr val="575758"/>
              </a:solidFill>
              <a:latin typeface="思源黑体 CN Medium"/>
              <a:ea typeface="思源黑体 CN Medium"/>
              <a:cs typeface="思源黑体 CN Medium"/>
            </a:endParaRPr>
          </a:p>
        </p:txBody>
      </p:sp>
      <p:sp>
        <p:nvSpPr>
          <p:cNvPr id="69" name="视佐10"/>
          <p:cNvSpPr/>
          <p:nvPr/>
        </p:nvSpPr>
        <p:spPr>
          <a:xfrm>
            <a:off x="848995" y="4069715"/>
            <a:ext cx="664210" cy="664210"/>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70" name="视佐11"/>
          <p:cNvSpPr/>
          <p:nvPr/>
        </p:nvSpPr>
        <p:spPr>
          <a:xfrm>
            <a:off x="837883" y="4202430"/>
            <a:ext cx="686435" cy="398780"/>
          </a:xfrm>
          <a:prstGeom prst="rect">
            <a:avLst/>
          </a:prstGeom>
          <a:noFill/>
          <a:ln>
            <a:noFill/>
          </a:ln>
        </p:spPr>
        <p:txBody>
          <a:bodyPr wrap="square" rtlCol="0">
            <a:spAutoFit/>
          </a:bodyPr>
          <a:lstStyle/>
          <a:p>
            <a:pPr algn="ctr"/>
            <a:r>
              <a:rPr lang="en-US" altLang="zh-CN" sz="200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02</a:t>
            </a:r>
          </a:p>
        </p:txBody>
      </p:sp>
      <p:sp>
        <p:nvSpPr>
          <p:cNvPr id="72" name="视佐12"/>
          <p:cNvSpPr/>
          <p:nvPr/>
        </p:nvSpPr>
        <p:spPr>
          <a:xfrm>
            <a:off x="1650365" y="5281930"/>
            <a:ext cx="5119370" cy="306705"/>
          </a:xfrm>
          <a:prstGeom prst="rect">
            <a:avLst/>
          </a:prstGeom>
          <a:noFill/>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缺点与不足</a:t>
            </a:r>
          </a:p>
        </p:txBody>
      </p:sp>
      <p:sp>
        <p:nvSpPr>
          <p:cNvPr id="73" name="视佐13"/>
          <p:cNvSpPr/>
          <p:nvPr/>
        </p:nvSpPr>
        <p:spPr>
          <a:xfrm>
            <a:off x="1650365" y="5561965"/>
            <a:ext cx="5119370" cy="702052"/>
          </a:xfrm>
          <a:prstGeom prst="rect">
            <a:avLst/>
          </a:prstGeom>
          <a:noFill/>
        </p:spPr>
        <p:txBody>
          <a:bodyPr wrap="square" rtlCol="0">
            <a:spAutoFit/>
          </a:bodyPr>
          <a:lstStyle/>
          <a:p>
            <a:pPr>
              <a:lnSpc>
                <a:spcPct val="130000"/>
              </a:lnSpc>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我有许多想要再作品中研究的内容因为数据集内容的不完整性而未能实现，实属遗憾。经过反思，我认识到这的确就是在数据研究面临最重大的问题之一。在此后的学习过程中，无论是自己收集数据还是利用数据集，都应注重数据完整性这一重要因素。</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74" name="视佐14"/>
          <p:cNvSpPr/>
          <p:nvPr/>
        </p:nvSpPr>
        <p:spPr>
          <a:xfrm>
            <a:off x="848995" y="5329555"/>
            <a:ext cx="664210" cy="664210"/>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75" name="视佐15"/>
          <p:cNvSpPr/>
          <p:nvPr/>
        </p:nvSpPr>
        <p:spPr>
          <a:xfrm>
            <a:off x="837883" y="5462270"/>
            <a:ext cx="686435" cy="398780"/>
          </a:xfrm>
          <a:prstGeom prst="rect">
            <a:avLst/>
          </a:prstGeom>
          <a:noFill/>
          <a:ln>
            <a:noFill/>
          </a:ln>
        </p:spPr>
        <p:txBody>
          <a:bodyPr wrap="square" rtlCol="0">
            <a:spAutoFit/>
          </a:bodyPr>
          <a:lstStyle/>
          <a:p>
            <a:pPr algn="ctr"/>
            <a:r>
              <a:rPr lang="en-US" altLang="zh-CN" sz="200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03</a:t>
            </a:r>
          </a:p>
        </p:txBody>
      </p:sp>
      <p:cxnSp>
        <p:nvCxnSpPr>
          <p:cNvPr id="81" name="视佐16"/>
          <p:cNvCxnSpPr/>
          <p:nvPr/>
        </p:nvCxnSpPr>
        <p:spPr>
          <a:xfrm>
            <a:off x="835660" y="3740785"/>
            <a:ext cx="58642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视佐17"/>
          <p:cNvCxnSpPr/>
          <p:nvPr/>
        </p:nvCxnSpPr>
        <p:spPr>
          <a:xfrm>
            <a:off x="835660" y="5036185"/>
            <a:ext cx="58642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视佐1"/>
          <p:cNvSpPr/>
          <p:nvPr/>
        </p:nvSpPr>
        <p:spPr>
          <a:xfrm>
            <a:off x="728980" y="1315720"/>
            <a:ext cx="7155815" cy="583565"/>
          </a:xfrm>
          <a:prstGeom prst="rect">
            <a:avLst/>
          </a:prstGeom>
          <a:noFill/>
        </p:spPr>
        <p:txBody>
          <a:bodyPr wrap="square" rtlCol="0">
            <a:spAutoFit/>
          </a:bodyPr>
          <a:lstStyle/>
          <a:p>
            <a:pPr algn="l"/>
            <a:r>
              <a:rPr lang="zh-CN" altLang="en-US" sz="32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作品创作过程中的收获与反思</a:t>
            </a:r>
          </a:p>
        </p:txBody>
      </p:sp>
      <p:grpSp>
        <p:nvGrpSpPr>
          <p:cNvPr id="12" name="组合 11"/>
          <p:cNvGrpSpPr/>
          <p:nvPr/>
        </p:nvGrpSpPr>
        <p:grpSpPr bwMode="auto">
          <a:xfrm>
            <a:off x="586739" y="306705"/>
            <a:ext cx="11018520" cy="457200"/>
            <a:chOff x="0" y="0"/>
            <a:chExt cx="11018520" cy="457200"/>
          </a:xfrm>
        </p:grpSpPr>
        <p:grpSp>
          <p:nvGrpSpPr>
            <p:cNvPr id="22" name="组合 21"/>
            <p:cNvGrpSpPr/>
            <p:nvPr/>
          </p:nvGrpSpPr>
          <p:grpSpPr bwMode="auto">
            <a:xfrm>
              <a:off x="0" y="114300"/>
              <a:ext cx="337311" cy="231140"/>
              <a:chOff x="0" y="0"/>
              <a:chExt cx="337311" cy="231140"/>
            </a:xfrm>
          </p:grpSpPr>
          <p:cxnSp>
            <p:nvCxnSpPr>
              <p:cNvPr id="23" name="直接连接符 22"/>
              <p:cNvCxnSpPr/>
              <p:nvPr/>
            </p:nvCxnSpPr>
            <p:spPr bwMode="auto">
              <a:xfrm>
                <a:off x="0" y="0"/>
                <a:ext cx="337311"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bwMode="auto">
              <a:xfrm>
                <a:off x="0" y="115569"/>
                <a:ext cx="337311"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直接连接符 24"/>
              <p:cNvCxnSpPr/>
              <p:nvPr/>
            </p:nvCxnSpPr>
            <p:spPr bwMode="auto">
              <a:xfrm>
                <a:off x="0" y="231140"/>
                <a:ext cx="337311"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grpSp>
        <p:sp>
          <p:nvSpPr>
            <p:cNvPr id="26" name="视佐1"/>
            <p:cNvSpPr/>
            <p:nvPr/>
          </p:nvSpPr>
          <p:spPr bwMode="auto">
            <a:xfrm>
              <a:off x="419735" y="0"/>
              <a:ext cx="4326890" cy="457200"/>
            </a:xfrm>
            <a:prstGeom prst="rect">
              <a:avLst/>
            </a:prstGeom>
            <a:noFill/>
          </p:spPr>
          <p:txBody>
            <a:bodyPr wrap="square" rtlCol="0">
              <a:spAutoFit/>
            </a:bodyPr>
            <a:lstStyle/>
            <a:p>
              <a:pPr algn="l"/>
              <a:r>
                <a:rPr lang="zh-CN" sz="2400">
                  <a:solidFill>
                    <a:srgbClr val="151516"/>
                  </a:solidFill>
                  <a:latin typeface="思源黑体 CN Medium"/>
                  <a:ea typeface="思源黑体 CN Medium"/>
                  <a:cs typeface="思源黑体 CN Medium"/>
                </a:rPr>
                <a:t>经验与收获分享</a:t>
              </a:r>
            </a:p>
          </p:txBody>
        </p:sp>
        <p:grpSp>
          <p:nvGrpSpPr>
            <p:cNvPr id="28" name="组合 27"/>
            <p:cNvGrpSpPr/>
            <p:nvPr/>
          </p:nvGrpSpPr>
          <p:grpSpPr bwMode="auto">
            <a:xfrm>
              <a:off x="10058400" y="119379"/>
              <a:ext cx="960120" cy="243349"/>
              <a:chOff x="0" y="0"/>
              <a:chExt cx="960120" cy="243349"/>
            </a:xfrm>
          </p:grpSpPr>
          <p:sp>
            <p:nvSpPr>
              <p:cNvPr id="29" name="椭圆 28"/>
              <p:cNvSpPr/>
              <p:nvPr/>
            </p:nvSpPr>
            <p:spPr bwMode="auto">
              <a:xfrm>
                <a:off x="0" y="0"/>
                <a:ext cx="243136" cy="243349"/>
              </a:xfrm>
              <a:prstGeom prst="ellips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思源黑体 CN Medium"/>
                  <a:ea typeface="思源黑体 CN Medium"/>
                  <a:cs typeface="思源黑体 CN Medium"/>
                </a:endParaRPr>
              </a:p>
            </p:txBody>
          </p:sp>
          <p:sp>
            <p:nvSpPr>
              <p:cNvPr id="30" name="等腰三角形 29"/>
              <p:cNvSpPr/>
              <p:nvPr/>
            </p:nvSpPr>
            <p:spPr bwMode="auto">
              <a:xfrm>
                <a:off x="379511" y="17495"/>
                <a:ext cx="241546" cy="208213"/>
              </a:xfrm>
              <a:prstGeom prst="triangle">
                <a:avLst>
                  <a:gd name="adj" fmla="val 50000"/>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atin typeface="思源黑体 CN Medium"/>
                  <a:ea typeface="思源黑体 CN Medium"/>
                  <a:cs typeface="思源黑体 CN Medium"/>
                </a:endParaRPr>
              </a:p>
            </p:txBody>
          </p:sp>
          <p:sp>
            <p:nvSpPr>
              <p:cNvPr id="36" name="矩形 35"/>
              <p:cNvSpPr/>
              <p:nvPr/>
            </p:nvSpPr>
            <p:spPr bwMode="auto">
              <a:xfrm>
                <a:off x="752089" y="17495"/>
                <a:ext cx="208030" cy="208213"/>
              </a:xfrm>
              <a:prstGeom prst="rect">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atin typeface="思源黑体 CN Medium"/>
                  <a:ea typeface="思源黑体 CN Medium"/>
                  <a:cs typeface="思源黑体 CN Medium"/>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500" fill="hold"/>
                                        <p:tgtEl>
                                          <p:spTgt spid="81"/>
                                        </p:tgtEl>
                                        <p:attrNameLst>
                                          <p:attrName>ppt_x</p:attrName>
                                        </p:attrNameLst>
                                      </p:cBhvr>
                                      <p:tavLst>
                                        <p:tav tm="0">
                                          <p:val>
                                            <p:strVal val="#ppt_x"/>
                                          </p:val>
                                        </p:tav>
                                        <p:tav tm="100000">
                                          <p:val>
                                            <p:strVal val="#ppt_x"/>
                                          </p:val>
                                        </p:tav>
                                      </p:tavLst>
                                    </p:anim>
                                    <p:anim calcmode="lin" valueType="num">
                                      <p:cBhvr additive="base">
                                        <p:cTn id="2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fill="hold"/>
                                        <p:tgtEl>
                                          <p:spTgt spid="67"/>
                                        </p:tgtEl>
                                        <p:attrNameLst>
                                          <p:attrName>ppt_x</p:attrName>
                                        </p:attrNameLst>
                                      </p:cBhvr>
                                      <p:tavLst>
                                        <p:tav tm="0">
                                          <p:val>
                                            <p:strVal val="#ppt_x"/>
                                          </p:val>
                                        </p:tav>
                                        <p:tav tm="100000">
                                          <p:val>
                                            <p:strVal val="#ppt_x"/>
                                          </p:val>
                                        </p:tav>
                                      </p:tavLst>
                                    </p:anim>
                                    <p:anim calcmode="lin" valueType="num">
                                      <p:cBhvr additive="base">
                                        <p:cTn id="30" dur="500" fill="hold"/>
                                        <p:tgtEl>
                                          <p:spTgt spid="6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ppt_x"/>
                                          </p:val>
                                        </p:tav>
                                        <p:tav tm="100000">
                                          <p:val>
                                            <p:strVal val="#ppt_x"/>
                                          </p:val>
                                        </p:tav>
                                      </p:tavLst>
                                    </p:anim>
                                    <p:anim calcmode="lin" valueType="num">
                                      <p:cBhvr additive="base">
                                        <p:cTn id="38" dur="500" fill="hold"/>
                                        <p:tgtEl>
                                          <p:spTgt spid="6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ppt_x"/>
                                          </p:val>
                                        </p:tav>
                                        <p:tav tm="100000">
                                          <p:val>
                                            <p:strVal val="#ppt_x"/>
                                          </p:val>
                                        </p:tav>
                                      </p:tavLst>
                                    </p:anim>
                                    <p:anim calcmode="lin" valueType="num">
                                      <p:cBhvr additive="base">
                                        <p:cTn id="4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ppt_x"/>
                                          </p:val>
                                        </p:tav>
                                        <p:tav tm="100000">
                                          <p:val>
                                            <p:strVal val="#ppt_x"/>
                                          </p:val>
                                        </p:tav>
                                      </p:tavLst>
                                    </p:anim>
                                    <p:anim calcmode="lin" valueType="num">
                                      <p:cBhvr additive="base">
                                        <p:cTn id="52" dur="500" fill="hold"/>
                                        <p:tgtEl>
                                          <p:spTgt spid="7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500" fill="hold"/>
                                        <p:tgtEl>
                                          <p:spTgt spid="73"/>
                                        </p:tgtEl>
                                        <p:attrNameLst>
                                          <p:attrName>ppt_x</p:attrName>
                                        </p:attrNameLst>
                                      </p:cBhvr>
                                      <p:tavLst>
                                        <p:tav tm="0">
                                          <p:val>
                                            <p:strVal val="#ppt_x"/>
                                          </p:val>
                                        </p:tav>
                                        <p:tav tm="100000">
                                          <p:val>
                                            <p:strVal val="#ppt_x"/>
                                          </p:val>
                                        </p:tav>
                                      </p:tavLst>
                                    </p:anim>
                                    <p:anim calcmode="lin" valueType="num">
                                      <p:cBhvr additive="base">
                                        <p:cTn id="56" dur="5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DDF232-8001-6C87-A77D-24A539805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635"/>
            <a:ext cx="12192000" cy="6858635"/>
          </a:xfrm>
          <a:prstGeom prst="rect">
            <a:avLst/>
          </a:prstGeom>
          <a:solidFill>
            <a:srgbClr val="15151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charset="-122"/>
              <a:ea typeface="思源黑体 CN Medium" panose="020B0600000000000000" charset="-122"/>
              <a:cs typeface="思源黑体 CN Medium" panose="020B0600000000000000" charset="-122"/>
            </a:endParaRPr>
          </a:p>
        </p:txBody>
      </p:sp>
      <p:sp>
        <p:nvSpPr>
          <p:cNvPr id="5" name="视佐1"/>
          <p:cNvSpPr/>
          <p:nvPr/>
        </p:nvSpPr>
        <p:spPr>
          <a:xfrm>
            <a:off x="3681095" y="1608774"/>
            <a:ext cx="7200000" cy="1198880"/>
          </a:xfrm>
          <a:prstGeom prst="rect">
            <a:avLst/>
          </a:prstGeom>
          <a:noFill/>
        </p:spPr>
        <p:txBody>
          <a:bodyPr wrap="square" rtlCol="0">
            <a:spAutoFit/>
          </a:bodyPr>
          <a:lstStyle/>
          <a:p>
            <a:r>
              <a:rPr lang="zh-CN" altLang="en-US" sz="72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汇报结束</a:t>
            </a:r>
          </a:p>
        </p:txBody>
      </p:sp>
      <p:sp>
        <p:nvSpPr>
          <p:cNvPr id="6" name="视佐2"/>
          <p:cNvSpPr/>
          <p:nvPr/>
        </p:nvSpPr>
        <p:spPr bwMode="auto">
          <a:xfrm>
            <a:off x="3681095" y="2923540"/>
            <a:ext cx="7200000" cy="579120"/>
          </a:xfrm>
          <a:prstGeom prst="rect">
            <a:avLst/>
          </a:prstGeom>
          <a:noFill/>
        </p:spPr>
        <p:txBody>
          <a:bodyPr wrap="square" rtlCol="0">
            <a:spAutoFit/>
          </a:bodyPr>
          <a:lstStyle/>
          <a:p>
            <a:pPr algn="l"/>
            <a:r>
              <a:rPr lang="zh-CN" sz="3200">
                <a:solidFill>
                  <a:schemeClr val="bg1"/>
                </a:solidFill>
                <a:latin typeface="思源黑体 CN Medium"/>
                <a:ea typeface="思源黑体 CN Medium"/>
                <a:cs typeface="思源黑体 CN Medium"/>
              </a:rPr>
              <a:t>感谢聆听</a:t>
            </a:r>
          </a:p>
        </p:txBody>
      </p:sp>
      <p:sp>
        <p:nvSpPr>
          <p:cNvPr id="10" name="矩形 9"/>
          <p:cNvSpPr/>
          <p:nvPr/>
        </p:nvSpPr>
        <p:spPr>
          <a:xfrm>
            <a:off x="1009015" y="192532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1136333" y="2350770"/>
            <a:ext cx="1938655" cy="491490"/>
          </a:xfrm>
          <a:prstGeom prst="rect">
            <a:avLst/>
          </a:prstGeom>
          <a:noFill/>
        </p:spPr>
        <p:txBody>
          <a:bodyPr wrap="square" rtlCol="0">
            <a:spAutoFit/>
          </a:bodyPr>
          <a:lstStyle/>
          <a:p>
            <a:pPr>
              <a:lnSpc>
                <a:spcPct val="100000"/>
              </a:lnSpc>
            </a:pPr>
            <a:r>
              <a:rPr lang="en-US" altLang="zh-CN" sz="2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THE END</a:t>
            </a:r>
          </a:p>
        </p:txBody>
      </p:sp>
      <p:cxnSp>
        <p:nvCxnSpPr>
          <p:cNvPr id="13" name="直接连接符 12"/>
          <p:cNvCxnSpPr/>
          <p:nvPr/>
        </p:nvCxnSpPr>
        <p:spPr>
          <a:xfrm>
            <a:off x="1256665" y="3488690"/>
            <a:ext cx="572135" cy="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595948" y="6395720"/>
            <a:ext cx="11000105"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1" name="组合 50"/>
          <p:cNvGrpSpPr/>
          <p:nvPr/>
        </p:nvGrpSpPr>
        <p:grpSpPr>
          <a:xfrm>
            <a:off x="10657840" y="426085"/>
            <a:ext cx="960120" cy="243205"/>
            <a:chOff x="1920" y="-3760"/>
            <a:chExt cx="6646" cy="1682"/>
          </a:xfrm>
        </p:grpSpPr>
        <p:sp>
          <p:nvSpPr>
            <p:cNvPr id="48" name="椭圆 47"/>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9" name="等腰三角形 48"/>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0" name="矩形 49"/>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视佐1"/>
          <p:cNvSpPr/>
          <p:nvPr/>
        </p:nvSpPr>
        <p:spPr>
          <a:xfrm>
            <a:off x="130683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grpSp>
        <p:nvGrpSpPr>
          <p:cNvPr id="57" name="组合 56"/>
          <p:cNvGrpSpPr/>
          <p:nvPr/>
        </p:nvGrpSpPr>
        <p:grpSpPr>
          <a:xfrm>
            <a:off x="1642745" y="4717415"/>
            <a:ext cx="1591310" cy="438785"/>
            <a:chOff x="-2357" y="-7465"/>
            <a:chExt cx="20880" cy="5760"/>
          </a:xfrm>
          <a:solidFill>
            <a:schemeClr val="bg1"/>
          </a:solidFill>
        </p:grpSpPr>
        <p:sp>
          <p:nvSpPr>
            <p:cNvPr id="58" name="椭圆 57"/>
            <p:cNvSpPr/>
            <p:nvPr/>
          </p:nvSpPr>
          <p:spPr>
            <a:xfrm>
              <a:off x="-235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9" name="椭圆 58"/>
            <p:cNvSpPr/>
            <p:nvPr/>
          </p:nvSpPr>
          <p:spPr>
            <a:xfrm>
              <a:off x="-19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0" name="椭圆 59"/>
            <p:cNvSpPr/>
            <p:nvPr/>
          </p:nvSpPr>
          <p:spPr>
            <a:xfrm>
              <a:off x="19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1" name="椭圆 60"/>
            <p:cNvSpPr/>
            <p:nvPr/>
          </p:nvSpPr>
          <p:spPr>
            <a:xfrm>
              <a:off x="41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2" name="椭圆 61"/>
            <p:cNvSpPr/>
            <p:nvPr/>
          </p:nvSpPr>
          <p:spPr>
            <a:xfrm>
              <a:off x="62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3" name="椭圆 62"/>
            <p:cNvSpPr/>
            <p:nvPr/>
          </p:nvSpPr>
          <p:spPr>
            <a:xfrm>
              <a:off x="844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4" name="椭圆 63"/>
            <p:cNvSpPr/>
            <p:nvPr/>
          </p:nvSpPr>
          <p:spPr>
            <a:xfrm>
              <a:off x="1060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5" name="椭圆 64"/>
            <p:cNvSpPr/>
            <p:nvPr/>
          </p:nvSpPr>
          <p:spPr>
            <a:xfrm>
              <a:off x="127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6" name="椭圆 65"/>
            <p:cNvSpPr/>
            <p:nvPr/>
          </p:nvSpPr>
          <p:spPr>
            <a:xfrm>
              <a:off x="149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7" name="椭圆 66"/>
            <p:cNvSpPr/>
            <p:nvPr/>
          </p:nvSpPr>
          <p:spPr>
            <a:xfrm>
              <a:off x="170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8" name="椭圆 67"/>
            <p:cNvSpPr/>
            <p:nvPr/>
          </p:nvSpPr>
          <p:spPr>
            <a:xfrm>
              <a:off x="-235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9" name="椭圆 68"/>
            <p:cNvSpPr/>
            <p:nvPr/>
          </p:nvSpPr>
          <p:spPr>
            <a:xfrm>
              <a:off x="-19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0" name="椭圆 69"/>
            <p:cNvSpPr/>
            <p:nvPr/>
          </p:nvSpPr>
          <p:spPr>
            <a:xfrm>
              <a:off x="19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1" name="椭圆 70"/>
            <p:cNvSpPr/>
            <p:nvPr/>
          </p:nvSpPr>
          <p:spPr>
            <a:xfrm>
              <a:off x="41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2" name="椭圆 71"/>
            <p:cNvSpPr/>
            <p:nvPr/>
          </p:nvSpPr>
          <p:spPr>
            <a:xfrm>
              <a:off x="62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3" name="椭圆 72"/>
            <p:cNvSpPr/>
            <p:nvPr/>
          </p:nvSpPr>
          <p:spPr>
            <a:xfrm>
              <a:off x="844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4" name="椭圆 73"/>
            <p:cNvSpPr/>
            <p:nvPr/>
          </p:nvSpPr>
          <p:spPr>
            <a:xfrm>
              <a:off x="1060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5" name="椭圆 74"/>
            <p:cNvSpPr/>
            <p:nvPr/>
          </p:nvSpPr>
          <p:spPr>
            <a:xfrm>
              <a:off x="127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6" name="椭圆 75"/>
            <p:cNvSpPr/>
            <p:nvPr/>
          </p:nvSpPr>
          <p:spPr>
            <a:xfrm>
              <a:off x="149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7" name="椭圆 76"/>
            <p:cNvSpPr/>
            <p:nvPr/>
          </p:nvSpPr>
          <p:spPr>
            <a:xfrm>
              <a:off x="170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8" name="椭圆 77"/>
            <p:cNvSpPr/>
            <p:nvPr/>
          </p:nvSpPr>
          <p:spPr>
            <a:xfrm>
              <a:off x="-235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9" name="椭圆 78"/>
            <p:cNvSpPr/>
            <p:nvPr/>
          </p:nvSpPr>
          <p:spPr>
            <a:xfrm>
              <a:off x="-19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0" name="椭圆 79"/>
            <p:cNvSpPr/>
            <p:nvPr/>
          </p:nvSpPr>
          <p:spPr>
            <a:xfrm>
              <a:off x="19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1" name="椭圆 80"/>
            <p:cNvSpPr/>
            <p:nvPr/>
          </p:nvSpPr>
          <p:spPr>
            <a:xfrm>
              <a:off x="41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2" name="椭圆 81"/>
            <p:cNvSpPr/>
            <p:nvPr/>
          </p:nvSpPr>
          <p:spPr>
            <a:xfrm>
              <a:off x="62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3" name="椭圆 82"/>
            <p:cNvSpPr/>
            <p:nvPr/>
          </p:nvSpPr>
          <p:spPr>
            <a:xfrm>
              <a:off x="844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4" name="椭圆 83"/>
            <p:cNvSpPr/>
            <p:nvPr/>
          </p:nvSpPr>
          <p:spPr>
            <a:xfrm>
              <a:off x="1060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5" name="椭圆 84"/>
            <p:cNvSpPr/>
            <p:nvPr/>
          </p:nvSpPr>
          <p:spPr>
            <a:xfrm>
              <a:off x="127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6" name="椭圆 85"/>
            <p:cNvSpPr/>
            <p:nvPr/>
          </p:nvSpPr>
          <p:spPr>
            <a:xfrm>
              <a:off x="149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7" name="椭圆 86"/>
            <p:cNvSpPr/>
            <p:nvPr/>
          </p:nvSpPr>
          <p:spPr>
            <a:xfrm>
              <a:off x="170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80753BF-2AB8-3BE4-B4FE-E81C684FF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7429" cy="6858000"/>
          </a:xfrm>
          <a:prstGeom prst="rect">
            <a:avLst/>
          </a:prstGeom>
        </p:spPr>
      </p:pic>
      <p:sp>
        <p:nvSpPr>
          <p:cNvPr id="137" name="矩形 136"/>
          <p:cNvSpPr/>
          <p:nvPr/>
        </p:nvSpPr>
        <p:spPr>
          <a:xfrm>
            <a:off x="3384646" y="0"/>
            <a:ext cx="8802784" cy="6858635"/>
          </a:xfrm>
          <a:prstGeom prst="rect">
            <a:avLst/>
          </a:prstGeom>
          <a:solidFill>
            <a:srgbClr val="15151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rgbClr val="151516">
                  <a:alpha val="60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rgbClr val="151516">
                  <a:alpha val="60000"/>
                </a:srgb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rgbClr val="151516">
                  <a:alpha val="60000"/>
                </a:srgb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视佐3-1"/>
          <p:cNvSpPr/>
          <p:nvPr/>
        </p:nvSpPr>
        <p:spPr>
          <a:xfrm>
            <a:off x="4654852" y="1931208"/>
            <a:ext cx="3843048" cy="460375"/>
          </a:xfrm>
          <a:prstGeom prst="rect">
            <a:avLst/>
          </a:prstGeom>
          <a:noFill/>
        </p:spPr>
        <p:txBody>
          <a:bodyPr wrap="square" rtlCol="0">
            <a:spAutoFit/>
          </a:bodyPr>
          <a:lstStyle/>
          <a:p>
            <a:r>
              <a:rPr lang="zh-CN" altLang="en-US" sz="2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作品内容概述</a:t>
            </a:r>
          </a:p>
        </p:txBody>
      </p:sp>
      <p:sp>
        <p:nvSpPr>
          <p:cNvPr id="23" name="视佐3-3"/>
          <p:cNvSpPr/>
          <p:nvPr/>
        </p:nvSpPr>
        <p:spPr>
          <a:xfrm>
            <a:off x="3861874" y="1847215"/>
            <a:ext cx="591238" cy="591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24" name="视佐3-4"/>
          <p:cNvSpPr/>
          <p:nvPr/>
        </p:nvSpPr>
        <p:spPr>
          <a:xfrm>
            <a:off x="3724910" y="1888118"/>
            <a:ext cx="864546" cy="521970"/>
          </a:xfrm>
          <a:prstGeom prst="rect">
            <a:avLst/>
          </a:prstGeom>
          <a:noFill/>
        </p:spPr>
        <p:txBody>
          <a:bodyPr wrap="square" rtlCol="0">
            <a:spAutoFit/>
          </a:bodyPr>
          <a:lstStyle/>
          <a:p>
            <a:pPr algn="ctr"/>
            <a:r>
              <a:rPr lang="en-US" sz="28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01</a:t>
            </a:r>
          </a:p>
        </p:txBody>
      </p:sp>
      <p:sp>
        <p:nvSpPr>
          <p:cNvPr id="7" name="视佐3-1"/>
          <p:cNvSpPr/>
          <p:nvPr/>
        </p:nvSpPr>
        <p:spPr>
          <a:xfrm>
            <a:off x="4622652" y="3124367"/>
            <a:ext cx="3843048" cy="460375"/>
          </a:xfrm>
          <a:prstGeom prst="rect">
            <a:avLst/>
          </a:prstGeom>
          <a:noFill/>
        </p:spPr>
        <p:txBody>
          <a:bodyPr wrap="square" rtlCol="0">
            <a:spAutoFit/>
          </a:bodyPr>
          <a:lstStyle/>
          <a:p>
            <a:r>
              <a:rPr lang="zh-CN" altLang="en-US" sz="2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应用技术总结</a:t>
            </a:r>
          </a:p>
        </p:txBody>
      </p:sp>
      <p:sp>
        <p:nvSpPr>
          <p:cNvPr id="9" name="视佐3-3"/>
          <p:cNvSpPr/>
          <p:nvPr/>
        </p:nvSpPr>
        <p:spPr>
          <a:xfrm>
            <a:off x="3871876" y="3074471"/>
            <a:ext cx="591238" cy="591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11" name="视佐3-4"/>
          <p:cNvSpPr/>
          <p:nvPr/>
        </p:nvSpPr>
        <p:spPr>
          <a:xfrm>
            <a:off x="3724910" y="3094310"/>
            <a:ext cx="864546" cy="521970"/>
          </a:xfrm>
          <a:prstGeom prst="rect">
            <a:avLst/>
          </a:prstGeom>
          <a:noFill/>
        </p:spPr>
        <p:txBody>
          <a:bodyPr wrap="square" rtlCol="0">
            <a:spAutoFit/>
          </a:bodyPr>
          <a:lstStyle/>
          <a:p>
            <a:pPr algn="ctr"/>
            <a:r>
              <a:rPr lang="en-US" sz="28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02</a:t>
            </a:r>
          </a:p>
        </p:txBody>
      </p:sp>
      <p:sp>
        <p:nvSpPr>
          <p:cNvPr id="15" name="视佐3-1"/>
          <p:cNvSpPr/>
          <p:nvPr/>
        </p:nvSpPr>
        <p:spPr bwMode="auto">
          <a:xfrm>
            <a:off x="4634698" y="4234743"/>
            <a:ext cx="3843048" cy="460375"/>
          </a:xfrm>
          <a:prstGeom prst="rect">
            <a:avLst/>
          </a:prstGeom>
          <a:noFill/>
        </p:spPr>
        <p:txBody>
          <a:bodyPr wrap="square" rtlCol="0">
            <a:spAutoFit/>
          </a:bodyPr>
          <a:lstStyle/>
          <a:p>
            <a:r>
              <a:rPr lang="zh-CN" sz="2400" dirty="0">
                <a:solidFill>
                  <a:schemeClr val="bg1"/>
                </a:solidFill>
                <a:latin typeface="思源黑体 CN Heavy"/>
                <a:ea typeface="思源黑体 CN Heavy"/>
                <a:cs typeface="思源黑体 CN Medium"/>
              </a:rPr>
              <a:t>经验收获分享</a:t>
            </a:r>
          </a:p>
        </p:txBody>
      </p:sp>
      <p:sp>
        <p:nvSpPr>
          <p:cNvPr id="17" name="视佐3-3"/>
          <p:cNvSpPr/>
          <p:nvPr/>
        </p:nvSpPr>
        <p:spPr>
          <a:xfrm>
            <a:off x="3846168" y="4217745"/>
            <a:ext cx="591238" cy="591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18" name="视佐3-4"/>
          <p:cNvSpPr/>
          <p:nvPr/>
        </p:nvSpPr>
        <p:spPr>
          <a:xfrm>
            <a:off x="3724910" y="4246026"/>
            <a:ext cx="864546" cy="521970"/>
          </a:xfrm>
          <a:prstGeom prst="rect">
            <a:avLst/>
          </a:prstGeom>
          <a:noFill/>
        </p:spPr>
        <p:txBody>
          <a:bodyPr wrap="square" rtlCol="0">
            <a:spAutoFit/>
          </a:bodyPr>
          <a:lstStyle/>
          <a:p>
            <a:pPr algn="ctr"/>
            <a:r>
              <a:rPr lang="en-US" sz="28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03</a:t>
            </a:r>
          </a:p>
        </p:txBody>
      </p:sp>
      <p:sp>
        <p:nvSpPr>
          <p:cNvPr id="10" name="矩形 9"/>
          <p:cNvSpPr/>
          <p:nvPr/>
        </p:nvSpPr>
        <p:spPr>
          <a:xfrm>
            <a:off x="788035" y="187071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915353" y="2076450"/>
            <a:ext cx="1938655" cy="829945"/>
          </a:xfrm>
          <a:prstGeom prst="rect">
            <a:avLst/>
          </a:prstGeom>
          <a:noFill/>
        </p:spPr>
        <p:txBody>
          <a:bodyPr wrap="square" rtlCol="0">
            <a:spAutoFit/>
          </a:bodyPr>
          <a:lstStyle/>
          <a:p>
            <a:pPr>
              <a:lnSpc>
                <a:spcPct val="100000"/>
              </a:lnSpc>
            </a:pPr>
            <a:r>
              <a:rPr lang="zh-CN" altLang="en-US" sz="48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目录</a:t>
            </a:r>
          </a:p>
        </p:txBody>
      </p:sp>
      <p:cxnSp>
        <p:nvCxnSpPr>
          <p:cNvPr id="13" name="直接连接符 12"/>
          <p:cNvCxnSpPr/>
          <p:nvPr/>
        </p:nvCxnSpPr>
        <p:spPr>
          <a:xfrm>
            <a:off x="1035685" y="3434080"/>
            <a:ext cx="572135" cy="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7" name="组合 56"/>
          <p:cNvGrpSpPr/>
          <p:nvPr/>
        </p:nvGrpSpPr>
        <p:grpSpPr>
          <a:xfrm>
            <a:off x="1421765" y="4717415"/>
            <a:ext cx="1591310" cy="438785"/>
            <a:chOff x="-2357" y="-7465"/>
            <a:chExt cx="20880" cy="5760"/>
          </a:xfrm>
          <a:solidFill>
            <a:schemeClr val="bg1"/>
          </a:solidFill>
        </p:grpSpPr>
        <p:sp>
          <p:nvSpPr>
            <p:cNvPr id="58" name="椭圆 57"/>
            <p:cNvSpPr/>
            <p:nvPr/>
          </p:nvSpPr>
          <p:spPr>
            <a:xfrm>
              <a:off x="-235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9" name="椭圆 58"/>
            <p:cNvSpPr/>
            <p:nvPr/>
          </p:nvSpPr>
          <p:spPr>
            <a:xfrm>
              <a:off x="-19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0" name="椭圆 59"/>
            <p:cNvSpPr/>
            <p:nvPr/>
          </p:nvSpPr>
          <p:spPr>
            <a:xfrm>
              <a:off x="19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1" name="椭圆 60"/>
            <p:cNvSpPr/>
            <p:nvPr/>
          </p:nvSpPr>
          <p:spPr>
            <a:xfrm>
              <a:off x="41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2" name="椭圆 61"/>
            <p:cNvSpPr/>
            <p:nvPr/>
          </p:nvSpPr>
          <p:spPr>
            <a:xfrm>
              <a:off x="62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3" name="椭圆 62"/>
            <p:cNvSpPr/>
            <p:nvPr/>
          </p:nvSpPr>
          <p:spPr>
            <a:xfrm>
              <a:off x="844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4" name="椭圆 63"/>
            <p:cNvSpPr/>
            <p:nvPr/>
          </p:nvSpPr>
          <p:spPr>
            <a:xfrm>
              <a:off x="1060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5" name="椭圆 64"/>
            <p:cNvSpPr/>
            <p:nvPr/>
          </p:nvSpPr>
          <p:spPr>
            <a:xfrm>
              <a:off x="127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6" name="椭圆 65"/>
            <p:cNvSpPr/>
            <p:nvPr/>
          </p:nvSpPr>
          <p:spPr>
            <a:xfrm>
              <a:off x="149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7" name="椭圆 66"/>
            <p:cNvSpPr/>
            <p:nvPr/>
          </p:nvSpPr>
          <p:spPr>
            <a:xfrm>
              <a:off x="170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8" name="椭圆 67"/>
            <p:cNvSpPr/>
            <p:nvPr/>
          </p:nvSpPr>
          <p:spPr>
            <a:xfrm>
              <a:off x="-235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69" name="椭圆 68"/>
            <p:cNvSpPr/>
            <p:nvPr/>
          </p:nvSpPr>
          <p:spPr>
            <a:xfrm>
              <a:off x="-19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0" name="椭圆 69"/>
            <p:cNvSpPr/>
            <p:nvPr/>
          </p:nvSpPr>
          <p:spPr>
            <a:xfrm>
              <a:off x="19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1" name="椭圆 70"/>
            <p:cNvSpPr/>
            <p:nvPr/>
          </p:nvSpPr>
          <p:spPr>
            <a:xfrm>
              <a:off x="41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2" name="椭圆 71"/>
            <p:cNvSpPr/>
            <p:nvPr/>
          </p:nvSpPr>
          <p:spPr>
            <a:xfrm>
              <a:off x="62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3" name="椭圆 72"/>
            <p:cNvSpPr/>
            <p:nvPr/>
          </p:nvSpPr>
          <p:spPr>
            <a:xfrm>
              <a:off x="844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4" name="椭圆 73"/>
            <p:cNvSpPr/>
            <p:nvPr/>
          </p:nvSpPr>
          <p:spPr>
            <a:xfrm>
              <a:off x="1060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5" name="椭圆 74"/>
            <p:cNvSpPr/>
            <p:nvPr/>
          </p:nvSpPr>
          <p:spPr>
            <a:xfrm>
              <a:off x="127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6" name="椭圆 75"/>
            <p:cNvSpPr/>
            <p:nvPr/>
          </p:nvSpPr>
          <p:spPr>
            <a:xfrm>
              <a:off x="149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7" name="椭圆 76"/>
            <p:cNvSpPr/>
            <p:nvPr/>
          </p:nvSpPr>
          <p:spPr>
            <a:xfrm>
              <a:off x="170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8" name="椭圆 77"/>
            <p:cNvSpPr/>
            <p:nvPr/>
          </p:nvSpPr>
          <p:spPr>
            <a:xfrm>
              <a:off x="-235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79" name="椭圆 78"/>
            <p:cNvSpPr/>
            <p:nvPr/>
          </p:nvSpPr>
          <p:spPr>
            <a:xfrm>
              <a:off x="-19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0" name="椭圆 79"/>
            <p:cNvSpPr/>
            <p:nvPr/>
          </p:nvSpPr>
          <p:spPr>
            <a:xfrm>
              <a:off x="19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1" name="椭圆 80"/>
            <p:cNvSpPr/>
            <p:nvPr/>
          </p:nvSpPr>
          <p:spPr>
            <a:xfrm>
              <a:off x="41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2" name="椭圆 81"/>
            <p:cNvSpPr/>
            <p:nvPr/>
          </p:nvSpPr>
          <p:spPr>
            <a:xfrm>
              <a:off x="62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3" name="椭圆 82"/>
            <p:cNvSpPr/>
            <p:nvPr/>
          </p:nvSpPr>
          <p:spPr>
            <a:xfrm>
              <a:off x="844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4" name="椭圆 83"/>
            <p:cNvSpPr/>
            <p:nvPr/>
          </p:nvSpPr>
          <p:spPr>
            <a:xfrm>
              <a:off x="1060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5" name="椭圆 84"/>
            <p:cNvSpPr/>
            <p:nvPr/>
          </p:nvSpPr>
          <p:spPr>
            <a:xfrm>
              <a:off x="127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6" name="椭圆 85"/>
            <p:cNvSpPr/>
            <p:nvPr/>
          </p:nvSpPr>
          <p:spPr>
            <a:xfrm>
              <a:off x="149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7" name="椭圆 86"/>
            <p:cNvSpPr/>
            <p:nvPr/>
          </p:nvSpPr>
          <p:spPr>
            <a:xfrm>
              <a:off x="170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sp>
        <p:nvSpPr>
          <p:cNvPr id="6" name="视佐1"/>
          <p:cNvSpPr/>
          <p:nvPr/>
        </p:nvSpPr>
        <p:spPr>
          <a:xfrm>
            <a:off x="986790" y="2892425"/>
            <a:ext cx="1993900" cy="398780"/>
          </a:xfrm>
          <a:prstGeom prst="rect">
            <a:avLst/>
          </a:prstGeom>
          <a:noFill/>
        </p:spPr>
        <p:txBody>
          <a:bodyPr wrap="square" rtlCol="0">
            <a:spAutoFit/>
          </a:bodyPr>
          <a:lstStyle/>
          <a:p>
            <a:pPr>
              <a:lnSpc>
                <a:spcPct val="100000"/>
              </a:lnSpc>
            </a:pPr>
            <a:r>
              <a:rPr lang="zh-CN" altLang="en-US" sz="2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CATALOGUE</a:t>
            </a:r>
          </a:p>
        </p:txBody>
      </p:sp>
      <p:cxnSp>
        <p:nvCxnSpPr>
          <p:cNvPr id="46" name="直接连接符 45"/>
          <p:cNvCxnSpPr/>
          <p:nvPr/>
        </p:nvCxnSpPr>
        <p:spPr>
          <a:xfrm>
            <a:off x="595948" y="6395720"/>
            <a:ext cx="11000105"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0657840" y="426085"/>
            <a:ext cx="960120" cy="243205"/>
            <a:chOff x="1920" y="-3760"/>
            <a:chExt cx="6646" cy="1682"/>
          </a:xfrm>
        </p:grpSpPr>
        <p:sp>
          <p:nvSpPr>
            <p:cNvPr id="3" name="椭圆 2"/>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 name="等腰三角形 4"/>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27" name="矩形 26"/>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28" name="组合 27"/>
          <p:cNvGrpSpPr/>
          <p:nvPr/>
        </p:nvGrpSpPr>
        <p:grpSpPr>
          <a:xfrm>
            <a:off x="726440" y="421323"/>
            <a:ext cx="336550" cy="231140"/>
            <a:chOff x="4609" y="13051"/>
            <a:chExt cx="442" cy="400"/>
          </a:xfrm>
        </p:grpSpPr>
        <p:cxnSp>
          <p:nvCxnSpPr>
            <p:cNvPr id="29" name="直接连接符 28"/>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视佐1"/>
          <p:cNvSpPr/>
          <p:nvPr/>
        </p:nvSpPr>
        <p:spPr>
          <a:xfrm>
            <a:off x="123571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grpSp>
        <p:nvGrpSpPr>
          <p:cNvPr id="138" name="组合 137"/>
          <p:cNvGrpSpPr/>
          <p:nvPr/>
        </p:nvGrpSpPr>
        <p:grpSpPr>
          <a:xfrm>
            <a:off x="10798493" y="1793875"/>
            <a:ext cx="839470" cy="1401445"/>
            <a:chOff x="16236" y="2825"/>
            <a:chExt cx="2205" cy="3680"/>
          </a:xfrm>
        </p:grpSpPr>
        <p:grpSp>
          <p:nvGrpSpPr>
            <p:cNvPr id="33" name="组合 32"/>
            <p:cNvGrpSpPr/>
            <p:nvPr/>
          </p:nvGrpSpPr>
          <p:grpSpPr>
            <a:xfrm rot="16200000">
              <a:off x="14903" y="4158"/>
              <a:ext cx="3681" cy="1015"/>
              <a:chOff x="-2357" y="-7465"/>
              <a:chExt cx="20880" cy="5760"/>
            </a:xfrm>
            <a:solidFill>
              <a:schemeClr val="bg1"/>
            </a:solidFill>
          </p:grpSpPr>
          <p:sp>
            <p:nvSpPr>
              <p:cNvPr id="34" name="椭圆 33"/>
              <p:cNvSpPr/>
              <p:nvPr/>
            </p:nvSpPr>
            <p:spPr>
              <a:xfrm>
                <a:off x="-235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35" name="椭圆 34"/>
              <p:cNvSpPr/>
              <p:nvPr/>
            </p:nvSpPr>
            <p:spPr>
              <a:xfrm>
                <a:off x="-19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36" name="椭圆 35"/>
              <p:cNvSpPr/>
              <p:nvPr/>
            </p:nvSpPr>
            <p:spPr>
              <a:xfrm>
                <a:off x="19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37" name="椭圆 36"/>
              <p:cNvSpPr/>
              <p:nvPr/>
            </p:nvSpPr>
            <p:spPr>
              <a:xfrm>
                <a:off x="41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38" name="椭圆 37"/>
              <p:cNvSpPr/>
              <p:nvPr/>
            </p:nvSpPr>
            <p:spPr>
              <a:xfrm>
                <a:off x="62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39" name="椭圆 38"/>
              <p:cNvSpPr/>
              <p:nvPr/>
            </p:nvSpPr>
            <p:spPr>
              <a:xfrm>
                <a:off x="844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0" name="椭圆 39"/>
              <p:cNvSpPr/>
              <p:nvPr/>
            </p:nvSpPr>
            <p:spPr>
              <a:xfrm>
                <a:off x="1060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1" name="椭圆 40"/>
              <p:cNvSpPr/>
              <p:nvPr/>
            </p:nvSpPr>
            <p:spPr>
              <a:xfrm>
                <a:off x="127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2" name="椭圆 41"/>
              <p:cNvSpPr/>
              <p:nvPr/>
            </p:nvSpPr>
            <p:spPr>
              <a:xfrm>
                <a:off x="149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3" name="椭圆 42"/>
              <p:cNvSpPr/>
              <p:nvPr/>
            </p:nvSpPr>
            <p:spPr>
              <a:xfrm>
                <a:off x="170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4" name="椭圆 43"/>
              <p:cNvSpPr/>
              <p:nvPr/>
            </p:nvSpPr>
            <p:spPr>
              <a:xfrm>
                <a:off x="-235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5" name="椭圆 44"/>
              <p:cNvSpPr/>
              <p:nvPr/>
            </p:nvSpPr>
            <p:spPr>
              <a:xfrm>
                <a:off x="-19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7" name="椭圆 46"/>
              <p:cNvSpPr/>
              <p:nvPr/>
            </p:nvSpPr>
            <p:spPr>
              <a:xfrm>
                <a:off x="19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8" name="椭圆 87"/>
              <p:cNvSpPr/>
              <p:nvPr/>
            </p:nvSpPr>
            <p:spPr>
              <a:xfrm>
                <a:off x="41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89" name="椭圆 88"/>
              <p:cNvSpPr/>
              <p:nvPr/>
            </p:nvSpPr>
            <p:spPr>
              <a:xfrm>
                <a:off x="62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0" name="椭圆 89"/>
              <p:cNvSpPr/>
              <p:nvPr/>
            </p:nvSpPr>
            <p:spPr>
              <a:xfrm>
                <a:off x="844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1" name="椭圆 90"/>
              <p:cNvSpPr/>
              <p:nvPr/>
            </p:nvSpPr>
            <p:spPr>
              <a:xfrm>
                <a:off x="1060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2" name="椭圆 91"/>
              <p:cNvSpPr/>
              <p:nvPr/>
            </p:nvSpPr>
            <p:spPr>
              <a:xfrm>
                <a:off x="127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3" name="椭圆 92"/>
              <p:cNvSpPr/>
              <p:nvPr/>
            </p:nvSpPr>
            <p:spPr>
              <a:xfrm>
                <a:off x="149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4" name="椭圆 93"/>
              <p:cNvSpPr/>
              <p:nvPr/>
            </p:nvSpPr>
            <p:spPr>
              <a:xfrm>
                <a:off x="170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5" name="椭圆 94"/>
              <p:cNvSpPr/>
              <p:nvPr/>
            </p:nvSpPr>
            <p:spPr>
              <a:xfrm>
                <a:off x="-235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6" name="椭圆 95"/>
              <p:cNvSpPr/>
              <p:nvPr/>
            </p:nvSpPr>
            <p:spPr>
              <a:xfrm>
                <a:off x="-19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7" name="椭圆 96"/>
              <p:cNvSpPr/>
              <p:nvPr/>
            </p:nvSpPr>
            <p:spPr>
              <a:xfrm>
                <a:off x="19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8" name="椭圆 97"/>
              <p:cNvSpPr/>
              <p:nvPr/>
            </p:nvSpPr>
            <p:spPr>
              <a:xfrm>
                <a:off x="41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99" name="椭圆 98"/>
              <p:cNvSpPr/>
              <p:nvPr/>
            </p:nvSpPr>
            <p:spPr>
              <a:xfrm>
                <a:off x="62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0" name="椭圆 99"/>
              <p:cNvSpPr/>
              <p:nvPr/>
            </p:nvSpPr>
            <p:spPr>
              <a:xfrm>
                <a:off x="844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1" name="椭圆 100"/>
              <p:cNvSpPr/>
              <p:nvPr/>
            </p:nvSpPr>
            <p:spPr>
              <a:xfrm>
                <a:off x="1060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2" name="椭圆 101"/>
              <p:cNvSpPr/>
              <p:nvPr/>
            </p:nvSpPr>
            <p:spPr>
              <a:xfrm>
                <a:off x="127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3" name="椭圆 102"/>
              <p:cNvSpPr/>
              <p:nvPr/>
            </p:nvSpPr>
            <p:spPr>
              <a:xfrm>
                <a:off x="149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4" name="椭圆 103"/>
              <p:cNvSpPr/>
              <p:nvPr/>
            </p:nvSpPr>
            <p:spPr>
              <a:xfrm>
                <a:off x="170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grpSp>
          <p:nvGrpSpPr>
            <p:cNvPr id="105" name="组合 104"/>
            <p:cNvGrpSpPr/>
            <p:nvPr/>
          </p:nvGrpSpPr>
          <p:grpSpPr>
            <a:xfrm rot="16200000">
              <a:off x="16094" y="4158"/>
              <a:ext cx="3681" cy="1015"/>
              <a:chOff x="-2357" y="-7465"/>
              <a:chExt cx="20880" cy="5760"/>
            </a:xfrm>
            <a:solidFill>
              <a:schemeClr val="bg1"/>
            </a:solidFill>
          </p:grpSpPr>
          <p:sp>
            <p:nvSpPr>
              <p:cNvPr id="106" name="椭圆 105"/>
              <p:cNvSpPr/>
              <p:nvPr/>
            </p:nvSpPr>
            <p:spPr>
              <a:xfrm>
                <a:off x="-235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7" name="椭圆 106"/>
              <p:cNvSpPr/>
              <p:nvPr/>
            </p:nvSpPr>
            <p:spPr>
              <a:xfrm>
                <a:off x="-197"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8" name="椭圆 107"/>
              <p:cNvSpPr/>
              <p:nvPr/>
            </p:nvSpPr>
            <p:spPr>
              <a:xfrm>
                <a:off x="19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9" name="椭圆 108"/>
              <p:cNvSpPr/>
              <p:nvPr/>
            </p:nvSpPr>
            <p:spPr>
              <a:xfrm>
                <a:off x="41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0" name="椭圆 109"/>
              <p:cNvSpPr/>
              <p:nvPr/>
            </p:nvSpPr>
            <p:spPr>
              <a:xfrm>
                <a:off x="62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1" name="椭圆 110"/>
              <p:cNvSpPr/>
              <p:nvPr/>
            </p:nvSpPr>
            <p:spPr>
              <a:xfrm>
                <a:off x="844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2" name="椭圆 111"/>
              <p:cNvSpPr/>
              <p:nvPr/>
            </p:nvSpPr>
            <p:spPr>
              <a:xfrm>
                <a:off x="1060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3" name="椭圆 112"/>
              <p:cNvSpPr/>
              <p:nvPr/>
            </p:nvSpPr>
            <p:spPr>
              <a:xfrm>
                <a:off x="1276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4" name="椭圆 113"/>
              <p:cNvSpPr/>
              <p:nvPr/>
            </p:nvSpPr>
            <p:spPr>
              <a:xfrm>
                <a:off x="1492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5" name="椭圆 114"/>
              <p:cNvSpPr/>
              <p:nvPr/>
            </p:nvSpPr>
            <p:spPr>
              <a:xfrm>
                <a:off x="17083" y="-746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6" name="椭圆 115"/>
              <p:cNvSpPr/>
              <p:nvPr/>
            </p:nvSpPr>
            <p:spPr>
              <a:xfrm>
                <a:off x="-235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7" name="椭圆 116"/>
              <p:cNvSpPr/>
              <p:nvPr/>
            </p:nvSpPr>
            <p:spPr>
              <a:xfrm>
                <a:off x="-197"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8" name="椭圆 117"/>
              <p:cNvSpPr/>
              <p:nvPr/>
            </p:nvSpPr>
            <p:spPr>
              <a:xfrm>
                <a:off x="19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19" name="椭圆 118"/>
              <p:cNvSpPr/>
              <p:nvPr/>
            </p:nvSpPr>
            <p:spPr>
              <a:xfrm>
                <a:off x="41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0" name="椭圆 119"/>
              <p:cNvSpPr/>
              <p:nvPr/>
            </p:nvSpPr>
            <p:spPr>
              <a:xfrm>
                <a:off x="62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1" name="椭圆 120"/>
              <p:cNvSpPr/>
              <p:nvPr/>
            </p:nvSpPr>
            <p:spPr>
              <a:xfrm>
                <a:off x="844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2" name="椭圆 121"/>
              <p:cNvSpPr/>
              <p:nvPr/>
            </p:nvSpPr>
            <p:spPr>
              <a:xfrm>
                <a:off x="1060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3" name="椭圆 122"/>
              <p:cNvSpPr/>
              <p:nvPr/>
            </p:nvSpPr>
            <p:spPr>
              <a:xfrm>
                <a:off x="1276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4" name="椭圆 123"/>
              <p:cNvSpPr/>
              <p:nvPr/>
            </p:nvSpPr>
            <p:spPr>
              <a:xfrm>
                <a:off x="1492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5" name="椭圆 124"/>
              <p:cNvSpPr/>
              <p:nvPr/>
            </p:nvSpPr>
            <p:spPr>
              <a:xfrm>
                <a:off x="17083" y="-530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6" name="椭圆 125"/>
              <p:cNvSpPr/>
              <p:nvPr/>
            </p:nvSpPr>
            <p:spPr>
              <a:xfrm>
                <a:off x="-235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7" name="椭圆 126"/>
              <p:cNvSpPr/>
              <p:nvPr/>
            </p:nvSpPr>
            <p:spPr>
              <a:xfrm>
                <a:off x="-197"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8" name="椭圆 127"/>
              <p:cNvSpPr/>
              <p:nvPr/>
            </p:nvSpPr>
            <p:spPr>
              <a:xfrm>
                <a:off x="19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9" name="椭圆 128"/>
              <p:cNvSpPr/>
              <p:nvPr/>
            </p:nvSpPr>
            <p:spPr>
              <a:xfrm>
                <a:off x="41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0" name="椭圆 129"/>
              <p:cNvSpPr/>
              <p:nvPr/>
            </p:nvSpPr>
            <p:spPr>
              <a:xfrm>
                <a:off x="62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1" name="椭圆 130"/>
              <p:cNvSpPr/>
              <p:nvPr/>
            </p:nvSpPr>
            <p:spPr>
              <a:xfrm>
                <a:off x="844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2" name="椭圆 131"/>
              <p:cNvSpPr/>
              <p:nvPr/>
            </p:nvSpPr>
            <p:spPr>
              <a:xfrm>
                <a:off x="1060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3" name="椭圆 132"/>
              <p:cNvSpPr/>
              <p:nvPr/>
            </p:nvSpPr>
            <p:spPr>
              <a:xfrm>
                <a:off x="1276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4" name="椭圆 133"/>
              <p:cNvSpPr/>
              <p:nvPr/>
            </p:nvSpPr>
            <p:spPr>
              <a:xfrm>
                <a:off x="1492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35" name="椭圆 134"/>
              <p:cNvSpPr/>
              <p:nvPr/>
            </p:nvSpPr>
            <p:spPr>
              <a:xfrm>
                <a:off x="17083" y="-3145"/>
                <a:ext cx="1440" cy="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8B1BB5-C530-D0F9-F75A-05FE38315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11458"/>
            <a:ext cx="12192000" cy="6858635"/>
          </a:xfrm>
          <a:prstGeom prst="rect">
            <a:avLst/>
          </a:prstGeom>
          <a:solidFill>
            <a:srgbClr val="15151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 name="视佐1"/>
          <p:cNvSpPr/>
          <p:nvPr/>
        </p:nvSpPr>
        <p:spPr>
          <a:xfrm>
            <a:off x="1747520" y="3920490"/>
            <a:ext cx="8698230" cy="1014730"/>
          </a:xfrm>
          <a:prstGeom prst="rect">
            <a:avLst/>
          </a:prstGeom>
          <a:noFill/>
        </p:spPr>
        <p:txBody>
          <a:bodyPr wrap="square" rtlCol="0">
            <a:spAutoFit/>
          </a:bodyPr>
          <a:lstStyle/>
          <a:p>
            <a:pPr algn="ctr"/>
            <a:r>
              <a:rPr lang="zh-CN" altLang="en-US" sz="6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作品内容概述</a:t>
            </a:r>
          </a:p>
        </p:txBody>
      </p:sp>
      <p:sp>
        <p:nvSpPr>
          <p:cNvPr id="10" name="矩形 9"/>
          <p:cNvSpPr/>
          <p:nvPr/>
        </p:nvSpPr>
        <p:spPr>
          <a:xfrm>
            <a:off x="4999355" y="150622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5126673" y="1729740"/>
            <a:ext cx="1938655" cy="1106805"/>
          </a:xfrm>
          <a:prstGeom prst="rect">
            <a:avLst/>
          </a:prstGeom>
          <a:noFill/>
        </p:spPr>
        <p:txBody>
          <a:bodyPr wrap="square" rtlCol="0">
            <a:spAutoFit/>
          </a:bodyPr>
          <a:lstStyle/>
          <a:p>
            <a:pPr algn="ctr">
              <a:lnSpc>
                <a:spcPct val="100000"/>
              </a:lnSpc>
            </a:pPr>
            <a:r>
              <a:rPr lang="en-US" altLang="zh-CN" sz="6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01</a:t>
            </a:r>
          </a:p>
        </p:txBody>
      </p:sp>
      <p:cxnSp>
        <p:nvCxnSpPr>
          <p:cNvPr id="13" name="直接连接符 12"/>
          <p:cNvCxnSpPr/>
          <p:nvPr/>
        </p:nvCxnSpPr>
        <p:spPr>
          <a:xfrm>
            <a:off x="5466000" y="2807335"/>
            <a:ext cx="1260000" cy="2921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1" name="组合 50"/>
          <p:cNvGrpSpPr/>
          <p:nvPr/>
        </p:nvGrpSpPr>
        <p:grpSpPr>
          <a:xfrm>
            <a:off x="10657840" y="426085"/>
            <a:ext cx="960120" cy="243205"/>
            <a:chOff x="1920" y="-3760"/>
            <a:chExt cx="6646" cy="1682"/>
          </a:xfrm>
        </p:grpSpPr>
        <p:sp>
          <p:nvSpPr>
            <p:cNvPr id="48" name="椭圆 47"/>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9" name="等腰三角形 48"/>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0" name="矩形 49"/>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视佐1"/>
          <p:cNvSpPr/>
          <p:nvPr/>
        </p:nvSpPr>
        <p:spPr>
          <a:xfrm>
            <a:off x="130683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sp>
        <p:nvSpPr>
          <p:cNvPr id="2" name="视佐1"/>
          <p:cNvSpPr/>
          <p:nvPr/>
        </p:nvSpPr>
        <p:spPr>
          <a:xfrm>
            <a:off x="5099050" y="2921000"/>
            <a:ext cx="1993900" cy="398780"/>
          </a:xfrm>
          <a:prstGeom prst="rect">
            <a:avLst/>
          </a:prstGeom>
          <a:noFill/>
        </p:spPr>
        <p:txBody>
          <a:bodyPr wrap="square" rtlCol="0">
            <a:spAutoFit/>
          </a:bodyPr>
          <a:lstStyle/>
          <a:p>
            <a:pPr algn="ctr">
              <a:lnSpc>
                <a:spcPct val="100000"/>
              </a:lnSpc>
            </a:pPr>
            <a:r>
              <a:rPr lang="en-US" altLang="zh-CN" sz="2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CHAPTER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F13F8D4-7B05-7794-BE9E-BCD6333E0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691" y="-15240"/>
            <a:ext cx="4371063" cy="6858000"/>
          </a:xfrm>
          <a:prstGeom prst="rect">
            <a:avLst/>
          </a:prstGeom>
        </p:spPr>
      </p:pic>
      <p:sp>
        <p:nvSpPr>
          <p:cNvPr id="37" name="视佐4"/>
          <p:cNvSpPr/>
          <p:nvPr/>
        </p:nvSpPr>
        <p:spPr>
          <a:xfrm>
            <a:off x="728980" y="2132767"/>
            <a:ext cx="6521450" cy="1275670"/>
          </a:xfrm>
          <a:prstGeom prst="rect">
            <a:avLst/>
          </a:prstGeom>
          <a:noFill/>
          <a:ln>
            <a:noFill/>
          </a:ln>
        </p:spPr>
        <p:txBody>
          <a:bodyPr wrap="square" rtlCol="0">
            <a:spAutoFit/>
          </a:bodyPr>
          <a:lstStyle/>
          <a:p>
            <a:pPr>
              <a:lnSpc>
                <a:spcPct val="150000"/>
              </a:lnSpc>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麦当劳（</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McDonald‘s</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）是全球大型连锁餐厅，</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1955</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年创立于美国芝加哥，遍布全球六大洲</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119</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个国家，主要售卖汉堡、薯条等快餐食品。麦当劳的快餐文化引发了关于食物导致肥胖、公司道德和消费责任的讨论，有人批评其快餐食品缺乏营养均衡，影响公众健康。</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a:p>
            <a:pPr>
              <a:lnSpc>
                <a:spcPct val="150000"/>
              </a:lnSpc>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本报告分析麦当劳全部产品中典型营养成分的含量（占每日推荐摄入量的百分比）并主要利用</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Matplotlib</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和</a:t>
            </a:r>
            <a:r>
              <a:rPr lang="en-US" altLang="zh-CN" sz="1050" dirty="0" err="1">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Plotly</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库实现数据可视化，得出生动有趣的结论，为大众提供麦当劳消费新思路。</a:t>
            </a:r>
          </a:p>
        </p:txBody>
      </p:sp>
      <p:sp>
        <p:nvSpPr>
          <p:cNvPr id="11" name="视佐5"/>
          <p:cNvSpPr/>
          <p:nvPr/>
        </p:nvSpPr>
        <p:spPr>
          <a:xfrm>
            <a:off x="7620000" y="3413760"/>
            <a:ext cx="3750945" cy="278003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4" name="视佐6"/>
          <p:cNvSpPr/>
          <p:nvPr/>
        </p:nvSpPr>
        <p:spPr>
          <a:xfrm>
            <a:off x="728980" y="3632200"/>
            <a:ext cx="2394585" cy="521970"/>
          </a:xfrm>
          <a:prstGeom prst="rect">
            <a:avLst/>
          </a:prstGeom>
          <a:noFill/>
          <a:ln>
            <a:noFill/>
          </a:ln>
        </p:spPr>
        <p:txBody>
          <a:bodyPr wrap="square" rtlCol="0">
            <a:spAutoFit/>
          </a:bodyPr>
          <a:lstStyle/>
          <a:p>
            <a:r>
              <a:rPr lang="en-US" altLang="zh-CN" sz="280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01</a:t>
            </a:r>
          </a:p>
        </p:txBody>
      </p:sp>
      <p:sp>
        <p:nvSpPr>
          <p:cNvPr id="5" name="视佐7"/>
          <p:cNvSpPr/>
          <p:nvPr/>
        </p:nvSpPr>
        <p:spPr>
          <a:xfrm>
            <a:off x="728980" y="4287520"/>
            <a:ext cx="2395220" cy="306705"/>
          </a:xfrm>
          <a:prstGeom prst="rect">
            <a:avLst/>
          </a:prstGeom>
          <a:noFill/>
          <a:ln>
            <a:noFill/>
          </a:ln>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数据收集</a:t>
            </a:r>
          </a:p>
        </p:txBody>
      </p:sp>
      <p:sp>
        <p:nvSpPr>
          <p:cNvPr id="8" name="视佐8"/>
          <p:cNvSpPr/>
          <p:nvPr/>
        </p:nvSpPr>
        <p:spPr>
          <a:xfrm>
            <a:off x="728980" y="4621530"/>
            <a:ext cx="2294255" cy="1760418"/>
          </a:xfrm>
          <a:prstGeom prst="rect">
            <a:avLst/>
          </a:prstGeom>
          <a:noFill/>
          <a:ln>
            <a:noFill/>
          </a:ln>
        </p:spPr>
        <p:txBody>
          <a:bodyPr wrap="square" rtlCol="0">
            <a:spAutoFit/>
          </a:bodyPr>
          <a:lstStyle/>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本报告数据来源于</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Kaggle</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，原始数据获取地址：</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hlinkClick r:id="rId4"/>
              </a:rPr>
              <a:t>https://www.kaggle.com/datasets/mcdonalds/nutrition-facts?resource=download</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完整数据集可参见仓库中储存的</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menu.csv</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文件</a:t>
            </a:r>
          </a:p>
        </p:txBody>
      </p:sp>
      <p:cxnSp>
        <p:nvCxnSpPr>
          <p:cNvPr id="45" name="视佐9"/>
          <p:cNvCxnSpPr/>
          <p:nvPr/>
        </p:nvCxnSpPr>
        <p:spPr>
          <a:xfrm>
            <a:off x="824230" y="4154170"/>
            <a:ext cx="496570" cy="0"/>
          </a:xfrm>
          <a:prstGeom prst="line">
            <a:avLst/>
          </a:prstGeom>
          <a:ln w="38100" cap="flat" cmpd="sng" algn="ctr">
            <a:solidFill>
              <a:srgbClr val="151516"/>
            </a:solidFill>
            <a:prstDash val="solid"/>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4" name="视佐10"/>
          <p:cNvSpPr/>
          <p:nvPr/>
        </p:nvSpPr>
        <p:spPr>
          <a:xfrm>
            <a:off x="3386455" y="3632200"/>
            <a:ext cx="2394585" cy="521970"/>
          </a:xfrm>
          <a:prstGeom prst="rect">
            <a:avLst/>
          </a:prstGeom>
          <a:noFill/>
          <a:ln>
            <a:noFill/>
          </a:ln>
        </p:spPr>
        <p:txBody>
          <a:bodyPr wrap="square" rtlCol="0">
            <a:spAutoFit/>
          </a:bodyPr>
          <a:lstStyle/>
          <a:p>
            <a:r>
              <a:rPr lang="en-US" altLang="zh-CN" sz="280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02</a:t>
            </a:r>
          </a:p>
        </p:txBody>
      </p:sp>
      <p:sp>
        <p:nvSpPr>
          <p:cNvPr id="25" name="视佐11"/>
          <p:cNvSpPr/>
          <p:nvPr/>
        </p:nvSpPr>
        <p:spPr>
          <a:xfrm>
            <a:off x="3386455" y="4287520"/>
            <a:ext cx="2395220" cy="306705"/>
          </a:xfrm>
          <a:prstGeom prst="rect">
            <a:avLst/>
          </a:prstGeom>
          <a:noFill/>
          <a:ln>
            <a:noFill/>
          </a:ln>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数据处理</a:t>
            </a:r>
          </a:p>
        </p:txBody>
      </p:sp>
      <p:sp>
        <p:nvSpPr>
          <p:cNvPr id="27" name="视佐12"/>
          <p:cNvSpPr/>
          <p:nvPr/>
        </p:nvSpPr>
        <p:spPr bwMode="auto">
          <a:xfrm>
            <a:off x="3386455" y="4621530"/>
            <a:ext cx="2294255" cy="1275670"/>
          </a:xfrm>
          <a:prstGeom prst="rect">
            <a:avLst/>
          </a:prstGeom>
          <a:noFill/>
          <a:ln>
            <a:noFill/>
          </a:ln>
        </p:spPr>
        <p:txBody>
          <a:bodyPr wrap="square" rtlCol="0">
            <a:spAutoFit/>
          </a:bodyPr>
          <a:lstStyle/>
          <a:p>
            <a:pPr marL="171450" indent="-171450">
              <a:lnSpc>
                <a:spcPct val="150000"/>
              </a:lnSpc>
              <a:buFont typeface="Arial" panose="020B0604020202020204"/>
              <a:buChar char="•"/>
            </a:pPr>
            <a:r>
              <a:rPr lang="zh-CN" altLang="en-US" sz="1050" dirty="0">
                <a:solidFill>
                  <a:srgbClr val="575758"/>
                </a:solidFill>
                <a:latin typeface="思源黑体 CN Medium"/>
                <a:ea typeface="思源黑体 CN Medium"/>
                <a:cs typeface="思源黑体 CN Medium"/>
              </a:rPr>
              <a:t>本报告通过检测数据缺失值来对确保数据的完整性。</a:t>
            </a:r>
          </a:p>
          <a:p>
            <a:pPr marL="171450" indent="-171450">
              <a:lnSpc>
                <a:spcPct val="150000"/>
              </a:lnSpc>
              <a:buFont typeface="Arial" panose="020B0604020202020204"/>
              <a:buChar char="•"/>
            </a:pPr>
            <a:r>
              <a:rPr lang="zh-CN" altLang="en-US" sz="1050" dirty="0">
                <a:solidFill>
                  <a:srgbClr val="575758"/>
                </a:solidFill>
                <a:latin typeface="思源黑体 CN Medium"/>
                <a:ea typeface="思源黑体 CN Medium"/>
                <a:cs typeface="思源黑体 CN Medium"/>
              </a:rPr>
              <a:t>这里使用的是</a:t>
            </a:r>
            <a:r>
              <a:rPr lang="en-US" altLang="zh-CN" sz="1050" dirty="0">
                <a:solidFill>
                  <a:srgbClr val="575758"/>
                </a:solidFill>
                <a:latin typeface="思源黑体 CN Medium"/>
                <a:ea typeface="思源黑体 CN Medium"/>
                <a:cs typeface="思源黑体 CN Medium"/>
              </a:rPr>
              <a:t>Python</a:t>
            </a:r>
            <a:r>
              <a:rPr lang="zh-CN" altLang="en-US" sz="1050" dirty="0">
                <a:solidFill>
                  <a:srgbClr val="575758"/>
                </a:solidFill>
                <a:latin typeface="思源黑体 CN Medium"/>
                <a:ea typeface="思源黑体 CN Medium"/>
                <a:cs typeface="思源黑体 CN Medium"/>
              </a:rPr>
              <a:t>的</a:t>
            </a:r>
            <a:r>
              <a:rPr lang="en-US" altLang="zh-CN" sz="1050" dirty="0">
                <a:solidFill>
                  <a:srgbClr val="575758"/>
                </a:solidFill>
                <a:latin typeface="思源黑体 CN Medium"/>
                <a:ea typeface="思源黑体 CN Medium"/>
                <a:cs typeface="思源黑体 CN Medium"/>
              </a:rPr>
              <a:t>Pandas</a:t>
            </a:r>
            <a:r>
              <a:rPr lang="zh-CN" altLang="en-US" sz="1050" dirty="0">
                <a:solidFill>
                  <a:srgbClr val="575758"/>
                </a:solidFill>
                <a:latin typeface="思源黑体 CN Medium"/>
                <a:ea typeface="思源黑体 CN Medium"/>
                <a:cs typeface="思源黑体 CN Medium"/>
              </a:rPr>
              <a:t>库来检查</a:t>
            </a:r>
            <a:r>
              <a:rPr lang="en-US" altLang="zh-CN" sz="1050" dirty="0">
                <a:solidFill>
                  <a:srgbClr val="575758"/>
                </a:solidFill>
                <a:latin typeface="思源黑体 CN Medium"/>
                <a:ea typeface="思源黑体 CN Medium"/>
                <a:cs typeface="思源黑体 CN Medium"/>
              </a:rPr>
              <a:t>menu </a:t>
            </a:r>
            <a:r>
              <a:rPr lang="en-US" altLang="zh-CN" sz="1050" dirty="0" err="1">
                <a:solidFill>
                  <a:srgbClr val="575758"/>
                </a:solidFill>
                <a:latin typeface="思源黑体 CN Medium"/>
                <a:ea typeface="思源黑体 CN Medium"/>
                <a:cs typeface="思源黑体 CN Medium"/>
              </a:rPr>
              <a:t>DataFrame</a:t>
            </a:r>
            <a:r>
              <a:rPr lang="zh-CN" altLang="en-US" sz="1050" dirty="0">
                <a:solidFill>
                  <a:srgbClr val="575758"/>
                </a:solidFill>
                <a:latin typeface="思源黑体 CN Medium"/>
                <a:ea typeface="思源黑体 CN Medium"/>
                <a:cs typeface="思源黑体 CN Medium"/>
              </a:rPr>
              <a:t>中是否有缺失值（</a:t>
            </a:r>
            <a:r>
              <a:rPr lang="en-US" altLang="zh-CN" sz="1050" dirty="0" err="1">
                <a:solidFill>
                  <a:srgbClr val="575758"/>
                </a:solidFill>
                <a:latin typeface="思源黑体 CN Medium"/>
                <a:ea typeface="思源黑体 CN Medium"/>
                <a:cs typeface="思源黑体 CN Medium"/>
              </a:rPr>
              <a:t>NaN</a:t>
            </a:r>
            <a:r>
              <a:rPr lang="zh-CN" altLang="en-US" sz="1050" dirty="0">
                <a:solidFill>
                  <a:srgbClr val="575758"/>
                </a:solidFill>
                <a:latin typeface="思源黑体 CN Medium"/>
                <a:ea typeface="思源黑体 CN Medium"/>
                <a:cs typeface="思源黑体 CN Medium"/>
              </a:rPr>
              <a:t>）。</a:t>
            </a:r>
            <a:endParaRPr lang="zh-CN" sz="1050" dirty="0">
              <a:solidFill>
                <a:srgbClr val="575758"/>
              </a:solidFill>
              <a:latin typeface="思源黑体 CN Medium"/>
              <a:ea typeface="思源黑体 CN Medium"/>
              <a:cs typeface="思源黑体 CN Medium"/>
            </a:endParaRPr>
          </a:p>
        </p:txBody>
      </p:sp>
      <p:cxnSp>
        <p:nvCxnSpPr>
          <p:cNvPr id="30" name="视佐13"/>
          <p:cNvCxnSpPr/>
          <p:nvPr/>
        </p:nvCxnSpPr>
        <p:spPr>
          <a:xfrm>
            <a:off x="3481705" y="4154170"/>
            <a:ext cx="496570" cy="0"/>
          </a:xfrm>
          <a:prstGeom prst="line">
            <a:avLst/>
          </a:prstGeom>
          <a:ln w="38100" cap="flat" cmpd="sng" algn="ctr">
            <a:solidFill>
              <a:srgbClr val="151516"/>
            </a:solidFill>
            <a:prstDash val="solid"/>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33" name="视佐14"/>
          <p:cNvSpPr/>
          <p:nvPr/>
        </p:nvSpPr>
        <p:spPr>
          <a:xfrm>
            <a:off x="6043930" y="3632200"/>
            <a:ext cx="2394585" cy="521970"/>
          </a:xfrm>
          <a:prstGeom prst="rect">
            <a:avLst/>
          </a:prstGeom>
          <a:noFill/>
          <a:ln>
            <a:noFill/>
          </a:ln>
        </p:spPr>
        <p:txBody>
          <a:bodyPr wrap="square" rtlCol="0">
            <a:spAutoFit/>
          </a:bodyPr>
          <a:lstStyle/>
          <a:p>
            <a:r>
              <a:rPr lang="en-US" altLang="zh-CN" sz="280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03</a:t>
            </a:r>
          </a:p>
        </p:txBody>
      </p:sp>
      <p:sp>
        <p:nvSpPr>
          <p:cNvPr id="34" name="视佐15"/>
          <p:cNvSpPr/>
          <p:nvPr/>
        </p:nvSpPr>
        <p:spPr>
          <a:xfrm>
            <a:off x="6043930" y="4287520"/>
            <a:ext cx="2395220" cy="306705"/>
          </a:xfrm>
          <a:prstGeom prst="rect">
            <a:avLst/>
          </a:prstGeom>
          <a:noFill/>
          <a:ln>
            <a:noFill/>
          </a:ln>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数据分析</a:t>
            </a:r>
          </a:p>
        </p:txBody>
      </p:sp>
      <p:sp>
        <p:nvSpPr>
          <p:cNvPr id="35" name="视佐16"/>
          <p:cNvSpPr/>
          <p:nvPr/>
        </p:nvSpPr>
        <p:spPr>
          <a:xfrm>
            <a:off x="6043930" y="4621530"/>
            <a:ext cx="2294255" cy="1518044"/>
          </a:xfrm>
          <a:prstGeom prst="rect">
            <a:avLst/>
          </a:prstGeom>
          <a:noFill/>
          <a:ln>
            <a:noFill/>
          </a:ln>
        </p:spPr>
        <p:txBody>
          <a:bodyPr wrap="square" rtlCol="0">
            <a:spAutoFit/>
          </a:bodyPr>
          <a:lstStyle/>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麦当劳产品的分类</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麦当劳产品中营养成分的分析（六大营养元素：碳水化合物、蛋白质、脂肪、无机盐、膳食纤维、维生素）</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麦当劳产品卡路里含量排名</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cxnSp>
        <p:nvCxnSpPr>
          <p:cNvPr id="36" name="视佐17"/>
          <p:cNvCxnSpPr/>
          <p:nvPr/>
        </p:nvCxnSpPr>
        <p:spPr>
          <a:xfrm>
            <a:off x="6139180" y="4154170"/>
            <a:ext cx="496570" cy="0"/>
          </a:xfrm>
          <a:prstGeom prst="line">
            <a:avLst/>
          </a:prstGeom>
          <a:ln w="38100" cap="flat" cmpd="sng" algn="ctr">
            <a:solidFill>
              <a:srgbClr val="151516"/>
            </a:solidFill>
            <a:prstDash val="solid"/>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视佐18"/>
          <p:cNvSpPr/>
          <p:nvPr/>
        </p:nvSpPr>
        <p:spPr>
          <a:xfrm>
            <a:off x="8701405" y="3632200"/>
            <a:ext cx="2394585" cy="521970"/>
          </a:xfrm>
          <a:prstGeom prst="rect">
            <a:avLst/>
          </a:prstGeom>
          <a:noFill/>
          <a:ln>
            <a:noFill/>
          </a:ln>
        </p:spPr>
        <p:txBody>
          <a:bodyPr wrap="square" rtlCol="0">
            <a:spAutoFit/>
          </a:bodyPr>
          <a:lstStyle/>
          <a:p>
            <a:r>
              <a:rPr lang="en-US" altLang="zh-CN" sz="280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04</a:t>
            </a:r>
          </a:p>
        </p:txBody>
      </p:sp>
      <p:sp>
        <p:nvSpPr>
          <p:cNvPr id="42" name="视佐19"/>
          <p:cNvSpPr/>
          <p:nvPr/>
        </p:nvSpPr>
        <p:spPr>
          <a:xfrm>
            <a:off x="8701405" y="4287520"/>
            <a:ext cx="2395220" cy="306705"/>
          </a:xfrm>
          <a:prstGeom prst="rect">
            <a:avLst/>
          </a:prstGeom>
          <a:noFill/>
          <a:ln>
            <a:noFill/>
          </a:ln>
        </p:spPr>
        <p:txBody>
          <a:bodyPr wrap="square" rtlCol="0">
            <a:spAutoFit/>
          </a:bodyPr>
          <a:lstStyle/>
          <a:p>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总结</a:t>
            </a:r>
          </a:p>
        </p:txBody>
      </p:sp>
      <p:sp>
        <p:nvSpPr>
          <p:cNvPr id="43" name="视佐20"/>
          <p:cNvSpPr/>
          <p:nvPr/>
        </p:nvSpPr>
        <p:spPr>
          <a:xfrm>
            <a:off x="8701405" y="4621530"/>
            <a:ext cx="2294255" cy="1518044"/>
          </a:xfrm>
          <a:prstGeom prst="rect">
            <a:avLst/>
          </a:prstGeom>
          <a:noFill/>
          <a:ln>
            <a:noFill/>
          </a:ln>
        </p:spPr>
        <p:txBody>
          <a:bodyPr wrap="square" rtlCol="0">
            <a:spAutoFit/>
          </a:bodyPr>
          <a:lstStyle/>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建议大家在有选择的条件下尽量少吃麦当劳，特别是麦乐鸡、麦旋风以及</a:t>
            </a:r>
            <a:r>
              <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Big Breakfast</a:t>
            </a: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系列的一些产品。</a:t>
            </a:r>
            <a:endParaRPr lang="en-US" altLang="zh-CN"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a:p>
            <a:pPr marL="171450" indent="-171450">
              <a:lnSpc>
                <a:spcPct val="150000"/>
              </a:lnSpc>
              <a:buFont typeface="Arial" panose="020B0604020202020204"/>
              <a:buChar char="•"/>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如果你吃麦当劳是为了快乐，那这份报告看过一笑就行。</a:t>
            </a:r>
          </a:p>
        </p:txBody>
      </p:sp>
      <p:cxnSp>
        <p:nvCxnSpPr>
          <p:cNvPr id="44" name="视佐21"/>
          <p:cNvCxnSpPr/>
          <p:nvPr/>
        </p:nvCxnSpPr>
        <p:spPr>
          <a:xfrm>
            <a:off x="8796655" y="4154170"/>
            <a:ext cx="496570" cy="0"/>
          </a:xfrm>
          <a:prstGeom prst="line">
            <a:avLst/>
          </a:prstGeom>
          <a:ln w="38100" cap="flat" cmpd="sng" algn="ctr">
            <a:solidFill>
              <a:srgbClr val="151516"/>
            </a:solidFill>
            <a:prstDash val="solid"/>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视佐22"/>
          <p:cNvCxnSpPr/>
          <p:nvPr/>
        </p:nvCxnSpPr>
        <p:spPr>
          <a:xfrm>
            <a:off x="3225800" y="3724275"/>
            <a:ext cx="0" cy="21590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视佐23"/>
          <p:cNvCxnSpPr/>
          <p:nvPr/>
        </p:nvCxnSpPr>
        <p:spPr>
          <a:xfrm>
            <a:off x="5867400" y="3724275"/>
            <a:ext cx="0" cy="21590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视佐24"/>
          <p:cNvCxnSpPr/>
          <p:nvPr/>
        </p:nvCxnSpPr>
        <p:spPr>
          <a:xfrm>
            <a:off x="8576945" y="3724275"/>
            <a:ext cx="0" cy="21590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视佐1"/>
          <p:cNvSpPr/>
          <p:nvPr/>
        </p:nvSpPr>
        <p:spPr>
          <a:xfrm>
            <a:off x="728980" y="1264920"/>
            <a:ext cx="7155815" cy="584775"/>
          </a:xfrm>
          <a:prstGeom prst="rect">
            <a:avLst/>
          </a:prstGeom>
          <a:noFill/>
        </p:spPr>
        <p:txBody>
          <a:bodyPr wrap="square" rtlCol="0">
            <a:spAutoFit/>
          </a:bodyPr>
          <a:lstStyle/>
          <a:p>
            <a:pPr algn="l"/>
            <a:r>
              <a:rPr lang="zh-CN" altLang="en-US" sz="32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麦门！</a:t>
            </a:r>
          </a:p>
        </p:txBody>
      </p:sp>
      <p:sp>
        <p:nvSpPr>
          <p:cNvPr id="6" name="视佐2"/>
          <p:cNvSpPr/>
          <p:nvPr/>
        </p:nvSpPr>
        <p:spPr>
          <a:xfrm>
            <a:off x="728980" y="1772285"/>
            <a:ext cx="7155815" cy="398780"/>
          </a:xfrm>
          <a:prstGeom prst="rect">
            <a:avLst/>
          </a:prstGeom>
          <a:noFill/>
        </p:spPr>
        <p:txBody>
          <a:bodyPr wrap="square" rtlCol="0">
            <a:spAutoFit/>
          </a:bodyPr>
          <a:lstStyle/>
          <a:p>
            <a:pPr algn="l"/>
            <a:r>
              <a:rPr lang="en-US" altLang="zh-CN" sz="20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a:t>
            </a:r>
            <a:r>
              <a:rPr lang="zh-CN" altLang="en-US" sz="20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麦当劳产品营养成分你知多少</a:t>
            </a:r>
          </a:p>
        </p:txBody>
      </p:sp>
      <p:grpSp>
        <p:nvGrpSpPr>
          <p:cNvPr id="22" name="组合 21"/>
          <p:cNvGrpSpPr/>
          <p:nvPr/>
        </p:nvGrpSpPr>
        <p:grpSpPr>
          <a:xfrm>
            <a:off x="586740" y="421005"/>
            <a:ext cx="336550" cy="231140"/>
            <a:chOff x="4609" y="13051"/>
            <a:chExt cx="442" cy="400"/>
          </a:xfrm>
        </p:grpSpPr>
        <p:cxnSp>
          <p:nvCxnSpPr>
            <p:cNvPr id="23" name="直接连接符 22"/>
            <p:cNvCxnSpPr/>
            <p:nvPr/>
          </p:nvCxnSpPr>
          <p:spPr>
            <a:xfrm>
              <a:off x="4609" y="130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a:off x="4609" y="132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4609" y="134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grpSp>
      <p:sp>
        <p:nvSpPr>
          <p:cNvPr id="26" name="视佐1"/>
          <p:cNvSpPr/>
          <p:nvPr/>
        </p:nvSpPr>
        <p:spPr>
          <a:xfrm>
            <a:off x="1006475" y="306705"/>
            <a:ext cx="4326890" cy="460375"/>
          </a:xfrm>
          <a:prstGeom prst="rect">
            <a:avLst/>
          </a:prstGeom>
          <a:noFill/>
        </p:spPr>
        <p:txBody>
          <a:bodyPr wrap="square" rtlCol="0">
            <a:spAutoFit/>
          </a:bodyPr>
          <a:lstStyle/>
          <a:p>
            <a:pPr algn="l"/>
            <a:r>
              <a:rPr lang="zh-CN" altLang="en-US" sz="2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作品内容概述</a:t>
            </a:r>
          </a:p>
        </p:txBody>
      </p:sp>
      <p:grpSp>
        <p:nvGrpSpPr>
          <p:cNvPr id="28" name="组合 27"/>
          <p:cNvGrpSpPr/>
          <p:nvPr/>
        </p:nvGrpSpPr>
        <p:grpSpPr>
          <a:xfrm>
            <a:off x="10645140" y="426085"/>
            <a:ext cx="960120" cy="243205"/>
            <a:chOff x="1920" y="-3760"/>
            <a:chExt cx="6646" cy="1682"/>
          </a:xfrm>
        </p:grpSpPr>
        <p:sp>
          <p:nvSpPr>
            <p:cNvPr id="29" name="椭圆 28"/>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0" name="等腰三角形 9"/>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16" name="矩形 15"/>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ppt_x"/>
                                          </p:val>
                                        </p:tav>
                                        <p:tav tm="100000">
                                          <p:val>
                                            <p:strVal val="#ppt_x"/>
                                          </p:val>
                                        </p:tav>
                                      </p:tavLst>
                                    </p:anim>
                                    <p:anim calcmode="lin" valueType="num">
                                      <p:cBhvr additive="base">
                                        <p:cTn id="62" dur="500" fill="hold"/>
                                        <p:tgtEl>
                                          <p:spTgt spid="3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500" fill="hold"/>
                                        <p:tgtEl>
                                          <p:spTgt spid="35"/>
                                        </p:tgtEl>
                                        <p:attrNameLst>
                                          <p:attrName>ppt_x</p:attrName>
                                        </p:attrNameLst>
                                      </p:cBhvr>
                                      <p:tavLst>
                                        <p:tav tm="0">
                                          <p:val>
                                            <p:strVal val="#ppt_x"/>
                                          </p:val>
                                        </p:tav>
                                        <p:tav tm="100000">
                                          <p:val>
                                            <p:strVal val="#ppt_x"/>
                                          </p:val>
                                        </p:tav>
                                      </p:tavLst>
                                    </p:anim>
                                    <p:anim calcmode="lin" valueType="num">
                                      <p:cBhvr additive="base">
                                        <p:cTn id="66" dur="500" fill="hold"/>
                                        <p:tgtEl>
                                          <p:spTgt spid="3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500" fill="hold"/>
                                        <p:tgtEl>
                                          <p:spTgt spid="43"/>
                                        </p:tgtEl>
                                        <p:attrNameLst>
                                          <p:attrName>ppt_x</p:attrName>
                                        </p:attrNameLst>
                                      </p:cBhvr>
                                      <p:tavLst>
                                        <p:tav tm="0">
                                          <p:val>
                                            <p:strVal val="#ppt_x"/>
                                          </p:val>
                                        </p:tav>
                                        <p:tav tm="100000">
                                          <p:val>
                                            <p:strVal val="#ppt_x"/>
                                          </p:val>
                                        </p:tav>
                                      </p:tavLst>
                                    </p:anim>
                                    <p:anim calcmode="lin" valueType="num">
                                      <p:cBhvr additive="base">
                                        <p:cTn id="88" dur="500" fill="hold"/>
                                        <p:tgtEl>
                                          <p:spTgt spid="43"/>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26F70EA-A4DC-A482-4BC2-607A0D4E7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矩形 13"/>
          <p:cNvSpPr/>
          <p:nvPr/>
        </p:nvSpPr>
        <p:spPr>
          <a:xfrm>
            <a:off x="-2" y="0"/>
            <a:ext cx="12192000" cy="6858635"/>
          </a:xfrm>
          <a:prstGeom prst="rect">
            <a:avLst/>
          </a:prstGeom>
          <a:solidFill>
            <a:srgbClr val="15151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5" name="视佐1"/>
          <p:cNvSpPr/>
          <p:nvPr/>
        </p:nvSpPr>
        <p:spPr>
          <a:xfrm>
            <a:off x="1608667" y="3914140"/>
            <a:ext cx="9049174" cy="1015663"/>
          </a:xfrm>
          <a:prstGeom prst="rect">
            <a:avLst/>
          </a:prstGeom>
          <a:noFill/>
        </p:spPr>
        <p:txBody>
          <a:bodyPr wrap="square" rtlCol="0">
            <a:spAutoFit/>
          </a:bodyPr>
          <a:lstStyle/>
          <a:p>
            <a:pPr algn="ctr"/>
            <a:r>
              <a:rPr lang="zh-CN" altLang="en-US" sz="6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应用技术总结</a:t>
            </a:r>
          </a:p>
        </p:txBody>
      </p:sp>
      <p:sp>
        <p:nvSpPr>
          <p:cNvPr id="10" name="矩形 9"/>
          <p:cNvSpPr/>
          <p:nvPr/>
        </p:nvSpPr>
        <p:spPr>
          <a:xfrm>
            <a:off x="4999355" y="1506220"/>
            <a:ext cx="2193290" cy="219329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2" name="视佐1"/>
          <p:cNvSpPr/>
          <p:nvPr/>
        </p:nvSpPr>
        <p:spPr>
          <a:xfrm>
            <a:off x="5126673" y="1729740"/>
            <a:ext cx="1938655" cy="1106805"/>
          </a:xfrm>
          <a:prstGeom prst="rect">
            <a:avLst/>
          </a:prstGeom>
          <a:noFill/>
        </p:spPr>
        <p:txBody>
          <a:bodyPr wrap="square" rtlCol="0">
            <a:spAutoFit/>
          </a:bodyPr>
          <a:lstStyle/>
          <a:p>
            <a:pPr algn="ctr">
              <a:lnSpc>
                <a:spcPct val="100000"/>
              </a:lnSpc>
            </a:pPr>
            <a:r>
              <a:rPr lang="en-US" altLang="zh-CN" sz="66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02</a:t>
            </a:r>
          </a:p>
        </p:txBody>
      </p:sp>
      <p:cxnSp>
        <p:nvCxnSpPr>
          <p:cNvPr id="13" name="直接连接符 12"/>
          <p:cNvCxnSpPr/>
          <p:nvPr/>
        </p:nvCxnSpPr>
        <p:spPr>
          <a:xfrm>
            <a:off x="5466000" y="2807335"/>
            <a:ext cx="1260000" cy="29210"/>
          </a:xfrm>
          <a:prstGeom prst="lin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51" name="组合 50"/>
          <p:cNvGrpSpPr/>
          <p:nvPr/>
        </p:nvGrpSpPr>
        <p:grpSpPr>
          <a:xfrm>
            <a:off x="10657840" y="426085"/>
            <a:ext cx="960120" cy="243205"/>
            <a:chOff x="1920" y="-3760"/>
            <a:chExt cx="6646" cy="1682"/>
          </a:xfrm>
        </p:grpSpPr>
        <p:sp>
          <p:nvSpPr>
            <p:cNvPr id="48" name="椭圆 47"/>
            <p:cNvSpPr/>
            <p:nvPr/>
          </p:nvSpPr>
          <p:spPr>
            <a:xfrm>
              <a:off x="1920" y="-3760"/>
              <a:ext cx="1683" cy="168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49" name="等腰三角形 48"/>
            <p:cNvSpPr/>
            <p:nvPr/>
          </p:nvSpPr>
          <p:spPr>
            <a:xfrm>
              <a:off x="4547" y="-3639"/>
              <a:ext cx="1672" cy="1440"/>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0" name="矩形 49"/>
            <p:cNvSpPr/>
            <p:nvPr/>
          </p:nvSpPr>
          <p:spPr>
            <a:xfrm>
              <a:off x="7126" y="-3639"/>
              <a:ext cx="1440" cy="144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nvGrpSpPr>
          <p:cNvPr id="55" name="组合 54"/>
          <p:cNvGrpSpPr/>
          <p:nvPr/>
        </p:nvGrpSpPr>
        <p:grpSpPr>
          <a:xfrm>
            <a:off x="599440" y="421005"/>
            <a:ext cx="336550" cy="231140"/>
            <a:chOff x="4609" y="13051"/>
            <a:chExt cx="442" cy="400"/>
          </a:xfrm>
        </p:grpSpPr>
        <p:cxnSp>
          <p:nvCxnSpPr>
            <p:cNvPr id="52" name="直接连接符 51"/>
            <p:cNvCxnSpPr/>
            <p:nvPr/>
          </p:nvCxnSpPr>
          <p:spPr>
            <a:xfrm>
              <a:off x="4609" y="130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p:nvCxnSpPr>
          <p:spPr>
            <a:xfrm>
              <a:off x="4609" y="132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视佐1"/>
          <p:cNvSpPr/>
          <p:nvPr/>
        </p:nvSpPr>
        <p:spPr>
          <a:xfrm>
            <a:off x="1306830" y="383540"/>
            <a:ext cx="4951095" cy="306705"/>
          </a:xfrm>
          <a:prstGeom prst="rect">
            <a:avLst/>
          </a:prstGeom>
          <a:noFill/>
        </p:spPr>
        <p:txBody>
          <a:bodyPr wrap="square" rtlCol="0">
            <a:spAutoFit/>
          </a:bodyPr>
          <a:lstStyle/>
          <a:p>
            <a:pPr algn="dist">
              <a:lnSpc>
                <a:spcPct val="100000"/>
              </a:lnSpc>
            </a:pPr>
            <a:r>
              <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WORK </a:t>
            </a:r>
            <a:r>
              <a:rPr lang="en-US" altLang="zh-CN"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INTRODUCTION</a:t>
            </a:r>
            <a:endParaRPr lang="zh-CN" altLang="en-US" sz="14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endParaRPr>
          </a:p>
        </p:txBody>
      </p:sp>
      <p:sp>
        <p:nvSpPr>
          <p:cNvPr id="2" name="视佐1"/>
          <p:cNvSpPr/>
          <p:nvPr/>
        </p:nvSpPr>
        <p:spPr>
          <a:xfrm>
            <a:off x="5099050" y="2921000"/>
            <a:ext cx="1993900" cy="398780"/>
          </a:xfrm>
          <a:prstGeom prst="rect">
            <a:avLst/>
          </a:prstGeom>
          <a:noFill/>
        </p:spPr>
        <p:txBody>
          <a:bodyPr wrap="square" rtlCol="0">
            <a:spAutoFit/>
          </a:bodyPr>
          <a:lstStyle/>
          <a:p>
            <a:pPr algn="ctr">
              <a:lnSpc>
                <a:spcPct val="100000"/>
              </a:lnSpc>
            </a:pPr>
            <a:r>
              <a:rPr lang="en-US" altLang="zh-CN" sz="2000" dirty="0">
                <a:solidFill>
                  <a:schemeClr val="bg1"/>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CHAPTER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视佐1"/>
          <p:cNvSpPr/>
          <p:nvPr/>
        </p:nvSpPr>
        <p:spPr>
          <a:xfrm>
            <a:off x="411385" y="886502"/>
            <a:ext cx="10734040" cy="583565"/>
          </a:xfrm>
          <a:prstGeom prst="rect">
            <a:avLst/>
          </a:prstGeom>
          <a:noFill/>
        </p:spPr>
        <p:txBody>
          <a:bodyPr wrap="square" rtlCol="0">
            <a:spAutoFit/>
          </a:bodyPr>
          <a:lstStyle/>
          <a:p>
            <a:pPr algn="ctr"/>
            <a:r>
              <a:rPr lang="zh-CN" altLang="en-US" sz="32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特色可视化技术介绍</a:t>
            </a:r>
          </a:p>
        </p:txBody>
      </p:sp>
      <p:grpSp>
        <p:nvGrpSpPr>
          <p:cNvPr id="11" name="组合 10"/>
          <p:cNvGrpSpPr/>
          <p:nvPr/>
        </p:nvGrpSpPr>
        <p:grpSpPr>
          <a:xfrm>
            <a:off x="586740" y="421005"/>
            <a:ext cx="11018520" cy="248285"/>
            <a:chOff x="924" y="663"/>
            <a:chExt cx="17352" cy="391"/>
          </a:xfrm>
        </p:grpSpPr>
        <p:grpSp>
          <p:nvGrpSpPr>
            <p:cNvPr id="12" name="组合 11"/>
            <p:cNvGrpSpPr/>
            <p:nvPr/>
          </p:nvGrpSpPr>
          <p:grpSpPr>
            <a:xfrm>
              <a:off x="924" y="663"/>
              <a:ext cx="530" cy="364"/>
              <a:chOff x="4609" y="13051"/>
              <a:chExt cx="442" cy="400"/>
            </a:xfrm>
          </p:grpSpPr>
          <p:cxnSp>
            <p:nvCxnSpPr>
              <p:cNvPr id="19" name="直接连接符 18"/>
              <p:cNvCxnSpPr/>
              <p:nvPr/>
            </p:nvCxnSpPr>
            <p:spPr>
              <a:xfrm>
                <a:off x="4609" y="130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p:cNvCxnSpPr/>
              <p:nvPr/>
            </p:nvCxnSpPr>
            <p:spPr>
              <a:xfrm>
                <a:off x="4609" y="132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p:nvCxnSpPr>
            <p:spPr>
              <a:xfrm>
                <a:off x="4609" y="134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组合 50"/>
            <p:cNvGrpSpPr/>
            <p:nvPr/>
          </p:nvGrpSpPr>
          <p:grpSpPr>
            <a:xfrm>
              <a:off x="16764" y="671"/>
              <a:ext cx="1512" cy="383"/>
              <a:chOff x="1920" y="-3760"/>
              <a:chExt cx="6646" cy="1682"/>
            </a:xfrm>
          </p:grpSpPr>
          <p:sp>
            <p:nvSpPr>
              <p:cNvPr id="13" name="椭圆 12"/>
              <p:cNvSpPr/>
              <p:nvPr/>
            </p:nvSpPr>
            <p:spPr>
              <a:xfrm>
                <a:off x="1920" y="-3760"/>
                <a:ext cx="1683" cy="1683"/>
              </a:xfrm>
              <a:prstGeom prst="ellips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22" name="等腰三角形 21"/>
              <p:cNvSpPr/>
              <p:nvPr/>
            </p:nvSpPr>
            <p:spPr>
              <a:xfrm>
                <a:off x="4547" y="-3639"/>
                <a:ext cx="1672" cy="1440"/>
              </a:xfrm>
              <a:prstGeom prst="triangl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23" name="矩形 22"/>
              <p:cNvSpPr/>
              <p:nvPr/>
            </p:nvSpPr>
            <p:spPr>
              <a:xfrm>
                <a:off x="7126" y="-3639"/>
                <a:ext cx="1440" cy="1440"/>
              </a:xfrm>
              <a:prstGeom prst="rect">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sp>
        <p:nvSpPr>
          <p:cNvPr id="2" name="文本框 1">
            <a:extLst>
              <a:ext uri="{FF2B5EF4-FFF2-40B4-BE49-F238E27FC236}">
                <a16:creationId xmlns:a16="http://schemas.microsoft.com/office/drawing/2014/main" id="{607F3CA2-5395-7A56-AF2F-D55821F732B0}"/>
              </a:ext>
            </a:extLst>
          </p:cNvPr>
          <p:cNvSpPr txBox="1"/>
          <p:nvPr/>
        </p:nvSpPr>
        <p:spPr>
          <a:xfrm>
            <a:off x="1031132" y="2033081"/>
            <a:ext cx="10574128" cy="3139321"/>
          </a:xfrm>
          <a:prstGeom prst="rect">
            <a:avLst/>
          </a:prstGeom>
          <a:noFill/>
        </p:spPr>
        <p:txBody>
          <a:bodyPr wrap="square" rtlCol="0">
            <a:spAutoFit/>
          </a:bodyPr>
          <a:lstStyle/>
          <a:p>
            <a:r>
              <a:rPr lang="en-US" altLang="zh-CN" dirty="0" err="1"/>
              <a:t>Plotly</a:t>
            </a:r>
            <a:r>
              <a:rPr lang="en-US" altLang="zh-CN" dirty="0"/>
              <a:t>:</a:t>
            </a:r>
          </a:p>
          <a:p>
            <a:endParaRPr lang="zh-CN" altLang="en-US" dirty="0"/>
          </a:p>
          <a:p>
            <a:r>
              <a:rPr lang="en-US" altLang="zh-CN" dirty="0" err="1"/>
              <a:t>Plotly</a:t>
            </a:r>
            <a:r>
              <a:rPr lang="zh-CN" altLang="en-US" dirty="0"/>
              <a:t>是一个数据可视化和数据分析的开源</a:t>
            </a:r>
            <a:r>
              <a:rPr lang="en-US" altLang="zh-CN" dirty="0"/>
              <a:t>Python</a:t>
            </a:r>
            <a:r>
              <a:rPr lang="zh-CN" altLang="en-US" dirty="0"/>
              <a:t>库，具有多种绘图类型，如线图、散点图、条形图、箱型图、热力图等，具有交互性和可定制性。</a:t>
            </a:r>
            <a:r>
              <a:rPr lang="en-US" altLang="zh-CN" dirty="0" err="1"/>
              <a:t>Plotly</a:t>
            </a:r>
            <a:r>
              <a:rPr lang="zh-CN" altLang="en-US" dirty="0"/>
              <a:t>支持静态图和交互式图的绘制，其中静态图适合在报告和出版物中使用，而交互式图则更适合在</a:t>
            </a:r>
            <a:r>
              <a:rPr lang="en-US" altLang="zh-CN" dirty="0"/>
              <a:t>web</a:t>
            </a:r>
            <a:r>
              <a:rPr lang="zh-CN" altLang="en-US" dirty="0"/>
              <a:t>应用程序和数据仪表板中使用。</a:t>
            </a:r>
          </a:p>
          <a:p>
            <a:r>
              <a:rPr lang="en-US" altLang="zh-CN" dirty="0" err="1"/>
              <a:t>Plotly</a:t>
            </a:r>
            <a:r>
              <a:rPr lang="zh-CN" altLang="en-US" dirty="0"/>
              <a:t>作为一款开源的绘图库，可以应用于</a:t>
            </a:r>
            <a:r>
              <a:rPr lang="en-US" altLang="zh-CN" dirty="0"/>
              <a:t>Python</a:t>
            </a:r>
            <a:r>
              <a:rPr lang="zh-CN" altLang="en-US" dirty="0"/>
              <a:t>、</a:t>
            </a:r>
            <a:r>
              <a:rPr lang="en-US" altLang="zh-CN" dirty="0"/>
              <a:t>R</a:t>
            </a:r>
            <a:r>
              <a:rPr lang="zh-CN" altLang="en-US" dirty="0"/>
              <a:t>、</a:t>
            </a:r>
            <a:r>
              <a:rPr lang="en-US" altLang="zh-CN" dirty="0"/>
              <a:t>MATLAB</a:t>
            </a:r>
            <a:r>
              <a:rPr lang="zh-CN" altLang="en-US" dirty="0"/>
              <a:t>、</a:t>
            </a:r>
            <a:r>
              <a:rPr lang="en-US" altLang="zh-CN" dirty="0"/>
              <a:t>Excel</a:t>
            </a:r>
            <a:r>
              <a:rPr lang="zh-CN" altLang="en-US" dirty="0"/>
              <a:t>、</a:t>
            </a:r>
            <a:r>
              <a:rPr lang="en-US" altLang="zh-CN" dirty="0"/>
              <a:t>JavaScript</a:t>
            </a:r>
            <a:r>
              <a:rPr lang="zh-CN" altLang="en-US" dirty="0"/>
              <a:t>和</a:t>
            </a:r>
            <a:r>
              <a:rPr lang="en-US" altLang="zh-CN" dirty="0" err="1"/>
              <a:t>jupyter</a:t>
            </a:r>
            <a:r>
              <a:rPr lang="zh-CN" altLang="en-US" dirty="0"/>
              <a:t>等多种语言，主要使用</a:t>
            </a:r>
            <a:r>
              <a:rPr lang="en-US" altLang="zh-CN" dirty="0"/>
              <a:t>JavaScript</a:t>
            </a:r>
            <a:r>
              <a:rPr lang="zh-CN" altLang="en-US" dirty="0"/>
              <a:t>进行图形绘制。用户可以使用</a:t>
            </a:r>
            <a:r>
              <a:rPr lang="en-US" altLang="zh-CN" dirty="0" err="1"/>
              <a:t>Plotly</a:t>
            </a:r>
            <a:r>
              <a:rPr lang="zh-CN" altLang="en-US" dirty="0"/>
              <a:t>提供的各种颜色方案，或者使用自己的颜色方案，以满足自己的需求。用户还可以通过修改布局和样式表来自定义图表的外观。</a:t>
            </a:r>
          </a:p>
          <a:p>
            <a:r>
              <a:rPr lang="en-US" altLang="zh-CN" dirty="0" err="1"/>
              <a:t>Plotly</a:t>
            </a:r>
            <a:r>
              <a:rPr lang="en-US" altLang="zh-CN" dirty="0"/>
              <a:t> Python</a:t>
            </a:r>
            <a:r>
              <a:rPr lang="zh-CN" altLang="en-US" dirty="0"/>
              <a:t>包具有三个主要模块：</a:t>
            </a:r>
            <a:r>
              <a:rPr lang="en-US" altLang="zh-CN" dirty="0" err="1"/>
              <a:t>plotly.plotly</a:t>
            </a:r>
            <a:r>
              <a:rPr lang="zh-CN" altLang="en-US" dirty="0"/>
              <a:t>、</a:t>
            </a:r>
            <a:r>
              <a:rPr lang="en-US" altLang="zh-CN" dirty="0" err="1"/>
              <a:t>plotly.graph_objs</a:t>
            </a:r>
            <a:r>
              <a:rPr lang="zh-CN" altLang="en-US" dirty="0"/>
              <a:t>和</a:t>
            </a:r>
            <a:r>
              <a:rPr lang="en-US" altLang="zh-CN" dirty="0" err="1"/>
              <a:t>plotly.tools</a:t>
            </a:r>
            <a:r>
              <a:rPr lang="zh-CN" altLang="en-US" dirty="0"/>
              <a:t>。</a:t>
            </a:r>
            <a:r>
              <a:rPr lang="en-US" altLang="zh-CN" dirty="0" err="1"/>
              <a:t>plotly.plotly</a:t>
            </a:r>
            <a:r>
              <a:rPr lang="zh-CN" altLang="en-US" dirty="0"/>
              <a:t>模块包含需要</a:t>
            </a:r>
            <a:r>
              <a:rPr lang="en-US" altLang="zh-CN" dirty="0" err="1"/>
              <a:t>Plotly</a:t>
            </a:r>
            <a:r>
              <a:rPr lang="zh-CN" altLang="en-US" dirty="0"/>
              <a:t>服务器响应的函数，</a:t>
            </a:r>
            <a:r>
              <a:rPr lang="en-US" altLang="zh-CN" dirty="0" err="1"/>
              <a:t>plotly.graph_objs</a:t>
            </a:r>
            <a:r>
              <a:rPr lang="zh-CN" altLang="en-US" dirty="0"/>
              <a:t>模块包含构成绘图的对象的所有类定义，如散点图、方框图、直方图等，而</a:t>
            </a:r>
            <a:r>
              <a:rPr lang="en-US" altLang="zh-CN" dirty="0" err="1"/>
              <a:t>plotly.tools</a:t>
            </a:r>
            <a:r>
              <a:rPr lang="zh-CN" altLang="en-US" dirty="0"/>
              <a:t>模块包含许多有助于和增强</a:t>
            </a:r>
            <a:r>
              <a:rPr lang="en-US" altLang="zh-CN" dirty="0" err="1"/>
              <a:t>Plotly</a:t>
            </a:r>
            <a:r>
              <a:rPr lang="zh-CN" altLang="en-US" dirty="0"/>
              <a:t>体验的有用功能。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视佐1"/>
          <p:cNvSpPr/>
          <p:nvPr/>
        </p:nvSpPr>
        <p:spPr>
          <a:xfrm>
            <a:off x="762635" y="3009900"/>
            <a:ext cx="3201670" cy="32016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5" name="视佐2"/>
          <p:cNvSpPr/>
          <p:nvPr/>
        </p:nvSpPr>
        <p:spPr>
          <a:xfrm>
            <a:off x="4495165" y="2998470"/>
            <a:ext cx="3201670" cy="32016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17" name="视佐3"/>
          <p:cNvSpPr/>
          <p:nvPr/>
        </p:nvSpPr>
        <p:spPr>
          <a:xfrm>
            <a:off x="8227695" y="2998470"/>
            <a:ext cx="3201670" cy="32016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nvGrpSpPr>
          <p:cNvPr id="53" name="视佐5"/>
          <p:cNvGrpSpPr/>
          <p:nvPr/>
        </p:nvGrpSpPr>
        <p:grpSpPr>
          <a:xfrm>
            <a:off x="1153795" y="3490595"/>
            <a:ext cx="2419350" cy="1802765"/>
            <a:chOff x="1818" y="4425"/>
            <a:chExt cx="3810" cy="2839"/>
          </a:xfrm>
        </p:grpSpPr>
        <p:sp>
          <p:nvSpPr>
            <p:cNvPr id="34" name="视佐5-1"/>
            <p:cNvSpPr/>
            <p:nvPr/>
          </p:nvSpPr>
          <p:spPr>
            <a:xfrm>
              <a:off x="1818" y="5953"/>
              <a:ext cx="3810" cy="483"/>
            </a:xfrm>
            <a:prstGeom prst="rect">
              <a:avLst/>
            </a:prstGeom>
            <a:noFill/>
            <a:ln>
              <a:noFill/>
            </a:ln>
          </p:spPr>
          <p:txBody>
            <a:bodyPr wrap="square" rtlCol="0">
              <a:spAutoFit/>
            </a:bodyPr>
            <a:lstStyle/>
            <a:p>
              <a:pPr algn="ctr"/>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丰富的图表类型</a:t>
              </a:r>
            </a:p>
          </p:txBody>
        </p:sp>
        <p:sp>
          <p:nvSpPr>
            <p:cNvPr id="35" name="视佐5-2"/>
            <p:cNvSpPr/>
            <p:nvPr/>
          </p:nvSpPr>
          <p:spPr>
            <a:xfrm>
              <a:off x="1818" y="6489"/>
              <a:ext cx="3810" cy="775"/>
            </a:xfrm>
            <a:prstGeom prst="rect">
              <a:avLst/>
            </a:prstGeom>
            <a:noFill/>
            <a:ln>
              <a:noFill/>
            </a:ln>
          </p:spPr>
          <p:txBody>
            <a:bodyPr wrap="square" rtlCol="0">
              <a:spAutoFit/>
            </a:bodyPr>
            <a:lstStyle/>
            <a:p>
              <a:pPr algn="ctr">
                <a:lnSpc>
                  <a:spcPct val="130000"/>
                </a:lnSpc>
                <a:spcBef>
                  <a:spcPts val="0"/>
                </a:spcBef>
                <a:spcAft>
                  <a:spcPts val="0"/>
                </a:spcAft>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根据不同数据的性质，我们制作了不同类型的图表，能最好展现信息。</a:t>
              </a:r>
            </a:p>
          </p:txBody>
        </p:sp>
        <p:sp>
          <p:nvSpPr>
            <p:cNvPr id="19" name="视佐5-3"/>
            <p:cNvSpPr/>
            <p:nvPr/>
          </p:nvSpPr>
          <p:spPr>
            <a:xfrm>
              <a:off x="3092" y="4425"/>
              <a:ext cx="1259" cy="1259"/>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20" name="视佐5-4"/>
            <p:cNvSpPr/>
            <p:nvPr/>
          </p:nvSpPr>
          <p:spPr>
            <a:xfrm>
              <a:off x="3093" y="4644"/>
              <a:ext cx="1258" cy="822"/>
            </a:xfrm>
            <a:prstGeom prst="rect">
              <a:avLst/>
            </a:prstGeom>
            <a:noFill/>
            <a:ln>
              <a:noFill/>
            </a:ln>
          </p:spPr>
          <p:txBody>
            <a:bodyPr wrap="square" rtlCol="0">
              <a:spAutoFit/>
            </a:bodyPr>
            <a:lstStyle/>
            <a:p>
              <a:pPr algn="ctr"/>
              <a:r>
                <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hlinkClick r:id="rId2" action="ppaction://hlinksldjump"/>
                </a:rPr>
                <a:t>01</a:t>
              </a:r>
              <a:endPar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grpSp>
      <p:grpSp>
        <p:nvGrpSpPr>
          <p:cNvPr id="46" name="视佐6"/>
          <p:cNvGrpSpPr/>
          <p:nvPr/>
        </p:nvGrpSpPr>
        <p:grpSpPr>
          <a:xfrm>
            <a:off x="3850640" y="4490085"/>
            <a:ext cx="802640" cy="218440"/>
            <a:chOff x="6064" y="6024"/>
            <a:chExt cx="1264" cy="344"/>
          </a:xfrm>
        </p:grpSpPr>
        <p:grpSp>
          <p:nvGrpSpPr>
            <p:cNvPr id="45" name="组合 44"/>
            <p:cNvGrpSpPr/>
            <p:nvPr/>
          </p:nvGrpSpPr>
          <p:grpSpPr>
            <a:xfrm>
              <a:off x="6064" y="6024"/>
              <a:ext cx="1264" cy="344"/>
              <a:chOff x="6064" y="5981"/>
              <a:chExt cx="1264" cy="344"/>
            </a:xfrm>
          </p:grpSpPr>
          <p:sp>
            <p:nvSpPr>
              <p:cNvPr id="41" name="视佐6-1"/>
              <p:cNvSpPr/>
              <p:nvPr/>
            </p:nvSpPr>
            <p:spPr>
              <a:xfrm>
                <a:off x="6064" y="5981"/>
                <a:ext cx="344" cy="344"/>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42" name="视佐6-2"/>
              <p:cNvSpPr/>
              <p:nvPr/>
            </p:nvSpPr>
            <p:spPr>
              <a:xfrm>
                <a:off x="6984" y="5981"/>
                <a:ext cx="344" cy="344"/>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sp>
          <p:nvSpPr>
            <p:cNvPr id="44" name="视佐6-3"/>
            <p:cNvSpPr/>
            <p:nvPr/>
          </p:nvSpPr>
          <p:spPr>
            <a:xfrm>
              <a:off x="6302" y="6153"/>
              <a:ext cx="862" cy="85"/>
            </a:xfrm>
            <a:prstGeom prst="rect">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grpSp>
        <p:nvGrpSpPr>
          <p:cNvPr id="47" name="视佐7"/>
          <p:cNvGrpSpPr/>
          <p:nvPr/>
        </p:nvGrpSpPr>
        <p:grpSpPr>
          <a:xfrm>
            <a:off x="7578090" y="4490085"/>
            <a:ext cx="802640" cy="218440"/>
            <a:chOff x="6064" y="6024"/>
            <a:chExt cx="1264" cy="344"/>
          </a:xfrm>
        </p:grpSpPr>
        <p:grpSp>
          <p:nvGrpSpPr>
            <p:cNvPr id="49" name="组合 48"/>
            <p:cNvGrpSpPr/>
            <p:nvPr/>
          </p:nvGrpSpPr>
          <p:grpSpPr>
            <a:xfrm>
              <a:off x="6064" y="6024"/>
              <a:ext cx="1264" cy="344"/>
              <a:chOff x="6064" y="5981"/>
              <a:chExt cx="1264" cy="344"/>
            </a:xfrm>
          </p:grpSpPr>
          <p:sp>
            <p:nvSpPr>
              <p:cNvPr id="50" name="视佐7-1"/>
              <p:cNvSpPr/>
              <p:nvPr/>
            </p:nvSpPr>
            <p:spPr>
              <a:xfrm>
                <a:off x="6064" y="5981"/>
                <a:ext cx="344" cy="344"/>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51" name="视佐7-2"/>
              <p:cNvSpPr/>
              <p:nvPr/>
            </p:nvSpPr>
            <p:spPr>
              <a:xfrm>
                <a:off x="6984" y="5981"/>
                <a:ext cx="344" cy="344"/>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sp>
          <p:nvSpPr>
            <p:cNvPr id="52" name="视佐7-3"/>
            <p:cNvSpPr/>
            <p:nvPr/>
          </p:nvSpPr>
          <p:spPr>
            <a:xfrm>
              <a:off x="6302" y="6153"/>
              <a:ext cx="862" cy="85"/>
            </a:xfrm>
            <a:prstGeom prst="rect">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grpSp>
      <p:grpSp>
        <p:nvGrpSpPr>
          <p:cNvPr id="54" name="视佐8"/>
          <p:cNvGrpSpPr/>
          <p:nvPr/>
        </p:nvGrpSpPr>
        <p:grpSpPr>
          <a:xfrm>
            <a:off x="4886325" y="3479165"/>
            <a:ext cx="2419350" cy="2222500"/>
            <a:chOff x="1818" y="4425"/>
            <a:chExt cx="3810" cy="3500"/>
          </a:xfrm>
        </p:grpSpPr>
        <p:sp>
          <p:nvSpPr>
            <p:cNvPr id="55" name="视佐8-1"/>
            <p:cNvSpPr/>
            <p:nvPr/>
          </p:nvSpPr>
          <p:spPr>
            <a:xfrm>
              <a:off x="1818" y="5953"/>
              <a:ext cx="3810" cy="483"/>
            </a:xfrm>
            <a:prstGeom prst="rect">
              <a:avLst/>
            </a:prstGeom>
            <a:noFill/>
            <a:ln>
              <a:noFill/>
            </a:ln>
          </p:spPr>
          <p:txBody>
            <a:bodyPr wrap="square" rtlCol="0">
              <a:spAutoFit/>
            </a:bodyPr>
            <a:lstStyle/>
            <a:p>
              <a:pPr algn="ctr"/>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简约统一的颜色与风格</a:t>
              </a:r>
            </a:p>
          </p:txBody>
        </p:sp>
        <p:sp>
          <p:nvSpPr>
            <p:cNvPr id="56" name="视佐8-2"/>
            <p:cNvSpPr/>
            <p:nvPr/>
          </p:nvSpPr>
          <p:spPr>
            <a:xfrm>
              <a:off x="1818" y="6489"/>
              <a:ext cx="3810" cy="1436"/>
            </a:xfrm>
            <a:prstGeom prst="rect">
              <a:avLst/>
            </a:prstGeom>
            <a:noFill/>
            <a:ln>
              <a:noFill/>
            </a:ln>
          </p:spPr>
          <p:txBody>
            <a:bodyPr wrap="square" rtlCol="0">
              <a:spAutoFit/>
            </a:bodyPr>
            <a:lstStyle/>
            <a:p>
              <a:pPr algn="ctr">
                <a:lnSpc>
                  <a:spcPct val="130000"/>
                </a:lnSpc>
                <a:spcBef>
                  <a:spcPts val="0"/>
                </a:spcBef>
                <a:spcAft>
                  <a:spcPts val="0"/>
                </a:spcAft>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为使观者有良好的观看体验，我们选取了简约干净的黑色为背景底色，并且依据选取的标准色系制图，风格统一和谐。</a:t>
              </a:r>
            </a:p>
          </p:txBody>
        </p:sp>
        <p:sp>
          <p:nvSpPr>
            <p:cNvPr id="57" name="视佐8-3"/>
            <p:cNvSpPr/>
            <p:nvPr/>
          </p:nvSpPr>
          <p:spPr>
            <a:xfrm>
              <a:off x="3092" y="4425"/>
              <a:ext cx="1259" cy="1259"/>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58" name="视佐8-4"/>
            <p:cNvSpPr/>
            <p:nvPr/>
          </p:nvSpPr>
          <p:spPr>
            <a:xfrm>
              <a:off x="3093" y="4644"/>
              <a:ext cx="1258" cy="822"/>
            </a:xfrm>
            <a:prstGeom prst="rect">
              <a:avLst/>
            </a:prstGeom>
            <a:noFill/>
            <a:ln>
              <a:noFill/>
            </a:ln>
          </p:spPr>
          <p:txBody>
            <a:bodyPr wrap="square" rtlCol="0">
              <a:spAutoFit/>
            </a:bodyPr>
            <a:lstStyle/>
            <a:p>
              <a:pPr algn="ctr"/>
              <a:r>
                <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hlinkClick r:id="rId3" action="ppaction://hlinksldjump"/>
                </a:rPr>
                <a:t>02</a:t>
              </a:r>
              <a:endPar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grpSp>
      <p:grpSp>
        <p:nvGrpSpPr>
          <p:cNvPr id="59" name="视佐9"/>
          <p:cNvGrpSpPr/>
          <p:nvPr/>
        </p:nvGrpSpPr>
        <p:grpSpPr>
          <a:xfrm>
            <a:off x="8618855" y="3479165"/>
            <a:ext cx="2419350" cy="2012950"/>
            <a:chOff x="1818" y="4425"/>
            <a:chExt cx="3810" cy="3170"/>
          </a:xfrm>
        </p:grpSpPr>
        <p:sp>
          <p:nvSpPr>
            <p:cNvPr id="60" name="视佐9-1"/>
            <p:cNvSpPr/>
            <p:nvPr/>
          </p:nvSpPr>
          <p:spPr>
            <a:xfrm>
              <a:off x="1818" y="5953"/>
              <a:ext cx="3810" cy="483"/>
            </a:xfrm>
            <a:prstGeom prst="rect">
              <a:avLst/>
            </a:prstGeom>
            <a:noFill/>
            <a:ln>
              <a:noFill/>
            </a:ln>
          </p:spPr>
          <p:txBody>
            <a:bodyPr wrap="square" rtlCol="0">
              <a:spAutoFit/>
            </a:bodyPr>
            <a:lstStyle/>
            <a:p>
              <a:pPr algn="ctr"/>
              <a:r>
                <a:rPr lang="zh-CN" altLang="en-US" sz="1400" dirty="0">
                  <a:solidFill>
                    <a:srgbClr val="151516"/>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全面的数据解读</a:t>
              </a:r>
            </a:p>
          </p:txBody>
        </p:sp>
        <p:sp>
          <p:nvSpPr>
            <p:cNvPr id="61" name="视佐9-2"/>
            <p:cNvSpPr/>
            <p:nvPr/>
          </p:nvSpPr>
          <p:spPr>
            <a:xfrm>
              <a:off x="1818" y="6489"/>
              <a:ext cx="3810" cy="1106"/>
            </a:xfrm>
            <a:prstGeom prst="rect">
              <a:avLst/>
            </a:prstGeom>
            <a:noFill/>
            <a:ln>
              <a:noFill/>
            </a:ln>
          </p:spPr>
          <p:txBody>
            <a:bodyPr wrap="square" rtlCol="0">
              <a:spAutoFit/>
            </a:bodyPr>
            <a:lstStyle/>
            <a:p>
              <a:pPr algn="ctr">
                <a:lnSpc>
                  <a:spcPct val="130000"/>
                </a:lnSpc>
                <a:spcBef>
                  <a:spcPts val="0"/>
                </a:spcBef>
                <a:spcAft>
                  <a:spcPts val="0"/>
                </a:spcAft>
              </a:pPr>
              <a:r>
                <a:rPr lang="zh-CN" altLang="en-US" sz="1050" dirty="0">
                  <a:solidFill>
                    <a:srgbClr val="575758"/>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rPr>
                <a:t>作品中对于每个有价值的数据都进行了深刻全面的分析，尽力为读者提供客观真实的数据解读。</a:t>
              </a:r>
            </a:p>
          </p:txBody>
        </p:sp>
        <p:sp>
          <p:nvSpPr>
            <p:cNvPr id="62" name="视佐9-3"/>
            <p:cNvSpPr/>
            <p:nvPr/>
          </p:nvSpPr>
          <p:spPr>
            <a:xfrm>
              <a:off x="3092" y="4425"/>
              <a:ext cx="1259" cy="1259"/>
            </a:xfrm>
            <a:prstGeom prst="ellipse">
              <a:avLst/>
            </a:prstGeom>
            <a:solidFill>
              <a:srgbClr val="1515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sp>
          <p:nvSpPr>
            <p:cNvPr id="63" name="视佐9-4"/>
            <p:cNvSpPr/>
            <p:nvPr/>
          </p:nvSpPr>
          <p:spPr>
            <a:xfrm>
              <a:off x="3093" y="4644"/>
              <a:ext cx="1258" cy="822"/>
            </a:xfrm>
            <a:prstGeom prst="rect">
              <a:avLst/>
            </a:prstGeom>
            <a:noFill/>
            <a:ln>
              <a:noFill/>
            </a:ln>
          </p:spPr>
          <p:txBody>
            <a:bodyPr wrap="square" rtlCol="0">
              <a:spAutoFit/>
            </a:bodyPr>
            <a:lstStyle/>
            <a:p>
              <a:pPr algn="ctr"/>
              <a:r>
                <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hlinkClick r:id="rId2" action="ppaction://hlinksldjump"/>
                </a:rPr>
                <a:t>03</a:t>
              </a:r>
              <a:endParaRPr lang="en-US" altLang="zh-CN" sz="2800" dirty="0">
                <a:solidFill>
                  <a:schemeClr val="bg1"/>
                </a:solidFill>
                <a:latin typeface="思源黑体 CN Medium" panose="020B0600000000000000" charset="-122"/>
                <a:ea typeface="思源黑体 CN Medium" panose="020B0600000000000000" charset="-122"/>
                <a:cs typeface="思源黑体 CN Medium" panose="020B0600000000000000" charset="-122"/>
                <a:sym typeface="MiSans Medium" panose="00000600000000000000" pitchFamily="2" charset="-122"/>
              </a:endParaRPr>
            </a:p>
          </p:txBody>
        </p:sp>
      </p:grpSp>
      <p:sp>
        <p:nvSpPr>
          <p:cNvPr id="4" name="视佐1"/>
          <p:cNvSpPr/>
          <p:nvPr/>
        </p:nvSpPr>
        <p:spPr>
          <a:xfrm>
            <a:off x="728980" y="1170549"/>
            <a:ext cx="10734040" cy="583565"/>
          </a:xfrm>
          <a:prstGeom prst="rect">
            <a:avLst/>
          </a:prstGeom>
          <a:noFill/>
        </p:spPr>
        <p:txBody>
          <a:bodyPr wrap="square" rtlCol="0">
            <a:spAutoFit/>
          </a:bodyPr>
          <a:lstStyle/>
          <a:p>
            <a:pPr algn="ctr"/>
            <a:r>
              <a:rPr lang="zh-CN" altLang="en-US" sz="3200" dirty="0">
                <a:solidFill>
                  <a:srgbClr val="151516"/>
                </a:solidFill>
                <a:latin typeface="思源黑体 CN Heavy" panose="020B0A00000000000000" charset="-122"/>
                <a:ea typeface="思源黑体 CN Heavy" panose="020B0A00000000000000" charset="-122"/>
                <a:cs typeface="思源黑体 CN Medium" panose="020B0600000000000000" charset="-122"/>
                <a:sym typeface="MiSans Medium" panose="00000600000000000000" pitchFamily="2" charset="-122"/>
              </a:rPr>
              <a:t>作品的三大特点</a:t>
            </a:r>
          </a:p>
        </p:txBody>
      </p:sp>
      <p:grpSp>
        <p:nvGrpSpPr>
          <p:cNvPr id="2" name="组合 1"/>
          <p:cNvGrpSpPr/>
          <p:nvPr/>
        </p:nvGrpSpPr>
        <p:grpSpPr>
          <a:xfrm>
            <a:off x="586740" y="421005"/>
            <a:ext cx="11018520" cy="248285"/>
            <a:chOff x="924" y="663"/>
            <a:chExt cx="17352" cy="391"/>
          </a:xfrm>
        </p:grpSpPr>
        <p:grpSp>
          <p:nvGrpSpPr>
            <p:cNvPr id="12" name="组合 11"/>
            <p:cNvGrpSpPr/>
            <p:nvPr/>
          </p:nvGrpSpPr>
          <p:grpSpPr>
            <a:xfrm>
              <a:off x="924" y="663"/>
              <a:ext cx="530" cy="364"/>
              <a:chOff x="4609" y="13051"/>
              <a:chExt cx="442" cy="400"/>
            </a:xfrm>
          </p:grpSpPr>
          <p:cxnSp>
            <p:nvCxnSpPr>
              <p:cNvPr id="3" name="直接连接符 2"/>
              <p:cNvCxnSpPr/>
              <p:nvPr/>
            </p:nvCxnSpPr>
            <p:spPr>
              <a:xfrm>
                <a:off x="4609" y="130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a:off x="4609" y="132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a:off x="4609" y="13451"/>
                <a:ext cx="443" cy="0"/>
              </a:xfrm>
              <a:prstGeom prst="lin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8" name="组合 7"/>
            <p:cNvGrpSpPr/>
            <p:nvPr/>
          </p:nvGrpSpPr>
          <p:grpSpPr>
            <a:xfrm>
              <a:off x="16764" y="671"/>
              <a:ext cx="1512" cy="383"/>
              <a:chOff x="1920" y="-3760"/>
              <a:chExt cx="6646" cy="1682"/>
            </a:xfrm>
          </p:grpSpPr>
          <p:sp>
            <p:nvSpPr>
              <p:cNvPr id="13" name="椭圆 12"/>
              <p:cNvSpPr/>
              <p:nvPr/>
            </p:nvSpPr>
            <p:spPr>
              <a:xfrm>
                <a:off x="1920" y="-3760"/>
                <a:ext cx="1683" cy="1683"/>
              </a:xfrm>
              <a:prstGeom prst="ellips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charset="-122"/>
                  <a:ea typeface="思源黑体 CN Medium" panose="020B0600000000000000" charset="-122"/>
                  <a:cs typeface="思源黑体 CN Medium" panose="020B0600000000000000" charset="-122"/>
                </a:endParaRPr>
              </a:p>
            </p:txBody>
          </p:sp>
          <p:sp>
            <p:nvSpPr>
              <p:cNvPr id="22" name="等腰三角形 21"/>
              <p:cNvSpPr/>
              <p:nvPr/>
            </p:nvSpPr>
            <p:spPr>
              <a:xfrm>
                <a:off x="4547" y="-3639"/>
                <a:ext cx="1672" cy="1440"/>
              </a:xfrm>
              <a:prstGeom prst="triangle">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sp>
            <p:nvSpPr>
              <p:cNvPr id="9" name="矩形 8"/>
              <p:cNvSpPr/>
              <p:nvPr/>
            </p:nvSpPr>
            <p:spPr>
              <a:xfrm>
                <a:off x="7126" y="-3639"/>
                <a:ext cx="1440" cy="1440"/>
              </a:xfrm>
              <a:prstGeom prst="rect">
                <a:avLst/>
              </a:prstGeom>
              <a:noFill/>
              <a:ln w="381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思源黑体 CN Medium" panose="020B0600000000000000" charset="-122"/>
                  <a:ea typeface="思源黑体 CN Medium" panose="020B0600000000000000" charset="-122"/>
                  <a:cs typeface="思源黑体 CN Medium" panose="020B0600000000000000" charset="-122"/>
                  <a:sym typeface="+mn-ea"/>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64BF6AA-10F6-A50B-796E-0FC2F8958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26" y="1038400"/>
            <a:ext cx="4359018" cy="5236918"/>
          </a:xfrm>
          <a:prstGeom prst="rect">
            <a:avLst/>
          </a:prstGeom>
        </p:spPr>
      </p:pic>
      <p:pic>
        <p:nvPicPr>
          <p:cNvPr id="9" name="图片 8">
            <a:extLst>
              <a:ext uri="{FF2B5EF4-FFF2-40B4-BE49-F238E27FC236}">
                <a16:creationId xmlns:a16="http://schemas.microsoft.com/office/drawing/2014/main" id="{1758E27B-EC63-1041-D39F-A5D530ABCD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57" y="136471"/>
            <a:ext cx="5976502" cy="1929341"/>
          </a:xfrm>
          <a:prstGeom prst="rect">
            <a:avLst/>
          </a:prstGeom>
        </p:spPr>
      </p:pic>
      <p:pic>
        <p:nvPicPr>
          <p:cNvPr id="11" name="图片 10">
            <a:extLst>
              <a:ext uri="{FF2B5EF4-FFF2-40B4-BE49-F238E27FC236}">
                <a16:creationId xmlns:a16="http://schemas.microsoft.com/office/drawing/2014/main" id="{110FF19B-BE26-53A0-1938-8D6D390255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6257" y="2838400"/>
            <a:ext cx="3410246" cy="3436918"/>
          </a:xfrm>
          <a:prstGeom prst="rect">
            <a:avLst/>
          </a:prstGeom>
        </p:spPr>
      </p:pic>
      <p:sp>
        <p:nvSpPr>
          <p:cNvPr id="12" name="文本框 11">
            <a:extLst>
              <a:ext uri="{FF2B5EF4-FFF2-40B4-BE49-F238E27FC236}">
                <a16:creationId xmlns:a16="http://schemas.microsoft.com/office/drawing/2014/main" id="{7B4CB758-A854-195D-6897-7656182FD105}"/>
              </a:ext>
            </a:extLst>
          </p:cNvPr>
          <p:cNvSpPr txBox="1"/>
          <p:nvPr/>
        </p:nvSpPr>
        <p:spPr>
          <a:xfrm>
            <a:off x="1352144" y="6457607"/>
            <a:ext cx="3005847" cy="369332"/>
          </a:xfrm>
          <a:prstGeom prst="rect">
            <a:avLst/>
          </a:prstGeom>
          <a:noFill/>
        </p:spPr>
        <p:txBody>
          <a:bodyPr wrap="square" rtlCol="0">
            <a:spAutoFit/>
          </a:bodyPr>
          <a:lstStyle/>
          <a:p>
            <a:pPr algn="ctr"/>
            <a:r>
              <a:rPr lang="zh-CN" altLang="en-US" dirty="0"/>
              <a:t>互动条形图</a:t>
            </a:r>
          </a:p>
        </p:txBody>
      </p:sp>
      <p:sp>
        <p:nvSpPr>
          <p:cNvPr id="13" name="文本框 12">
            <a:extLst>
              <a:ext uri="{FF2B5EF4-FFF2-40B4-BE49-F238E27FC236}">
                <a16:creationId xmlns:a16="http://schemas.microsoft.com/office/drawing/2014/main" id="{6258F1FC-B6DA-3590-55D7-7C859974C83D}"/>
              </a:ext>
            </a:extLst>
          </p:cNvPr>
          <p:cNvSpPr txBox="1"/>
          <p:nvPr/>
        </p:nvSpPr>
        <p:spPr>
          <a:xfrm>
            <a:off x="7519481" y="2276272"/>
            <a:ext cx="2607013" cy="369332"/>
          </a:xfrm>
          <a:prstGeom prst="rect">
            <a:avLst/>
          </a:prstGeom>
          <a:noFill/>
        </p:spPr>
        <p:txBody>
          <a:bodyPr wrap="square" rtlCol="0">
            <a:spAutoFit/>
          </a:bodyPr>
          <a:lstStyle/>
          <a:p>
            <a:pPr algn="ctr"/>
            <a:r>
              <a:rPr lang="zh-CN" altLang="en-US" dirty="0"/>
              <a:t>互动散点图</a:t>
            </a:r>
          </a:p>
        </p:txBody>
      </p:sp>
      <p:sp>
        <p:nvSpPr>
          <p:cNvPr id="14" name="文本框 13">
            <a:extLst>
              <a:ext uri="{FF2B5EF4-FFF2-40B4-BE49-F238E27FC236}">
                <a16:creationId xmlns:a16="http://schemas.microsoft.com/office/drawing/2014/main" id="{AE778340-C1D8-6E64-6772-9338B97E58D6}"/>
              </a:ext>
            </a:extLst>
          </p:cNvPr>
          <p:cNvSpPr txBox="1"/>
          <p:nvPr/>
        </p:nvSpPr>
        <p:spPr>
          <a:xfrm>
            <a:off x="7399873" y="6457607"/>
            <a:ext cx="2743014" cy="369332"/>
          </a:xfrm>
          <a:prstGeom prst="rect">
            <a:avLst/>
          </a:prstGeom>
          <a:noFill/>
        </p:spPr>
        <p:txBody>
          <a:bodyPr wrap="square" rtlCol="0">
            <a:spAutoFit/>
          </a:bodyPr>
          <a:lstStyle/>
          <a:p>
            <a:pPr algn="ctr"/>
            <a:r>
              <a:rPr lang="zh-CN" altLang="en-US" dirty="0"/>
              <a:t>互动</a:t>
            </a:r>
            <a:r>
              <a:rPr lang="en-US" altLang="zh-CN" dirty="0"/>
              <a:t>3D</a:t>
            </a:r>
            <a:r>
              <a:rPr lang="zh-CN" altLang="en-US" dirty="0"/>
              <a:t>散点图</a:t>
            </a:r>
          </a:p>
        </p:txBody>
      </p:sp>
      <p:sp>
        <p:nvSpPr>
          <p:cNvPr id="15" name="文本框 14">
            <a:extLst>
              <a:ext uri="{FF2B5EF4-FFF2-40B4-BE49-F238E27FC236}">
                <a16:creationId xmlns:a16="http://schemas.microsoft.com/office/drawing/2014/main" id="{67C39215-0A18-B9E5-DEFA-7E4738DB7113}"/>
              </a:ext>
            </a:extLst>
          </p:cNvPr>
          <p:cNvSpPr txBox="1"/>
          <p:nvPr/>
        </p:nvSpPr>
        <p:spPr>
          <a:xfrm>
            <a:off x="883458" y="209780"/>
            <a:ext cx="3591266" cy="646331"/>
          </a:xfrm>
          <a:prstGeom prst="rect">
            <a:avLst/>
          </a:prstGeom>
          <a:noFill/>
        </p:spPr>
        <p:txBody>
          <a:bodyPr wrap="square" rtlCol="0">
            <a:spAutoFit/>
          </a:bodyPr>
          <a:lstStyle/>
          <a:p>
            <a:r>
              <a:rPr lang="zh-CN" altLang="en-US" sz="3600" dirty="0"/>
              <a:t>丰富的图表类型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linkClick r:id="rId2" action="ppaction://hlinksldjump"/>
              </a:rPr>
              <a:t>标准色</a:t>
            </a:r>
            <a:endParaRPr lang="zh-CN" altLang="en-US" dirty="0"/>
          </a:p>
        </p:txBody>
      </p:sp>
      <p:pic>
        <p:nvPicPr>
          <p:cNvPr id="7" name="图片 6">
            <a:extLst>
              <a:ext uri="{FF2B5EF4-FFF2-40B4-BE49-F238E27FC236}">
                <a16:creationId xmlns:a16="http://schemas.microsoft.com/office/drawing/2014/main" id="{0770663D-2A11-1C34-5ABF-F248B00BB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9928" y="996288"/>
            <a:ext cx="6660108" cy="51179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988</Words>
  <Application>Microsoft Office PowerPoint</Application>
  <PresentationFormat>宽屏</PresentationFormat>
  <Paragraphs>89</Paragraphs>
  <Slides>12</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Calibri</vt:lpstr>
      <vt:lpstr>思源黑体 CN Medium</vt:lpstr>
      <vt:lpstr>思源黑体 CN Heavy</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标准色</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田 董</cp:lastModifiedBy>
  <cp:revision>11</cp:revision>
  <dcterms:created xsi:type="dcterms:W3CDTF">2023-12-08T05:38:00Z</dcterms:created>
  <dcterms:modified xsi:type="dcterms:W3CDTF">2024-01-20T09:14:40Z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DA982DE6BF5F44D984744F037654B75C_12</vt:lpwstr>
  </property>
  <property fmtid="{D5CDD505-2E9C-101B-9397-08002B2CF9AE}" pid="3" name="KSOProductBuildVer">
    <vt:lpwstr>2052-12.1.0.16120</vt:lpwstr>
  </property>
</Properties>
</file>