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E00"/>
    <a:srgbClr val="173F8A"/>
    <a:srgbClr val="0176DE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F13D5-1F3C-4B20-930C-EF47907D56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FA98F3B-6221-46A4-A105-86B547C84492}">
      <dgm:prSet phldrT="[Texto]" custT="1"/>
      <dgm:spPr/>
      <dgm:t>
        <a:bodyPr/>
        <a:lstStyle/>
        <a:p>
          <a:r>
            <a:rPr lang="es-CL" sz="1200" dirty="0"/>
            <a:t>Comprensión del Negocio</a:t>
          </a:r>
        </a:p>
      </dgm:t>
    </dgm:pt>
    <dgm:pt modelId="{C854EEF8-0F7C-4BD4-851E-756AFA4B9AB0}" type="parTrans" cxnId="{40D426A1-75B6-4F95-A61E-5AF3FD94AD55}">
      <dgm:prSet/>
      <dgm:spPr/>
      <dgm:t>
        <a:bodyPr/>
        <a:lstStyle/>
        <a:p>
          <a:endParaRPr lang="es-CL"/>
        </a:p>
      </dgm:t>
    </dgm:pt>
    <dgm:pt modelId="{0654A685-73F2-421F-9026-048171FD0BAF}" type="sibTrans" cxnId="{40D426A1-75B6-4F95-A61E-5AF3FD94AD55}">
      <dgm:prSet/>
      <dgm:spPr/>
      <dgm:t>
        <a:bodyPr/>
        <a:lstStyle/>
        <a:p>
          <a:endParaRPr lang="es-CL"/>
        </a:p>
      </dgm:t>
    </dgm:pt>
    <dgm:pt modelId="{DDFFC687-A32A-4BA9-A750-1D96655AED7A}">
      <dgm:prSet phldrT="[Texto]" custT="1"/>
      <dgm:spPr/>
      <dgm:t>
        <a:bodyPr/>
        <a:lstStyle/>
        <a:p>
          <a:r>
            <a:rPr lang="es-CL" sz="1200" dirty="0"/>
            <a:t>Comprensión de los Datos</a:t>
          </a:r>
        </a:p>
      </dgm:t>
    </dgm:pt>
    <dgm:pt modelId="{A58F3E0B-5E1B-4FB8-8367-1FC3880E1976}" type="parTrans" cxnId="{14BF7E1F-7776-495E-8CC1-FAEFC5389730}">
      <dgm:prSet/>
      <dgm:spPr/>
      <dgm:t>
        <a:bodyPr/>
        <a:lstStyle/>
        <a:p>
          <a:endParaRPr lang="es-CL"/>
        </a:p>
      </dgm:t>
    </dgm:pt>
    <dgm:pt modelId="{7CEF002D-2099-40C8-8B45-9F2DAF79D061}" type="sibTrans" cxnId="{14BF7E1F-7776-495E-8CC1-FAEFC5389730}">
      <dgm:prSet/>
      <dgm:spPr/>
      <dgm:t>
        <a:bodyPr/>
        <a:lstStyle/>
        <a:p>
          <a:endParaRPr lang="es-CL"/>
        </a:p>
      </dgm:t>
    </dgm:pt>
    <dgm:pt modelId="{89856AA2-1018-43E6-875A-5C1AF8596BA9}">
      <dgm:prSet phldrT="[Texto]" custT="1"/>
      <dgm:spPr/>
      <dgm:t>
        <a:bodyPr/>
        <a:lstStyle/>
        <a:p>
          <a:r>
            <a:rPr lang="es-CL" sz="1200" dirty="0"/>
            <a:t>Preparación de los Datos</a:t>
          </a:r>
        </a:p>
      </dgm:t>
    </dgm:pt>
    <dgm:pt modelId="{3795F5E8-8F92-4C91-BEF6-86D62C2DF4C4}" type="parTrans" cxnId="{CEB9E6F8-19DF-4896-A693-20703CCE1AE2}">
      <dgm:prSet/>
      <dgm:spPr/>
      <dgm:t>
        <a:bodyPr/>
        <a:lstStyle/>
        <a:p>
          <a:endParaRPr lang="es-CL"/>
        </a:p>
      </dgm:t>
    </dgm:pt>
    <dgm:pt modelId="{25AD34C1-09D6-4D49-8EB6-22B6F44BD932}" type="sibTrans" cxnId="{CEB9E6F8-19DF-4896-A693-20703CCE1AE2}">
      <dgm:prSet/>
      <dgm:spPr/>
      <dgm:t>
        <a:bodyPr/>
        <a:lstStyle/>
        <a:p>
          <a:endParaRPr lang="es-CL"/>
        </a:p>
      </dgm:t>
    </dgm:pt>
    <dgm:pt modelId="{4BBECBD8-DB15-4D16-B8E6-55FC2D9611F0}">
      <dgm:prSet phldrT="[Texto]" custT="1"/>
      <dgm:spPr/>
      <dgm:t>
        <a:bodyPr/>
        <a:lstStyle/>
        <a:p>
          <a:r>
            <a:rPr lang="es-CL" sz="1200" dirty="0"/>
            <a:t>Modelado</a:t>
          </a:r>
        </a:p>
      </dgm:t>
    </dgm:pt>
    <dgm:pt modelId="{18CC191F-E39A-4670-B71C-32FE0B04A620}" type="parTrans" cxnId="{3502D7B1-7912-4EAE-98F4-7D875A8FF2D7}">
      <dgm:prSet/>
      <dgm:spPr/>
      <dgm:t>
        <a:bodyPr/>
        <a:lstStyle/>
        <a:p>
          <a:endParaRPr lang="es-CL"/>
        </a:p>
      </dgm:t>
    </dgm:pt>
    <dgm:pt modelId="{74EAD733-23B2-4928-A4DB-4459C2475F1A}" type="sibTrans" cxnId="{3502D7B1-7912-4EAE-98F4-7D875A8FF2D7}">
      <dgm:prSet/>
      <dgm:spPr/>
      <dgm:t>
        <a:bodyPr/>
        <a:lstStyle/>
        <a:p>
          <a:endParaRPr lang="es-CL"/>
        </a:p>
      </dgm:t>
    </dgm:pt>
    <dgm:pt modelId="{F05897B1-1F9F-4E46-A97B-F54A94959168}">
      <dgm:prSet phldrT="[Texto]" custT="1"/>
      <dgm:spPr/>
      <dgm:t>
        <a:bodyPr/>
        <a:lstStyle/>
        <a:p>
          <a:r>
            <a:rPr lang="es-CL" sz="1200" dirty="0"/>
            <a:t>Evaluación</a:t>
          </a:r>
        </a:p>
      </dgm:t>
    </dgm:pt>
    <dgm:pt modelId="{FE8C7C86-CD0F-4259-8DBE-4A070135FB72}" type="parTrans" cxnId="{4B7F557D-BA8B-475A-9BD4-2D59A92644A9}">
      <dgm:prSet/>
      <dgm:spPr/>
      <dgm:t>
        <a:bodyPr/>
        <a:lstStyle/>
        <a:p>
          <a:endParaRPr lang="es-CL"/>
        </a:p>
      </dgm:t>
    </dgm:pt>
    <dgm:pt modelId="{1CFA7A05-3424-40CB-8251-22AE61BE0021}" type="sibTrans" cxnId="{4B7F557D-BA8B-475A-9BD4-2D59A92644A9}">
      <dgm:prSet/>
      <dgm:spPr/>
      <dgm:t>
        <a:bodyPr/>
        <a:lstStyle/>
        <a:p>
          <a:endParaRPr lang="es-CL"/>
        </a:p>
      </dgm:t>
    </dgm:pt>
    <dgm:pt modelId="{F5C4588B-83DD-4291-9E97-8B854A411AFE}">
      <dgm:prSet phldrT="[Texto]" custT="1"/>
      <dgm:spPr/>
      <dgm:t>
        <a:bodyPr/>
        <a:lstStyle/>
        <a:p>
          <a:r>
            <a:rPr lang="es-CL" sz="1200" dirty="0"/>
            <a:t>Despliegue</a:t>
          </a:r>
        </a:p>
      </dgm:t>
    </dgm:pt>
    <dgm:pt modelId="{2CB13413-FDD2-47C8-8127-5BA1D0B99C43}" type="parTrans" cxnId="{87CBD0B8-E852-461F-BF14-61F995D56AC9}">
      <dgm:prSet/>
      <dgm:spPr/>
      <dgm:t>
        <a:bodyPr/>
        <a:lstStyle/>
        <a:p>
          <a:endParaRPr lang="es-CL"/>
        </a:p>
      </dgm:t>
    </dgm:pt>
    <dgm:pt modelId="{B2423427-F377-4B03-9469-24FA6C9B71E5}" type="sibTrans" cxnId="{87CBD0B8-E852-461F-BF14-61F995D56AC9}">
      <dgm:prSet/>
      <dgm:spPr/>
      <dgm:t>
        <a:bodyPr/>
        <a:lstStyle/>
        <a:p>
          <a:endParaRPr lang="es-CL"/>
        </a:p>
      </dgm:t>
    </dgm:pt>
    <dgm:pt modelId="{DD0A5A1E-D156-4B1E-AB56-B130D4BBF934}" type="pres">
      <dgm:prSet presAssocID="{05CF13D5-1F3C-4B20-930C-EF47907D56B0}" presName="Name0" presStyleCnt="0">
        <dgm:presLayoutVars>
          <dgm:dir/>
          <dgm:animLvl val="lvl"/>
          <dgm:resizeHandles val="exact"/>
        </dgm:presLayoutVars>
      </dgm:prSet>
      <dgm:spPr/>
    </dgm:pt>
    <dgm:pt modelId="{4C432F88-2CFA-4178-8F36-E208B3FFC594}" type="pres">
      <dgm:prSet presAssocID="{EFA98F3B-6221-46A4-A105-86B547C8449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F12244B-D167-4463-A69D-2FD3C55A14A6}" type="pres">
      <dgm:prSet presAssocID="{0654A685-73F2-421F-9026-048171FD0BAF}" presName="parTxOnlySpace" presStyleCnt="0"/>
      <dgm:spPr/>
    </dgm:pt>
    <dgm:pt modelId="{35007548-C107-4B89-819D-0F9DE61EB994}" type="pres">
      <dgm:prSet presAssocID="{DDFFC687-A32A-4BA9-A750-1D96655AED7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1B7B5C9-BFB5-42D4-BC65-0CEB3DE78BD7}" type="pres">
      <dgm:prSet presAssocID="{7CEF002D-2099-40C8-8B45-9F2DAF79D061}" presName="parTxOnlySpace" presStyleCnt="0"/>
      <dgm:spPr/>
    </dgm:pt>
    <dgm:pt modelId="{716E962A-85C8-480E-BB3D-BB3912A2CFC4}" type="pres">
      <dgm:prSet presAssocID="{89856AA2-1018-43E6-875A-5C1AF8596BA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73DD17-E063-4968-8837-1D500C7FD34C}" type="pres">
      <dgm:prSet presAssocID="{25AD34C1-09D6-4D49-8EB6-22B6F44BD932}" presName="parTxOnlySpace" presStyleCnt="0"/>
      <dgm:spPr/>
    </dgm:pt>
    <dgm:pt modelId="{361C881D-04F0-449C-BD65-1A663011C0ED}" type="pres">
      <dgm:prSet presAssocID="{4BBECBD8-DB15-4D16-B8E6-55FC2D9611F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904FB35-C068-4610-BFCD-6D6B7D363F5C}" type="pres">
      <dgm:prSet presAssocID="{74EAD733-23B2-4928-A4DB-4459C2475F1A}" presName="parTxOnlySpace" presStyleCnt="0"/>
      <dgm:spPr/>
    </dgm:pt>
    <dgm:pt modelId="{27499340-52B0-4EEA-8BA1-C747276E3A33}" type="pres">
      <dgm:prSet presAssocID="{F05897B1-1F9F-4E46-A97B-F54A9495916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601D3DD-F70E-4CA7-9CC5-62FD52FF34F0}" type="pres">
      <dgm:prSet presAssocID="{1CFA7A05-3424-40CB-8251-22AE61BE0021}" presName="parTxOnlySpace" presStyleCnt="0"/>
      <dgm:spPr/>
    </dgm:pt>
    <dgm:pt modelId="{51D97D63-6376-4DC7-81BD-E4692BC64AA8}" type="pres">
      <dgm:prSet presAssocID="{F5C4588B-83DD-4291-9E97-8B854A411AF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4BF7E1F-7776-495E-8CC1-FAEFC5389730}" srcId="{05CF13D5-1F3C-4B20-930C-EF47907D56B0}" destId="{DDFFC687-A32A-4BA9-A750-1D96655AED7A}" srcOrd="1" destOrd="0" parTransId="{A58F3E0B-5E1B-4FB8-8367-1FC3880E1976}" sibTransId="{7CEF002D-2099-40C8-8B45-9F2DAF79D061}"/>
    <dgm:cxn modelId="{4B7F557D-BA8B-475A-9BD4-2D59A92644A9}" srcId="{05CF13D5-1F3C-4B20-930C-EF47907D56B0}" destId="{F05897B1-1F9F-4E46-A97B-F54A94959168}" srcOrd="4" destOrd="0" parTransId="{FE8C7C86-CD0F-4259-8DBE-4A070135FB72}" sibTransId="{1CFA7A05-3424-40CB-8251-22AE61BE0021}"/>
    <dgm:cxn modelId="{F8FFD081-7E12-45AA-94A1-F21BD4E6A624}" type="presOf" srcId="{05CF13D5-1F3C-4B20-930C-EF47907D56B0}" destId="{DD0A5A1E-D156-4B1E-AB56-B130D4BBF934}" srcOrd="0" destOrd="0" presId="urn:microsoft.com/office/officeart/2005/8/layout/chevron1"/>
    <dgm:cxn modelId="{989DBF95-5AAF-4D50-917A-70ECFA36A6B4}" type="presOf" srcId="{4BBECBD8-DB15-4D16-B8E6-55FC2D9611F0}" destId="{361C881D-04F0-449C-BD65-1A663011C0ED}" srcOrd="0" destOrd="0" presId="urn:microsoft.com/office/officeart/2005/8/layout/chevron1"/>
    <dgm:cxn modelId="{40D426A1-75B6-4F95-A61E-5AF3FD94AD55}" srcId="{05CF13D5-1F3C-4B20-930C-EF47907D56B0}" destId="{EFA98F3B-6221-46A4-A105-86B547C84492}" srcOrd="0" destOrd="0" parTransId="{C854EEF8-0F7C-4BD4-851E-756AFA4B9AB0}" sibTransId="{0654A685-73F2-421F-9026-048171FD0BAF}"/>
    <dgm:cxn modelId="{3502D7B1-7912-4EAE-98F4-7D875A8FF2D7}" srcId="{05CF13D5-1F3C-4B20-930C-EF47907D56B0}" destId="{4BBECBD8-DB15-4D16-B8E6-55FC2D9611F0}" srcOrd="3" destOrd="0" parTransId="{18CC191F-E39A-4670-B71C-32FE0B04A620}" sibTransId="{74EAD733-23B2-4928-A4DB-4459C2475F1A}"/>
    <dgm:cxn modelId="{87CBD0B8-E852-461F-BF14-61F995D56AC9}" srcId="{05CF13D5-1F3C-4B20-930C-EF47907D56B0}" destId="{F5C4588B-83DD-4291-9E97-8B854A411AFE}" srcOrd="5" destOrd="0" parTransId="{2CB13413-FDD2-47C8-8127-5BA1D0B99C43}" sibTransId="{B2423427-F377-4B03-9469-24FA6C9B71E5}"/>
    <dgm:cxn modelId="{64750FC3-7368-455B-9C9E-25E8D432EA13}" type="presOf" srcId="{F5C4588B-83DD-4291-9E97-8B854A411AFE}" destId="{51D97D63-6376-4DC7-81BD-E4692BC64AA8}" srcOrd="0" destOrd="0" presId="urn:microsoft.com/office/officeart/2005/8/layout/chevron1"/>
    <dgm:cxn modelId="{B9D532CE-E903-4A17-97C7-C383B8766606}" type="presOf" srcId="{89856AA2-1018-43E6-875A-5C1AF8596BA9}" destId="{716E962A-85C8-480E-BB3D-BB3912A2CFC4}" srcOrd="0" destOrd="0" presId="urn:microsoft.com/office/officeart/2005/8/layout/chevron1"/>
    <dgm:cxn modelId="{628CFBD4-19FC-4539-B70C-397E6A2DB872}" type="presOf" srcId="{DDFFC687-A32A-4BA9-A750-1D96655AED7A}" destId="{35007548-C107-4B89-819D-0F9DE61EB994}" srcOrd="0" destOrd="0" presId="urn:microsoft.com/office/officeart/2005/8/layout/chevron1"/>
    <dgm:cxn modelId="{58B372DF-5E7D-4B42-970D-17E10EFF03A3}" type="presOf" srcId="{F05897B1-1F9F-4E46-A97B-F54A94959168}" destId="{27499340-52B0-4EEA-8BA1-C747276E3A33}" srcOrd="0" destOrd="0" presId="urn:microsoft.com/office/officeart/2005/8/layout/chevron1"/>
    <dgm:cxn modelId="{BD0B34F5-D942-45A7-A692-041CD2B0351A}" type="presOf" srcId="{EFA98F3B-6221-46A4-A105-86B547C84492}" destId="{4C432F88-2CFA-4178-8F36-E208B3FFC594}" srcOrd="0" destOrd="0" presId="urn:microsoft.com/office/officeart/2005/8/layout/chevron1"/>
    <dgm:cxn modelId="{CEB9E6F8-19DF-4896-A693-20703CCE1AE2}" srcId="{05CF13D5-1F3C-4B20-930C-EF47907D56B0}" destId="{89856AA2-1018-43E6-875A-5C1AF8596BA9}" srcOrd="2" destOrd="0" parTransId="{3795F5E8-8F92-4C91-BEF6-86D62C2DF4C4}" sibTransId="{25AD34C1-09D6-4D49-8EB6-22B6F44BD932}"/>
    <dgm:cxn modelId="{BDD28D26-2030-4C73-B802-27227D8EA37F}" type="presParOf" srcId="{DD0A5A1E-D156-4B1E-AB56-B130D4BBF934}" destId="{4C432F88-2CFA-4178-8F36-E208B3FFC594}" srcOrd="0" destOrd="0" presId="urn:microsoft.com/office/officeart/2005/8/layout/chevron1"/>
    <dgm:cxn modelId="{7FDD7AE2-1F6B-4BFB-859B-2BF78816C815}" type="presParOf" srcId="{DD0A5A1E-D156-4B1E-AB56-B130D4BBF934}" destId="{EF12244B-D167-4463-A69D-2FD3C55A14A6}" srcOrd="1" destOrd="0" presId="urn:microsoft.com/office/officeart/2005/8/layout/chevron1"/>
    <dgm:cxn modelId="{BE9E628E-66AB-4BB7-BF1E-6788391B83E3}" type="presParOf" srcId="{DD0A5A1E-D156-4B1E-AB56-B130D4BBF934}" destId="{35007548-C107-4B89-819D-0F9DE61EB994}" srcOrd="2" destOrd="0" presId="urn:microsoft.com/office/officeart/2005/8/layout/chevron1"/>
    <dgm:cxn modelId="{8F16AF27-963F-4C2D-8564-8BFBCE94AAD0}" type="presParOf" srcId="{DD0A5A1E-D156-4B1E-AB56-B130D4BBF934}" destId="{A1B7B5C9-BFB5-42D4-BC65-0CEB3DE78BD7}" srcOrd="3" destOrd="0" presId="urn:microsoft.com/office/officeart/2005/8/layout/chevron1"/>
    <dgm:cxn modelId="{0F5F962B-AD8A-4ABE-903E-6779E35D11AE}" type="presParOf" srcId="{DD0A5A1E-D156-4B1E-AB56-B130D4BBF934}" destId="{716E962A-85C8-480E-BB3D-BB3912A2CFC4}" srcOrd="4" destOrd="0" presId="urn:microsoft.com/office/officeart/2005/8/layout/chevron1"/>
    <dgm:cxn modelId="{7D3E220C-1BCB-4E82-B9CC-A529717EC1D9}" type="presParOf" srcId="{DD0A5A1E-D156-4B1E-AB56-B130D4BBF934}" destId="{E573DD17-E063-4968-8837-1D500C7FD34C}" srcOrd="5" destOrd="0" presId="urn:microsoft.com/office/officeart/2005/8/layout/chevron1"/>
    <dgm:cxn modelId="{452B6B9C-88B3-446D-A1E3-6D4551D40EB5}" type="presParOf" srcId="{DD0A5A1E-D156-4B1E-AB56-B130D4BBF934}" destId="{361C881D-04F0-449C-BD65-1A663011C0ED}" srcOrd="6" destOrd="0" presId="urn:microsoft.com/office/officeart/2005/8/layout/chevron1"/>
    <dgm:cxn modelId="{35F3FDAD-EB86-48F5-A3F4-4C3FC261F3F6}" type="presParOf" srcId="{DD0A5A1E-D156-4B1E-AB56-B130D4BBF934}" destId="{7904FB35-C068-4610-BFCD-6D6B7D363F5C}" srcOrd="7" destOrd="0" presId="urn:microsoft.com/office/officeart/2005/8/layout/chevron1"/>
    <dgm:cxn modelId="{3BEE3AF2-8A8B-40A6-BEFF-2E07FC16F0C5}" type="presParOf" srcId="{DD0A5A1E-D156-4B1E-AB56-B130D4BBF934}" destId="{27499340-52B0-4EEA-8BA1-C747276E3A33}" srcOrd="8" destOrd="0" presId="urn:microsoft.com/office/officeart/2005/8/layout/chevron1"/>
    <dgm:cxn modelId="{119D96C1-7A6A-4E73-BE8C-B32F67A0E122}" type="presParOf" srcId="{DD0A5A1E-D156-4B1E-AB56-B130D4BBF934}" destId="{E601D3DD-F70E-4CA7-9CC5-62FD52FF34F0}" srcOrd="9" destOrd="0" presId="urn:microsoft.com/office/officeart/2005/8/layout/chevron1"/>
    <dgm:cxn modelId="{36F70676-AD36-412A-8A1F-01ADAF854B34}" type="presParOf" srcId="{DD0A5A1E-D156-4B1E-AB56-B130D4BBF934}" destId="{51D97D63-6376-4DC7-81BD-E4692BC64AA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32F88-2CFA-4178-8F36-E208B3FFC594}">
      <dsp:nvSpPr>
        <dsp:cNvPr id="0" name=""/>
        <dsp:cNvSpPr/>
      </dsp:nvSpPr>
      <dsp:spPr>
        <a:xfrm>
          <a:off x="5038" y="41689"/>
          <a:ext cx="1874475" cy="7497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Comprensión del Negocio</a:t>
          </a:r>
        </a:p>
      </dsp:txBody>
      <dsp:txXfrm>
        <a:off x="379933" y="41689"/>
        <a:ext cx="1124685" cy="749790"/>
      </dsp:txXfrm>
    </dsp:sp>
    <dsp:sp modelId="{35007548-C107-4B89-819D-0F9DE61EB994}">
      <dsp:nvSpPr>
        <dsp:cNvPr id="0" name=""/>
        <dsp:cNvSpPr/>
      </dsp:nvSpPr>
      <dsp:spPr>
        <a:xfrm>
          <a:off x="1692067" y="41689"/>
          <a:ext cx="1874475" cy="7497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Comprensión de los Datos</a:t>
          </a:r>
        </a:p>
      </dsp:txBody>
      <dsp:txXfrm>
        <a:off x="2066962" y="41689"/>
        <a:ext cx="1124685" cy="749790"/>
      </dsp:txXfrm>
    </dsp:sp>
    <dsp:sp modelId="{716E962A-85C8-480E-BB3D-BB3912A2CFC4}">
      <dsp:nvSpPr>
        <dsp:cNvPr id="0" name=""/>
        <dsp:cNvSpPr/>
      </dsp:nvSpPr>
      <dsp:spPr>
        <a:xfrm>
          <a:off x="3379095" y="41689"/>
          <a:ext cx="1874475" cy="7497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Preparación de los Datos</a:t>
          </a:r>
        </a:p>
      </dsp:txBody>
      <dsp:txXfrm>
        <a:off x="3753990" y="41689"/>
        <a:ext cx="1124685" cy="749790"/>
      </dsp:txXfrm>
    </dsp:sp>
    <dsp:sp modelId="{361C881D-04F0-449C-BD65-1A663011C0ED}">
      <dsp:nvSpPr>
        <dsp:cNvPr id="0" name=""/>
        <dsp:cNvSpPr/>
      </dsp:nvSpPr>
      <dsp:spPr>
        <a:xfrm>
          <a:off x="5066123" y="41689"/>
          <a:ext cx="1874475" cy="7497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Modelado</a:t>
          </a:r>
        </a:p>
      </dsp:txBody>
      <dsp:txXfrm>
        <a:off x="5441018" y="41689"/>
        <a:ext cx="1124685" cy="749790"/>
      </dsp:txXfrm>
    </dsp:sp>
    <dsp:sp modelId="{27499340-52B0-4EEA-8BA1-C747276E3A33}">
      <dsp:nvSpPr>
        <dsp:cNvPr id="0" name=""/>
        <dsp:cNvSpPr/>
      </dsp:nvSpPr>
      <dsp:spPr>
        <a:xfrm>
          <a:off x="6753151" y="41689"/>
          <a:ext cx="1874475" cy="7497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Evaluación</a:t>
          </a:r>
        </a:p>
      </dsp:txBody>
      <dsp:txXfrm>
        <a:off x="7128046" y="41689"/>
        <a:ext cx="1124685" cy="749790"/>
      </dsp:txXfrm>
    </dsp:sp>
    <dsp:sp modelId="{51D97D63-6376-4DC7-81BD-E4692BC64AA8}">
      <dsp:nvSpPr>
        <dsp:cNvPr id="0" name=""/>
        <dsp:cNvSpPr/>
      </dsp:nvSpPr>
      <dsp:spPr>
        <a:xfrm>
          <a:off x="8440179" y="41689"/>
          <a:ext cx="1874475" cy="7497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Despliegue</a:t>
          </a:r>
        </a:p>
      </dsp:txBody>
      <dsp:txXfrm>
        <a:off x="8815074" y="41689"/>
        <a:ext cx="1124685" cy="749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4763C-398B-415A-90CD-B902C6BF4A3F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83B23-5312-447E-AB6A-4F1414E0AC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228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74F7A-BFBD-4C12-AF5D-E2D2C64AE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B33F0-46B5-4777-A5C1-E53D9A5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4151B-5776-4078-AE25-E42A99A9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4E97-9FF5-4FE3-94B9-516EEF0C9C13}" type="datetime1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AEA0A-F7DE-438E-ACE9-BE5DBB92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11790-3425-4816-99F7-B7832F33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02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40864-4A4E-4CF5-BD9C-2AE22742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81FAA5-9A03-4525-A422-1DA9BE49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ABACB-2957-4158-82DB-77B7541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3C69-7E8F-4AE8-ACB5-88395AC59A2E}" type="datetime1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D88814-A069-4128-B5A1-EABD0083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4214D1-0504-45BE-8F30-8E9B87D7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447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4DB787-C86E-448D-A53C-BEC96F52A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98463A-5013-407E-9607-3E705888E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9D5CC-EE84-4EC1-AC40-B19FA038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6599-3501-41E2-89C2-B9A32F8DA810}" type="datetime1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67FF-42AA-460A-99C9-A378BEFF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3CA83A-EAE6-452A-9574-6B56F9D6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496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11DE2-0CDB-40EF-A302-193FAC6E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96A5C-845F-43FE-9F69-376C4EB4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F490A-EDCF-443C-BF4E-2E113BBE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BD-9B84-456E-A5A2-2D1EBFF1263D}" type="datetime1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285180-3DDB-4D17-B5F0-D7B72108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E6765-9DFE-471E-BE0C-41B440EB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023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011E-1AC7-4C5C-AA20-F5E06FB5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1C43A-87AC-4E45-BDA8-717503E0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41072-5974-4AF8-BEF6-9F481568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9CAB-96EF-4274-9456-C741F634356A}" type="datetime1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FF6E32-F802-411E-85B0-A64AAF15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A1D728-5796-4289-8DBC-74C975FE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313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7E44F-D342-41A5-8889-6703B251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3AA5C-4494-4256-B145-CB299A23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A9CD39-2C34-424D-B6A2-2DCDB21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FC13CB-8B0A-4643-ACB0-3E9B0E83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9450-8F33-444A-B017-65CBE162EB9A}" type="datetime1">
              <a:rPr lang="es-CL" smtClean="0"/>
              <a:t>13-05-2021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139ACB-7221-4B52-BE74-6E1973A7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003690-4B89-43F5-8C4B-D940388A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548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134CB-CE8B-405B-9C26-BAE91BF2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DFF16-2B9E-4709-8856-2F4F75C8F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889358-8D67-4E5B-813B-C6BCE0C6C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6C38B1-19E5-45C5-AE68-8043FE2D6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813F74-D515-4A16-8968-E5643DB2F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960B81-B5D7-49A5-9BCC-91193DD0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90B-2F66-440E-ABD4-75610B58A772}" type="datetime1">
              <a:rPr lang="es-CL" smtClean="0"/>
              <a:t>13-05-2021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4FECF8-4E03-49EB-9EE3-4FE97FD7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290934-8906-463A-AF37-D866FE73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43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120DF-7546-4C8A-B0CA-A5CD874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A8E991-E7F4-4C8D-8424-1AB0B5A6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CC53-29F6-4B49-B604-98E32C652C12}" type="datetime1">
              <a:rPr lang="es-CL" smtClean="0"/>
              <a:t>13-05-2021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84D872-119C-4340-9B11-3A2F5FD2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504744-7EED-4D1F-BB36-C2C40BAA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35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937424-350B-4B6F-A272-5B58446C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C05-9F39-4381-B8FF-C640EDAAB235}" type="datetime1">
              <a:rPr lang="es-CL" smtClean="0"/>
              <a:t>13-05-2021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43C6E9-E1B9-4EDE-99D4-753BD0C2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E5C0A0-CF67-48BA-B435-33DD941C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220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60C71-5CCB-4AC6-B96B-1D027739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FFF72-9499-438F-B049-A41F60FF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3BBC6C-1693-4C0F-980D-42A5168A6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6F2EE-EFC5-46D5-A327-FB117456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B448-C1C2-4FEC-8478-CC1D63C4549B}" type="datetime1">
              <a:rPr lang="es-CL" smtClean="0"/>
              <a:t>13-05-2021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C9309-50D1-49EE-9496-525E8390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961863-A952-45A4-B806-35A2739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5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6C777-AF38-454E-ABFC-3C16B004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24F2B9-CC73-49F1-892D-0955DF50A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C07695-E128-4C7F-B4D8-E5A482AB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806B8-310A-4C65-A3B3-8DD31C30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BCA1-CBB5-450B-82BC-8FFEAF3EB528}" type="datetime1">
              <a:rPr lang="es-CL" smtClean="0"/>
              <a:t>13-05-2021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7015D-3D1F-4FFC-A6A7-ECB17422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8329A9-5CE7-4756-B4F6-6F97C26A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31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4F2A04-6F1D-4914-B076-EC1EA0DC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E528D-83A0-4644-8C76-B3A5E070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4972E-8845-41D1-A3F7-E80C2EC94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36E5-D3DC-48AE-9299-BF9C7A6DB451}" type="datetime1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95842-7FA8-4276-AD73-2CF677E46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9A36D-8CDC-4421-AC28-3235A1BBE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7F53-E582-4DB8-AFC8-2F0E90C911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269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6.svg"/><Relationship Id="rId7" Type="http://schemas.openxmlformats.org/officeDocument/2006/relationships/image" Target="../media/image1.pn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5" Type="http://schemas.openxmlformats.org/officeDocument/2006/relationships/image" Target="../media/image20.svg"/><Relationship Id="rId2" Type="http://schemas.openxmlformats.org/officeDocument/2006/relationships/diagramData" Target="../diagrams/data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6.svg"/><Relationship Id="rId24" Type="http://schemas.openxmlformats.org/officeDocument/2006/relationships/image" Target="../media/image19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svg"/><Relationship Id="rId23" Type="http://schemas.openxmlformats.org/officeDocument/2006/relationships/image" Target="../media/image18.svg"/><Relationship Id="rId10" Type="http://schemas.openxmlformats.org/officeDocument/2006/relationships/image" Target="../media/image5.png"/><Relationship Id="rId19" Type="http://schemas.openxmlformats.org/officeDocument/2006/relationships/image" Target="../media/image1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4F12A75-C40D-4155-A19C-D858566EC147}"/>
              </a:ext>
            </a:extLst>
          </p:cNvPr>
          <p:cNvSpPr txBox="1"/>
          <p:nvPr/>
        </p:nvSpPr>
        <p:spPr>
          <a:xfrm>
            <a:off x="958644" y="1956220"/>
            <a:ext cx="10274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rgbClr val="173F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de patrones para la toma de decisiones en la inversión en periodos de crisis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5FA0DB87-8117-4985-B657-F4C1D517B9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2CC5D48-2335-4A14-8FDC-3A148571D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389239" cy="23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141EEA19-63BA-4F30-8A00-17F4B8BE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6" y="164690"/>
            <a:ext cx="3051730" cy="94942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FA1F64D-B3B8-42FA-ACA7-67C7E3827005}"/>
              </a:ext>
            </a:extLst>
          </p:cNvPr>
          <p:cNvSpPr/>
          <p:nvPr/>
        </p:nvSpPr>
        <p:spPr>
          <a:xfrm>
            <a:off x="-3218" y="6372520"/>
            <a:ext cx="12195218" cy="485480"/>
          </a:xfrm>
          <a:prstGeom prst="rect">
            <a:avLst/>
          </a:prstGeom>
          <a:solidFill>
            <a:srgbClr val="017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6AECD5A-454F-4D3F-8152-DA85468F938F}"/>
              </a:ext>
            </a:extLst>
          </p:cNvPr>
          <p:cNvGrpSpPr/>
          <p:nvPr/>
        </p:nvGrpSpPr>
        <p:grpSpPr>
          <a:xfrm>
            <a:off x="0" y="0"/>
            <a:ext cx="355007" cy="3023802"/>
            <a:chOff x="0" y="0"/>
            <a:chExt cx="355007" cy="3023802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83C632A6-D9DD-4E9A-8A92-EDF875C893D3}"/>
                </a:ext>
              </a:extLst>
            </p:cNvPr>
            <p:cNvGrpSpPr/>
            <p:nvPr/>
          </p:nvGrpSpPr>
          <p:grpSpPr>
            <a:xfrm>
              <a:off x="0" y="639403"/>
              <a:ext cx="355007" cy="2384399"/>
              <a:chOff x="-3218" y="0"/>
              <a:chExt cx="355007" cy="2384399"/>
            </a:xfrm>
          </p:grpSpPr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EC93290D-69D6-484B-A1C1-E681391E5CA2}"/>
                  </a:ext>
                </a:extLst>
              </p:cNvPr>
              <p:cNvSpPr/>
              <p:nvPr/>
            </p:nvSpPr>
            <p:spPr>
              <a:xfrm rot="16200000">
                <a:off x="-184743" y="181526"/>
                <a:ext cx="718057" cy="355006"/>
              </a:xfrm>
              <a:prstGeom prst="rect">
                <a:avLst/>
              </a:prstGeom>
              <a:solidFill>
                <a:srgbClr val="173F8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6F3AD63A-CF93-4248-B7ED-8DCED4ABB551}"/>
                  </a:ext>
                </a:extLst>
              </p:cNvPr>
              <p:cNvSpPr/>
              <p:nvPr/>
            </p:nvSpPr>
            <p:spPr>
              <a:xfrm rot="16200000">
                <a:off x="-242299" y="957141"/>
                <a:ext cx="833170" cy="355006"/>
              </a:xfrm>
              <a:prstGeom prst="rect">
                <a:avLst/>
              </a:prstGeom>
              <a:solidFill>
                <a:srgbClr val="FEC60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9953D310-E2EA-432B-81A6-F47206A838DE}"/>
                  </a:ext>
                </a:extLst>
              </p:cNvPr>
              <p:cNvSpPr/>
              <p:nvPr/>
            </p:nvSpPr>
            <p:spPr>
              <a:xfrm rot="16200000">
                <a:off x="-242300" y="1790311"/>
                <a:ext cx="833170" cy="355006"/>
              </a:xfrm>
              <a:prstGeom prst="rect">
                <a:avLst/>
              </a:prstGeom>
              <a:solidFill>
                <a:srgbClr val="E3AE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7353CC1A-F45A-4605-91A3-E15E013AFEE5}"/>
                </a:ext>
              </a:extLst>
            </p:cNvPr>
            <p:cNvSpPr/>
            <p:nvPr/>
          </p:nvSpPr>
          <p:spPr>
            <a:xfrm rot="16200000">
              <a:off x="-142199" y="142199"/>
              <a:ext cx="639403" cy="355006"/>
            </a:xfrm>
            <a:prstGeom prst="rect">
              <a:avLst/>
            </a:prstGeom>
            <a:solidFill>
              <a:srgbClr val="0176D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highlight>
                  <a:srgbClr val="FEC60D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41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EB627AA-8E27-44B1-AB12-2FB624BFA4AD}"/>
              </a:ext>
            </a:extLst>
          </p:cNvPr>
          <p:cNvGrpSpPr/>
          <p:nvPr/>
        </p:nvGrpSpPr>
        <p:grpSpPr>
          <a:xfrm>
            <a:off x="0" y="0"/>
            <a:ext cx="355007" cy="3023802"/>
            <a:chOff x="0" y="0"/>
            <a:chExt cx="355007" cy="302380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B8629D7-3568-4120-9429-227F340BE754}"/>
                </a:ext>
              </a:extLst>
            </p:cNvPr>
            <p:cNvGrpSpPr/>
            <p:nvPr/>
          </p:nvGrpSpPr>
          <p:grpSpPr>
            <a:xfrm>
              <a:off x="0" y="639403"/>
              <a:ext cx="355007" cy="2384399"/>
              <a:chOff x="-3218" y="0"/>
              <a:chExt cx="355007" cy="2384399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F295AC5-495D-4081-8A72-A207973E2E67}"/>
                  </a:ext>
                </a:extLst>
              </p:cNvPr>
              <p:cNvSpPr/>
              <p:nvPr/>
            </p:nvSpPr>
            <p:spPr>
              <a:xfrm rot="16200000">
                <a:off x="-184743" y="181526"/>
                <a:ext cx="718057" cy="355006"/>
              </a:xfrm>
              <a:prstGeom prst="rect">
                <a:avLst/>
              </a:prstGeom>
              <a:solidFill>
                <a:srgbClr val="173F8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E2AF318-1D39-41C1-B98A-96B2C6B6F951}"/>
                  </a:ext>
                </a:extLst>
              </p:cNvPr>
              <p:cNvSpPr/>
              <p:nvPr/>
            </p:nvSpPr>
            <p:spPr>
              <a:xfrm rot="16200000">
                <a:off x="-242299" y="957141"/>
                <a:ext cx="833170" cy="355006"/>
              </a:xfrm>
              <a:prstGeom prst="rect">
                <a:avLst/>
              </a:prstGeom>
              <a:solidFill>
                <a:srgbClr val="FEC60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BCA064F1-8F1B-45D3-85CC-637D6A132217}"/>
                  </a:ext>
                </a:extLst>
              </p:cNvPr>
              <p:cNvSpPr/>
              <p:nvPr/>
            </p:nvSpPr>
            <p:spPr>
              <a:xfrm rot="16200000">
                <a:off x="-242300" y="1790311"/>
                <a:ext cx="833170" cy="355006"/>
              </a:xfrm>
              <a:prstGeom prst="rect">
                <a:avLst/>
              </a:prstGeom>
              <a:solidFill>
                <a:srgbClr val="E3AE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65DA95C-9308-4DDE-ACB7-6E0D758626F8}"/>
                </a:ext>
              </a:extLst>
            </p:cNvPr>
            <p:cNvSpPr/>
            <p:nvPr/>
          </p:nvSpPr>
          <p:spPr>
            <a:xfrm rot="16200000">
              <a:off x="-142199" y="142199"/>
              <a:ext cx="639403" cy="355006"/>
            </a:xfrm>
            <a:prstGeom prst="rect">
              <a:avLst/>
            </a:prstGeom>
            <a:solidFill>
              <a:srgbClr val="0176D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highlight>
                  <a:srgbClr val="FEC60D"/>
                </a:highlight>
              </a:endParaRPr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688430-4D06-44C5-A10D-297933D3B341}"/>
              </a:ext>
            </a:extLst>
          </p:cNvPr>
          <p:cNvSpPr/>
          <p:nvPr/>
        </p:nvSpPr>
        <p:spPr>
          <a:xfrm>
            <a:off x="674483" y="319702"/>
            <a:ext cx="347792" cy="355006"/>
          </a:xfrm>
          <a:prstGeom prst="rect">
            <a:avLst/>
          </a:prstGeom>
          <a:solidFill>
            <a:srgbClr val="173F8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163DD1-47A5-4D8E-9A7B-E376C0381EF7}"/>
              </a:ext>
            </a:extLst>
          </p:cNvPr>
          <p:cNvSpPr txBox="1"/>
          <p:nvPr/>
        </p:nvSpPr>
        <p:spPr>
          <a:xfrm>
            <a:off x="1225485" y="319702"/>
            <a:ext cx="4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173F8A"/>
                </a:solidFill>
              </a:rPr>
              <a:t>Objetivos y Alcance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C7D21A-9E30-4A58-BFC1-41DEA8D59CCD}"/>
              </a:ext>
            </a:extLst>
          </p:cNvPr>
          <p:cNvSpPr txBox="1"/>
          <p:nvPr/>
        </p:nvSpPr>
        <p:spPr>
          <a:xfrm>
            <a:off x="674483" y="1172795"/>
            <a:ext cx="9176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173F8A"/>
                </a:solidFill>
              </a:rPr>
              <a:t>Objetivo General:</a:t>
            </a:r>
          </a:p>
          <a:p>
            <a:endParaRPr lang="es-C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Identificar patrones de inversión, que apoyen la toma de decisiones en periodos de crisis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B33E3FF-A664-4191-823D-8A1BCA969305}"/>
              </a:ext>
            </a:extLst>
          </p:cNvPr>
          <p:cNvSpPr txBox="1"/>
          <p:nvPr/>
        </p:nvSpPr>
        <p:spPr>
          <a:xfrm>
            <a:off x="674481" y="2285138"/>
            <a:ext cx="9176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173F8A"/>
                </a:solidFill>
              </a:rPr>
              <a:t>Objetivos Específicos: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Utilizar CRISP-DM como metodología guía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Aplicar diversas técnicas de análisis y pre procesamiento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Determinar empresas y mercados que han aumentado su valor en periodos de crisis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Definir al menos un indicador de alerta preventiva para la inversión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502743-CF45-4CB2-BE88-2E5CB66F70D9}"/>
              </a:ext>
            </a:extLst>
          </p:cNvPr>
          <p:cNvSpPr txBox="1"/>
          <p:nvPr/>
        </p:nvSpPr>
        <p:spPr>
          <a:xfrm>
            <a:off x="674481" y="3951479"/>
            <a:ext cx="9176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173F8A"/>
                </a:solidFill>
              </a:rPr>
              <a:t>Alcance:</a:t>
            </a:r>
            <a:endParaRPr lang="es-CL" dirty="0">
              <a:solidFill>
                <a:srgbClr val="0176D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La base de datos será obtenida a partir de 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Se analizará el mercado chileno y las empresas que componen el IPSA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176DE"/>
                </a:solidFill>
              </a:rPr>
              <a:t>Se utilizará información de un periodo de tiempo de hasta 5 años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98C6AF3-36B8-472C-A8AB-3E4DB9F5C392}"/>
              </a:ext>
            </a:extLst>
          </p:cNvPr>
          <p:cNvGrpSpPr/>
          <p:nvPr/>
        </p:nvGrpSpPr>
        <p:grpSpPr>
          <a:xfrm>
            <a:off x="10167666" y="6091682"/>
            <a:ext cx="2024334" cy="766317"/>
            <a:chOff x="10167666" y="6091682"/>
            <a:chExt cx="2024334" cy="766317"/>
          </a:xfrm>
        </p:grpSpPr>
        <p:pic>
          <p:nvPicPr>
            <p:cNvPr id="17" name="Imagen 16" descr="Texto&#10;&#10;Descripción generada automáticamente">
              <a:extLst>
                <a:ext uri="{FF2B5EF4-FFF2-40B4-BE49-F238E27FC236}">
                  <a16:creationId xmlns:a16="http://schemas.microsoft.com/office/drawing/2014/main" id="{C42C0965-8143-4E28-A2AC-F9192332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667" y="6091682"/>
              <a:ext cx="2024333" cy="629792"/>
            </a:xfrm>
            <a:prstGeom prst="rect">
              <a:avLst/>
            </a:prstGeom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FF721BA2-F75A-4D6E-A6B0-C4EC7FF804EB}"/>
                </a:ext>
              </a:extLst>
            </p:cNvPr>
            <p:cNvGrpSpPr/>
            <p:nvPr/>
          </p:nvGrpSpPr>
          <p:grpSpPr>
            <a:xfrm rot="16200000">
              <a:off x="11111570" y="5777570"/>
              <a:ext cx="136525" cy="2024333"/>
              <a:chOff x="0" y="0"/>
              <a:chExt cx="355007" cy="3023802"/>
            </a:xfrm>
          </p:grpSpPr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CE4E8F72-A764-4EC3-ABA4-674940B363FE}"/>
                  </a:ext>
                </a:extLst>
              </p:cNvPr>
              <p:cNvGrpSpPr/>
              <p:nvPr/>
            </p:nvGrpSpPr>
            <p:grpSpPr>
              <a:xfrm>
                <a:off x="0" y="639403"/>
                <a:ext cx="355007" cy="2384399"/>
                <a:chOff x="-3218" y="0"/>
                <a:chExt cx="355007" cy="2384399"/>
              </a:xfrm>
            </p:grpSpPr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F0D246E3-5049-4D5E-991C-FADEE0089F30}"/>
                    </a:ext>
                  </a:extLst>
                </p:cNvPr>
                <p:cNvSpPr/>
                <p:nvPr/>
              </p:nvSpPr>
              <p:spPr>
                <a:xfrm rot="16200000">
                  <a:off x="-184743" y="181526"/>
                  <a:ext cx="718057" cy="355006"/>
                </a:xfrm>
                <a:prstGeom prst="rect">
                  <a:avLst/>
                </a:prstGeom>
                <a:solidFill>
                  <a:srgbClr val="173F8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105A13C2-AB6C-4EEE-99F4-D11939309797}"/>
                    </a:ext>
                  </a:extLst>
                </p:cNvPr>
                <p:cNvSpPr/>
                <p:nvPr/>
              </p:nvSpPr>
              <p:spPr>
                <a:xfrm rot="16200000">
                  <a:off x="-242299" y="957141"/>
                  <a:ext cx="833170" cy="355006"/>
                </a:xfrm>
                <a:prstGeom prst="rect">
                  <a:avLst/>
                </a:prstGeom>
                <a:solidFill>
                  <a:srgbClr val="FEC60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DD84A69E-A983-44AD-8F5F-E42CC87A795F}"/>
                    </a:ext>
                  </a:extLst>
                </p:cNvPr>
                <p:cNvSpPr/>
                <p:nvPr/>
              </p:nvSpPr>
              <p:spPr>
                <a:xfrm rot="16200000">
                  <a:off x="-242300" y="1790311"/>
                  <a:ext cx="833170" cy="355006"/>
                </a:xfrm>
                <a:prstGeom prst="rect">
                  <a:avLst/>
                </a:prstGeom>
                <a:solidFill>
                  <a:srgbClr val="E3AE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</p:grp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37BB5F3-5C0A-494D-B58D-14EF32F90014}"/>
                  </a:ext>
                </a:extLst>
              </p:cNvPr>
              <p:cNvSpPr/>
              <p:nvPr/>
            </p:nvSpPr>
            <p:spPr>
              <a:xfrm rot="16200000">
                <a:off x="-142199" y="142199"/>
                <a:ext cx="639403" cy="355006"/>
              </a:xfrm>
              <a:prstGeom prst="rect">
                <a:avLst/>
              </a:prstGeom>
              <a:solidFill>
                <a:srgbClr val="0176DE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highlight>
                    <a:srgbClr val="FEC60D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029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EB627AA-8E27-44B1-AB12-2FB624BFA4AD}"/>
              </a:ext>
            </a:extLst>
          </p:cNvPr>
          <p:cNvGrpSpPr/>
          <p:nvPr/>
        </p:nvGrpSpPr>
        <p:grpSpPr>
          <a:xfrm>
            <a:off x="0" y="0"/>
            <a:ext cx="355007" cy="3023802"/>
            <a:chOff x="0" y="0"/>
            <a:chExt cx="355007" cy="302380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B8629D7-3568-4120-9429-227F340BE754}"/>
                </a:ext>
              </a:extLst>
            </p:cNvPr>
            <p:cNvGrpSpPr/>
            <p:nvPr/>
          </p:nvGrpSpPr>
          <p:grpSpPr>
            <a:xfrm>
              <a:off x="0" y="639403"/>
              <a:ext cx="355007" cy="2384399"/>
              <a:chOff x="-3218" y="0"/>
              <a:chExt cx="355007" cy="2384399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F295AC5-495D-4081-8A72-A207973E2E67}"/>
                  </a:ext>
                </a:extLst>
              </p:cNvPr>
              <p:cNvSpPr/>
              <p:nvPr/>
            </p:nvSpPr>
            <p:spPr>
              <a:xfrm rot="16200000">
                <a:off x="-184743" y="181526"/>
                <a:ext cx="718057" cy="355006"/>
              </a:xfrm>
              <a:prstGeom prst="rect">
                <a:avLst/>
              </a:prstGeom>
              <a:solidFill>
                <a:srgbClr val="173F8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E2AF318-1D39-41C1-B98A-96B2C6B6F951}"/>
                  </a:ext>
                </a:extLst>
              </p:cNvPr>
              <p:cNvSpPr/>
              <p:nvPr/>
            </p:nvSpPr>
            <p:spPr>
              <a:xfrm rot="16200000">
                <a:off x="-242299" y="957141"/>
                <a:ext cx="833170" cy="355006"/>
              </a:xfrm>
              <a:prstGeom prst="rect">
                <a:avLst/>
              </a:prstGeom>
              <a:solidFill>
                <a:srgbClr val="FEC60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BCA064F1-8F1B-45D3-85CC-637D6A132217}"/>
                  </a:ext>
                </a:extLst>
              </p:cNvPr>
              <p:cNvSpPr/>
              <p:nvPr/>
            </p:nvSpPr>
            <p:spPr>
              <a:xfrm rot="16200000">
                <a:off x="-242300" y="1790311"/>
                <a:ext cx="833170" cy="355006"/>
              </a:xfrm>
              <a:prstGeom prst="rect">
                <a:avLst/>
              </a:prstGeom>
              <a:solidFill>
                <a:srgbClr val="E3AE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65DA95C-9308-4DDE-ACB7-6E0D758626F8}"/>
                </a:ext>
              </a:extLst>
            </p:cNvPr>
            <p:cNvSpPr/>
            <p:nvPr/>
          </p:nvSpPr>
          <p:spPr>
            <a:xfrm rot="16200000">
              <a:off x="-142199" y="142199"/>
              <a:ext cx="639403" cy="355006"/>
            </a:xfrm>
            <a:prstGeom prst="rect">
              <a:avLst/>
            </a:prstGeom>
            <a:solidFill>
              <a:srgbClr val="0176D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highlight>
                  <a:srgbClr val="FEC60D"/>
                </a:highlight>
              </a:endParaRPr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688430-4D06-44C5-A10D-297933D3B341}"/>
              </a:ext>
            </a:extLst>
          </p:cNvPr>
          <p:cNvSpPr/>
          <p:nvPr/>
        </p:nvSpPr>
        <p:spPr>
          <a:xfrm>
            <a:off x="674483" y="319702"/>
            <a:ext cx="347792" cy="355006"/>
          </a:xfrm>
          <a:prstGeom prst="rect">
            <a:avLst/>
          </a:prstGeom>
          <a:solidFill>
            <a:srgbClr val="173F8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163DD1-47A5-4D8E-9A7B-E376C0381EF7}"/>
              </a:ext>
            </a:extLst>
          </p:cNvPr>
          <p:cNvSpPr txBox="1"/>
          <p:nvPr/>
        </p:nvSpPr>
        <p:spPr>
          <a:xfrm>
            <a:off x="1225485" y="319702"/>
            <a:ext cx="4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173F8A"/>
                </a:solidFill>
              </a:rPr>
              <a:t>Metodología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C7D21A-9E30-4A58-BFC1-41DEA8D59CCD}"/>
              </a:ext>
            </a:extLst>
          </p:cNvPr>
          <p:cNvSpPr txBox="1"/>
          <p:nvPr/>
        </p:nvSpPr>
        <p:spPr>
          <a:xfrm>
            <a:off x="674483" y="895796"/>
            <a:ext cx="501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200" dirty="0">
                <a:solidFill>
                  <a:srgbClr val="173F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metodología que nos guiará durante este proyecto será CRISP-DM, la que se compone de 6 fases las que se describen en el siguiente Diagrama</a:t>
            </a:r>
          </a:p>
        </p:txBody>
      </p:sp>
      <p:pic>
        <p:nvPicPr>
          <p:cNvPr id="2050" name="Picture 2" descr="CRISP-DM">
            <a:extLst>
              <a:ext uri="{FF2B5EF4-FFF2-40B4-BE49-F238E27FC236}">
                <a16:creationId xmlns:a16="http://schemas.microsoft.com/office/drawing/2014/main" id="{386B76A9-CC2B-4D3F-8B5C-236F0D97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20" y="1774047"/>
            <a:ext cx="3824435" cy="383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394EACA-8DDE-45E1-A670-E981A303D757}"/>
              </a:ext>
            </a:extLst>
          </p:cNvPr>
          <p:cNvCxnSpPr>
            <a:cxnSpLocks/>
          </p:cNvCxnSpPr>
          <p:nvPr/>
        </p:nvCxnSpPr>
        <p:spPr>
          <a:xfrm>
            <a:off x="6023728" y="319702"/>
            <a:ext cx="0" cy="5705128"/>
          </a:xfrm>
          <a:prstGeom prst="line">
            <a:avLst/>
          </a:prstGeom>
          <a:ln w="12700">
            <a:solidFill>
              <a:srgbClr val="173F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0B8531-E0B1-4BF2-90C9-C81260238B68}"/>
              </a:ext>
            </a:extLst>
          </p:cNvPr>
          <p:cNvSpPr txBox="1"/>
          <p:nvPr/>
        </p:nvSpPr>
        <p:spPr>
          <a:xfrm>
            <a:off x="6260076" y="895796"/>
            <a:ext cx="50193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Comprensión del negocio: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esta fase es </a:t>
            </a:r>
            <a:r>
              <a:rPr lang="es-MX" sz="1200" b="0" i="0" dirty="0">
                <a:solidFill>
                  <a:srgbClr val="E3AE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alinear los objetivos del proyecto con los objetivos del negocio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 la cual debemos obtener como resultado los objetivos, evaluar la situación actual y definir un plan de proyecto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Compresión de los datos: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esta fase es </a:t>
            </a:r>
            <a:r>
              <a:rPr lang="es-MX" sz="1200" b="0" i="0" dirty="0">
                <a:solidFill>
                  <a:srgbClr val="E3AE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conocer los datos, su  estructura y calidad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 la cual debemos definir las fuentes de datos, explorarlos, describirlos y gestionar la calidad de los mismos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Preparación de los datos: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esta fase es </a:t>
            </a:r>
            <a:r>
              <a:rPr lang="es-MX" sz="1200" b="0" i="0" dirty="0">
                <a:solidFill>
                  <a:srgbClr val="E3AE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definir el Data Set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será utilizado en la fase de modelado, aplicando reglas de calidad para los datos, categorizando variables entre otros.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Modelado: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esta fase es </a:t>
            </a:r>
            <a:r>
              <a:rPr lang="es-MX" sz="1200" b="0" i="0" dirty="0">
                <a:solidFill>
                  <a:srgbClr val="E3AE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definir un modelo que permita cumplir con los objetivos definidos,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la cual se seleccionaran las técnicas mas adecuadas al set de datos, definir la estrategia de verificación del modelo, entre otros.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Evaluación: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esta fase es </a:t>
            </a:r>
            <a:r>
              <a:rPr lang="es-MX" sz="1200" b="0" i="0" dirty="0">
                <a:solidFill>
                  <a:srgbClr val="E3AE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validar el modelo y cuanto se acerca a los objetivos del negocio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por lo que es importante considerar que en esta fase se debe revisar y evaluar las fases anteriores para verificar el modelo propuesto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Despliegue: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 esta fase es </a:t>
            </a:r>
            <a:r>
              <a:rPr lang="es-MX" sz="1200" b="0" i="0" dirty="0">
                <a:solidFill>
                  <a:srgbClr val="E3AE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desplegar el modelo y sus resultados </a:t>
            </a:r>
            <a:r>
              <a:rPr lang="es-MX" sz="1200" b="0" i="0" dirty="0">
                <a:solidFill>
                  <a:srgbClr val="173F8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 negocio.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5C49D47-3A7A-4EA9-90C5-5D9600F2E96D}"/>
              </a:ext>
            </a:extLst>
          </p:cNvPr>
          <p:cNvGrpSpPr/>
          <p:nvPr/>
        </p:nvGrpSpPr>
        <p:grpSpPr>
          <a:xfrm>
            <a:off x="10167666" y="6091682"/>
            <a:ext cx="2024334" cy="766317"/>
            <a:chOff x="10167666" y="6091682"/>
            <a:chExt cx="2024334" cy="766317"/>
          </a:xfrm>
        </p:grpSpPr>
        <p:pic>
          <p:nvPicPr>
            <p:cNvPr id="19" name="Imagen 18" descr="Texto&#10;&#10;Descripción generada automáticamente">
              <a:extLst>
                <a:ext uri="{FF2B5EF4-FFF2-40B4-BE49-F238E27FC236}">
                  <a16:creationId xmlns:a16="http://schemas.microsoft.com/office/drawing/2014/main" id="{AE4120DC-6C59-450B-8899-4B7AB7425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667" y="6091682"/>
              <a:ext cx="2024333" cy="629792"/>
            </a:xfrm>
            <a:prstGeom prst="rect">
              <a:avLst/>
            </a:prstGeom>
          </p:spPr>
        </p:pic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7FF15F93-CEB6-4BFF-9748-02223073F006}"/>
                </a:ext>
              </a:extLst>
            </p:cNvPr>
            <p:cNvGrpSpPr/>
            <p:nvPr/>
          </p:nvGrpSpPr>
          <p:grpSpPr>
            <a:xfrm rot="16200000">
              <a:off x="11111570" y="5777570"/>
              <a:ext cx="136525" cy="2024333"/>
              <a:chOff x="0" y="0"/>
              <a:chExt cx="355007" cy="3023802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30EBBB0-B983-40C1-9BF2-64DEFC90A5D1}"/>
                  </a:ext>
                </a:extLst>
              </p:cNvPr>
              <p:cNvGrpSpPr/>
              <p:nvPr/>
            </p:nvGrpSpPr>
            <p:grpSpPr>
              <a:xfrm>
                <a:off x="0" y="639403"/>
                <a:ext cx="355007" cy="2384399"/>
                <a:chOff x="-3218" y="0"/>
                <a:chExt cx="355007" cy="2384399"/>
              </a:xfrm>
            </p:grpSpPr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C6F57B1D-4CEA-4490-95A4-9DC331E46C99}"/>
                    </a:ext>
                  </a:extLst>
                </p:cNvPr>
                <p:cNvSpPr/>
                <p:nvPr/>
              </p:nvSpPr>
              <p:spPr>
                <a:xfrm rot="16200000">
                  <a:off x="-184743" y="181526"/>
                  <a:ext cx="718057" cy="355006"/>
                </a:xfrm>
                <a:prstGeom prst="rect">
                  <a:avLst/>
                </a:prstGeom>
                <a:solidFill>
                  <a:srgbClr val="173F8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EB2ABC7A-9E2E-4446-BC36-282D27089C16}"/>
                    </a:ext>
                  </a:extLst>
                </p:cNvPr>
                <p:cNvSpPr/>
                <p:nvPr/>
              </p:nvSpPr>
              <p:spPr>
                <a:xfrm rot="16200000">
                  <a:off x="-242299" y="957141"/>
                  <a:ext cx="833170" cy="355006"/>
                </a:xfrm>
                <a:prstGeom prst="rect">
                  <a:avLst/>
                </a:prstGeom>
                <a:solidFill>
                  <a:srgbClr val="FEC60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7F059756-7B15-4F01-81DD-427C423D09B7}"/>
                    </a:ext>
                  </a:extLst>
                </p:cNvPr>
                <p:cNvSpPr/>
                <p:nvPr/>
              </p:nvSpPr>
              <p:spPr>
                <a:xfrm rot="16200000">
                  <a:off x="-242300" y="1790311"/>
                  <a:ext cx="833170" cy="355006"/>
                </a:xfrm>
                <a:prstGeom prst="rect">
                  <a:avLst/>
                </a:prstGeom>
                <a:solidFill>
                  <a:srgbClr val="E3AE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</p:grp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CE3AF6DF-F450-4618-850E-D0A022B640B7}"/>
                  </a:ext>
                </a:extLst>
              </p:cNvPr>
              <p:cNvSpPr/>
              <p:nvPr/>
            </p:nvSpPr>
            <p:spPr>
              <a:xfrm rot="16200000">
                <a:off x="-142199" y="142199"/>
                <a:ext cx="639403" cy="355006"/>
              </a:xfrm>
              <a:prstGeom prst="rect">
                <a:avLst/>
              </a:prstGeom>
              <a:solidFill>
                <a:srgbClr val="0176DE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highlight>
                    <a:srgbClr val="FEC60D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661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EB627AA-8E27-44B1-AB12-2FB624BFA4AD}"/>
              </a:ext>
            </a:extLst>
          </p:cNvPr>
          <p:cNvGrpSpPr/>
          <p:nvPr/>
        </p:nvGrpSpPr>
        <p:grpSpPr>
          <a:xfrm>
            <a:off x="0" y="0"/>
            <a:ext cx="355007" cy="3023802"/>
            <a:chOff x="0" y="0"/>
            <a:chExt cx="355007" cy="302380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B8629D7-3568-4120-9429-227F340BE754}"/>
                </a:ext>
              </a:extLst>
            </p:cNvPr>
            <p:cNvGrpSpPr/>
            <p:nvPr/>
          </p:nvGrpSpPr>
          <p:grpSpPr>
            <a:xfrm>
              <a:off x="0" y="639403"/>
              <a:ext cx="355007" cy="2384399"/>
              <a:chOff x="-3218" y="0"/>
              <a:chExt cx="355007" cy="2384399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F295AC5-495D-4081-8A72-A207973E2E67}"/>
                  </a:ext>
                </a:extLst>
              </p:cNvPr>
              <p:cNvSpPr/>
              <p:nvPr/>
            </p:nvSpPr>
            <p:spPr>
              <a:xfrm rot="16200000">
                <a:off x="-184743" y="181526"/>
                <a:ext cx="718057" cy="355006"/>
              </a:xfrm>
              <a:prstGeom prst="rect">
                <a:avLst/>
              </a:prstGeom>
              <a:solidFill>
                <a:srgbClr val="173F8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E2AF318-1D39-41C1-B98A-96B2C6B6F951}"/>
                  </a:ext>
                </a:extLst>
              </p:cNvPr>
              <p:cNvSpPr/>
              <p:nvPr/>
            </p:nvSpPr>
            <p:spPr>
              <a:xfrm rot="16200000">
                <a:off x="-242299" y="957141"/>
                <a:ext cx="833170" cy="355006"/>
              </a:xfrm>
              <a:prstGeom prst="rect">
                <a:avLst/>
              </a:prstGeom>
              <a:solidFill>
                <a:srgbClr val="FEC60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BCA064F1-8F1B-45D3-85CC-637D6A132217}"/>
                  </a:ext>
                </a:extLst>
              </p:cNvPr>
              <p:cNvSpPr/>
              <p:nvPr/>
            </p:nvSpPr>
            <p:spPr>
              <a:xfrm rot="16200000">
                <a:off x="-242300" y="1790311"/>
                <a:ext cx="833170" cy="355006"/>
              </a:xfrm>
              <a:prstGeom prst="rect">
                <a:avLst/>
              </a:prstGeom>
              <a:solidFill>
                <a:srgbClr val="E3AE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65DA95C-9308-4DDE-ACB7-6E0D758626F8}"/>
                </a:ext>
              </a:extLst>
            </p:cNvPr>
            <p:cNvSpPr/>
            <p:nvPr/>
          </p:nvSpPr>
          <p:spPr>
            <a:xfrm rot="16200000">
              <a:off x="-142199" y="142199"/>
              <a:ext cx="639403" cy="355006"/>
            </a:xfrm>
            <a:prstGeom prst="rect">
              <a:avLst/>
            </a:prstGeom>
            <a:solidFill>
              <a:srgbClr val="0176D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highlight>
                  <a:srgbClr val="FEC60D"/>
                </a:highlight>
              </a:endParaRPr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688430-4D06-44C5-A10D-297933D3B341}"/>
              </a:ext>
            </a:extLst>
          </p:cNvPr>
          <p:cNvSpPr/>
          <p:nvPr/>
        </p:nvSpPr>
        <p:spPr>
          <a:xfrm>
            <a:off x="674483" y="319702"/>
            <a:ext cx="347792" cy="355006"/>
          </a:xfrm>
          <a:prstGeom prst="rect">
            <a:avLst/>
          </a:prstGeom>
          <a:solidFill>
            <a:srgbClr val="173F8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163DD1-47A5-4D8E-9A7B-E376C0381EF7}"/>
              </a:ext>
            </a:extLst>
          </p:cNvPr>
          <p:cNvSpPr txBox="1"/>
          <p:nvPr/>
        </p:nvSpPr>
        <p:spPr>
          <a:xfrm>
            <a:off x="1225485" y="319702"/>
            <a:ext cx="4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173F8A"/>
                </a:solidFill>
              </a:rPr>
              <a:t>Esquema Metodológico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4A5C6BE-712A-410D-9243-A91103EE9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91606"/>
              </p:ext>
            </p:extLst>
          </p:nvPr>
        </p:nvGraphicFramePr>
        <p:xfrm>
          <a:off x="1284873" y="689034"/>
          <a:ext cx="10319694" cy="83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upo 14">
            <a:extLst>
              <a:ext uri="{FF2B5EF4-FFF2-40B4-BE49-F238E27FC236}">
                <a16:creationId xmlns:a16="http://schemas.microsoft.com/office/drawing/2014/main" id="{DFF117A3-1769-4386-9879-9102879FCFF2}"/>
              </a:ext>
            </a:extLst>
          </p:cNvPr>
          <p:cNvGrpSpPr/>
          <p:nvPr/>
        </p:nvGrpSpPr>
        <p:grpSpPr>
          <a:xfrm>
            <a:off x="10167666" y="6091682"/>
            <a:ext cx="2024334" cy="766317"/>
            <a:chOff x="10167666" y="6091682"/>
            <a:chExt cx="2024334" cy="766317"/>
          </a:xfrm>
        </p:grpSpPr>
        <p:pic>
          <p:nvPicPr>
            <p:cNvPr id="16" name="Imagen 15" descr="Texto&#10;&#10;Descripción generada automáticamente">
              <a:extLst>
                <a:ext uri="{FF2B5EF4-FFF2-40B4-BE49-F238E27FC236}">
                  <a16:creationId xmlns:a16="http://schemas.microsoft.com/office/drawing/2014/main" id="{903D5F0D-C2D4-4E53-925C-AEAB3D7C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7667" y="6091682"/>
              <a:ext cx="2024333" cy="629792"/>
            </a:xfrm>
            <a:prstGeom prst="rect">
              <a:avLst/>
            </a:prstGeom>
          </p:spPr>
        </p:pic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BA167D65-ADBE-4B3A-9AE7-FC975BD8ED33}"/>
                </a:ext>
              </a:extLst>
            </p:cNvPr>
            <p:cNvGrpSpPr/>
            <p:nvPr/>
          </p:nvGrpSpPr>
          <p:grpSpPr>
            <a:xfrm rot="16200000">
              <a:off x="11111570" y="5777570"/>
              <a:ext cx="136525" cy="2024333"/>
              <a:chOff x="0" y="0"/>
              <a:chExt cx="355007" cy="3023802"/>
            </a:xfrm>
          </p:grpSpPr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D62D4B74-2DF4-4A72-BC0E-73C5AB28E02C}"/>
                  </a:ext>
                </a:extLst>
              </p:cNvPr>
              <p:cNvGrpSpPr/>
              <p:nvPr/>
            </p:nvGrpSpPr>
            <p:grpSpPr>
              <a:xfrm>
                <a:off x="0" y="639403"/>
                <a:ext cx="355007" cy="2384399"/>
                <a:chOff x="-3218" y="0"/>
                <a:chExt cx="355007" cy="2384399"/>
              </a:xfrm>
            </p:grpSpPr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CC5C8AE8-2268-49B8-B920-BE07D5BA3037}"/>
                    </a:ext>
                  </a:extLst>
                </p:cNvPr>
                <p:cNvSpPr/>
                <p:nvPr/>
              </p:nvSpPr>
              <p:spPr>
                <a:xfrm rot="16200000">
                  <a:off x="-184743" y="181526"/>
                  <a:ext cx="718057" cy="355006"/>
                </a:xfrm>
                <a:prstGeom prst="rect">
                  <a:avLst/>
                </a:prstGeom>
                <a:solidFill>
                  <a:srgbClr val="173F8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621B80EE-382E-4962-929A-8EF71FBA6E25}"/>
                    </a:ext>
                  </a:extLst>
                </p:cNvPr>
                <p:cNvSpPr/>
                <p:nvPr/>
              </p:nvSpPr>
              <p:spPr>
                <a:xfrm rot="16200000">
                  <a:off x="-242299" y="957141"/>
                  <a:ext cx="833170" cy="355006"/>
                </a:xfrm>
                <a:prstGeom prst="rect">
                  <a:avLst/>
                </a:prstGeom>
                <a:solidFill>
                  <a:srgbClr val="FEC60D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3954FAD0-505B-4926-802E-D52B7E2F1302}"/>
                    </a:ext>
                  </a:extLst>
                </p:cNvPr>
                <p:cNvSpPr/>
                <p:nvPr/>
              </p:nvSpPr>
              <p:spPr>
                <a:xfrm rot="16200000">
                  <a:off x="-242300" y="1790311"/>
                  <a:ext cx="833170" cy="355006"/>
                </a:xfrm>
                <a:prstGeom prst="rect">
                  <a:avLst/>
                </a:prstGeom>
                <a:solidFill>
                  <a:srgbClr val="E3AE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</p:grp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B2B24AAD-1E43-44F9-815A-1785E86CC281}"/>
                  </a:ext>
                </a:extLst>
              </p:cNvPr>
              <p:cNvSpPr/>
              <p:nvPr/>
            </p:nvSpPr>
            <p:spPr>
              <a:xfrm rot="16200000">
                <a:off x="-142199" y="142199"/>
                <a:ext cx="639403" cy="355006"/>
              </a:xfrm>
              <a:prstGeom prst="rect">
                <a:avLst/>
              </a:prstGeom>
              <a:solidFill>
                <a:srgbClr val="0176DE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highlight>
                    <a:srgbClr val="FEC60D"/>
                  </a:highlight>
                </a:endParaRPr>
              </a:p>
            </p:txBody>
          </p:sp>
        </p:grpSp>
      </p:grpSp>
      <p:pic>
        <p:nvPicPr>
          <p:cNvPr id="24" name="Gráfico 23" descr="Objetivo con relleno sólido">
            <a:extLst>
              <a:ext uri="{FF2B5EF4-FFF2-40B4-BE49-F238E27FC236}">
                <a16:creationId xmlns:a16="http://schemas.microsoft.com/office/drawing/2014/main" id="{F0B302AB-6B70-4511-BE7B-1B8229A8B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268" y="1774047"/>
            <a:ext cx="376217" cy="355006"/>
          </a:xfrm>
          <a:prstGeom prst="rect">
            <a:avLst/>
          </a:prstGeom>
        </p:spPr>
      </p:pic>
      <p:pic>
        <p:nvPicPr>
          <p:cNvPr id="26" name="Gráfico 25" descr="Diagrama de Gantt contorno">
            <a:extLst>
              <a:ext uri="{FF2B5EF4-FFF2-40B4-BE49-F238E27FC236}">
                <a16:creationId xmlns:a16="http://schemas.microsoft.com/office/drawing/2014/main" id="{DFD14958-267A-4AA3-8BA5-D81D039D4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964" y="2242474"/>
            <a:ext cx="477982" cy="477982"/>
          </a:xfrm>
          <a:prstGeom prst="rect">
            <a:avLst/>
          </a:prstGeom>
        </p:spPr>
      </p:pic>
      <p:pic>
        <p:nvPicPr>
          <p:cNvPr id="28" name="Gráfico 27" descr="Portapapeles mezclado con relleno sólido">
            <a:extLst>
              <a:ext uri="{FF2B5EF4-FFF2-40B4-BE49-F238E27FC236}">
                <a16:creationId xmlns:a16="http://schemas.microsoft.com/office/drawing/2014/main" id="{F674238A-06CD-4314-A501-5F1E907F44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7182" y="2720456"/>
            <a:ext cx="519545" cy="51954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ABC903A6-F400-449D-9EAB-165A2D674949}"/>
              </a:ext>
            </a:extLst>
          </p:cNvPr>
          <p:cNvSpPr txBox="1"/>
          <p:nvPr/>
        </p:nvSpPr>
        <p:spPr>
          <a:xfrm>
            <a:off x="1379913" y="1774047"/>
            <a:ext cx="1546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Objetivo del Proyecto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E60A29C-5B0D-4E17-93A8-5AF20634078D}"/>
              </a:ext>
            </a:extLst>
          </p:cNvPr>
          <p:cNvSpPr txBox="1"/>
          <p:nvPr/>
        </p:nvSpPr>
        <p:spPr>
          <a:xfrm>
            <a:off x="1369446" y="2389133"/>
            <a:ext cx="200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Plan del proyecto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A57F753-6751-4C79-9753-CAEAF10E41B0}"/>
              </a:ext>
            </a:extLst>
          </p:cNvPr>
          <p:cNvSpPr txBox="1"/>
          <p:nvPr/>
        </p:nvSpPr>
        <p:spPr>
          <a:xfrm>
            <a:off x="1335367" y="2788777"/>
            <a:ext cx="159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Entregables para cada fase</a:t>
            </a:r>
          </a:p>
        </p:txBody>
      </p:sp>
      <p:pic>
        <p:nvPicPr>
          <p:cNvPr id="33" name="Gráfico 32" descr="Base de datos con relleno sólido">
            <a:extLst>
              <a:ext uri="{FF2B5EF4-FFF2-40B4-BE49-F238E27FC236}">
                <a16:creationId xmlns:a16="http://schemas.microsoft.com/office/drawing/2014/main" id="{566DBC5D-9EE5-4C27-A33B-90D02BFAC7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43345" y="1687035"/>
            <a:ext cx="414078" cy="414078"/>
          </a:xfrm>
          <a:prstGeom prst="rect">
            <a:avLst/>
          </a:prstGeom>
        </p:spPr>
      </p:pic>
      <p:pic>
        <p:nvPicPr>
          <p:cNvPr id="35" name="Gráfico 34" descr="Insignia de portapapeles contorno">
            <a:extLst>
              <a:ext uri="{FF2B5EF4-FFF2-40B4-BE49-F238E27FC236}">
                <a16:creationId xmlns:a16="http://schemas.microsoft.com/office/drawing/2014/main" id="{879E1B3A-9E0C-4A57-9DCB-9873133BB2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73849" y="2228592"/>
            <a:ext cx="519546" cy="519546"/>
          </a:xfrm>
          <a:prstGeom prst="rect">
            <a:avLst/>
          </a:prstGeom>
        </p:spPr>
      </p:pic>
      <p:pic>
        <p:nvPicPr>
          <p:cNvPr id="37" name="Gráfico 36" descr="Investigación con relleno sólido">
            <a:extLst>
              <a:ext uri="{FF2B5EF4-FFF2-40B4-BE49-F238E27FC236}">
                <a16:creationId xmlns:a16="http://schemas.microsoft.com/office/drawing/2014/main" id="{E810411D-3715-4971-B6C6-5859A9FF06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48573" y="2874232"/>
            <a:ext cx="426394" cy="426394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EB6877CA-0EF7-4B91-862E-07D5F26F1FAD}"/>
              </a:ext>
            </a:extLst>
          </p:cNvPr>
          <p:cNvSpPr txBox="1"/>
          <p:nvPr/>
        </p:nvSpPr>
        <p:spPr>
          <a:xfrm>
            <a:off x="3368042" y="1706179"/>
            <a:ext cx="102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Fuentes de Información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3D7A4C7-57B3-4FA2-B581-B2C92851AB90}"/>
              </a:ext>
            </a:extLst>
          </p:cNvPr>
          <p:cNvSpPr txBox="1"/>
          <p:nvPr/>
        </p:nvSpPr>
        <p:spPr>
          <a:xfrm>
            <a:off x="3368783" y="2269781"/>
            <a:ext cx="143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Verificación calidad de información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788D4B5-C011-418B-96DB-F65A9E05C1D5}"/>
              </a:ext>
            </a:extLst>
          </p:cNvPr>
          <p:cNvSpPr txBox="1"/>
          <p:nvPr/>
        </p:nvSpPr>
        <p:spPr>
          <a:xfrm>
            <a:off x="3357424" y="2891987"/>
            <a:ext cx="127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Exploración de los datos</a:t>
            </a:r>
          </a:p>
        </p:txBody>
      </p:sp>
      <p:pic>
        <p:nvPicPr>
          <p:cNvPr id="44" name="Gráfico 43" descr="Tabla contorno">
            <a:extLst>
              <a:ext uri="{FF2B5EF4-FFF2-40B4-BE49-F238E27FC236}">
                <a16:creationId xmlns:a16="http://schemas.microsoft.com/office/drawing/2014/main" id="{9C466C30-5AFD-4BB5-AF29-4FEDEE2AC4C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11212" y="3350414"/>
            <a:ext cx="483574" cy="483574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7C64DD43-4CA3-4C55-B2E6-93A45C3A3CA4}"/>
              </a:ext>
            </a:extLst>
          </p:cNvPr>
          <p:cNvSpPr txBox="1"/>
          <p:nvPr/>
        </p:nvSpPr>
        <p:spPr>
          <a:xfrm>
            <a:off x="3349739" y="3361369"/>
            <a:ext cx="127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Variables a considerar</a:t>
            </a:r>
          </a:p>
        </p:txBody>
      </p:sp>
      <p:pic>
        <p:nvPicPr>
          <p:cNvPr id="46" name="Gráfico 45" descr="Tabla contorno">
            <a:extLst>
              <a:ext uri="{FF2B5EF4-FFF2-40B4-BE49-F238E27FC236}">
                <a16:creationId xmlns:a16="http://schemas.microsoft.com/office/drawing/2014/main" id="{885B2A88-F0F6-467F-87DD-FC628060A5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54917" y="1599706"/>
            <a:ext cx="483574" cy="483574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8D0F4A7F-0106-4533-B567-D640380B36E6}"/>
              </a:ext>
            </a:extLst>
          </p:cNvPr>
          <p:cNvSpPr txBox="1"/>
          <p:nvPr/>
        </p:nvSpPr>
        <p:spPr>
          <a:xfrm>
            <a:off x="5097593" y="1639448"/>
            <a:ext cx="102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Definir Data Set</a:t>
            </a:r>
          </a:p>
        </p:txBody>
      </p:sp>
      <p:pic>
        <p:nvPicPr>
          <p:cNvPr id="49" name="Gráfico 48" descr="Filtro contorno">
            <a:extLst>
              <a:ext uri="{FF2B5EF4-FFF2-40B4-BE49-F238E27FC236}">
                <a16:creationId xmlns:a16="http://schemas.microsoft.com/office/drawing/2014/main" id="{F090F17E-7788-4A48-B5B4-5EFA1524639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78766" y="2269781"/>
            <a:ext cx="483575" cy="483575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E75B1FE5-D43A-4E33-8394-8C31620786DD}"/>
              </a:ext>
            </a:extLst>
          </p:cNvPr>
          <p:cNvSpPr txBox="1"/>
          <p:nvPr/>
        </p:nvSpPr>
        <p:spPr>
          <a:xfrm>
            <a:off x="5102910" y="2226630"/>
            <a:ext cx="10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Mejorar la calidad de información</a:t>
            </a:r>
          </a:p>
        </p:txBody>
      </p:sp>
      <p:pic>
        <p:nvPicPr>
          <p:cNvPr id="52" name="Gráfico 51" descr="Diagrama de flujo contorno">
            <a:extLst>
              <a:ext uri="{FF2B5EF4-FFF2-40B4-BE49-F238E27FC236}">
                <a16:creationId xmlns:a16="http://schemas.microsoft.com/office/drawing/2014/main" id="{3DB3A383-1417-4321-A6FE-E019736164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630190" y="2848690"/>
            <a:ext cx="560560" cy="560560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EAD62011-2CCC-4A04-80F0-1EE305D1AC7D}"/>
              </a:ext>
            </a:extLst>
          </p:cNvPr>
          <p:cNvSpPr txBox="1"/>
          <p:nvPr/>
        </p:nvSpPr>
        <p:spPr>
          <a:xfrm>
            <a:off x="5113106" y="2945870"/>
            <a:ext cx="10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Transformar y preparar variables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DDC1FB1-2455-4E77-850C-D9AA19554464}"/>
              </a:ext>
            </a:extLst>
          </p:cNvPr>
          <p:cNvSpPr txBox="1"/>
          <p:nvPr/>
        </p:nvSpPr>
        <p:spPr>
          <a:xfrm>
            <a:off x="6833667" y="1676364"/>
            <a:ext cx="1029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Aplicar distintos algoritmos de modelado</a:t>
            </a:r>
          </a:p>
        </p:txBody>
      </p:sp>
      <p:pic>
        <p:nvPicPr>
          <p:cNvPr id="57" name="Gráfico 56" descr="Red contorno">
            <a:extLst>
              <a:ext uri="{FF2B5EF4-FFF2-40B4-BE49-F238E27FC236}">
                <a16:creationId xmlns:a16="http://schemas.microsoft.com/office/drawing/2014/main" id="{D547AB76-E6C4-4E11-8B0C-33416278B5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14543" y="1632629"/>
            <a:ext cx="483575" cy="483575"/>
          </a:xfrm>
          <a:prstGeom prst="rect">
            <a:avLst/>
          </a:prstGeom>
        </p:spPr>
      </p:pic>
      <p:pic>
        <p:nvPicPr>
          <p:cNvPr id="58" name="Gráfico 57" descr="Insignia de portapapeles contorno">
            <a:extLst>
              <a:ext uri="{FF2B5EF4-FFF2-40B4-BE49-F238E27FC236}">
                <a16:creationId xmlns:a16="http://schemas.microsoft.com/office/drawing/2014/main" id="{B55DD6D7-D538-449C-A0F8-FDBD2B4010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5313" y="2500063"/>
            <a:ext cx="519546" cy="519546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88578A62-6D53-4DD7-8478-3C93DF1A2BBB}"/>
              </a:ext>
            </a:extLst>
          </p:cNvPr>
          <p:cNvSpPr txBox="1"/>
          <p:nvPr/>
        </p:nvSpPr>
        <p:spPr>
          <a:xfrm>
            <a:off x="6839577" y="2564729"/>
            <a:ext cx="1029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173F8A"/>
                </a:solidFill>
              </a:rPr>
              <a:t>Diseñar estrategia de evaluación del modelo y realizar ajustes</a:t>
            </a:r>
          </a:p>
        </p:txBody>
      </p:sp>
    </p:spTree>
    <p:extLst>
      <p:ext uri="{BB962C8B-B14F-4D97-AF65-F5344CB8AC3E}">
        <p14:creationId xmlns:p14="http://schemas.microsoft.com/office/powerpoint/2010/main" val="3387595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435</Words>
  <Application>Microsoft Office PowerPoint</Application>
  <PresentationFormat>Panorámica</PresentationFormat>
  <Paragraphs>44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Silva Parraguez, Felipe</dc:creator>
  <cp:lastModifiedBy>Silva Parraguez, Felipe</cp:lastModifiedBy>
  <cp:revision>18</cp:revision>
  <dcterms:created xsi:type="dcterms:W3CDTF">2021-05-13T02:48:49Z</dcterms:created>
  <dcterms:modified xsi:type="dcterms:W3CDTF">2021-05-13T05:53:43Z</dcterms:modified>
</cp:coreProperties>
</file>