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3074FE9-7074-41BE-99B4-DC2A1D21E680}">
  <a:tblStyle styleId="{23074FE9-7074-41BE-99B4-DC2A1D21E680}"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85e56928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485e56928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86c88f3e4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486c88f3e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86c88f3e4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486c88f3e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86c88f3e4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486c88f3e4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86c88f3e4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486c88f3e4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486c88f3e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486c88f3e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86c88f3e4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486c88f3e4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86c88f3e4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486c88f3e4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486c88f3e4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486c88f3e4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486c88f3e4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486c88f3e4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86c88f3e4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486c88f3e4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88e23b5bb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88e23b5bb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g488e23b5bb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488e23b5b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488e23b5b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g488e23b5b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488e23b5bb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88e23b5bb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g488e23b5bb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488e23b5bb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88e23b5bb_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488e23b5bb_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914400" y="2130428"/>
            <a:ext cx="10363200" cy="1470025"/>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2"/>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74" name="Shape 74"/>
        <p:cNvGrpSpPr/>
        <p:nvPr/>
      </p:nvGrpSpPr>
      <p:grpSpPr>
        <a:xfrm>
          <a:off x="0" y="0"/>
          <a:ext cx="0" cy="0"/>
          <a:chOff x="0" y="0"/>
          <a:chExt cx="0" cy="0"/>
        </a:xfrm>
      </p:grpSpPr>
      <p:sp>
        <p:nvSpPr>
          <p:cNvPr id="75" name="Google Shape;75;p11"/>
          <p:cNvSpPr txBox="1"/>
          <p:nvPr>
            <p:ph idx="1" type="body"/>
          </p:nvPr>
        </p:nvSpPr>
        <p:spPr>
          <a:xfrm rot="5400000">
            <a:off x="3638550" y="-2068511"/>
            <a:ext cx="4914900" cy="118872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1"/>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1"/>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285037" y="1828804"/>
            <a:ext cx="5851525" cy="27432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697037" y="-812797"/>
            <a:ext cx="5851525" cy="80264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86" name="Shape 86"/>
        <p:cNvGrpSpPr/>
        <p:nvPr/>
      </p:nvGrpSpPr>
      <p:grpSpPr>
        <a:xfrm>
          <a:off x="0" y="0"/>
          <a:ext cx="0" cy="0"/>
          <a:chOff x="0" y="0"/>
          <a:chExt cx="0" cy="0"/>
        </a:xfrm>
      </p:grpSpPr>
      <p:sp>
        <p:nvSpPr>
          <p:cNvPr id="87" name="Google Shape;87;p13"/>
          <p:cNvSpPr txBox="1"/>
          <p:nvPr>
            <p:ph type="title"/>
          </p:nvPr>
        </p:nvSpPr>
        <p:spPr>
          <a:xfrm>
            <a:off x="1248834" y="30163"/>
            <a:ext cx="10943167" cy="4064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228600" y="609600"/>
            <a:ext cx="5757333" cy="5943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3"/>
          <p:cNvSpPr txBox="1"/>
          <p:nvPr>
            <p:ph idx="2" type="body"/>
          </p:nvPr>
        </p:nvSpPr>
        <p:spPr>
          <a:xfrm>
            <a:off x="6189133" y="609600"/>
            <a:ext cx="5759451" cy="5943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3"/>
          <p:cNvSpPr txBox="1"/>
          <p:nvPr>
            <p:ph idx="11" type="ftr"/>
          </p:nvPr>
        </p:nvSpPr>
        <p:spPr>
          <a:xfrm>
            <a:off x="11603568" y="6586538"/>
            <a:ext cx="588433" cy="271462"/>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b="0"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3" name="Shape 23"/>
        <p:cNvGrpSpPr/>
        <p:nvPr/>
      </p:nvGrpSpPr>
      <p:grpSpPr>
        <a:xfrm>
          <a:off x="0" y="0"/>
          <a:ext cx="0" cy="0"/>
          <a:chOff x="0" y="0"/>
          <a:chExt cx="0" cy="0"/>
        </a:xfrm>
      </p:grpSpPr>
      <p:sp>
        <p:nvSpPr>
          <p:cNvPr id="24" name="Google Shape;24;p3"/>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3"/>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5" name="Shape 35"/>
        <p:cNvGrpSpPr/>
        <p:nvPr/>
      </p:nvGrpSpPr>
      <p:grpSpPr>
        <a:xfrm>
          <a:off x="0" y="0"/>
          <a:ext cx="0" cy="0"/>
          <a:chOff x="0" y="0"/>
          <a:chExt cx="0" cy="0"/>
        </a:xfrm>
      </p:grpSpPr>
      <p:sp>
        <p:nvSpPr>
          <p:cNvPr id="36" name="Google Shape;36;p5"/>
          <p:cNvSpPr txBox="1"/>
          <p:nvPr>
            <p:ph idx="1" type="body"/>
          </p:nvPr>
        </p:nvSpPr>
        <p:spPr>
          <a:xfrm>
            <a:off x="152400" y="1447800"/>
            <a:ext cx="5844117"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5"/>
          <p:cNvSpPr txBox="1"/>
          <p:nvPr>
            <p:ph idx="2" type="body"/>
          </p:nvPr>
        </p:nvSpPr>
        <p:spPr>
          <a:xfrm>
            <a:off x="152400" y="2087562"/>
            <a:ext cx="5844117" cy="423703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5"/>
          <p:cNvSpPr txBox="1"/>
          <p:nvPr>
            <p:ph idx="3" type="body"/>
          </p:nvPr>
        </p:nvSpPr>
        <p:spPr>
          <a:xfrm>
            <a:off x="6193369" y="1447800"/>
            <a:ext cx="5844117"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
          <p:cNvSpPr txBox="1"/>
          <p:nvPr>
            <p:ph idx="4" type="body"/>
          </p:nvPr>
        </p:nvSpPr>
        <p:spPr>
          <a:xfrm>
            <a:off x="6193369" y="2087562"/>
            <a:ext cx="5844117" cy="423703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44" name="Shape 44"/>
        <p:cNvGrpSpPr/>
        <p:nvPr/>
      </p:nvGrpSpPr>
      <p:grpSpPr>
        <a:xfrm>
          <a:off x="0" y="0"/>
          <a:ext cx="0" cy="0"/>
          <a:chOff x="0" y="0"/>
          <a:chExt cx="0" cy="0"/>
        </a:xfrm>
      </p:grpSpPr>
      <p:sp>
        <p:nvSpPr>
          <p:cNvPr id="45" name="Google Shape;45;p6"/>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6"/>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49" name="Shape 49"/>
        <p:cNvGrpSpPr/>
        <p:nvPr/>
      </p:nvGrpSpPr>
      <p:grpSpPr>
        <a:xfrm>
          <a:off x="0" y="0"/>
          <a:ext cx="0" cy="0"/>
          <a:chOff x="0" y="0"/>
          <a:chExt cx="0" cy="0"/>
        </a:xfrm>
      </p:grpSpPr>
      <p:sp>
        <p:nvSpPr>
          <p:cNvPr id="50" name="Google Shape;50;p7"/>
          <p:cNvSpPr txBox="1"/>
          <p:nvPr>
            <p:ph idx="1" type="body"/>
          </p:nvPr>
        </p:nvSpPr>
        <p:spPr>
          <a:xfrm>
            <a:off x="152400" y="1447800"/>
            <a:ext cx="5842000" cy="4876799"/>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1" name="Google Shape;51;p7"/>
          <p:cNvSpPr txBox="1"/>
          <p:nvPr>
            <p:ph idx="2" type="body"/>
          </p:nvPr>
        </p:nvSpPr>
        <p:spPr>
          <a:xfrm>
            <a:off x="6197600" y="1447800"/>
            <a:ext cx="5842000" cy="4876799"/>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7"/>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76200" y="273050"/>
            <a:ext cx="4544486"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4766733" y="273053"/>
            <a:ext cx="7349067" cy="6051547"/>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9"/>
          <p:cNvSpPr txBox="1"/>
          <p:nvPr>
            <p:ph idx="2" type="body"/>
          </p:nvPr>
        </p:nvSpPr>
        <p:spPr>
          <a:xfrm>
            <a:off x="76200" y="1435103"/>
            <a:ext cx="4544486" cy="4889497"/>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9"/>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27517" y="4800600"/>
            <a:ext cx="12136966"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27517" y="228600"/>
            <a:ext cx="12136966" cy="4498975"/>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27517" y="5367338"/>
            <a:ext cx="12136966"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0"/>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2" name="Google Shape;12;p1"/>
          <p:cNvPicPr preferRelativeResize="0"/>
          <p:nvPr/>
        </p:nvPicPr>
        <p:blipFill rotWithShape="1">
          <a:blip r:embed="rId2">
            <a:alphaModFix/>
          </a:blip>
          <a:srcRect b="0" l="0" r="0" t="0"/>
          <a:stretch/>
        </p:blipFill>
        <p:spPr>
          <a:xfrm>
            <a:off x="76200" y="6400800"/>
            <a:ext cx="4572000" cy="433388"/>
          </a:xfrm>
          <a:prstGeom prst="rect">
            <a:avLst/>
          </a:prstGeom>
          <a:noFill/>
          <a:ln>
            <a:noFill/>
          </a:ln>
        </p:spPr>
      </p:pic>
      <p:pic>
        <p:nvPicPr>
          <p:cNvPr id="13" name="Google Shape;13;p1"/>
          <p:cNvPicPr preferRelativeResize="0"/>
          <p:nvPr/>
        </p:nvPicPr>
        <p:blipFill rotWithShape="1">
          <a:blip r:embed="rId3">
            <a:alphaModFix/>
          </a:blip>
          <a:srcRect b="14724" l="0" r="0" t="17240"/>
          <a:stretch/>
        </p:blipFill>
        <p:spPr>
          <a:xfrm>
            <a:off x="76200" y="6400800"/>
            <a:ext cx="1921143" cy="457200"/>
          </a:xfrm>
          <a:prstGeom prst="rect">
            <a:avLst/>
          </a:prstGeom>
          <a:noFill/>
          <a:ln>
            <a:noFill/>
          </a:ln>
        </p:spPr>
      </p:pic>
      <p:sp>
        <p:nvSpPr>
          <p:cNvPr id="14" name="Google Shape;14;p1"/>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drive.google.com/file/d/1TxJArQUh3kCosPn2KqmUzHVGKFZ1AKAH/view" TargetMode="External"/><Relationship Id="rId4" Type="http://schemas.openxmlformats.org/officeDocument/2006/relationships/image" Target="../media/image3.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drive.google.com/file/d/1i4MEXHe1Hbyi4oQOzs3C7SVk41Rzo59E/view" TargetMode="External"/><Relationship Id="rId4" Type="http://schemas.openxmlformats.org/officeDocument/2006/relationships/image" Target="../media/image3.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drive.google.com/file/d/1SbyihflEMXcbujg_Q_RX59NYw3nhO477/view" TargetMode="External"/><Relationship Id="rId4" Type="http://schemas.openxmlformats.org/officeDocument/2006/relationships/image" Target="../media/image3.png"/><Relationship Id="rId5" Type="http://schemas.openxmlformats.org/officeDocument/2006/relationships/hyperlink" Target="http://drive.google.com/file/d/1QFCxlhw7SWfll96jxdi4zq9XXA_Zdcap/view" TargetMode="External"/><Relationship Id="rId6"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drive.google.com/file/d/1KBAO5iyKMnj8C_HzpAt3JwEaPC2_-GSB/view" TargetMode="External"/><Relationship Id="rId4" Type="http://schemas.openxmlformats.org/officeDocument/2006/relationships/image" Target="../media/image3.png"/><Relationship Id="rId5" Type="http://schemas.openxmlformats.org/officeDocument/2006/relationships/hyperlink" Target="http://drive.google.com/file/d/1RtPA7JMQAixqniK3Z0Swiuj8H2XQIA-r/view" TargetMode="External"/><Relationship Id="rId6"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4"/>
          <p:cNvSpPr txBox="1"/>
          <p:nvPr>
            <p:ph type="ctrTitle"/>
          </p:nvPr>
        </p:nvSpPr>
        <p:spPr>
          <a:xfrm>
            <a:off x="914400" y="2130428"/>
            <a:ext cx="10363200" cy="14700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CPSC 462 – Software Design</a:t>
            </a:r>
            <a:endParaRPr/>
          </a:p>
        </p:txBody>
      </p:sp>
      <p:sp>
        <p:nvSpPr>
          <p:cNvPr id="96" name="Google Shape;96;p14"/>
          <p:cNvSpPr txBox="1"/>
          <p:nvPr>
            <p:ph idx="1" type="subTitle"/>
          </p:nvPr>
        </p:nvSpPr>
        <p:spPr>
          <a:xfrm>
            <a:off x="1828800" y="3025780"/>
            <a:ext cx="85344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Elaboration Phase Iteration 2</a:t>
            </a:r>
            <a:endParaRPr/>
          </a:p>
          <a:p>
            <a:pPr indent="0" lvl="0" marL="0" rtl="0" algn="ctr">
              <a:spcBef>
                <a:spcPts val="640"/>
              </a:spcBef>
              <a:spcAft>
                <a:spcPts val="0"/>
              </a:spcAft>
              <a:buClr>
                <a:srgbClr val="888888"/>
              </a:buClr>
              <a:buSzPts val="3200"/>
              <a:buNone/>
            </a:pPr>
            <a:r>
              <a:rPr lang="en-US"/>
              <a:t>Presentation Chart Set Template</a:t>
            </a:r>
            <a:endParaRPr/>
          </a:p>
          <a:p>
            <a:pPr indent="0" lvl="0" marL="0" rtl="0" algn="ctr">
              <a:spcBef>
                <a:spcPts val="640"/>
              </a:spcBef>
              <a:spcAft>
                <a:spcPts val="0"/>
              </a:spcAft>
              <a:buClr>
                <a:srgbClr val="888888"/>
              </a:buClr>
              <a:buSzPts val="3200"/>
              <a:buNone/>
            </a:pPr>
            <a:r>
              <a:t/>
            </a:r>
            <a:endParaRPr/>
          </a:p>
        </p:txBody>
      </p:sp>
      <p:sp>
        <p:nvSpPr>
          <p:cNvPr id="97" name="Google Shape;97;p14"/>
          <p:cNvSpPr txBox="1"/>
          <p:nvPr/>
        </p:nvSpPr>
        <p:spPr>
          <a:xfrm>
            <a:off x="2895600" y="4572000"/>
            <a:ext cx="64008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2000" u="none" cap="none" strike="noStrike">
                <a:solidFill>
                  <a:srgbClr val="7F7F7F"/>
                </a:solidFill>
                <a:latin typeface="Arial"/>
                <a:ea typeface="Arial"/>
                <a:cs typeface="Arial"/>
                <a:sym typeface="Arial"/>
              </a:rPr>
              <a:t>Professor T. L. Bettens</a:t>
            </a:r>
            <a:endParaRPr/>
          </a:p>
          <a:p>
            <a:pPr indent="0" lvl="0" marL="0" marR="0" rtl="0" algn="ctr">
              <a:spcBef>
                <a:spcPts val="400"/>
              </a:spcBef>
              <a:spcAft>
                <a:spcPts val="0"/>
              </a:spcAft>
              <a:buNone/>
            </a:pPr>
            <a:r>
              <a:rPr b="0" i="1" lang="en-US" sz="2000" u="none" cap="none" strike="noStrike">
                <a:solidFill>
                  <a:srgbClr val="7F7F7F"/>
                </a:solidFill>
                <a:latin typeface="Arial"/>
                <a:ea typeface="Arial"/>
                <a:cs typeface="Arial"/>
                <a:sym typeface="Arial"/>
              </a:rPr>
              <a:t>Fall 2018</a:t>
            </a:r>
            <a:endParaRPr/>
          </a:p>
        </p:txBody>
      </p:sp>
      <p:pic>
        <p:nvPicPr>
          <p:cNvPr descr="cusf-logo.png" id="98" name="Google Shape;98;p14"/>
          <p:cNvPicPr preferRelativeResize="0"/>
          <p:nvPr/>
        </p:nvPicPr>
        <p:blipFill rotWithShape="1">
          <a:blip r:embed="rId4">
            <a:alphaModFix/>
          </a:blip>
          <a:srcRect b="0" l="0" r="0" t="0"/>
          <a:stretch/>
        </p:blipFill>
        <p:spPr>
          <a:xfrm>
            <a:off x="4362450" y="838200"/>
            <a:ext cx="3467100" cy="781050"/>
          </a:xfrm>
          <a:prstGeom prst="rect">
            <a:avLst/>
          </a:prstGeom>
          <a:noFill/>
          <a:ln>
            <a:noFill/>
          </a:ln>
        </p:spPr>
      </p:pic>
      <p:cxnSp>
        <p:nvCxnSpPr>
          <p:cNvPr id="99" name="Google Shape;99;p14"/>
          <p:cNvCxnSpPr/>
          <p:nvPr/>
        </p:nvCxnSpPr>
        <p:spPr>
          <a:xfrm>
            <a:off x="4343400" y="1828800"/>
            <a:ext cx="3429000" cy="0"/>
          </a:xfrm>
          <a:prstGeom prst="straightConnector1">
            <a:avLst/>
          </a:prstGeom>
          <a:noFill/>
          <a:ln cap="flat" cmpd="sng" w="19050">
            <a:solidFill>
              <a:schemeClr val="accent6"/>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txBox="1"/>
          <p:nvPr>
            <p:ph idx="1" type="body"/>
          </p:nvPr>
        </p:nvSpPr>
        <p:spPr>
          <a:xfrm>
            <a:off x="152400" y="1417639"/>
            <a:ext cx="5943600" cy="49149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Char char="•"/>
            </a:pPr>
            <a:r>
              <a:rPr lang="en-US" sz="2800"/>
              <a:t>This Project aims to create a fun experience for Three players to see themselves as city planners, creating various buildings to see who is the best City Builder. </a:t>
            </a:r>
            <a:endParaRPr sz="2800"/>
          </a:p>
          <a:p>
            <a:pPr indent="-406400" lvl="0" marL="457200" rtl="0" algn="l">
              <a:spcBef>
                <a:spcPts val="0"/>
              </a:spcBef>
              <a:spcAft>
                <a:spcPts val="0"/>
              </a:spcAft>
              <a:buSzPts val="2800"/>
              <a:buChar char="•"/>
            </a:pPr>
            <a:r>
              <a:rPr lang="en-US" sz="2800"/>
              <a:t>Players take turns gathering and building until the eventual winner is found.</a:t>
            </a:r>
            <a:endParaRPr sz="2800"/>
          </a:p>
          <a:p>
            <a:pPr indent="-406400" lvl="0" marL="457200" rtl="0" algn="l">
              <a:spcBef>
                <a:spcPts val="0"/>
              </a:spcBef>
              <a:spcAft>
                <a:spcPts val="0"/>
              </a:spcAft>
              <a:buSzPts val="2800"/>
              <a:buChar char="•"/>
            </a:pPr>
            <a:r>
              <a:rPr lang="en-US" sz="2800"/>
              <a:t>This is modeled after a popular board game, so it will bring in a large amount of users wanting to play.</a:t>
            </a:r>
            <a:endParaRPr sz="2800"/>
          </a:p>
        </p:txBody>
      </p:sp>
      <p:sp>
        <p:nvSpPr>
          <p:cNvPr id="177" name="Google Shape;177;p23"/>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78" name="Google Shape;178;p23"/>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79" name="Google Shape;179;p23"/>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23"/>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2 – Project Description</a:t>
            </a:r>
            <a:br>
              <a:rPr lang="en-US" sz="3959"/>
            </a:br>
            <a:r>
              <a:rPr lang="en-US" sz="3959"/>
              <a:t>Vision</a:t>
            </a:r>
            <a:endParaRPr/>
          </a:p>
        </p:txBody>
      </p:sp>
      <p:sp>
        <p:nvSpPr>
          <p:cNvPr id="181" name="Google Shape;181;p23"/>
          <p:cNvSpPr txBox="1"/>
          <p:nvPr/>
        </p:nvSpPr>
        <p:spPr>
          <a:xfrm>
            <a:off x="6096000" y="5257800"/>
            <a:ext cx="59436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Pictured above: </a:t>
            </a:r>
            <a:r>
              <a:rPr lang="en-US" sz="1800">
                <a:solidFill>
                  <a:schemeClr val="dk1"/>
                </a:solidFill>
                <a:latin typeface="Calibri"/>
                <a:ea typeface="Calibri"/>
                <a:cs typeface="Calibri"/>
                <a:sym typeface="Calibri"/>
              </a:rPr>
              <a:t>Primary actors System Administrator and Player, system, and external systems High Score and Log in</a:t>
            </a:r>
            <a:endParaRPr/>
          </a:p>
        </p:txBody>
      </p:sp>
      <p:pic>
        <p:nvPicPr>
          <p:cNvPr id="182" name="Google Shape;182;p23"/>
          <p:cNvPicPr preferRelativeResize="0"/>
          <p:nvPr/>
        </p:nvPicPr>
        <p:blipFill>
          <a:blip r:embed="rId3">
            <a:alphaModFix/>
          </a:blip>
          <a:stretch>
            <a:fillRect/>
          </a:stretch>
        </p:blipFill>
        <p:spPr>
          <a:xfrm>
            <a:off x="6322938" y="2506813"/>
            <a:ext cx="5629275" cy="22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Key Stakeholders</a:t>
            </a:r>
            <a:endParaRPr/>
          </a:p>
          <a:p>
            <a:pPr indent="-285750" lvl="1" marL="742950" rtl="0" algn="l">
              <a:spcBef>
                <a:spcPts val="560"/>
              </a:spcBef>
              <a:spcAft>
                <a:spcPts val="0"/>
              </a:spcAft>
              <a:buClr>
                <a:schemeClr val="dk1"/>
              </a:buClr>
              <a:buSzPts val="2800"/>
              <a:buChar char="–"/>
            </a:pPr>
            <a:r>
              <a:rPr lang="en-US"/>
              <a:t>CEO (Mr. Bettens)</a:t>
            </a:r>
            <a:endParaRPr/>
          </a:p>
          <a:p>
            <a:pPr indent="-228600" lvl="2" marL="1143000" rtl="0" algn="l">
              <a:spcBef>
                <a:spcPts val="480"/>
              </a:spcBef>
              <a:spcAft>
                <a:spcPts val="0"/>
              </a:spcAft>
              <a:buClr>
                <a:schemeClr val="dk1"/>
              </a:buClr>
              <a:buSzPts val="2400"/>
              <a:buChar char="•"/>
            </a:pPr>
            <a:r>
              <a:rPr lang="en-US"/>
              <a:t>Final say on all aspects of the project and grading guidelines</a:t>
            </a:r>
            <a:endParaRPr/>
          </a:p>
          <a:p>
            <a:pPr indent="-285750" lvl="1" marL="742950" rtl="0" algn="l">
              <a:spcBef>
                <a:spcPts val="560"/>
              </a:spcBef>
              <a:spcAft>
                <a:spcPts val="0"/>
              </a:spcAft>
              <a:buClr>
                <a:schemeClr val="dk1"/>
              </a:buClr>
              <a:buSzPts val="2800"/>
              <a:buChar char="–"/>
            </a:pPr>
            <a:r>
              <a:rPr lang="en-US"/>
              <a:t>Managers</a:t>
            </a:r>
            <a:endParaRPr/>
          </a:p>
          <a:p>
            <a:pPr indent="-228600" lvl="2" marL="1143000" rtl="0" algn="l">
              <a:spcBef>
                <a:spcPts val="480"/>
              </a:spcBef>
              <a:spcAft>
                <a:spcPts val="0"/>
              </a:spcAft>
              <a:buClr>
                <a:schemeClr val="dk1"/>
              </a:buClr>
              <a:buSzPts val="2400"/>
              <a:buChar char="•"/>
            </a:pPr>
            <a:r>
              <a:rPr lang="en-US"/>
              <a:t>Have to pay the developers to make the system</a:t>
            </a:r>
            <a:endParaRPr/>
          </a:p>
          <a:p>
            <a:pPr indent="-285750" lvl="1" marL="742950" rtl="0" algn="l">
              <a:spcBef>
                <a:spcPts val="560"/>
              </a:spcBef>
              <a:spcAft>
                <a:spcPts val="0"/>
              </a:spcAft>
              <a:buClr>
                <a:schemeClr val="dk1"/>
              </a:buClr>
              <a:buSzPts val="2800"/>
              <a:buChar char="–"/>
            </a:pPr>
            <a:r>
              <a:rPr lang="en-US"/>
              <a:t>Users</a:t>
            </a:r>
            <a:endParaRPr/>
          </a:p>
          <a:p>
            <a:pPr indent="-228600" lvl="2" marL="1143000" rtl="0" algn="l">
              <a:spcBef>
                <a:spcPts val="480"/>
              </a:spcBef>
              <a:spcAft>
                <a:spcPts val="0"/>
              </a:spcAft>
              <a:buClr>
                <a:schemeClr val="dk1"/>
              </a:buClr>
              <a:buSzPts val="2400"/>
              <a:buChar char="•"/>
            </a:pPr>
            <a:r>
              <a:rPr lang="en-US"/>
              <a:t>Interact with the system, try to win the game</a:t>
            </a:r>
            <a:endParaRPr/>
          </a:p>
        </p:txBody>
      </p:sp>
      <p:sp>
        <p:nvSpPr>
          <p:cNvPr id="188" name="Google Shape;188;p24"/>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89" name="Google Shape;189;p24"/>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90" name="Google Shape;190;p24"/>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24"/>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2 – Project Description</a:t>
            </a:r>
            <a:br>
              <a:rPr lang="en-US" sz="3959"/>
            </a:br>
            <a:r>
              <a:rPr lang="en-US" sz="3959"/>
              <a:t>Stakeholders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idx="1" type="body"/>
          </p:nvPr>
        </p:nvSpPr>
        <p:spPr>
          <a:xfrm>
            <a:off x="152400" y="1447800"/>
            <a:ext cx="5844117" cy="639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Risk Summary</a:t>
            </a:r>
            <a:endParaRPr/>
          </a:p>
        </p:txBody>
      </p:sp>
      <p:sp>
        <p:nvSpPr>
          <p:cNvPr id="197" name="Google Shape;197;p25"/>
          <p:cNvSpPr txBox="1"/>
          <p:nvPr>
            <p:ph idx="2" type="body"/>
          </p:nvPr>
        </p:nvSpPr>
        <p:spPr>
          <a:xfrm>
            <a:off x="152400" y="2087562"/>
            <a:ext cx="5844117" cy="4237038"/>
          </a:xfrm>
          <a:prstGeom prst="rect">
            <a:avLst/>
          </a:prstGeom>
          <a:noFill/>
          <a:ln>
            <a:noFill/>
          </a:ln>
        </p:spPr>
        <p:txBody>
          <a:bodyPr anchorCtr="0" anchor="t" bIns="45700" lIns="91425" spcFirstLastPara="1" rIns="91425" wrap="square" tIns="45700">
            <a:noAutofit/>
          </a:bodyPr>
          <a:lstStyle/>
          <a:p>
            <a:pPr indent="-341312" lvl="0" marL="341312" rtl="0" algn="l">
              <a:spcBef>
                <a:spcPts val="0"/>
              </a:spcBef>
              <a:spcAft>
                <a:spcPts val="0"/>
              </a:spcAft>
              <a:buClr>
                <a:schemeClr val="dk1"/>
              </a:buClr>
              <a:buSzPts val="2400"/>
              <a:buFont typeface="Calibri"/>
              <a:buAutoNum type="arabicPeriod"/>
            </a:pPr>
            <a:r>
              <a:rPr lang="en-US"/>
              <a:t>Project Completed on time</a:t>
            </a:r>
            <a:endParaRPr/>
          </a:p>
          <a:p>
            <a:pPr indent="0" lvl="0" marL="342900" rtl="0" algn="l">
              <a:spcBef>
                <a:spcPts val="0"/>
              </a:spcBef>
              <a:spcAft>
                <a:spcPts val="0"/>
              </a:spcAft>
              <a:buNone/>
            </a:pPr>
            <a:r>
              <a:t/>
            </a:r>
            <a:endParaRPr/>
          </a:p>
          <a:p>
            <a:pPr indent="-341312" lvl="0" marL="341312" rtl="0" algn="l">
              <a:spcBef>
                <a:spcPts val="480"/>
              </a:spcBef>
              <a:spcAft>
                <a:spcPts val="0"/>
              </a:spcAft>
              <a:buClr>
                <a:schemeClr val="dk1"/>
              </a:buClr>
              <a:buSzPts val="2400"/>
              <a:buFont typeface="Calibri"/>
              <a:buAutoNum type="arabicPeriod"/>
            </a:pPr>
            <a:r>
              <a:rPr lang="en-US"/>
              <a:t>Initial Player Interest</a:t>
            </a:r>
            <a:endParaRPr/>
          </a:p>
          <a:p>
            <a:pPr indent="0" lvl="0" marL="342900" rtl="0" algn="l">
              <a:spcBef>
                <a:spcPts val="480"/>
              </a:spcBef>
              <a:spcAft>
                <a:spcPts val="0"/>
              </a:spcAft>
              <a:buNone/>
            </a:pPr>
            <a:r>
              <a:t/>
            </a:r>
            <a:endParaRPr/>
          </a:p>
          <a:p>
            <a:pPr indent="-341312" lvl="0" marL="341312" rtl="0" algn="l">
              <a:spcBef>
                <a:spcPts val="480"/>
              </a:spcBef>
              <a:spcAft>
                <a:spcPts val="0"/>
              </a:spcAft>
              <a:buClr>
                <a:schemeClr val="dk1"/>
              </a:buClr>
              <a:buSzPts val="2400"/>
              <a:buFont typeface="Calibri"/>
              <a:buAutoNum type="arabicPeriod"/>
            </a:pPr>
            <a:r>
              <a:rPr lang="en-US"/>
              <a:t>Account Fraud</a:t>
            </a:r>
            <a:endParaRPr/>
          </a:p>
          <a:p>
            <a:pPr indent="0" lvl="0" marL="342900" rtl="0" algn="l">
              <a:spcBef>
                <a:spcPts val="480"/>
              </a:spcBef>
              <a:spcAft>
                <a:spcPts val="0"/>
              </a:spcAft>
              <a:buNone/>
            </a:pPr>
            <a:r>
              <a:t/>
            </a:r>
            <a:endParaRPr/>
          </a:p>
          <a:p>
            <a:pPr indent="-341313" lvl="0" marL="341313" rtl="0" algn="l">
              <a:spcBef>
                <a:spcPts val="480"/>
              </a:spcBef>
              <a:spcAft>
                <a:spcPts val="0"/>
              </a:spcAft>
              <a:buSzPts val="2400"/>
              <a:buAutoNum type="arabicPeriod"/>
            </a:pPr>
            <a:r>
              <a:rPr lang="en-US"/>
              <a:t>User fatigue</a:t>
            </a:r>
            <a:endParaRPr/>
          </a:p>
          <a:p>
            <a:pPr indent="0" lvl="0" marL="0" rtl="0" algn="l">
              <a:spcBef>
                <a:spcPts val="480"/>
              </a:spcBef>
              <a:spcAft>
                <a:spcPts val="0"/>
              </a:spcAft>
              <a:buClr>
                <a:schemeClr val="dk1"/>
              </a:buClr>
              <a:buSzPts val="2400"/>
              <a:buNone/>
            </a:pPr>
            <a:r>
              <a:t/>
            </a:r>
            <a:endParaRPr/>
          </a:p>
        </p:txBody>
      </p:sp>
      <p:sp>
        <p:nvSpPr>
          <p:cNvPr id="198" name="Google Shape;198;p25"/>
          <p:cNvSpPr txBox="1"/>
          <p:nvPr>
            <p:ph idx="3" type="body"/>
          </p:nvPr>
        </p:nvSpPr>
        <p:spPr>
          <a:xfrm>
            <a:off x="6193369" y="1447800"/>
            <a:ext cx="5844117" cy="639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None/>
            </a:pPr>
            <a:r>
              <a:rPr lang="en-US"/>
              <a:t>Risk Status</a:t>
            </a:r>
            <a:endParaRPr/>
          </a:p>
        </p:txBody>
      </p:sp>
      <p:sp>
        <p:nvSpPr>
          <p:cNvPr id="199" name="Google Shape;199;p25"/>
          <p:cNvSpPr txBox="1"/>
          <p:nvPr>
            <p:ph idx="4" type="body"/>
          </p:nvPr>
        </p:nvSpPr>
        <p:spPr>
          <a:xfrm>
            <a:off x="6193369" y="2087562"/>
            <a:ext cx="5844117" cy="4237038"/>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000"/>
              <a:buChar char="•"/>
            </a:pPr>
            <a:r>
              <a:rPr lang="en-US" sz="2000"/>
              <a:t>Inception Phase and Elaboration phase 1 have been passed, Elaboration phase 2 is nearing completion</a:t>
            </a:r>
            <a:endParaRPr sz="2000"/>
          </a:p>
          <a:p>
            <a:pPr indent="-317500" lvl="0" marL="342900" rtl="0" algn="l">
              <a:spcBef>
                <a:spcPts val="480"/>
              </a:spcBef>
              <a:spcAft>
                <a:spcPts val="0"/>
              </a:spcAft>
              <a:buClr>
                <a:schemeClr val="dk1"/>
              </a:buClr>
              <a:buSzPts val="2000"/>
              <a:buChar char="•"/>
            </a:pPr>
            <a:r>
              <a:rPr lang="en-US" sz="2000"/>
              <a:t>Added variations for play, leaderboard for comparison, Added the option to quit</a:t>
            </a:r>
            <a:endParaRPr sz="2000"/>
          </a:p>
          <a:p>
            <a:pPr indent="-317500" lvl="0" marL="342900" rtl="0" algn="l">
              <a:spcBef>
                <a:spcPts val="480"/>
              </a:spcBef>
              <a:spcAft>
                <a:spcPts val="0"/>
              </a:spcAft>
              <a:buClr>
                <a:schemeClr val="dk1"/>
              </a:buClr>
              <a:buSzPts val="2000"/>
              <a:buChar char="•"/>
            </a:pPr>
            <a:r>
              <a:rPr lang="en-US" sz="2000"/>
              <a:t>Validation of user must be done in presence of System Administrator, however have not had a way of maintaining validation</a:t>
            </a:r>
            <a:endParaRPr sz="2000"/>
          </a:p>
          <a:p>
            <a:pPr indent="-285750" lvl="1" marL="742950" rtl="0" algn="l">
              <a:spcBef>
                <a:spcPts val="480"/>
              </a:spcBef>
              <a:spcAft>
                <a:spcPts val="0"/>
              </a:spcAft>
              <a:buSzPts val="2000"/>
              <a:buChar char="–"/>
            </a:pPr>
            <a:r>
              <a:rPr lang="en-US"/>
              <a:t>Players could log in for one another</a:t>
            </a:r>
            <a:endParaRPr/>
          </a:p>
          <a:p>
            <a:pPr indent="-317500" lvl="0" marL="342900" rtl="0" algn="l">
              <a:spcBef>
                <a:spcPts val="480"/>
              </a:spcBef>
              <a:spcAft>
                <a:spcPts val="0"/>
              </a:spcAft>
              <a:buSzPts val="2000"/>
              <a:buChar char="•"/>
            </a:pPr>
            <a:r>
              <a:rPr lang="en-US" sz="2000"/>
              <a:t>Still many alternate options possible for the system, would still have to be tested and validated</a:t>
            </a:r>
            <a:endParaRPr sz="2000"/>
          </a:p>
          <a:p>
            <a:pPr indent="-285750" lvl="1" marL="742950" rtl="0" algn="l">
              <a:spcBef>
                <a:spcPts val="480"/>
              </a:spcBef>
              <a:spcAft>
                <a:spcPts val="0"/>
              </a:spcAft>
              <a:buSzPts val="2000"/>
              <a:buChar char="–"/>
            </a:pPr>
            <a:r>
              <a:rPr lang="en-US"/>
              <a:t>more defined game rules and more player interaction would prove difficult</a:t>
            </a:r>
            <a:endParaRPr sz="2000"/>
          </a:p>
        </p:txBody>
      </p:sp>
      <p:sp>
        <p:nvSpPr>
          <p:cNvPr id="200" name="Google Shape;200;p25"/>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01" name="Google Shape;201;p25"/>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02" name="Google Shape;202;p25"/>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25"/>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2 – Project Description</a:t>
            </a:r>
            <a:br>
              <a:rPr lang="en-US" sz="3959"/>
            </a:br>
            <a:r>
              <a:rPr lang="en-US" sz="3959"/>
              <a:t>Risks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Calibri"/>
              <a:buNone/>
            </a:pPr>
            <a:r>
              <a:rPr lang="en-US"/>
              <a:t>CHART SET 3</a:t>
            </a:r>
            <a:br>
              <a:rPr lang="en-US"/>
            </a:br>
            <a:r>
              <a:rPr lang="en-US"/>
              <a:t>REQUIREMENTS ANALYSIS</a:t>
            </a:r>
            <a:endParaRPr/>
          </a:p>
        </p:txBody>
      </p:sp>
      <p:sp>
        <p:nvSpPr>
          <p:cNvPr id="209" name="Google Shape;209;p2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t/>
            </a:r>
            <a:endParaRPr/>
          </a:p>
        </p:txBody>
      </p:sp>
      <p:sp>
        <p:nvSpPr>
          <p:cNvPr id="210" name="Google Shape;210;p26"/>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11" name="Google Shape;211;p26"/>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12" name="Google Shape;212;p26"/>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292100" lvl="0" marL="342900" rtl="0" algn="l">
              <a:spcBef>
                <a:spcPts val="0"/>
              </a:spcBef>
              <a:spcAft>
                <a:spcPts val="0"/>
              </a:spcAft>
              <a:buClr>
                <a:schemeClr val="dk1"/>
              </a:buClr>
              <a:buSzPts val="2400"/>
              <a:buChar char="•"/>
            </a:pPr>
            <a:r>
              <a:rPr lang="en-US" sz="2400"/>
              <a:t>Functionality</a:t>
            </a:r>
            <a:endParaRPr sz="2400"/>
          </a:p>
          <a:p>
            <a:pPr indent="-234950" lvl="1" marL="742950" rtl="0" algn="l">
              <a:spcBef>
                <a:spcPts val="560"/>
              </a:spcBef>
              <a:spcAft>
                <a:spcPts val="0"/>
              </a:spcAft>
              <a:buClr>
                <a:schemeClr val="dk1"/>
              </a:buClr>
              <a:buSzPts val="2000"/>
              <a:buChar char="–"/>
            </a:pPr>
            <a:r>
              <a:rPr lang="en-US" sz="2000"/>
              <a:t>System shall maintain a Data Backlog for persistence purposes</a:t>
            </a:r>
            <a:endParaRPr sz="2000"/>
          </a:p>
          <a:p>
            <a:pPr indent="-234950" lvl="1" marL="742950" rtl="0" algn="l">
              <a:spcBef>
                <a:spcPts val="560"/>
              </a:spcBef>
              <a:spcAft>
                <a:spcPts val="0"/>
              </a:spcAft>
              <a:buClr>
                <a:schemeClr val="dk1"/>
              </a:buClr>
              <a:buSzPts val="2000"/>
              <a:buChar char="–"/>
            </a:pPr>
            <a:r>
              <a:rPr lang="en-US" sz="2000"/>
              <a:t>System shall have a user Login Feature with Validation</a:t>
            </a:r>
            <a:endParaRPr sz="2000"/>
          </a:p>
          <a:p>
            <a:pPr indent="-292100" lvl="0" marL="342900" rtl="0" algn="l">
              <a:spcBef>
                <a:spcPts val="640"/>
              </a:spcBef>
              <a:spcAft>
                <a:spcPts val="0"/>
              </a:spcAft>
              <a:buClr>
                <a:schemeClr val="dk1"/>
              </a:buClr>
              <a:buSzPts val="2400"/>
              <a:buChar char="•"/>
            </a:pPr>
            <a:r>
              <a:rPr lang="en-US" sz="2400"/>
              <a:t>Quality Attributes</a:t>
            </a:r>
            <a:endParaRPr sz="2400"/>
          </a:p>
          <a:p>
            <a:pPr indent="-234950" lvl="1" marL="742950" rtl="0" algn="l">
              <a:spcBef>
                <a:spcPts val="560"/>
              </a:spcBef>
              <a:spcAft>
                <a:spcPts val="0"/>
              </a:spcAft>
              <a:buClr>
                <a:schemeClr val="dk1"/>
              </a:buClr>
              <a:buSzPts val="2000"/>
              <a:buChar char="–"/>
            </a:pPr>
            <a:r>
              <a:rPr lang="en-US" sz="2000"/>
              <a:t>User(s) shall be age 18 or older</a:t>
            </a:r>
            <a:endParaRPr sz="2000"/>
          </a:p>
          <a:p>
            <a:pPr indent="-234950" lvl="1" marL="742950" rtl="0" algn="l">
              <a:spcBef>
                <a:spcPts val="560"/>
              </a:spcBef>
              <a:spcAft>
                <a:spcPts val="0"/>
              </a:spcAft>
              <a:buSzPts val="2000"/>
              <a:buChar char="–"/>
            </a:pPr>
            <a:r>
              <a:rPr lang="en-US" sz="2000"/>
              <a:t>System shall have an average uptime and availability of 99%</a:t>
            </a:r>
            <a:endParaRPr sz="2000"/>
          </a:p>
          <a:p>
            <a:pPr indent="-234950" lvl="1" marL="742950" rtl="0" algn="l">
              <a:spcBef>
                <a:spcPts val="560"/>
              </a:spcBef>
              <a:spcAft>
                <a:spcPts val="0"/>
              </a:spcAft>
              <a:buSzPts val="2000"/>
              <a:buChar char="–"/>
            </a:pPr>
            <a:r>
              <a:rPr lang="en-US" sz="2000"/>
              <a:t>System shall be executable in both windows and linux</a:t>
            </a:r>
            <a:endParaRPr sz="2000"/>
          </a:p>
          <a:p>
            <a:pPr indent="-292100" lvl="0" marL="342900" rtl="0" algn="l">
              <a:spcBef>
                <a:spcPts val="640"/>
              </a:spcBef>
              <a:spcAft>
                <a:spcPts val="0"/>
              </a:spcAft>
              <a:buClr>
                <a:schemeClr val="dk1"/>
              </a:buClr>
              <a:buSzPts val="2400"/>
              <a:buChar char="•"/>
            </a:pPr>
            <a:r>
              <a:rPr lang="en-US" sz="2400"/>
              <a:t>Interfaces</a:t>
            </a:r>
            <a:endParaRPr sz="2400"/>
          </a:p>
          <a:p>
            <a:pPr indent="-234950" lvl="1" marL="742950" rtl="0" algn="l">
              <a:spcBef>
                <a:spcPts val="560"/>
              </a:spcBef>
              <a:spcAft>
                <a:spcPts val="0"/>
              </a:spcAft>
              <a:buClr>
                <a:schemeClr val="dk1"/>
              </a:buClr>
              <a:buSzPts val="2000"/>
              <a:buChar char="–"/>
            </a:pPr>
            <a:r>
              <a:rPr lang="en-US" sz="2000"/>
              <a:t>User(s) shall interact through the use of a keyboard through the command line </a:t>
            </a:r>
            <a:endParaRPr sz="2000"/>
          </a:p>
          <a:p>
            <a:pPr indent="-292100" lvl="0" marL="342900" rtl="0" algn="l">
              <a:spcBef>
                <a:spcPts val="640"/>
              </a:spcBef>
              <a:spcAft>
                <a:spcPts val="0"/>
              </a:spcAft>
              <a:buClr>
                <a:schemeClr val="dk1"/>
              </a:buClr>
              <a:buSzPts val="2400"/>
              <a:buChar char="•"/>
            </a:pPr>
            <a:r>
              <a:rPr lang="en-US" sz="2400"/>
              <a:t>Domain Rules</a:t>
            </a:r>
            <a:endParaRPr sz="2400"/>
          </a:p>
          <a:p>
            <a:pPr indent="-234950" lvl="1" marL="742950" rtl="0" algn="l">
              <a:spcBef>
                <a:spcPts val="560"/>
              </a:spcBef>
              <a:spcAft>
                <a:spcPts val="0"/>
              </a:spcAft>
              <a:buClr>
                <a:schemeClr val="dk1"/>
              </a:buClr>
              <a:buSzPts val="2000"/>
              <a:buChar char="–"/>
            </a:pPr>
            <a:r>
              <a:rPr lang="en-US" sz="2000"/>
              <a:t>Player(s) shall take exactly one action on their turn</a:t>
            </a:r>
            <a:endParaRPr sz="2000"/>
          </a:p>
          <a:p>
            <a:pPr indent="-234950" lvl="1" marL="742950" rtl="0" algn="l">
              <a:spcBef>
                <a:spcPts val="560"/>
              </a:spcBef>
              <a:spcAft>
                <a:spcPts val="0"/>
              </a:spcAft>
              <a:buClr>
                <a:schemeClr val="dk1"/>
              </a:buClr>
              <a:buSzPts val="2000"/>
              <a:buChar char="–"/>
            </a:pPr>
            <a:r>
              <a:rPr lang="en-US" sz="2000"/>
              <a:t>Winner shall be determined by the player with the most points at end of game</a:t>
            </a:r>
            <a:endParaRPr sz="2000"/>
          </a:p>
        </p:txBody>
      </p:sp>
      <p:sp>
        <p:nvSpPr>
          <p:cNvPr id="218" name="Google Shape;218;p27"/>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19" name="Google Shape;219;p27"/>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20" name="Google Shape;220;p27"/>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7"/>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3 – Requirements Analysis</a:t>
            </a:r>
            <a:br>
              <a:rPr lang="en-US" sz="3959"/>
            </a:br>
            <a:r>
              <a:rPr lang="en-US" sz="3959"/>
              <a:t>Non-Functional Requirement Summary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idx="1" type="body"/>
          </p:nvPr>
        </p:nvSpPr>
        <p:spPr>
          <a:xfrm>
            <a:off x="152400" y="1417639"/>
            <a:ext cx="5791200" cy="49149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400"/>
              <a:buFont typeface="Calibri"/>
              <a:buAutoNum type="arabicPeriod"/>
            </a:pPr>
            <a:r>
              <a:rPr lang="en-US" sz="2400"/>
              <a:t>Login shall be validated and used</a:t>
            </a:r>
            <a:endParaRPr/>
          </a:p>
          <a:p>
            <a:pPr indent="-514350" lvl="0" marL="514350" rtl="0" algn="l">
              <a:spcBef>
                <a:spcPts val="480"/>
              </a:spcBef>
              <a:spcAft>
                <a:spcPts val="0"/>
              </a:spcAft>
              <a:buClr>
                <a:schemeClr val="dk1"/>
              </a:buClr>
              <a:buSzPts val="2400"/>
              <a:buFont typeface="Calibri"/>
              <a:buAutoNum type="arabicPeriod"/>
            </a:pPr>
            <a:r>
              <a:rPr lang="en-US" sz="2400"/>
              <a:t>Player shall learn game rules and use them to play game</a:t>
            </a:r>
            <a:endParaRPr sz="2400"/>
          </a:p>
          <a:p>
            <a:pPr indent="-514350" lvl="0" marL="514350" rtl="0" algn="l">
              <a:spcBef>
                <a:spcPts val="480"/>
              </a:spcBef>
              <a:spcAft>
                <a:spcPts val="0"/>
              </a:spcAft>
              <a:buSzPts val="2400"/>
              <a:buAutoNum type="arabicPeriod"/>
            </a:pPr>
            <a:r>
              <a:rPr lang="en-US" sz="2400"/>
              <a:t>Player shall be able to see their leaderboard score</a:t>
            </a:r>
            <a:endParaRPr sz="2400"/>
          </a:p>
          <a:p>
            <a:pPr indent="-514350" lvl="0" marL="514350" rtl="0" algn="l">
              <a:spcBef>
                <a:spcPts val="480"/>
              </a:spcBef>
              <a:spcAft>
                <a:spcPts val="0"/>
              </a:spcAft>
              <a:buClr>
                <a:schemeClr val="dk1"/>
              </a:buClr>
              <a:buSzPts val="2400"/>
              <a:buFont typeface="Calibri"/>
              <a:buAutoNum type="arabicPeriod"/>
            </a:pPr>
            <a:r>
              <a:rPr lang="en-US" sz="2400"/>
              <a:t>Administrator shall maintain a fair play environment</a:t>
            </a:r>
            <a:endParaRPr/>
          </a:p>
          <a:p>
            <a:pPr indent="-514350" lvl="0" marL="514350" rtl="0" algn="l">
              <a:spcBef>
                <a:spcPts val="480"/>
              </a:spcBef>
              <a:spcAft>
                <a:spcPts val="0"/>
              </a:spcAft>
              <a:buClr>
                <a:schemeClr val="dk1"/>
              </a:buClr>
              <a:buSzPts val="2400"/>
              <a:buFont typeface="Calibri"/>
              <a:buAutoNum type="arabicPeriod"/>
            </a:pPr>
            <a:r>
              <a:rPr lang="en-US" sz="2400"/>
              <a:t>Administrator shall maintain system</a:t>
            </a:r>
            <a:endParaRPr/>
          </a:p>
          <a:p>
            <a:pPr indent="-361950" lvl="0" marL="514350" rtl="0" algn="l">
              <a:spcBef>
                <a:spcPts val="480"/>
              </a:spcBef>
              <a:spcAft>
                <a:spcPts val="0"/>
              </a:spcAft>
              <a:buClr>
                <a:schemeClr val="dk1"/>
              </a:buClr>
              <a:buSzPts val="2400"/>
              <a:buFont typeface="Calibri"/>
              <a:buNone/>
            </a:pPr>
            <a:r>
              <a:t/>
            </a:r>
            <a:endParaRPr sz="2400"/>
          </a:p>
          <a:p>
            <a:pPr indent="-361950" lvl="0" marL="514350" rtl="0" algn="l">
              <a:spcBef>
                <a:spcPts val="480"/>
              </a:spcBef>
              <a:spcAft>
                <a:spcPts val="0"/>
              </a:spcAft>
              <a:buClr>
                <a:schemeClr val="dk1"/>
              </a:buClr>
              <a:buSzPts val="2400"/>
              <a:buFont typeface="Calibri"/>
              <a:buNone/>
            </a:pPr>
            <a:r>
              <a:t/>
            </a:r>
            <a:endParaRPr sz="2400"/>
          </a:p>
        </p:txBody>
      </p:sp>
      <p:sp>
        <p:nvSpPr>
          <p:cNvPr id="227" name="Google Shape;227;p28"/>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28" name="Google Shape;228;p28"/>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29" name="Google Shape;229;p28"/>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28"/>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3 – Requirements Analysis</a:t>
            </a:r>
            <a:br>
              <a:rPr lang="en-US" sz="3959"/>
            </a:br>
            <a:r>
              <a:rPr lang="en-US" sz="3959"/>
              <a:t>Functional Requirements Summary</a:t>
            </a:r>
            <a:endParaRPr/>
          </a:p>
        </p:txBody>
      </p:sp>
      <p:sp>
        <p:nvSpPr>
          <p:cNvPr id="231" name="Google Shape;231;p28"/>
          <p:cNvSpPr txBox="1"/>
          <p:nvPr/>
        </p:nvSpPr>
        <p:spPr>
          <a:xfrm>
            <a:off x="6096000" y="5257800"/>
            <a:ext cx="59436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All of our use cases (Including fully dressed) Shown above, with system administrator, player, and game world</a:t>
            </a:r>
            <a:endParaRPr/>
          </a:p>
        </p:txBody>
      </p:sp>
      <p:pic>
        <p:nvPicPr>
          <p:cNvPr descr="https://lh5.googleusercontent.com/Co0szKTkHVBvFZCXBbnnVOqsH1sp2O-TpixhBhEpFYS8PaLVpDd8LNpHnwD25oDdgTI4upLB20MuKIvk6jVa3A79t54WNVe4w6emqudC3CuV2gLn2dfJCb2l8F8IR3hG4RUqej24" id="232" name="Google Shape;232;p28"/>
          <p:cNvPicPr preferRelativeResize="0"/>
          <p:nvPr/>
        </p:nvPicPr>
        <p:blipFill rotWithShape="1">
          <a:blip r:embed="rId3">
            <a:alphaModFix/>
          </a:blip>
          <a:srcRect b="0" l="0" r="0" t="0"/>
          <a:stretch/>
        </p:blipFill>
        <p:spPr>
          <a:xfrm>
            <a:off x="7391400" y="1649476"/>
            <a:ext cx="4305300" cy="35590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Primary Actor- Player</a:t>
            </a:r>
            <a:endParaRPr/>
          </a:p>
          <a:p>
            <a:pPr indent="-342900" lvl="0" marL="342900" rtl="0" algn="l">
              <a:spcBef>
                <a:spcPts val="640"/>
              </a:spcBef>
              <a:spcAft>
                <a:spcPts val="0"/>
              </a:spcAft>
              <a:buClr>
                <a:schemeClr val="dk1"/>
              </a:buClr>
              <a:buSzPts val="3200"/>
              <a:buChar char="•"/>
            </a:pPr>
            <a:r>
              <a:rPr lang="en-US"/>
              <a:t>Precondition- Player has a user account</a:t>
            </a:r>
            <a:endParaRPr/>
          </a:p>
          <a:p>
            <a:pPr indent="-342900" lvl="0" marL="342900" rtl="0" algn="l">
              <a:spcBef>
                <a:spcPts val="640"/>
              </a:spcBef>
              <a:spcAft>
                <a:spcPts val="0"/>
              </a:spcAft>
              <a:buClr>
                <a:schemeClr val="dk1"/>
              </a:buClr>
              <a:buSzPts val="3200"/>
              <a:buChar char="•"/>
            </a:pPr>
            <a:r>
              <a:rPr lang="en-US"/>
              <a:t>Main Success Scenario</a:t>
            </a:r>
            <a:endParaRPr/>
          </a:p>
          <a:p>
            <a:pPr indent="-285750" lvl="1" marL="742950" rtl="0" algn="l">
              <a:spcBef>
                <a:spcPts val="400"/>
              </a:spcBef>
              <a:spcAft>
                <a:spcPts val="0"/>
              </a:spcAft>
              <a:buClr>
                <a:schemeClr val="dk1"/>
              </a:buClr>
              <a:buSzPts val="2000"/>
              <a:buChar char="–"/>
            </a:pPr>
            <a:r>
              <a:rPr lang="en-US" sz="2000"/>
              <a:t>Player logs in</a:t>
            </a:r>
            <a:endParaRPr sz="2000"/>
          </a:p>
          <a:p>
            <a:pPr indent="-285750" lvl="1" marL="742950" rtl="0" algn="l">
              <a:spcBef>
                <a:spcPts val="400"/>
              </a:spcBef>
              <a:spcAft>
                <a:spcPts val="0"/>
              </a:spcAft>
              <a:buClr>
                <a:schemeClr val="dk1"/>
              </a:buClr>
              <a:buSzPts val="2000"/>
              <a:buChar char="–"/>
            </a:pPr>
            <a:r>
              <a:rPr lang="en-US" sz="2000"/>
              <a:t>Player Gathers resource</a:t>
            </a:r>
            <a:endParaRPr/>
          </a:p>
          <a:p>
            <a:pPr indent="-285750" lvl="1" marL="742950" rtl="0" algn="l">
              <a:spcBef>
                <a:spcPts val="400"/>
              </a:spcBef>
              <a:spcAft>
                <a:spcPts val="0"/>
              </a:spcAft>
              <a:buClr>
                <a:schemeClr val="dk1"/>
              </a:buClr>
              <a:buSzPts val="2000"/>
              <a:buChar char="–"/>
            </a:pPr>
            <a:r>
              <a:rPr lang="en-US" sz="2000"/>
              <a:t>Player Builds Structure</a:t>
            </a:r>
            <a:endParaRPr/>
          </a:p>
          <a:p>
            <a:pPr indent="-285750" lvl="1" marL="742950" rtl="0" algn="l">
              <a:spcBef>
                <a:spcPts val="400"/>
              </a:spcBef>
              <a:spcAft>
                <a:spcPts val="0"/>
              </a:spcAft>
              <a:buClr>
                <a:schemeClr val="dk1"/>
              </a:buClr>
              <a:buSzPts val="2000"/>
              <a:buChar char="–"/>
            </a:pPr>
            <a:r>
              <a:rPr lang="en-US" sz="2000"/>
              <a:t>Repeat step 2 and 3</a:t>
            </a:r>
            <a:r>
              <a:rPr lang="en-US" sz="2000"/>
              <a:t> until 5 buildings made</a:t>
            </a:r>
            <a:endParaRPr/>
          </a:p>
          <a:p>
            <a:pPr indent="-285750" lvl="1" marL="742950" rtl="0" algn="l">
              <a:spcBef>
                <a:spcPts val="400"/>
              </a:spcBef>
              <a:spcAft>
                <a:spcPts val="0"/>
              </a:spcAft>
              <a:buClr>
                <a:schemeClr val="dk1"/>
              </a:buClr>
              <a:buSzPts val="2000"/>
              <a:buChar char="–"/>
            </a:pPr>
            <a:r>
              <a:rPr lang="en-US" sz="2000"/>
              <a:t>Player triggers end game</a:t>
            </a:r>
            <a:endParaRPr/>
          </a:p>
          <a:p>
            <a:pPr indent="-285750" lvl="1" marL="742950" rtl="0" algn="l">
              <a:spcBef>
                <a:spcPts val="400"/>
              </a:spcBef>
              <a:spcAft>
                <a:spcPts val="0"/>
              </a:spcAft>
              <a:buClr>
                <a:schemeClr val="dk1"/>
              </a:buClr>
              <a:buSzPts val="2000"/>
              <a:buChar char="–"/>
            </a:pPr>
            <a:r>
              <a:rPr lang="en-US" sz="2000"/>
              <a:t>Player wins the game</a:t>
            </a:r>
            <a:endParaRPr/>
          </a:p>
          <a:p>
            <a:pPr indent="-285750" lvl="1" marL="742950" rtl="0" algn="l">
              <a:spcBef>
                <a:spcPts val="400"/>
              </a:spcBef>
              <a:spcAft>
                <a:spcPts val="0"/>
              </a:spcAft>
              <a:buClr>
                <a:schemeClr val="dk1"/>
              </a:buClr>
              <a:buSzPts val="2000"/>
              <a:buChar char="–"/>
            </a:pPr>
            <a:r>
              <a:rPr lang="en-US" sz="2000"/>
              <a:t>System Closes</a:t>
            </a:r>
            <a:endParaRPr/>
          </a:p>
          <a:p>
            <a:pPr indent="-317500" lvl="0" marL="342900" rtl="0" algn="l">
              <a:spcBef>
                <a:spcPts val="640"/>
              </a:spcBef>
              <a:spcAft>
                <a:spcPts val="0"/>
              </a:spcAft>
              <a:buClr>
                <a:schemeClr val="dk1"/>
              </a:buClr>
              <a:buSzPts val="2800"/>
              <a:buChar char="•"/>
            </a:pPr>
            <a:r>
              <a:rPr lang="en-US" sz="2800"/>
              <a:t>Post Conditions- leaderboard has been updated and system was terminated</a:t>
            </a:r>
            <a:endParaRPr sz="2800"/>
          </a:p>
        </p:txBody>
      </p:sp>
      <p:sp>
        <p:nvSpPr>
          <p:cNvPr id="238" name="Google Shape;238;p29"/>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39" name="Google Shape;239;p29"/>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40" name="Google Shape;240;p29"/>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29"/>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3 – Requirements Analysis</a:t>
            </a:r>
            <a:br>
              <a:rPr lang="en-US" sz="3959"/>
            </a:br>
            <a:r>
              <a:rPr lang="en-US" sz="3959"/>
              <a:t>Fully Dressed Use Case- Player wins game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47" name="Google Shape;247;p30"/>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48" name="Google Shape;248;p30"/>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30"/>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3 – Requirements Analysis</a:t>
            </a:r>
            <a:br>
              <a:rPr lang="en-US" sz="3959"/>
            </a:br>
            <a:r>
              <a:rPr lang="en-US" sz="3959"/>
              <a:t>Fully Dressed Use Case Sample 1</a:t>
            </a:r>
            <a:endParaRPr/>
          </a:p>
        </p:txBody>
      </p:sp>
      <p:grpSp>
        <p:nvGrpSpPr>
          <p:cNvPr id="250" name="Google Shape;250;p30"/>
          <p:cNvGrpSpPr/>
          <p:nvPr/>
        </p:nvGrpSpPr>
        <p:grpSpPr>
          <a:xfrm>
            <a:off x="96982" y="1609436"/>
            <a:ext cx="5943600" cy="4103132"/>
            <a:chOff x="6096000" y="1524000"/>
            <a:chExt cx="5943600" cy="4103132"/>
          </a:xfrm>
        </p:grpSpPr>
        <p:sp>
          <p:nvSpPr>
            <p:cNvPr id="251" name="Google Shape;251;p30"/>
            <p:cNvSpPr/>
            <p:nvPr/>
          </p:nvSpPr>
          <p:spPr>
            <a:xfrm>
              <a:off x="6096000" y="1524000"/>
              <a:ext cx="5943600" cy="35996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&lt;SSD diagram here&gt;</a:t>
              </a:r>
              <a:endParaRPr/>
            </a:p>
          </p:txBody>
        </p:sp>
        <p:sp>
          <p:nvSpPr>
            <p:cNvPr id="252" name="Google Shape;252;p30"/>
            <p:cNvSpPr txBox="1"/>
            <p:nvPr/>
          </p:nvSpPr>
          <p:spPr>
            <a:xfrm>
              <a:off x="6096000" y="5257800"/>
              <a:ext cx="5943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System calls that are used in the player wins game</a:t>
              </a:r>
              <a:endParaRPr/>
            </a:p>
          </p:txBody>
        </p:sp>
      </p:grpSp>
      <p:grpSp>
        <p:nvGrpSpPr>
          <p:cNvPr id="253" name="Google Shape;253;p30"/>
          <p:cNvGrpSpPr/>
          <p:nvPr/>
        </p:nvGrpSpPr>
        <p:grpSpPr>
          <a:xfrm>
            <a:off x="6151418" y="1609436"/>
            <a:ext cx="5943600" cy="4103132"/>
            <a:chOff x="6096000" y="1524000"/>
            <a:chExt cx="5943600" cy="4103132"/>
          </a:xfrm>
        </p:grpSpPr>
        <p:sp>
          <p:nvSpPr>
            <p:cNvPr id="254" name="Google Shape;254;p30"/>
            <p:cNvSpPr/>
            <p:nvPr/>
          </p:nvSpPr>
          <p:spPr>
            <a:xfrm>
              <a:off x="6096000" y="1524000"/>
              <a:ext cx="5943600" cy="35996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&lt;SSD Demonstration Video Here&gt;</a:t>
              </a:r>
              <a:endParaRPr/>
            </a:p>
          </p:txBody>
        </p:sp>
        <p:sp>
          <p:nvSpPr>
            <p:cNvPr id="255" name="Google Shape;255;p30"/>
            <p:cNvSpPr txBox="1"/>
            <p:nvPr/>
          </p:nvSpPr>
          <p:spPr>
            <a:xfrm>
              <a:off x="6096000" y="5257800"/>
              <a:ext cx="5943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Video Showing Player wins game</a:t>
              </a:r>
              <a:endParaRPr/>
            </a:p>
          </p:txBody>
        </p:sp>
      </p:grpSp>
      <p:pic>
        <p:nvPicPr>
          <p:cNvPr id="256" name="Google Shape;256;p30" title="FDC_Player_Ends_Game.mp4">
            <a:hlinkClick r:id="rId3"/>
          </p:cNvPr>
          <p:cNvPicPr preferRelativeResize="0"/>
          <p:nvPr/>
        </p:nvPicPr>
        <p:blipFill>
          <a:blip r:embed="rId4">
            <a:alphaModFix/>
          </a:blip>
          <a:stretch>
            <a:fillRect/>
          </a:stretch>
        </p:blipFill>
        <p:spPr>
          <a:xfrm>
            <a:off x="6151425" y="1533225"/>
            <a:ext cx="5964376" cy="3673175"/>
          </a:xfrm>
          <a:prstGeom prst="rect">
            <a:avLst/>
          </a:prstGeom>
          <a:noFill/>
          <a:ln>
            <a:noFill/>
          </a:ln>
        </p:spPr>
      </p:pic>
      <p:pic>
        <p:nvPicPr>
          <p:cNvPr id="257" name="Google Shape;257;p30"/>
          <p:cNvPicPr preferRelativeResize="0"/>
          <p:nvPr/>
        </p:nvPicPr>
        <p:blipFill>
          <a:blip r:embed="rId5">
            <a:alphaModFix/>
          </a:blip>
          <a:stretch>
            <a:fillRect/>
          </a:stretch>
        </p:blipFill>
        <p:spPr>
          <a:xfrm>
            <a:off x="96975" y="1609425"/>
            <a:ext cx="5943602" cy="3673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Primary Actor- Player</a:t>
            </a:r>
            <a:endParaRPr/>
          </a:p>
          <a:p>
            <a:pPr indent="-342900" lvl="0" marL="342900" rtl="0" algn="l">
              <a:spcBef>
                <a:spcPts val="640"/>
              </a:spcBef>
              <a:spcAft>
                <a:spcPts val="0"/>
              </a:spcAft>
              <a:buClr>
                <a:schemeClr val="dk1"/>
              </a:buClr>
              <a:buSzPts val="3200"/>
              <a:buChar char="•"/>
            </a:pPr>
            <a:r>
              <a:rPr lang="en-US"/>
              <a:t>Precondition- Player has a user account</a:t>
            </a:r>
            <a:endParaRPr/>
          </a:p>
          <a:p>
            <a:pPr indent="-342900" lvl="0" marL="342900" rtl="0" algn="l">
              <a:spcBef>
                <a:spcPts val="640"/>
              </a:spcBef>
              <a:spcAft>
                <a:spcPts val="0"/>
              </a:spcAft>
              <a:buClr>
                <a:schemeClr val="dk1"/>
              </a:buClr>
              <a:buSzPts val="3200"/>
              <a:buChar char="•"/>
            </a:pPr>
            <a:r>
              <a:rPr lang="en-US"/>
              <a:t>Main Success Scenario</a:t>
            </a:r>
            <a:endParaRPr/>
          </a:p>
          <a:p>
            <a:pPr indent="-260350" lvl="1" marL="742950" rtl="0" algn="l">
              <a:spcBef>
                <a:spcPts val="560"/>
              </a:spcBef>
              <a:spcAft>
                <a:spcPts val="0"/>
              </a:spcAft>
              <a:buClr>
                <a:schemeClr val="dk1"/>
              </a:buClr>
              <a:buSzPts val="2400"/>
              <a:buChar char="–"/>
            </a:pPr>
            <a:r>
              <a:rPr lang="en-US" sz="2400"/>
              <a:t>Player Logs in</a:t>
            </a:r>
            <a:endParaRPr sz="2400"/>
          </a:p>
          <a:p>
            <a:pPr indent="-260350" lvl="1" marL="742950" rtl="0" algn="l">
              <a:spcBef>
                <a:spcPts val="560"/>
              </a:spcBef>
              <a:spcAft>
                <a:spcPts val="0"/>
              </a:spcAft>
              <a:buClr>
                <a:schemeClr val="dk1"/>
              </a:buClr>
              <a:buSzPts val="2400"/>
              <a:buChar char="–"/>
            </a:pPr>
            <a:r>
              <a:rPr lang="en-US" sz="2400"/>
              <a:t>Player Takes a gather action</a:t>
            </a:r>
            <a:endParaRPr sz="2400"/>
          </a:p>
          <a:p>
            <a:pPr indent="-260350" lvl="1" marL="742950" rtl="0" algn="l">
              <a:spcBef>
                <a:spcPts val="560"/>
              </a:spcBef>
              <a:spcAft>
                <a:spcPts val="0"/>
              </a:spcAft>
              <a:buSzPts val="2400"/>
              <a:buChar char="–"/>
            </a:pPr>
            <a:r>
              <a:rPr lang="en-US" sz="2400"/>
              <a:t>Player takes a build action</a:t>
            </a:r>
            <a:endParaRPr sz="2400"/>
          </a:p>
          <a:p>
            <a:pPr indent="-260350" lvl="1" marL="742950" rtl="0" algn="l">
              <a:spcBef>
                <a:spcPts val="560"/>
              </a:spcBef>
              <a:spcAft>
                <a:spcPts val="0"/>
              </a:spcAft>
              <a:buClr>
                <a:schemeClr val="dk1"/>
              </a:buClr>
              <a:buSzPts val="2400"/>
              <a:buChar char="–"/>
            </a:pPr>
            <a:r>
              <a:rPr lang="en-US" sz="2400"/>
              <a:t>Player chooses the forfeit option on their turn</a:t>
            </a:r>
            <a:endParaRPr sz="2400"/>
          </a:p>
          <a:p>
            <a:pPr indent="-342900" lvl="0" marL="342900" rtl="0" algn="l">
              <a:spcBef>
                <a:spcPts val="640"/>
              </a:spcBef>
              <a:spcAft>
                <a:spcPts val="0"/>
              </a:spcAft>
              <a:buClr>
                <a:schemeClr val="dk1"/>
              </a:buClr>
              <a:buSzPts val="3200"/>
              <a:buChar char="•"/>
            </a:pPr>
            <a:r>
              <a:rPr lang="en-US"/>
              <a:t>Post Conditions</a:t>
            </a:r>
            <a:endParaRPr/>
          </a:p>
          <a:p>
            <a:pPr indent="-285750" lvl="1" marL="742950" rtl="0" algn="l">
              <a:spcBef>
                <a:spcPts val="560"/>
              </a:spcBef>
              <a:spcAft>
                <a:spcPts val="0"/>
              </a:spcAft>
              <a:buClr>
                <a:schemeClr val="dk1"/>
              </a:buClr>
              <a:buSzPts val="2800"/>
              <a:buChar char="–"/>
            </a:pPr>
            <a:r>
              <a:rPr lang="en-US"/>
              <a:t>System updated game to have one less player</a:t>
            </a:r>
            <a:endParaRPr/>
          </a:p>
          <a:p>
            <a:pPr indent="-285750" lvl="1" marL="742950" rtl="0" algn="l">
              <a:spcBef>
                <a:spcPts val="560"/>
              </a:spcBef>
              <a:spcAft>
                <a:spcPts val="0"/>
              </a:spcAft>
              <a:buClr>
                <a:schemeClr val="dk1"/>
              </a:buClr>
              <a:buSzPts val="2800"/>
              <a:buChar char="–"/>
            </a:pPr>
            <a:r>
              <a:rPr lang="en-US"/>
              <a:t>System removed player from game and gave control to the next player</a:t>
            </a:r>
            <a:endParaRPr/>
          </a:p>
        </p:txBody>
      </p:sp>
      <p:sp>
        <p:nvSpPr>
          <p:cNvPr id="263" name="Google Shape;263;p31"/>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64" name="Google Shape;264;p31"/>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65" name="Google Shape;265;p31"/>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31"/>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3 – Requirements Analysis</a:t>
            </a:r>
            <a:br>
              <a:rPr lang="en-US" sz="3959"/>
            </a:br>
            <a:r>
              <a:rPr lang="en-US" sz="3959"/>
              <a:t>Fully Dressed Use Case- Player Forfeits turn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2"/>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72" name="Google Shape;272;p32"/>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73" name="Google Shape;273;p32"/>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32"/>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3 – Requirements Analysis</a:t>
            </a:r>
            <a:br>
              <a:rPr lang="en-US" sz="3959"/>
            </a:br>
            <a:r>
              <a:rPr lang="en-US" sz="3959"/>
              <a:t>Fully Dressed Use Case Sample 2</a:t>
            </a:r>
            <a:endParaRPr/>
          </a:p>
        </p:txBody>
      </p:sp>
      <p:grpSp>
        <p:nvGrpSpPr>
          <p:cNvPr id="275" name="Google Shape;275;p32"/>
          <p:cNvGrpSpPr/>
          <p:nvPr/>
        </p:nvGrpSpPr>
        <p:grpSpPr>
          <a:xfrm>
            <a:off x="96982" y="1609436"/>
            <a:ext cx="5943600" cy="4103132"/>
            <a:chOff x="6096000" y="1524000"/>
            <a:chExt cx="5943600" cy="4103132"/>
          </a:xfrm>
        </p:grpSpPr>
        <p:sp>
          <p:nvSpPr>
            <p:cNvPr id="276" name="Google Shape;276;p32"/>
            <p:cNvSpPr/>
            <p:nvPr/>
          </p:nvSpPr>
          <p:spPr>
            <a:xfrm>
              <a:off x="6096000" y="1524000"/>
              <a:ext cx="5943600" cy="35996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&lt;SSD diagram here&gt;</a:t>
              </a:r>
              <a:endParaRPr/>
            </a:p>
          </p:txBody>
        </p:sp>
        <p:sp>
          <p:nvSpPr>
            <p:cNvPr id="277" name="Google Shape;277;p32"/>
            <p:cNvSpPr txBox="1"/>
            <p:nvPr/>
          </p:nvSpPr>
          <p:spPr>
            <a:xfrm>
              <a:off x="6096000" y="5257800"/>
              <a:ext cx="5943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Diagram showing the function calls for forfeit game use case</a:t>
              </a:r>
              <a:endParaRPr/>
            </a:p>
          </p:txBody>
        </p:sp>
      </p:grpSp>
      <p:grpSp>
        <p:nvGrpSpPr>
          <p:cNvPr id="278" name="Google Shape;278;p32"/>
          <p:cNvGrpSpPr/>
          <p:nvPr/>
        </p:nvGrpSpPr>
        <p:grpSpPr>
          <a:xfrm>
            <a:off x="6151418" y="1609436"/>
            <a:ext cx="5943600" cy="4103132"/>
            <a:chOff x="6096000" y="1524000"/>
            <a:chExt cx="5943600" cy="4103132"/>
          </a:xfrm>
        </p:grpSpPr>
        <p:sp>
          <p:nvSpPr>
            <p:cNvPr id="279" name="Google Shape;279;p32"/>
            <p:cNvSpPr/>
            <p:nvPr/>
          </p:nvSpPr>
          <p:spPr>
            <a:xfrm>
              <a:off x="6096000" y="1524000"/>
              <a:ext cx="5943600" cy="35996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&lt;SSD Demonstration Video Here&gt;</a:t>
              </a:r>
              <a:endParaRPr/>
            </a:p>
          </p:txBody>
        </p:sp>
        <p:sp>
          <p:nvSpPr>
            <p:cNvPr id="280" name="Google Shape;280;p32"/>
            <p:cNvSpPr txBox="1"/>
            <p:nvPr/>
          </p:nvSpPr>
          <p:spPr>
            <a:xfrm>
              <a:off x="6096000" y="5257800"/>
              <a:ext cx="5943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Video showing Player forfeits game</a:t>
              </a:r>
              <a:endParaRPr/>
            </a:p>
          </p:txBody>
        </p:sp>
      </p:grpSp>
      <p:pic>
        <p:nvPicPr>
          <p:cNvPr id="281" name="Google Shape;281;p32" title="FDC_Player_Forfeits_Game.mp4">
            <a:hlinkClick r:id="rId3"/>
          </p:cNvPr>
          <p:cNvPicPr preferRelativeResize="0"/>
          <p:nvPr/>
        </p:nvPicPr>
        <p:blipFill>
          <a:blip r:embed="rId4">
            <a:alphaModFix/>
          </a:blip>
          <a:stretch>
            <a:fillRect/>
          </a:stretch>
        </p:blipFill>
        <p:spPr>
          <a:xfrm>
            <a:off x="6151425" y="1609425"/>
            <a:ext cx="5888174" cy="3623500"/>
          </a:xfrm>
          <a:prstGeom prst="rect">
            <a:avLst/>
          </a:prstGeom>
          <a:noFill/>
          <a:ln>
            <a:noFill/>
          </a:ln>
        </p:spPr>
      </p:pic>
      <p:pic>
        <p:nvPicPr>
          <p:cNvPr id="282" name="Google Shape;282;p32"/>
          <p:cNvPicPr preferRelativeResize="0"/>
          <p:nvPr/>
        </p:nvPicPr>
        <p:blipFill>
          <a:blip r:embed="rId5">
            <a:alphaModFix/>
          </a:blip>
          <a:stretch>
            <a:fillRect/>
          </a:stretch>
        </p:blipFill>
        <p:spPr>
          <a:xfrm>
            <a:off x="96975" y="1609425"/>
            <a:ext cx="5943599" cy="362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3" name="Shape 103"/>
        <p:cNvGrpSpPr/>
        <p:nvPr/>
      </p:nvGrpSpPr>
      <p:grpSpPr>
        <a:xfrm>
          <a:off x="0" y="0"/>
          <a:ext cx="0" cy="0"/>
          <a:chOff x="0" y="0"/>
          <a:chExt cx="0" cy="0"/>
        </a:xfrm>
      </p:grpSpPr>
      <p:sp>
        <p:nvSpPr>
          <p:cNvPr id="104" name="Google Shape;104;p15"/>
          <p:cNvSpPr txBox="1"/>
          <p:nvPr>
            <p:ph idx="1" type="body"/>
          </p:nvPr>
        </p:nvSpPr>
        <p:spPr>
          <a:xfrm>
            <a:off x="152400" y="990600"/>
            <a:ext cx="11887200" cy="5495276"/>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960"/>
              <a:buChar char="•"/>
            </a:pPr>
            <a:r>
              <a:rPr lang="en-US" sz="2960"/>
              <a:t>The slides contained in this template form the required outline for your final presentation. You are to populate each slide with you team’s unique information.</a:t>
            </a:r>
            <a:endParaRPr/>
          </a:p>
          <a:p>
            <a:pPr indent="-285750" lvl="1" marL="742950" rtl="0" algn="l">
              <a:lnSpc>
                <a:spcPct val="80000"/>
              </a:lnSpc>
              <a:spcBef>
                <a:spcPts val="518"/>
              </a:spcBef>
              <a:spcAft>
                <a:spcPts val="0"/>
              </a:spcAft>
              <a:buClr>
                <a:schemeClr val="dk1"/>
              </a:buClr>
              <a:buSzPts val="2590"/>
              <a:buChar char="–"/>
            </a:pPr>
            <a:r>
              <a:rPr lang="en-US" sz="2590"/>
              <a:t>Look for and either replace or remove text in angle brackets &lt;LIKE THIS&gt;</a:t>
            </a:r>
            <a:endParaRPr/>
          </a:p>
          <a:p>
            <a:pPr indent="-154940" lvl="0" marL="342900" rtl="0" algn="l">
              <a:lnSpc>
                <a:spcPct val="80000"/>
              </a:lnSpc>
              <a:spcBef>
                <a:spcPts val="592"/>
              </a:spcBef>
              <a:spcAft>
                <a:spcPts val="0"/>
              </a:spcAft>
              <a:buClr>
                <a:schemeClr val="dk1"/>
              </a:buClr>
              <a:buSzPts val="2960"/>
              <a:buNone/>
            </a:pPr>
            <a:r>
              <a:t/>
            </a:r>
            <a:endParaRPr sz="2960"/>
          </a:p>
          <a:p>
            <a:pPr indent="-342900" lvl="0" marL="342900" rtl="0" algn="l">
              <a:lnSpc>
                <a:spcPct val="80000"/>
              </a:lnSpc>
              <a:spcBef>
                <a:spcPts val="592"/>
              </a:spcBef>
              <a:spcAft>
                <a:spcPts val="0"/>
              </a:spcAft>
              <a:buClr>
                <a:schemeClr val="dk1"/>
              </a:buClr>
              <a:buSzPts val="2960"/>
              <a:buChar char="•"/>
            </a:pPr>
            <a:r>
              <a:rPr lang="en-US" sz="2960"/>
              <a:t>Four 25-minute presentations in a day</a:t>
            </a:r>
            <a:endParaRPr/>
          </a:p>
          <a:p>
            <a:pPr indent="-285750" lvl="1" marL="742950" rtl="0" algn="l">
              <a:lnSpc>
                <a:spcPct val="80000"/>
              </a:lnSpc>
              <a:spcBef>
                <a:spcPts val="518"/>
              </a:spcBef>
              <a:spcAft>
                <a:spcPts val="0"/>
              </a:spcAft>
              <a:buClr>
                <a:schemeClr val="dk1"/>
              </a:buClr>
              <a:buSzPts val="2590"/>
              <a:buChar char="–"/>
            </a:pPr>
            <a:r>
              <a:rPr lang="en-US" sz="2590"/>
              <a:t>Plan on a 20 minute presentation, I’ll cut you off at 22</a:t>
            </a:r>
            <a:endParaRPr/>
          </a:p>
          <a:p>
            <a:pPr indent="-285750" lvl="1" marL="742950" rtl="0" algn="l">
              <a:lnSpc>
                <a:spcPct val="80000"/>
              </a:lnSpc>
              <a:spcBef>
                <a:spcPts val="518"/>
              </a:spcBef>
              <a:spcAft>
                <a:spcPts val="0"/>
              </a:spcAft>
              <a:buClr>
                <a:schemeClr val="dk1"/>
              </a:buClr>
              <a:buSzPts val="2590"/>
              <a:buChar char="–"/>
            </a:pPr>
            <a:r>
              <a:rPr lang="en-US" sz="2590"/>
              <a:t>Anticipate quick transitions between team’s presentations</a:t>
            </a:r>
            <a:endParaRPr/>
          </a:p>
          <a:p>
            <a:pPr indent="-285750" lvl="1" marL="742950" rtl="0" algn="l">
              <a:lnSpc>
                <a:spcPct val="80000"/>
              </a:lnSpc>
              <a:spcBef>
                <a:spcPts val="518"/>
              </a:spcBef>
              <a:spcAft>
                <a:spcPts val="0"/>
              </a:spcAft>
              <a:buClr>
                <a:schemeClr val="dk1"/>
              </a:buClr>
              <a:buSzPts val="2590"/>
              <a:buChar char="–"/>
            </a:pPr>
            <a:r>
              <a:rPr lang="en-US" sz="2590"/>
              <a:t>be ready when it’s your time</a:t>
            </a:r>
            <a:endParaRPr/>
          </a:p>
          <a:p>
            <a:pPr indent="-154940" lvl="0" marL="342900" rtl="0" algn="l">
              <a:lnSpc>
                <a:spcPct val="80000"/>
              </a:lnSpc>
              <a:spcBef>
                <a:spcPts val="592"/>
              </a:spcBef>
              <a:spcAft>
                <a:spcPts val="0"/>
              </a:spcAft>
              <a:buClr>
                <a:schemeClr val="dk1"/>
              </a:buClr>
              <a:buSzPts val="2960"/>
              <a:buNone/>
            </a:pPr>
            <a:r>
              <a:t/>
            </a:r>
            <a:endParaRPr sz="2960"/>
          </a:p>
          <a:p>
            <a:pPr indent="-342900" lvl="0" marL="342900" rtl="0" algn="l">
              <a:lnSpc>
                <a:spcPct val="80000"/>
              </a:lnSpc>
              <a:spcBef>
                <a:spcPts val="592"/>
              </a:spcBef>
              <a:spcAft>
                <a:spcPts val="0"/>
              </a:spcAft>
              <a:buClr>
                <a:schemeClr val="dk1"/>
              </a:buClr>
              <a:buSzPts val="2960"/>
              <a:buChar char="•"/>
            </a:pPr>
            <a:r>
              <a:rPr lang="en-US" sz="2960"/>
              <a:t>You must upload your presentation and demo content prior to class on the day of your scheduled timeslot</a:t>
            </a:r>
            <a:endParaRPr/>
          </a:p>
          <a:p>
            <a:pPr indent="-285750" lvl="1" marL="742950" rtl="0" algn="l">
              <a:lnSpc>
                <a:spcPct val="80000"/>
              </a:lnSpc>
              <a:spcBef>
                <a:spcPts val="518"/>
              </a:spcBef>
              <a:spcAft>
                <a:spcPts val="0"/>
              </a:spcAft>
              <a:buClr>
                <a:schemeClr val="dk1"/>
              </a:buClr>
              <a:buSzPts val="2590"/>
              <a:buChar char="–"/>
            </a:pPr>
            <a:r>
              <a:rPr lang="en-US" sz="2590"/>
              <a:t>I’ll have your uploaded files ready for you when you present</a:t>
            </a:r>
            <a:endParaRPr/>
          </a:p>
        </p:txBody>
      </p:sp>
      <p:sp>
        <p:nvSpPr>
          <p:cNvPr id="105" name="Google Shape;105;p15"/>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06" name="Google Shape;106;p15"/>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07" name="Google Shape;107;p15"/>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p15"/>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Instructions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Calibri"/>
              <a:buNone/>
            </a:pPr>
            <a:r>
              <a:rPr lang="en-US"/>
              <a:t>CHART SET 4</a:t>
            </a:r>
            <a:br>
              <a:rPr lang="en-US"/>
            </a:br>
            <a:r>
              <a:rPr lang="en-US"/>
              <a:t>LOGICAL VIEW</a:t>
            </a:r>
            <a:endParaRPr/>
          </a:p>
        </p:txBody>
      </p:sp>
      <p:sp>
        <p:nvSpPr>
          <p:cNvPr id="288" name="Google Shape;288;p3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t/>
            </a:r>
            <a:endParaRPr/>
          </a:p>
        </p:txBody>
      </p:sp>
      <p:sp>
        <p:nvSpPr>
          <p:cNvPr id="289" name="Google Shape;289;p33"/>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90" name="Google Shape;290;p33"/>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91" name="Google Shape;291;p33"/>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4"/>
          <p:cNvSpPr txBox="1"/>
          <p:nvPr>
            <p:ph idx="1" type="body"/>
          </p:nvPr>
        </p:nvSpPr>
        <p:spPr>
          <a:xfrm>
            <a:off x="152400" y="1417638"/>
            <a:ext cx="5943600" cy="4938711"/>
          </a:xfrm>
          <a:prstGeom prst="rect">
            <a:avLst/>
          </a:prstGeom>
          <a:noFill/>
          <a:ln>
            <a:noFill/>
          </a:ln>
        </p:spPr>
        <p:txBody>
          <a:bodyPr anchorCtr="0" anchor="t" bIns="45700" lIns="91425" spcFirstLastPara="1" rIns="91425" wrap="square" tIns="45700">
            <a:noAutofit/>
          </a:bodyPr>
          <a:lstStyle/>
          <a:p>
            <a:pPr indent="-269240" lvl="0" marL="342900" rtl="0" algn="l">
              <a:lnSpc>
                <a:spcPct val="90000"/>
              </a:lnSpc>
              <a:spcBef>
                <a:spcPts val="0"/>
              </a:spcBef>
              <a:spcAft>
                <a:spcPts val="0"/>
              </a:spcAft>
              <a:buClr>
                <a:schemeClr val="dk1"/>
              </a:buClr>
              <a:buSzPts val="1800"/>
              <a:buChar char="•"/>
            </a:pPr>
            <a:r>
              <a:rPr lang="en-US" sz="1800"/>
              <a:t>UI Layer </a:t>
            </a:r>
            <a:endParaRPr sz="1800"/>
          </a:p>
          <a:p>
            <a:pPr indent="-269240" lvl="0" marL="342900" rtl="0" algn="l">
              <a:lnSpc>
                <a:spcPct val="90000"/>
              </a:lnSpc>
              <a:spcBef>
                <a:spcPts val="592"/>
              </a:spcBef>
              <a:spcAft>
                <a:spcPts val="0"/>
              </a:spcAft>
              <a:buClr>
                <a:schemeClr val="dk1"/>
              </a:buClr>
              <a:buSzPts val="1800"/>
              <a:buChar char="•"/>
            </a:pPr>
            <a:r>
              <a:rPr lang="en-US" sz="1800"/>
              <a:t>Domain (Application) Layer</a:t>
            </a:r>
            <a:endParaRPr sz="1800"/>
          </a:p>
          <a:p>
            <a:pPr indent="-235584" lvl="1" marL="742950" rtl="0" algn="l">
              <a:lnSpc>
                <a:spcPct val="90000"/>
              </a:lnSpc>
              <a:spcBef>
                <a:spcPts val="518"/>
              </a:spcBef>
              <a:spcAft>
                <a:spcPts val="0"/>
              </a:spcAft>
              <a:buClr>
                <a:schemeClr val="dk1"/>
              </a:buClr>
              <a:buSzPts val="1800"/>
              <a:buChar char="–"/>
            </a:pPr>
            <a:r>
              <a:rPr lang="en-US" sz="1800"/>
              <a:t>Player</a:t>
            </a:r>
            <a:r>
              <a:rPr lang="en-US" sz="1800"/>
              <a:t> - Representation of the user in the system</a:t>
            </a:r>
            <a:endParaRPr sz="1800"/>
          </a:p>
          <a:p>
            <a:pPr indent="-235584" lvl="1" marL="742950" rtl="0" algn="l">
              <a:lnSpc>
                <a:spcPct val="90000"/>
              </a:lnSpc>
              <a:spcBef>
                <a:spcPts val="518"/>
              </a:spcBef>
              <a:spcAft>
                <a:spcPts val="0"/>
              </a:spcAft>
              <a:buClr>
                <a:schemeClr val="dk1"/>
              </a:buClr>
              <a:buSzPts val="1800"/>
              <a:buChar char="–"/>
            </a:pPr>
            <a:r>
              <a:rPr lang="en-US" sz="1800"/>
              <a:t>Game</a:t>
            </a:r>
            <a:r>
              <a:rPr lang="en-US" sz="1800"/>
              <a:t>- holds the main game logic</a:t>
            </a:r>
            <a:endParaRPr sz="1800"/>
          </a:p>
          <a:p>
            <a:pPr indent="-235584" lvl="1" marL="742950" rtl="0" algn="l">
              <a:lnSpc>
                <a:spcPct val="90000"/>
              </a:lnSpc>
              <a:spcBef>
                <a:spcPts val="518"/>
              </a:spcBef>
              <a:spcAft>
                <a:spcPts val="0"/>
              </a:spcAft>
              <a:buClr>
                <a:schemeClr val="dk1"/>
              </a:buClr>
              <a:buSzPts val="1800"/>
              <a:buChar char="–"/>
            </a:pPr>
            <a:r>
              <a:rPr lang="en-US" sz="1800"/>
              <a:t>Building</a:t>
            </a:r>
            <a:r>
              <a:rPr lang="en-US" sz="1800"/>
              <a:t> - Holds the polymorphic building classes</a:t>
            </a:r>
            <a:endParaRPr sz="1800"/>
          </a:p>
          <a:p>
            <a:pPr indent="-235584" lvl="1" marL="742950" rtl="0" algn="l">
              <a:lnSpc>
                <a:spcPct val="90000"/>
              </a:lnSpc>
              <a:spcBef>
                <a:spcPts val="518"/>
              </a:spcBef>
              <a:spcAft>
                <a:spcPts val="0"/>
              </a:spcAft>
              <a:buSzPts val="1800"/>
              <a:buChar char="–"/>
            </a:pPr>
            <a:r>
              <a:rPr lang="en-US" sz="1800"/>
              <a:t>Resources- Holds the resource descriptions</a:t>
            </a:r>
            <a:endParaRPr sz="1800"/>
          </a:p>
          <a:p>
            <a:pPr indent="-235584" lvl="1" marL="742950" rtl="0" algn="l">
              <a:lnSpc>
                <a:spcPct val="90000"/>
              </a:lnSpc>
              <a:spcBef>
                <a:spcPts val="518"/>
              </a:spcBef>
              <a:spcAft>
                <a:spcPts val="0"/>
              </a:spcAft>
              <a:buSzPts val="1800"/>
              <a:buChar char="–"/>
            </a:pPr>
            <a:r>
              <a:rPr lang="en-US" sz="1800"/>
              <a:t>Administrator- handles our Administrator packages (currently not realized)</a:t>
            </a:r>
            <a:endParaRPr sz="1800"/>
          </a:p>
          <a:p>
            <a:pPr indent="-269240" lvl="0" marL="342900" rtl="0" algn="l">
              <a:lnSpc>
                <a:spcPct val="90000"/>
              </a:lnSpc>
              <a:spcBef>
                <a:spcPts val="592"/>
              </a:spcBef>
              <a:spcAft>
                <a:spcPts val="0"/>
              </a:spcAft>
              <a:buClr>
                <a:schemeClr val="dk1"/>
              </a:buClr>
              <a:buSzPts val="1800"/>
              <a:buChar char="•"/>
            </a:pPr>
            <a:r>
              <a:rPr lang="en-US" sz="1800"/>
              <a:t>Technical Services Layer</a:t>
            </a:r>
            <a:endParaRPr sz="1800"/>
          </a:p>
          <a:p>
            <a:pPr indent="-235584" lvl="1" marL="742950" rtl="0" algn="l">
              <a:lnSpc>
                <a:spcPct val="90000"/>
              </a:lnSpc>
              <a:spcBef>
                <a:spcPts val="518"/>
              </a:spcBef>
              <a:spcAft>
                <a:spcPts val="0"/>
              </a:spcAft>
              <a:buClr>
                <a:schemeClr val="dk1"/>
              </a:buClr>
              <a:buSzPts val="1800"/>
              <a:buChar char="–"/>
            </a:pPr>
            <a:r>
              <a:rPr lang="en-US" sz="1800"/>
              <a:t>Persistence - Holds our High score persistence instance</a:t>
            </a:r>
            <a:endParaRPr sz="1800"/>
          </a:p>
          <a:p>
            <a:pPr indent="-235584" lvl="1" marL="742950" rtl="0" algn="l">
              <a:lnSpc>
                <a:spcPct val="90000"/>
              </a:lnSpc>
              <a:spcBef>
                <a:spcPts val="518"/>
              </a:spcBef>
              <a:spcAft>
                <a:spcPts val="0"/>
              </a:spcAft>
              <a:buClr>
                <a:schemeClr val="dk1"/>
              </a:buClr>
              <a:buSzPts val="1800"/>
              <a:buChar char="–"/>
            </a:pPr>
            <a:r>
              <a:rPr lang="en-US" sz="1800"/>
              <a:t>Logging - is a container for our login interface and it’s class instances</a:t>
            </a:r>
            <a:endParaRPr sz="1800"/>
          </a:p>
        </p:txBody>
      </p:sp>
      <p:sp>
        <p:nvSpPr>
          <p:cNvPr id="297" name="Google Shape;297;p34"/>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298" name="Google Shape;298;p34"/>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299" name="Google Shape;299;p34"/>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34"/>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Package &amp; Component Structure</a:t>
            </a:r>
            <a:endParaRPr/>
          </a:p>
        </p:txBody>
      </p:sp>
      <p:sp>
        <p:nvSpPr>
          <p:cNvPr id="301" name="Google Shape;301;p34"/>
          <p:cNvSpPr txBox="1"/>
          <p:nvPr/>
        </p:nvSpPr>
        <p:spPr>
          <a:xfrm>
            <a:off x="6095988" y="5755100"/>
            <a:ext cx="5943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Package diagram with UI, Business, and Technical Service Layers</a:t>
            </a:r>
            <a:endParaRPr/>
          </a:p>
        </p:txBody>
      </p:sp>
      <p:pic>
        <p:nvPicPr>
          <p:cNvPr id="302" name="Google Shape;302;p34"/>
          <p:cNvPicPr preferRelativeResize="0"/>
          <p:nvPr/>
        </p:nvPicPr>
        <p:blipFill>
          <a:blip r:embed="rId3">
            <a:alphaModFix/>
          </a:blip>
          <a:stretch>
            <a:fillRect/>
          </a:stretch>
        </p:blipFill>
        <p:spPr>
          <a:xfrm>
            <a:off x="6162687" y="1546775"/>
            <a:ext cx="5810225" cy="4311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5"/>
          <p:cNvSpPr txBox="1"/>
          <p:nvPr>
            <p:ph idx="1" type="body"/>
          </p:nvPr>
        </p:nvSpPr>
        <p:spPr>
          <a:xfrm>
            <a:off x="152400" y="1417638"/>
            <a:ext cx="5943600" cy="4938711"/>
          </a:xfrm>
          <a:prstGeom prst="rect">
            <a:avLst/>
          </a:prstGeom>
          <a:noFill/>
          <a:ln>
            <a:noFill/>
          </a:ln>
        </p:spPr>
        <p:txBody>
          <a:bodyPr anchorCtr="0" anchor="t" bIns="45700" lIns="91425" spcFirstLastPara="1" rIns="91425" wrap="square" tIns="45700">
            <a:noAutofit/>
          </a:bodyPr>
          <a:lstStyle/>
          <a:p>
            <a:pPr indent="-292100" lvl="0" marL="342900" rtl="0" algn="l">
              <a:spcBef>
                <a:spcPts val="0"/>
              </a:spcBef>
              <a:spcAft>
                <a:spcPts val="0"/>
              </a:spcAft>
              <a:buClr>
                <a:schemeClr val="dk1"/>
              </a:buClr>
              <a:buSzPts val="2000"/>
              <a:buChar char="•"/>
            </a:pPr>
            <a:r>
              <a:rPr lang="en-US" sz="2000"/>
              <a:t>Domain Layer Interfaces</a:t>
            </a:r>
            <a:endParaRPr sz="2000"/>
          </a:p>
          <a:p>
            <a:pPr indent="-260350" lvl="1" marL="742950" rtl="0" algn="l">
              <a:spcBef>
                <a:spcPts val="480"/>
              </a:spcBef>
              <a:spcAft>
                <a:spcPts val="0"/>
              </a:spcAft>
              <a:buClr>
                <a:schemeClr val="dk1"/>
              </a:buClr>
              <a:buSzPts val="2000"/>
              <a:buChar char="–"/>
            </a:pPr>
            <a:r>
              <a:rPr lang="en-US" sz="2000"/>
              <a:t>Game</a:t>
            </a:r>
            <a:r>
              <a:rPr lang="en-US" sz="2000"/>
              <a:t>- handles the game logic of the system, and player instances</a:t>
            </a:r>
            <a:endParaRPr sz="2000"/>
          </a:p>
          <a:p>
            <a:pPr indent="-260350" lvl="1" marL="742950" rtl="0" algn="l">
              <a:spcBef>
                <a:spcPts val="480"/>
              </a:spcBef>
              <a:spcAft>
                <a:spcPts val="0"/>
              </a:spcAft>
              <a:buClr>
                <a:schemeClr val="dk1"/>
              </a:buClr>
              <a:buSzPts val="2000"/>
              <a:buChar char="–"/>
            </a:pPr>
            <a:r>
              <a:rPr lang="en-US" sz="2000"/>
              <a:t>Player</a:t>
            </a:r>
            <a:r>
              <a:rPr lang="en-US" sz="2000"/>
              <a:t>- handles the player logic and player instances</a:t>
            </a:r>
            <a:endParaRPr sz="2000"/>
          </a:p>
          <a:p>
            <a:pPr indent="-260350" lvl="1" marL="742950" rtl="0" algn="l">
              <a:spcBef>
                <a:spcPts val="480"/>
              </a:spcBef>
              <a:spcAft>
                <a:spcPts val="0"/>
              </a:spcAft>
              <a:buSzPts val="2000"/>
              <a:buChar char="–"/>
            </a:pPr>
            <a:r>
              <a:rPr lang="en-US" sz="2000"/>
              <a:t>Resource- handles how resources are generated in the game</a:t>
            </a:r>
            <a:endParaRPr sz="2000"/>
          </a:p>
          <a:p>
            <a:pPr indent="-260350" lvl="1" marL="742950" rtl="0" algn="l">
              <a:spcBef>
                <a:spcPts val="480"/>
              </a:spcBef>
              <a:spcAft>
                <a:spcPts val="0"/>
              </a:spcAft>
              <a:buSzPts val="2000"/>
              <a:buChar char="–"/>
            </a:pPr>
            <a:r>
              <a:rPr lang="en-US" sz="2000"/>
              <a:t>Building- handles the building logic and how they are generated in the game</a:t>
            </a:r>
            <a:endParaRPr sz="2000"/>
          </a:p>
          <a:p>
            <a:pPr indent="-292100" lvl="0" marL="342900" rtl="0" algn="l">
              <a:spcBef>
                <a:spcPts val="560"/>
              </a:spcBef>
              <a:spcAft>
                <a:spcPts val="0"/>
              </a:spcAft>
              <a:buClr>
                <a:schemeClr val="dk1"/>
              </a:buClr>
              <a:buSzPts val="2000"/>
              <a:buChar char="•"/>
            </a:pPr>
            <a:r>
              <a:rPr lang="en-US" sz="2000"/>
              <a:t>Technical Services Layer Interfaces</a:t>
            </a:r>
            <a:endParaRPr sz="2000"/>
          </a:p>
          <a:p>
            <a:pPr indent="-260350" lvl="1" marL="742950" rtl="0" algn="l">
              <a:spcBef>
                <a:spcPts val="480"/>
              </a:spcBef>
              <a:spcAft>
                <a:spcPts val="0"/>
              </a:spcAft>
              <a:buClr>
                <a:schemeClr val="dk1"/>
              </a:buClr>
              <a:buSzPts val="2000"/>
              <a:buChar char="–"/>
            </a:pPr>
            <a:r>
              <a:rPr lang="en-US" sz="2000"/>
              <a:t>Login - handles how players are logged in and authenticated in the system</a:t>
            </a:r>
            <a:endParaRPr sz="2000"/>
          </a:p>
          <a:p>
            <a:pPr indent="-260350" lvl="1" marL="742950" rtl="0" algn="l">
              <a:spcBef>
                <a:spcPts val="480"/>
              </a:spcBef>
              <a:spcAft>
                <a:spcPts val="0"/>
              </a:spcAft>
              <a:buClr>
                <a:schemeClr val="dk1"/>
              </a:buClr>
              <a:buSzPts val="2000"/>
              <a:buChar char="–"/>
            </a:pPr>
            <a:r>
              <a:rPr lang="en-US" sz="2000"/>
              <a:t>High Score - handles how the high score is processed in the system</a:t>
            </a:r>
            <a:endParaRPr sz="2000"/>
          </a:p>
        </p:txBody>
      </p:sp>
      <p:sp>
        <p:nvSpPr>
          <p:cNvPr id="308" name="Google Shape;308;p35"/>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309" name="Google Shape;309;p35"/>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310" name="Google Shape;310;p35"/>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35"/>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Interfaces</a:t>
            </a:r>
            <a:endParaRPr/>
          </a:p>
        </p:txBody>
      </p:sp>
      <p:sp>
        <p:nvSpPr>
          <p:cNvPr id="312" name="Google Shape;312;p35"/>
          <p:cNvSpPr txBox="1"/>
          <p:nvPr/>
        </p:nvSpPr>
        <p:spPr>
          <a:xfrm>
            <a:off x="6096000" y="5257800"/>
            <a:ext cx="5943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Diagram of our Interfaces- Game, Player, Resource, Building, Login, and High Score</a:t>
            </a:r>
            <a:endParaRPr/>
          </a:p>
        </p:txBody>
      </p:sp>
      <p:pic>
        <p:nvPicPr>
          <p:cNvPr id="313" name="Google Shape;313;p35"/>
          <p:cNvPicPr preferRelativeResize="0"/>
          <p:nvPr/>
        </p:nvPicPr>
        <p:blipFill>
          <a:blip r:embed="rId3">
            <a:alphaModFix/>
          </a:blip>
          <a:stretch>
            <a:fillRect/>
          </a:stretch>
        </p:blipFill>
        <p:spPr>
          <a:xfrm>
            <a:off x="6248400" y="1417650"/>
            <a:ext cx="5479275" cy="384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36"/>
          <p:cNvPicPr preferRelativeResize="0"/>
          <p:nvPr/>
        </p:nvPicPr>
        <p:blipFill>
          <a:blip r:embed="rId3">
            <a:alphaModFix/>
          </a:blip>
          <a:stretch>
            <a:fillRect/>
          </a:stretch>
        </p:blipFill>
        <p:spPr>
          <a:xfrm>
            <a:off x="6400800" y="1524000"/>
            <a:ext cx="5638801" cy="4495801"/>
          </a:xfrm>
          <a:prstGeom prst="rect">
            <a:avLst/>
          </a:prstGeom>
          <a:noFill/>
          <a:ln>
            <a:noFill/>
          </a:ln>
        </p:spPr>
      </p:pic>
      <p:sp>
        <p:nvSpPr>
          <p:cNvPr id="319" name="Google Shape;319;p36"/>
          <p:cNvSpPr/>
          <p:nvPr/>
        </p:nvSpPr>
        <p:spPr>
          <a:xfrm>
            <a:off x="152400" y="1523998"/>
            <a:ext cx="5334000" cy="449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&lt;SSD diagram here&gt;</a:t>
            </a:r>
            <a:endParaRPr/>
          </a:p>
        </p:txBody>
      </p:sp>
      <p:pic>
        <p:nvPicPr>
          <p:cNvPr id="320" name="Google Shape;320;p36"/>
          <p:cNvPicPr preferRelativeResize="0"/>
          <p:nvPr/>
        </p:nvPicPr>
        <p:blipFill>
          <a:blip r:embed="rId4">
            <a:alphaModFix/>
          </a:blip>
          <a:stretch>
            <a:fillRect/>
          </a:stretch>
        </p:blipFill>
        <p:spPr>
          <a:xfrm>
            <a:off x="152400" y="1524000"/>
            <a:ext cx="5333998" cy="4481024"/>
          </a:xfrm>
          <a:prstGeom prst="rect">
            <a:avLst/>
          </a:prstGeom>
          <a:noFill/>
          <a:ln>
            <a:noFill/>
          </a:ln>
        </p:spPr>
      </p:pic>
      <p:sp>
        <p:nvSpPr>
          <p:cNvPr id="321" name="Google Shape;321;p36"/>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322" name="Google Shape;322;p36"/>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323" name="Google Shape;323;p36"/>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36"/>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SSD to Interface Mapping</a:t>
            </a:r>
            <a:endParaRPr/>
          </a:p>
        </p:txBody>
      </p:sp>
      <p:cxnSp>
        <p:nvCxnSpPr>
          <p:cNvPr id="325" name="Google Shape;325;p36"/>
          <p:cNvCxnSpPr/>
          <p:nvPr/>
        </p:nvCxnSpPr>
        <p:spPr>
          <a:xfrm flipH="1" rot="10800000">
            <a:off x="2819400" y="2140016"/>
            <a:ext cx="4813800" cy="341100"/>
          </a:xfrm>
          <a:prstGeom prst="straightConnector1">
            <a:avLst/>
          </a:prstGeom>
          <a:noFill/>
          <a:ln cap="flat" cmpd="sng" w="28575">
            <a:solidFill>
              <a:schemeClr val="dk1"/>
            </a:solidFill>
            <a:prstDash val="solid"/>
            <a:round/>
            <a:headEnd len="med" w="med" type="triangle"/>
            <a:tailEnd len="med" w="med" type="none"/>
          </a:ln>
        </p:spPr>
      </p:cxnSp>
      <p:cxnSp>
        <p:nvCxnSpPr>
          <p:cNvPr id="326" name="Google Shape;326;p36"/>
          <p:cNvCxnSpPr/>
          <p:nvPr/>
        </p:nvCxnSpPr>
        <p:spPr>
          <a:xfrm flipH="1">
            <a:off x="1988175" y="2190525"/>
            <a:ext cx="7515300" cy="741600"/>
          </a:xfrm>
          <a:prstGeom prst="straightConnector1">
            <a:avLst/>
          </a:prstGeom>
          <a:noFill/>
          <a:ln cap="flat" cmpd="sng" w="28575">
            <a:solidFill>
              <a:srgbClr val="000000"/>
            </a:solidFill>
            <a:prstDash val="solid"/>
            <a:round/>
            <a:headEnd len="med" w="med" type="none"/>
            <a:tailEnd len="med" w="med" type="triangle"/>
          </a:ln>
        </p:spPr>
      </p:cxnSp>
      <p:cxnSp>
        <p:nvCxnSpPr>
          <p:cNvPr id="327" name="Google Shape;327;p36"/>
          <p:cNvCxnSpPr/>
          <p:nvPr/>
        </p:nvCxnSpPr>
        <p:spPr>
          <a:xfrm flipH="1">
            <a:off x="2156875" y="2342175"/>
            <a:ext cx="7279200" cy="1365000"/>
          </a:xfrm>
          <a:prstGeom prst="straightConnector1">
            <a:avLst/>
          </a:prstGeom>
          <a:noFill/>
          <a:ln cap="flat" cmpd="sng" w="28575">
            <a:solidFill>
              <a:srgbClr val="000000"/>
            </a:solidFill>
            <a:prstDash val="solid"/>
            <a:round/>
            <a:headEnd len="med" w="med" type="none"/>
            <a:tailEnd len="med" w="med" type="triangle"/>
          </a:ln>
        </p:spPr>
      </p:cxnSp>
      <p:cxnSp>
        <p:nvCxnSpPr>
          <p:cNvPr id="328" name="Google Shape;328;p36"/>
          <p:cNvCxnSpPr/>
          <p:nvPr/>
        </p:nvCxnSpPr>
        <p:spPr>
          <a:xfrm flipH="1">
            <a:off x="2527625" y="2510675"/>
            <a:ext cx="6891600" cy="1786200"/>
          </a:xfrm>
          <a:prstGeom prst="straightConnector1">
            <a:avLst/>
          </a:prstGeom>
          <a:noFill/>
          <a:ln cap="flat" cmpd="sng" w="28575">
            <a:solidFill>
              <a:srgbClr val="000000"/>
            </a:solidFill>
            <a:prstDash val="solid"/>
            <a:round/>
            <a:headEnd len="med" w="med" type="none"/>
            <a:tailEnd len="med" w="med" type="triangle"/>
          </a:ln>
        </p:spPr>
      </p:cxnSp>
      <p:cxnSp>
        <p:nvCxnSpPr>
          <p:cNvPr id="329" name="Google Shape;329;p36"/>
          <p:cNvCxnSpPr/>
          <p:nvPr/>
        </p:nvCxnSpPr>
        <p:spPr>
          <a:xfrm flipH="1">
            <a:off x="2207375" y="2679175"/>
            <a:ext cx="7262400" cy="2358900"/>
          </a:xfrm>
          <a:prstGeom prst="straightConnector1">
            <a:avLst/>
          </a:prstGeom>
          <a:noFill/>
          <a:ln cap="flat" cmpd="sng" w="28575">
            <a:solidFill>
              <a:srgbClr val="000000"/>
            </a:solidFill>
            <a:prstDash val="solid"/>
            <a:round/>
            <a:headEnd len="med" w="med" type="none"/>
            <a:tailEnd len="med" w="med" type="triangle"/>
          </a:ln>
        </p:spPr>
      </p:cxnSp>
      <p:cxnSp>
        <p:nvCxnSpPr>
          <p:cNvPr id="330" name="Google Shape;330;p36"/>
          <p:cNvCxnSpPr/>
          <p:nvPr/>
        </p:nvCxnSpPr>
        <p:spPr>
          <a:xfrm rot="10800000">
            <a:off x="4633975" y="2881275"/>
            <a:ext cx="4802100" cy="21906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7"/>
          <p:cNvPicPr preferRelativeResize="0"/>
          <p:nvPr/>
        </p:nvPicPr>
        <p:blipFill>
          <a:blip r:embed="rId3">
            <a:alphaModFix/>
          </a:blip>
          <a:stretch>
            <a:fillRect/>
          </a:stretch>
        </p:blipFill>
        <p:spPr>
          <a:xfrm>
            <a:off x="6282850" y="1524000"/>
            <a:ext cx="5638801" cy="4495801"/>
          </a:xfrm>
          <a:prstGeom prst="rect">
            <a:avLst/>
          </a:prstGeom>
          <a:noFill/>
          <a:ln>
            <a:noFill/>
          </a:ln>
        </p:spPr>
      </p:pic>
      <p:sp>
        <p:nvSpPr>
          <p:cNvPr id="336" name="Google Shape;336;p37"/>
          <p:cNvSpPr/>
          <p:nvPr/>
        </p:nvSpPr>
        <p:spPr>
          <a:xfrm>
            <a:off x="152400" y="1523998"/>
            <a:ext cx="5334000" cy="449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&lt;SSD diagram here&gt;</a:t>
            </a:r>
            <a:endParaRPr/>
          </a:p>
        </p:txBody>
      </p:sp>
      <p:pic>
        <p:nvPicPr>
          <p:cNvPr id="337" name="Google Shape;337;p37"/>
          <p:cNvPicPr preferRelativeResize="0"/>
          <p:nvPr/>
        </p:nvPicPr>
        <p:blipFill>
          <a:blip r:embed="rId4">
            <a:alphaModFix/>
          </a:blip>
          <a:stretch>
            <a:fillRect/>
          </a:stretch>
        </p:blipFill>
        <p:spPr>
          <a:xfrm>
            <a:off x="152400" y="1510725"/>
            <a:ext cx="5334001" cy="4495799"/>
          </a:xfrm>
          <a:prstGeom prst="rect">
            <a:avLst/>
          </a:prstGeom>
          <a:noFill/>
          <a:ln>
            <a:noFill/>
          </a:ln>
        </p:spPr>
      </p:pic>
      <p:sp>
        <p:nvSpPr>
          <p:cNvPr id="338" name="Google Shape;338;p37"/>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339" name="Google Shape;339;p37"/>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340" name="Google Shape;340;p37"/>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1" name="Google Shape;341;p37"/>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SSD to Interface Mapping</a:t>
            </a:r>
            <a:endParaRPr/>
          </a:p>
        </p:txBody>
      </p:sp>
      <p:cxnSp>
        <p:nvCxnSpPr>
          <p:cNvPr id="342" name="Google Shape;342;p37"/>
          <p:cNvCxnSpPr/>
          <p:nvPr/>
        </p:nvCxnSpPr>
        <p:spPr>
          <a:xfrm flipH="1">
            <a:off x="2156650" y="2139975"/>
            <a:ext cx="4785600" cy="370800"/>
          </a:xfrm>
          <a:prstGeom prst="straightConnector1">
            <a:avLst/>
          </a:prstGeom>
          <a:noFill/>
          <a:ln cap="flat" cmpd="sng" w="28575">
            <a:solidFill>
              <a:srgbClr val="000000"/>
            </a:solidFill>
            <a:prstDash val="solid"/>
            <a:round/>
            <a:headEnd len="med" w="med" type="none"/>
            <a:tailEnd len="med" w="med" type="triangle"/>
          </a:ln>
        </p:spPr>
      </p:cxnSp>
      <p:cxnSp>
        <p:nvCxnSpPr>
          <p:cNvPr id="343" name="Google Shape;343;p37"/>
          <p:cNvCxnSpPr/>
          <p:nvPr/>
        </p:nvCxnSpPr>
        <p:spPr>
          <a:xfrm flipH="1">
            <a:off x="2055675" y="2173675"/>
            <a:ext cx="7245600" cy="994200"/>
          </a:xfrm>
          <a:prstGeom prst="straightConnector1">
            <a:avLst/>
          </a:prstGeom>
          <a:noFill/>
          <a:ln cap="flat" cmpd="sng" w="28575">
            <a:solidFill>
              <a:srgbClr val="000000"/>
            </a:solidFill>
            <a:prstDash val="solid"/>
            <a:round/>
            <a:headEnd len="med" w="med" type="none"/>
            <a:tailEnd len="med" w="med" type="triangle"/>
          </a:ln>
        </p:spPr>
      </p:cxnSp>
      <p:cxnSp>
        <p:nvCxnSpPr>
          <p:cNvPr id="344" name="Google Shape;344;p37"/>
          <p:cNvCxnSpPr/>
          <p:nvPr/>
        </p:nvCxnSpPr>
        <p:spPr>
          <a:xfrm flipH="1">
            <a:off x="2510925" y="2325325"/>
            <a:ext cx="6942000" cy="1533300"/>
          </a:xfrm>
          <a:prstGeom prst="straightConnector1">
            <a:avLst/>
          </a:prstGeom>
          <a:noFill/>
          <a:ln cap="flat" cmpd="sng" w="28575">
            <a:solidFill>
              <a:srgbClr val="000000"/>
            </a:solidFill>
            <a:prstDash val="solid"/>
            <a:round/>
            <a:headEnd len="med" w="med" type="none"/>
            <a:tailEnd len="med" w="med" type="triangle"/>
          </a:ln>
        </p:spPr>
      </p:cxnSp>
      <p:cxnSp>
        <p:nvCxnSpPr>
          <p:cNvPr id="345" name="Google Shape;345;p37"/>
          <p:cNvCxnSpPr/>
          <p:nvPr/>
        </p:nvCxnSpPr>
        <p:spPr>
          <a:xfrm flipH="1">
            <a:off x="2409725" y="2476975"/>
            <a:ext cx="7009500" cy="2139900"/>
          </a:xfrm>
          <a:prstGeom prst="straightConnector1">
            <a:avLst/>
          </a:prstGeom>
          <a:noFill/>
          <a:ln cap="flat" cmpd="sng" w="28575">
            <a:solidFill>
              <a:srgbClr val="000000"/>
            </a:solidFill>
            <a:prstDash val="solid"/>
            <a:round/>
            <a:headEnd len="med" w="med" type="none"/>
            <a:tailEnd len="med" w="med" type="triangle"/>
          </a:ln>
        </p:spPr>
      </p:cxnSp>
      <p:cxnSp>
        <p:nvCxnSpPr>
          <p:cNvPr id="346" name="Google Shape;346;p37"/>
          <p:cNvCxnSpPr/>
          <p:nvPr/>
        </p:nvCxnSpPr>
        <p:spPr>
          <a:xfrm flipH="1">
            <a:off x="2308675" y="2645475"/>
            <a:ext cx="7127400" cy="2662200"/>
          </a:xfrm>
          <a:prstGeom prst="straightConnector1">
            <a:avLst/>
          </a:prstGeom>
          <a:noFill/>
          <a:ln cap="flat" cmpd="sng" w="28575">
            <a:solidFill>
              <a:srgbClr val="000000"/>
            </a:solidFill>
            <a:prstDash val="solid"/>
            <a:round/>
            <a:headEnd len="med" w="med" type="none"/>
            <a:tailEnd len="med" w="med" type="triangle"/>
          </a:ln>
        </p:spPr>
      </p:cxnSp>
      <p:cxnSp>
        <p:nvCxnSpPr>
          <p:cNvPr id="347" name="Google Shape;347;p37"/>
          <p:cNvCxnSpPr/>
          <p:nvPr/>
        </p:nvCxnSpPr>
        <p:spPr>
          <a:xfrm rot="10800000">
            <a:off x="4768675" y="3033275"/>
            <a:ext cx="4869600" cy="19038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Google Shape;352;p38"/>
          <p:cNvPicPr preferRelativeResize="0"/>
          <p:nvPr/>
        </p:nvPicPr>
        <p:blipFill>
          <a:blip r:embed="rId3">
            <a:alphaModFix/>
          </a:blip>
          <a:stretch>
            <a:fillRect/>
          </a:stretch>
        </p:blipFill>
        <p:spPr>
          <a:xfrm>
            <a:off x="6096000" y="1524000"/>
            <a:ext cx="5638801" cy="4495801"/>
          </a:xfrm>
          <a:prstGeom prst="rect">
            <a:avLst/>
          </a:prstGeom>
          <a:noFill/>
          <a:ln>
            <a:noFill/>
          </a:ln>
        </p:spPr>
      </p:pic>
      <p:sp>
        <p:nvSpPr>
          <p:cNvPr id="353" name="Google Shape;353;p38"/>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354" name="Google Shape;354;p38"/>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355" name="Google Shape;355;p38"/>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38"/>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Interface to Code Mapping</a:t>
            </a:r>
            <a:endParaRPr/>
          </a:p>
        </p:txBody>
      </p:sp>
      <p:sp>
        <p:nvSpPr>
          <p:cNvPr id="357" name="Google Shape;357;p38"/>
          <p:cNvSpPr/>
          <p:nvPr/>
        </p:nvSpPr>
        <p:spPr>
          <a:xfrm>
            <a:off x="152400" y="1523998"/>
            <a:ext cx="5334000" cy="449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&lt;Source Code here&gt;</a:t>
            </a:r>
            <a:endParaRPr/>
          </a:p>
        </p:txBody>
      </p:sp>
      <p:pic>
        <p:nvPicPr>
          <p:cNvPr id="358" name="Google Shape;358;p38"/>
          <p:cNvPicPr preferRelativeResize="0"/>
          <p:nvPr/>
        </p:nvPicPr>
        <p:blipFill>
          <a:blip r:embed="rId4">
            <a:alphaModFix/>
          </a:blip>
          <a:stretch>
            <a:fillRect/>
          </a:stretch>
        </p:blipFill>
        <p:spPr>
          <a:xfrm>
            <a:off x="152400" y="1524000"/>
            <a:ext cx="5334000" cy="4495800"/>
          </a:xfrm>
          <a:prstGeom prst="rect">
            <a:avLst/>
          </a:prstGeom>
          <a:noFill/>
          <a:ln>
            <a:noFill/>
          </a:ln>
        </p:spPr>
      </p:pic>
      <p:cxnSp>
        <p:nvCxnSpPr>
          <p:cNvPr id="359" name="Google Shape;359;p38"/>
          <p:cNvCxnSpPr/>
          <p:nvPr/>
        </p:nvCxnSpPr>
        <p:spPr>
          <a:xfrm flipH="1">
            <a:off x="1735500" y="2224225"/>
            <a:ext cx="5122500" cy="1179600"/>
          </a:xfrm>
          <a:prstGeom prst="straightConnector1">
            <a:avLst/>
          </a:prstGeom>
          <a:noFill/>
          <a:ln cap="flat" cmpd="sng" w="28575">
            <a:solidFill>
              <a:srgbClr val="000000"/>
            </a:solidFill>
            <a:prstDash val="solid"/>
            <a:round/>
            <a:headEnd len="med" w="med" type="none"/>
            <a:tailEnd len="med" w="med" type="triangle"/>
          </a:ln>
        </p:spPr>
      </p:cxnSp>
      <p:cxnSp>
        <p:nvCxnSpPr>
          <p:cNvPr id="360" name="Google Shape;360;p38"/>
          <p:cNvCxnSpPr/>
          <p:nvPr/>
        </p:nvCxnSpPr>
        <p:spPr>
          <a:xfrm flipH="1">
            <a:off x="1684950" y="2476975"/>
            <a:ext cx="5122500" cy="1550100"/>
          </a:xfrm>
          <a:prstGeom prst="straightConnector1">
            <a:avLst/>
          </a:prstGeom>
          <a:noFill/>
          <a:ln cap="flat" cmpd="sng" w="28575">
            <a:solidFill>
              <a:srgbClr val="000000"/>
            </a:solidFill>
            <a:prstDash val="solid"/>
            <a:round/>
            <a:headEnd len="med" w="med" type="none"/>
            <a:tailEnd len="med" w="med" type="triangle"/>
          </a:ln>
        </p:spPr>
      </p:cxnSp>
      <p:cxnSp>
        <p:nvCxnSpPr>
          <p:cNvPr id="361" name="Google Shape;361;p38"/>
          <p:cNvCxnSpPr/>
          <p:nvPr/>
        </p:nvCxnSpPr>
        <p:spPr>
          <a:xfrm flipH="1">
            <a:off x="3791300" y="2645475"/>
            <a:ext cx="3033000" cy="1566900"/>
          </a:xfrm>
          <a:prstGeom prst="straightConnector1">
            <a:avLst/>
          </a:prstGeom>
          <a:noFill/>
          <a:ln cap="flat" cmpd="sng" w="28575">
            <a:solidFill>
              <a:srgbClr val="000000"/>
            </a:solidFill>
            <a:prstDash val="solid"/>
            <a:round/>
            <a:headEnd len="med" w="med" type="none"/>
            <a:tailEnd len="med" w="med" type="triangle"/>
          </a:ln>
        </p:spPr>
      </p:cxnSp>
      <p:cxnSp>
        <p:nvCxnSpPr>
          <p:cNvPr id="362" name="Google Shape;362;p38"/>
          <p:cNvCxnSpPr/>
          <p:nvPr/>
        </p:nvCxnSpPr>
        <p:spPr>
          <a:xfrm flipH="1">
            <a:off x="3235350" y="2696025"/>
            <a:ext cx="3875400" cy="22074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39"/>
          <p:cNvPicPr preferRelativeResize="0"/>
          <p:nvPr/>
        </p:nvPicPr>
        <p:blipFill>
          <a:blip r:embed="rId3">
            <a:alphaModFix/>
          </a:blip>
          <a:stretch>
            <a:fillRect/>
          </a:stretch>
        </p:blipFill>
        <p:spPr>
          <a:xfrm>
            <a:off x="6266000" y="1524000"/>
            <a:ext cx="5638801" cy="4495801"/>
          </a:xfrm>
          <a:prstGeom prst="rect">
            <a:avLst/>
          </a:prstGeom>
          <a:noFill/>
          <a:ln>
            <a:noFill/>
          </a:ln>
        </p:spPr>
      </p:pic>
      <p:sp>
        <p:nvSpPr>
          <p:cNvPr id="368" name="Google Shape;368;p39"/>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369" name="Google Shape;369;p39"/>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370" name="Google Shape;370;p39"/>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1" name="Google Shape;371;p39"/>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Interface to Code Mapping</a:t>
            </a:r>
            <a:endParaRPr/>
          </a:p>
        </p:txBody>
      </p:sp>
      <p:sp>
        <p:nvSpPr>
          <p:cNvPr id="372" name="Google Shape;372;p39"/>
          <p:cNvSpPr/>
          <p:nvPr/>
        </p:nvSpPr>
        <p:spPr>
          <a:xfrm>
            <a:off x="152400" y="1523998"/>
            <a:ext cx="5334000" cy="449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&lt;Source Code here&gt;</a:t>
            </a:r>
            <a:endParaRPr/>
          </a:p>
        </p:txBody>
      </p:sp>
      <p:pic>
        <p:nvPicPr>
          <p:cNvPr id="373" name="Google Shape;373;p39"/>
          <p:cNvPicPr preferRelativeResize="0"/>
          <p:nvPr/>
        </p:nvPicPr>
        <p:blipFill>
          <a:blip r:embed="rId4">
            <a:alphaModFix/>
          </a:blip>
          <a:stretch>
            <a:fillRect/>
          </a:stretch>
        </p:blipFill>
        <p:spPr>
          <a:xfrm>
            <a:off x="152400" y="1524000"/>
            <a:ext cx="5506091" cy="4495799"/>
          </a:xfrm>
          <a:prstGeom prst="rect">
            <a:avLst/>
          </a:prstGeom>
          <a:noFill/>
          <a:ln>
            <a:noFill/>
          </a:ln>
        </p:spPr>
      </p:pic>
      <p:cxnSp>
        <p:nvCxnSpPr>
          <p:cNvPr id="374" name="Google Shape;374;p39"/>
          <p:cNvCxnSpPr/>
          <p:nvPr/>
        </p:nvCxnSpPr>
        <p:spPr>
          <a:xfrm flipH="1">
            <a:off x="1583825" y="2156825"/>
            <a:ext cx="7734300" cy="505500"/>
          </a:xfrm>
          <a:prstGeom prst="straightConnector1">
            <a:avLst/>
          </a:prstGeom>
          <a:noFill/>
          <a:ln cap="flat" cmpd="sng" w="28575">
            <a:solidFill>
              <a:srgbClr val="000000"/>
            </a:solidFill>
            <a:prstDash val="solid"/>
            <a:round/>
            <a:headEnd len="med" w="med" type="none"/>
            <a:tailEnd len="med" w="med" type="triangle"/>
          </a:ln>
        </p:spPr>
      </p:cxnSp>
      <p:cxnSp>
        <p:nvCxnSpPr>
          <p:cNvPr id="375" name="Google Shape;375;p39"/>
          <p:cNvCxnSpPr/>
          <p:nvPr/>
        </p:nvCxnSpPr>
        <p:spPr>
          <a:xfrm flipH="1">
            <a:off x="1600625" y="2291625"/>
            <a:ext cx="7717500" cy="539100"/>
          </a:xfrm>
          <a:prstGeom prst="straightConnector1">
            <a:avLst/>
          </a:prstGeom>
          <a:noFill/>
          <a:ln cap="flat" cmpd="sng" w="28575">
            <a:solidFill>
              <a:srgbClr val="000000"/>
            </a:solidFill>
            <a:prstDash val="solid"/>
            <a:round/>
            <a:headEnd len="med" w="med" type="none"/>
            <a:tailEnd len="med" w="med" type="triangle"/>
          </a:ln>
        </p:spPr>
      </p:cxnSp>
      <p:cxnSp>
        <p:nvCxnSpPr>
          <p:cNvPr id="376" name="Google Shape;376;p39"/>
          <p:cNvCxnSpPr/>
          <p:nvPr/>
        </p:nvCxnSpPr>
        <p:spPr>
          <a:xfrm flipH="1">
            <a:off x="1432375" y="2426425"/>
            <a:ext cx="7902600" cy="539100"/>
          </a:xfrm>
          <a:prstGeom prst="straightConnector1">
            <a:avLst/>
          </a:prstGeom>
          <a:noFill/>
          <a:ln cap="flat" cmpd="sng" w="28575">
            <a:solidFill>
              <a:srgbClr val="000000"/>
            </a:solidFill>
            <a:prstDash val="solid"/>
            <a:round/>
            <a:headEnd len="med" w="med" type="none"/>
            <a:tailEnd len="med" w="med" type="triangle"/>
          </a:ln>
        </p:spPr>
      </p:cxnSp>
      <p:cxnSp>
        <p:nvCxnSpPr>
          <p:cNvPr id="377" name="Google Shape;377;p39"/>
          <p:cNvCxnSpPr/>
          <p:nvPr/>
        </p:nvCxnSpPr>
        <p:spPr>
          <a:xfrm flipH="1">
            <a:off x="1819825" y="2578075"/>
            <a:ext cx="7464600" cy="488700"/>
          </a:xfrm>
          <a:prstGeom prst="straightConnector1">
            <a:avLst/>
          </a:prstGeom>
          <a:noFill/>
          <a:ln cap="flat" cmpd="sng" w="28575">
            <a:solidFill>
              <a:srgbClr val="000000"/>
            </a:solidFill>
            <a:prstDash val="solid"/>
            <a:round/>
            <a:headEnd len="med" w="med" type="none"/>
            <a:tailEnd len="med" w="med" type="triangle"/>
          </a:ln>
        </p:spPr>
      </p:cxnSp>
      <p:cxnSp>
        <p:nvCxnSpPr>
          <p:cNvPr id="378" name="Google Shape;378;p39"/>
          <p:cNvCxnSpPr/>
          <p:nvPr/>
        </p:nvCxnSpPr>
        <p:spPr>
          <a:xfrm flipH="1">
            <a:off x="1095125" y="2679175"/>
            <a:ext cx="8223000" cy="724500"/>
          </a:xfrm>
          <a:prstGeom prst="straightConnector1">
            <a:avLst/>
          </a:prstGeom>
          <a:noFill/>
          <a:ln cap="flat" cmpd="sng" w="28575">
            <a:solidFill>
              <a:srgbClr val="000000"/>
            </a:solidFill>
            <a:prstDash val="solid"/>
            <a:round/>
            <a:headEnd len="med" w="med" type="none"/>
            <a:tailEnd len="med" w="med" type="triangle"/>
          </a:ln>
        </p:spPr>
      </p:cxnSp>
      <p:cxnSp>
        <p:nvCxnSpPr>
          <p:cNvPr id="379" name="Google Shape;379;p39"/>
          <p:cNvCxnSpPr/>
          <p:nvPr/>
        </p:nvCxnSpPr>
        <p:spPr>
          <a:xfrm flipH="1">
            <a:off x="1196225" y="2746575"/>
            <a:ext cx="8121900" cy="943500"/>
          </a:xfrm>
          <a:prstGeom prst="straightConnector1">
            <a:avLst/>
          </a:prstGeom>
          <a:noFill/>
          <a:ln cap="flat" cmpd="sng" w="28575">
            <a:solidFill>
              <a:srgbClr val="000000"/>
            </a:solidFill>
            <a:prstDash val="solid"/>
            <a:round/>
            <a:headEnd len="med" w="med" type="none"/>
            <a:tailEnd len="med" w="med" type="triangle"/>
          </a:ln>
        </p:spPr>
      </p:cxnSp>
      <p:cxnSp>
        <p:nvCxnSpPr>
          <p:cNvPr id="380" name="Google Shape;380;p39"/>
          <p:cNvCxnSpPr/>
          <p:nvPr/>
        </p:nvCxnSpPr>
        <p:spPr>
          <a:xfrm flipH="1">
            <a:off x="2965625" y="2207375"/>
            <a:ext cx="6554700" cy="1836600"/>
          </a:xfrm>
          <a:prstGeom prst="straightConnector1">
            <a:avLst/>
          </a:prstGeom>
          <a:noFill/>
          <a:ln cap="flat" cmpd="sng" w="28575">
            <a:solidFill>
              <a:srgbClr val="000000"/>
            </a:solidFill>
            <a:prstDash val="solid"/>
            <a:round/>
            <a:headEnd len="med" w="med" type="none"/>
            <a:tailEnd len="med" w="med" type="triangle"/>
          </a:ln>
        </p:spPr>
      </p:cxnSp>
      <p:cxnSp>
        <p:nvCxnSpPr>
          <p:cNvPr id="381" name="Google Shape;381;p39"/>
          <p:cNvCxnSpPr/>
          <p:nvPr/>
        </p:nvCxnSpPr>
        <p:spPr>
          <a:xfrm flipH="1">
            <a:off x="3066775" y="2375875"/>
            <a:ext cx="6470400" cy="2173800"/>
          </a:xfrm>
          <a:prstGeom prst="straightConnector1">
            <a:avLst/>
          </a:prstGeom>
          <a:noFill/>
          <a:ln cap="flat" cmpd="sng" w="28575">
            <a:solidFill>
              <a:srgbClr val="000000"/>
            </a:solidFill>
            <a:prstDash val="solid"/>
            <a:round/>
            <a:headEnd len="med" w="med" type="none"/>
            <a:tailEnd len="med" w="med" type="triangle"/>
          </a:ln>
        </p:spPr>
      </p:cxnSp>
      <p:cxnSp>
        <p:nvCxnSpPr>
          <p:cNvPr id="382" name="Google Shape;382;p39"/>
          <p:cNvCxnSpPr/>
          <p:nvPr/>
        </p:nvCxnSpPr>
        <p:spPr>
          <a:xfrm flipH="1">
            <a:off x="2662225" y="2544375"/>
            <a:ext cx="6925500" cy="2510700"/>
          </a:xfrm>
          <a:prstGeom prst="straightConnector1">
            <a:avLst/>
          </a:prstGeom>
          <a:noFill/>
          <a:ln cap="flat" cmpd="sng" w="28575">
            <a:solidFill>
              <a:srgbClr val="000000"/>
            </a:solidFill>
            <a:prstDash val="solid"/>
            <a:round/>
            <a:headEnd len="med" w="med" type="none"/>
            <a:tailEnd len="med" w="med" type="triangle"/>
          </a:ln>
        </p:spPr>
      </p:cxnSp>
      <p:cxnSp>
        <p:nvCxnSpPr>
          <p:cNvPr id="383" name="Google Shape;383;p39"/>
          <p:cNvCxnSpPr/>
          <p:nvPr/>
        </p:nvCxnSpPr>
        <p:spPr>
          <a:xfrm flipH="1">
            <a:off x="2561175" y="2712875"/>
            <a:ext cx="7144500" cy="2763300"/>
          </a:xfrm>
          <a:prstGeom prst="straightConnector1">
            <a:avLst/>
          </a:prstGeom>
          <a:noFill/>
          <a:ln cap="flat" cmpd="sng" w="28575">
            <a:solidFill>
              <a:srgbClr val="000000"/>
            </a:solidFill>
            <a:prstDash val="solid"/>
            <a:round/>
            <a:headEnd len="med" w="med" type="none"/>
            <a:tailEnd len="med" w="med" type="triangle"/>
          </a:ln>
        </p:spPr>
      </p:cxnSp>
      <p:cxnSp>
        <p:nvCxnSpPr>
          <p:cNvPr id="384" name="Google Shape;384;p39"/>
          <p:cNvCxnSpPr/>
          <p:nvPr/>
        </p:nvCxnSpPr>
        <p:spPr>
          <a:xfrm flipH="1">
            <a:off x="3471025" y="2729725"/>
            <a:ext cx="6521100" cy="28644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pic>
        <p:nvPicPr>
          <p:cNvPr id="389" name="Google Shape;389;p40"/>
          <p:cNvPicPr preferRelativeResize="0"/>
          <p:nvPr/>
        </p:nvPicPr>
        <p:blipFill>
          <a:blip r:embed="rId3">
            <a:alphaModFix/>
          </a:blip>
          <a:stretch>
            <a:fillRect/>
          </a:stretch>
        </p:blipFill>
        <p:spPr>
          <a:xfrm>
            <a:off x="6266000" y="1524000"/>
            <a:ext cx="5638801" cy="4495801"/>
          </a:xfrm>
          <a:prstGeom prst="rect">
            <a:avLst/>
          </a:prstGeom>
          <a:noFill/>
          <a:ln>
            <a:noFill/>
          </a:ln>
        </p:spPr>
      </p:pic>
      <p:sp>
        <p:nvSpPr>
          <p:cNvPr id="390" name="Google Shape;390;p40"/>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391" name="Google Shape;391;p40"/>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392" name="Google Shape;392;p40"/>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3" name="Google Shape;393;p40"/>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Interface to Code Mapping</a:t>
            </a:r>
            <a:endParaRPr/>
          </a:p>
        </p:txBody>
      </p:sp>
      <p:pic>
        <p:nvPicPr>
          <p:cNvPr id="394" name="Google Shape;394;p40"/>
          <p:cNvPicPr preferRelativeResize="0"/>
          <p:nvPr/>
        </p:nvPicPr>
        <p:blipFill>
          <a:blip r:embed="rId4">
            <a:alphaModFix/>
          </a:blip>
          <a:stretch>
            <a:fillRect/>
          </a:stretch>
        </p:blipFill>
        <p:spPr>
          <a:xfrm>
            <a:off x="152400" y="2133388"/>
            <a:ext cx="5334000" cy="2922521"/>
          </a:xfrm>
          <a:prstGeom prst="rect">
            <a:avLst/>
          </a:prstGeom>
          <a:noFill/>
          <a:ln>
            <a:noFill/>
          </a:ln>
        </p:spPr>
      </p:pic>
      <p:cxnSp>
        <p:nvCxnSpPr>
          <p:cNvPr id="395" name="Google Shape;395;p40"/>
          <p:cNvCxnSpPr/>
          <p:nvPr/>
        </p:nvCxnSpPr>
        <p:spPr>
          <a:xfrm rot="10800000">
            <a:off x="2628625" y="3049725"/>
            <a:ext cx="6756900" cy="151800"/>
          </a:xfrm>
          <a:prstGeom prst="straightConnector1">
            <a:avLst/>
          </a:prstGeom>
          <a:noFill/>
          <a:ln cap="flat" cmpd="sng" w="28575">
            <a:solidFill>
              <a:srgbClr val="000000"/>
            </a:solidFill>
            <a:prstDash val="solid"/>
            <a:round/>
            <a:headEnd len="med" w="med" type="none"/>
            <a:tailEnd len="med" w="med" type="triangle"/>
          </a:ln>
        </p:spPr>
      </p:cxnSp>
      <p:cxnSp>
        <p:nvCxnSpPr>
          <p:cNvPr id="396" name="Google Shape;396;p40"/>
          <p:cNvCxnSpPr/>
          <p:nvPr/>
        </p:nvCxnSpPr>
        <p:spPr>
          <a:xfrm flipH="1">
            <a:off x="2982625" y="3403725"/>
            <a:ext cx="6402900" cy="16800"/>
          </a:xfrm>
          <a:prstGeom prst="straightConnector1">
            <a:avLst/>
          </a:prstGeom>
          <a:noFill/>
          <a:ln cap="flat" cmpd="sng" w="28575">
            <a:solidFill>
              <a:srgbClr val="000000"/>
            </a:solidFill>
            <a:prstDash val="solid"/>
            <a:round/>
            <a:headEnd len="med" w="med" type="none"/>
            <a:tailEnd len="med" w="med" type="triangle"/>
          </a:ln>
        </p:spPr>
      </p:cxnSp>
      <p:cxnSp>
        <p:nvCxnSpPr>
          <p:cNvPr id="397" name="Google Shape;397;p40"/>
          <p:cNvCxnSpPr/>
          <p:nvPr/>
        </p:nvCxnSpPr>
        <p:spPr>
          <a:xfrm flipH="1">
            <a:off x="2139875" y="3572225"/>
            <a:ext cx="7228800" cy="134700"/>
          </a:xfrm>
          <a:prstGeom prst="straightConnector1">
            <a:avLst/>
          </a:prstGeom>
          <a:noFill/>
          <a:ln cap="flat" cmpd="sng" w="28575">
            <a:solidFill>
              <a:srgbClr val="000000"/>
            </a:solidFill>
            <a:prstDash val="solid"/>
            <a:round/>
            <a:headEnd len="med" w="med" type="none"/>
            <a:tailEnd len="med" w="med" type="triangle"/>
          </a:ln>
        </p:spPr>
      </p:cxnSp>
      <p:cxnSp>
        <p:nvCxnSpPr>
          <p:cNvPr id="398" name="Google Shape;398;p40"/>
          <p:cNvCxnSpPr/>
          <p:nvPr/>
        </p:nvCxnSpPr>
        <p:spPr>
          <a:xfrm flipH="1">
            <a:off x="2628575" y="3690175"/>
            <a:ext cx="6740100" cy="269700"/>
          </a:xfrm>
          <a:prstGeom prst="straightConnector1">
            <a:avLst/>
          </a:prstGeom>
          <a:noFill/>
          <a:ln cap="flat" cmpd="sng" w="28575">
            <a:solidFill>
              <a:srgbClr val="000000"/>
            </a:solidFill>
            <a:prstDash val="solid"/>
            <a:round/>
            <a:headEnd len="med" w="med" type="none"/>
            <a:tailEnd len="med" w="med" type="triangle"/>
          </a:ln>
        </p:spPr>
      </p:cxnSp>
      <p:cxnSp>
        <p:nvCxnSpPr>
          <p:cNvPr id="399" name="Google Shape;399;p40"/>
          <p:cNvCxnSpPr/>
          <p:nvPr/>
        </p:nvCxnSpPr>
        <p:spPr>
          <a:xfrm flipH="1">
            <a:off x="2881325" y="3824975"/>
            <a:ext cx="6537900" cy="455100"/>
          </a:xfrm>
          <a:prstGeom prst="straightConnector1">
            <a:avLst/>
          </a:prstGeom>
          <a:noFill/>
          <a:ln cap="flat" cmpd="sng" w="28575">
            <a:solidFill>
              <a:srgbClr val="000000"/>
            </a:solidFill>
            <a:prstDash val="solid"/>
            <a:round/>
            <a:headEnd len="med" w="med" type="none"/>
            <a:tailEnd len="med" w="med" type="triangle"/>
          </a:ln>
        </p:spPr>
      </p:cxnSp>
      <p:cxnSp>
        <p:nvCxnSpPr>
          <p:cNvPr id="400" name="Google Shape;400;p40"/>
          <p:cNvCxnSpPr/>
          <p:nvPr/>
        </p:nvCxnSpPr>
        <p:spPr>
          <a:xfrm flipH="1">
            <a:off x="5156025" y="3740725"/>
            <a:ext cx="4600200" cy="792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pic>
        <p:nvPicPr>
          <p:cNvPr id="405" name="Google Shape;405;p41"/>
          <p:cNvPicPr preferRelativeResize="0"/>
          <p:nvPr/>
        </p:nvPicPr>
        <p:blipFill>
          <a:blip r:embed="rId3">
            <a:alphaModFix/>
          </a:blip>
          <a:stretch>
            <a:fillRect/>
          </a:stretch>
        </p:blipFill>
        <p:spPr>
          <a:xfrm>
            <a:off x="6096000" y="1528650"/>
            <a:ext cx="5638801" cy="4495801"/>
          </a:xfrm>
          <a:prstGeom prst="rect">
            <a:avLst/>
          </a:prstGeom>
          <a:noFill/>
          <a:ln>
            <a:noFill/>
          </a:ln>
        </p:spPr>
      </p:pic>
      <p:sp>
        <p:nvSpPr>
          <p:cNvPr id="406" name="Google Shape;406;p41"/>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407" name="Google Shape;407;p41"/>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408" name="Google Shape;408;p41"/>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9" name="Google Shape;409;p41"/>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Interface to Code Mapping</a:t>
            </a:r>
            <a:endParaRPr/>
          </a:p>
        </p:txBody>
      </p:sp>
      <p:pic>
        <p:nvPicPr>
          <p:cNvPr id="410" name="Google Shape;410;p41"/>
          <p:cNvPicPr preferRelativeResize="0"/>
          <p:nvPr/>
        </p:nvPicPr>
        <p:blipFill>
          <a:blip r:embed="rId4">
            <a:alphaModFix/>
          </a:blip>
          <a:stretch>
            <a:fillRect/>
          </a:stretch>
        </p:blipFill>
        <p:spPr>
          <a:xfrm>
            <a:off x="152417" y="1528642"/>
            <a:ext cx="5334000" cy="3342050"/>
          </a:xfrm>
          <a:prstGeom prst="rect">
            <a:avLst/>
          </a:prstGeom>
          <a:noFill/>
          <a:ln>
            <a:noFill/>
          </a:ln>
        </p:spPr>
      </p:pic>
      <p:cxnSp>
        <p:nvCxnSpPr>
          <p:cNvPr id="411" name="Google Shape;411;p41"/>
          <p:cNvCxnSpPr/>
          <p:nvPr/>
        </p:nvCxnSpPr>
        <p:spPr>
          <a:xfrm rot="10800000">
            <a:off x="5055050" y="3100375"/>
            <a:ext cx="1718700" cy="84300"/>
          </a:xfrm>
          <a:prstGeom prst="straightConnector1">
            <a:avLst/>
          </a:prstGeom>
          <a:noFill/>
          <a:ln cap="flat" cmpd="sng" w="28575">
            <a:solidFill>
              <a:srgbClr val="000000"/>
            </a:solidFill>
            <a:prstDash val="solid"/>
            <a:round/>
            <a:headEnd len="med" w="med" type="none"/>
            <a:tailEnd len="med" w="med" type="triangle"/>
          </a:ln>
        </p:spPr>
      </p:cxnSp>
      <p:cxnSp>
        <p:nvCxnSpPr>
          <p:cNvPr id="412" name="Google Shape;412;p41"/>
          <p:cNvCxnSpPr/>
          <p:nvPr/>
        </p:nvCxnSpPr>
        <p:spPr>
          <a:xfrm flipH="1">
            <a:off x="3218300" y="3353175"/>
            <a:ext cx="3606000" cy="151800"/>
          </a:xfrm>
          <a:prstGeom prst="straightConnector1">
            <a:avLst/>
          </a:prstGeom>
          <a:noFill/>
          <a:ln cap="flat" cmpd="sng" w="28575">
            <a:solidFill>
              <a:srgbClr val="000000"/>
            </a:solidFill>
            <a:prstDash val="solid"/>
            <a:round/>
            <a:headEnd len="med" w="med" type="none"/>
            <a:tailEnd len="med" w="med" type="triangle"/>
          </a:ln>
        </p:spPr>
      </p:cxnSp>
      <p:cxnSp>
        <p:nvCxnSpPr>
          <p:cNvPr id="413" name="Google Shape;413;p41"/>
          <p:cNvCxnSpPr/>
          <p:nvPr/>
        </p:nvCxnSpPr>
        <p:spPr>
          <a:xfrm flipH="1">
            <a:off x="3471050" y="3555375"/>
            <a:ext cx="3403800" cy="286500"/>
          </a:xfrm>
          <a:prstGeom prst="straightConnector1">
            <a:avLst/>
          </a:prstGeom>
          <a:noFill/>
          <a:ln cap="flat" cmpd="sng" w="28575">
            <a:solidFill>
              <a:srgbClr val="000000"/>
            </a:solidFill>
            <a:prstDash val="solid"/>
            <a:round/>
            <a:headEnd len="med" w="med" type="none"/>
            <a:tailEnd len="med" w="med" type="triangle"/>
          </a:ln>
        </p:spPr>
      </p:cxnSp>
      <p:cxnSp>
        <p:nvCxnSpPr>
          <p:cNvPr id="414" name="Google Shape;414;p41"/>
          <p:cNvCxnSpPr/>
          <p:nvPr/>
        </p:nvCxnSpPr>
        <p:spPr>
          <a:xfrm flipH="1">
            <a:off x="3706900" y="3740725"/>
            <a:ext cx="3184800" cy="5223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pic>
        <p:nvPicPr>
          <p:cNvPr id="419" name="Google Shape;419;p42"/>
          <p:cNvPicPr preferRelativeResize="0"/>
          <p:nvPr/>
        </p:nvPicPr>
        <p:blipFill>
          <a:blip r:embed="rId3">
            <a:alphaModFix/>
          </a:blip>
          <a:stretch>
            <a:fillRect/>
          </a:stretch>
        </p:blipFill>
        <p:spPr>
          <a:xfrm>
            <a:off x="6181750" y="1540850"/>
            <a:ext cx="5638801" cy="4495801"/>
          </a:xfrm>
          <a:prstGeom prst="rect">
            <a:avLst/>
          </a:prstGeom>
          <a:noFill/>
          <a:ln>
            <a:noFill/>
          </a:ln>
        </p:spPr>
      </p:pic>
      <p:sp>
        <p:nvSpPr>
          <p:cNvPr id="420" name="Google Shape;420;p42"/>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421" name="Google Shape;421;p42"/>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422" name="Google Shape;422;p42"/>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p42"/>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Interface to Code Mapping</a:t>
            </a:r>
            <a:endParaRPr/>
          </a:p>
        </p:txBody>
      </p:sp>
      <p:pic>
        <p:nvPicPr>
          <p:cNvPr id="424" name="Google Shape;424;p42"/>
          <p:cNvPicPr preferRelativeResize="0"/>
          <p:nvPr/>
        </p:nvPicPr>
        <p:blipFill>
          <a:blip r:embed="rId4">
            <a:alphaModFix/>
          </a:blip>
          <a:stretch>
            <a:fillRect/>
          </a:stretch>
        </p:blipFill>
        <p:spPr>
          <a:xfrm>
            <a:off x="83425" y="2143450"/>
            <a:ext cx="5333999" cy="3487100"/>
          </a:xfrm>
          <a:prstGeom prst="rect">
            <a:avLst/>
          </a:prstGeom>
          <a:noFill/>
          <a:ln>
            <a:noFill/>
          </a:ln>
        </p:spPr>
      </p:pic>
      <p:cxnSp>
        <p:nvCxnSpPr>
          <p:cNvPr id="425" name="Google Shape;425;p42"/>
          <p:cNvCxnSpPr/>
          <p:nvPr/>
        </p:nvCxnSpPr>
        <p:spPr>
          <a:xfrm rot="10800000">
            <a:off x="1331275" y="3909125"/>
            <a:ext cx="8104800" cy="1078500"/>
          </a:xfrm>
          <a:prstGeom prst="straightConnector1">
            <a:avLst/>
          </a:prstGeom>
          <a:noFill/>
          <a:ln cap="flat" cmpd="sng" w="28575">
            <a:solidFill>
              <a:srgbClr val="000000"/>
            </a:solidFill>
            <a:prstDash val="solid"/>
            <a:round/>
            <a:headEnd len="med" w="med" type="none"/>
            <a:tailEnd len="med" w="med" type="triangle"/>
          </a:ln>
        </p:spPr>
      </p:cxnSp>
      <p:cxnSp>
        <p:nvCxnSpPr>
          <p:cNvPr id="426" name="Google Shape;426;p42"/>
          <p:cNvCxnSpPr/>
          <p:nvPr/>
        </p:nvCxnSpPr>
        <p:spPr>
          <a:xfrm rot="10800000">
            <a:off x="1415325" y="4279775"/>
            <a:ext cx="7936500" cy="859500"/>
          </a:xfrm>
          <a:prstGeom prst="straightConnector1">
            <a:avLst/>
          </a:prstGeom>
          <a:noFill/>
          <a:ln cap="flat" cmpd="sng" w="28575">
            <a:solidFill>
              <a:srgbClr val="000000"/>
            </a:solidFill>
            <a:prstDash val="solid"/>
            <a:round/>
            <a:headEnd len="med" w="med" type="none"/>
            <a:tailEnd len="med" w="med" type="triangle"/>
          </a:ln>
        </p:spPr>
      </p:cxnSp>
      <p:cxnSp>
        <p:nvCxnSpPr>
          <p:cNvPr id="427" name="Google Shape;427;p42"/>
          <p:cNvCxnSpPr/>
          <p:nvPr/>
        </p:nvCxnSpPr>
        <p:spPr>
          <a:xfrm rot="10800000">
            <a:off x="4195525" y="4802300"/>
            <a:ext cx="5190000" cy="6066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 name="Shape 112"/>
        <p:cNvGrpSpPr/>
        <p:nvPr/>
      </p:nvGrpSpPr>
      <p:grpSpPr>
        <a:xfrm>
          <a:off x="0" y="0"/>
          <a:ext cx="0" cy="0"/>
          <a:chOff x="0" y="0"/>
          <a:chExt cx="0" cy="0"/>
        </a:xfrm>
      </p:grpSpPr>
      <p:sp>
        <p:nvSpPr>
          <p:cNvPr id="113" name="Google Shape;113;p16"/>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t>Content is divided into Chart Sets. Each Chart Set covers a required topic</a:t>
            </a:r>
            <a:endParaRPr/>
          </a:p>
          <a:p>
            <a:pPr indent="-285750" lvl="1" marL="742950" rtl="0" algn="l">
              <a:lnSpc>
                <a:spcPct val="90000"/>
              </a:lnSpc>
              <a:spcBef>
                <a:spcPts val="560"/>
              </a:spcBef>
              <a:spcAft>
                <a:spcPts val="0"/>
              </a:spcAft>
              <a:buClr>
                <a:schemeClr val="dk1"/>
              </a:buClr>
              <a:buSzPts val="2800"/>
              <a:buChar char="–"/>
            </a:pPr>
            <a:r>
              <a:rPr lang="en-US"/>
              <a:t>You may add additional charts to any Chart Set if there is not enough real estate on the slide to present your information cleanly and clearly</a:t>
            </a:r>
            <a:endParaRPr/>
          </a:p>
          <a:p>
            <a:pPr indent="-228600" lvl="2" marL="1143000" rtl="0" algn="l">
              <a:lnSpc>
                <a:spcPct val="90000"/>
              </a:lnSpc>
              <a:spcBef>
                <a:spcPts val="480"/>
              </a:spcBef>
              <a:spcAft>
                <a:spcPts val="0"/>
              </a:spcAft>
              <a:buClr>
                <a:schemeClr val="dk1"/>
              </a:buClr>
              <a:buSzPts val="2400"/>
              <a:buChar char="•"/>
            </a:pPr>
            <a:r>
              <a:rPr lang="en-US"/>
              <a:t>But be mindful of the time</a:t>
            </a:r>
            <a:endParaRPr/>
          </a:p>
          <a:p>
            <a:pPr indent="-285750" lvl="1" marL="742950" rtl="0" algn="l">
              <a:lnSpc>
                <a:spcPct val="90000"/>
              </a:lnSpc>
              <a:spcBef>
                <a:spcPts val="560"/>
              </a:spcBef>
              <a:spcAft>
                <a:spcPts val="0"/>
              </a:spcAft>
              <a:buClr>
                <a:schemeClr val="dk1"/>
              </a:buClr>
              <a:buSzPts val="2800"/>
              <a:buChar char="–"/>
            </a:pPr>
            <a:r>
              <a:rPr lang="en-US"/>
              <a:t>You may not delete a Chart Set</a:t>
            </a:r>
            <a:endParaRPr/>
          </a:p>
          <a:p>
            <a:pPr indent="-342900" lvl="0" marL="342900" rtl="0" algn="l">
              <a:lnSpc>
                <a:spcPct val="90000"/>
              </a:lnSpc>
              <a:spcBef>
                <a:spcPts val="640"/>
              </a:spcBef>
              <a:spcAft>
                <a:spcPts val="0"/>
              </a:spcAft>
              <a:buClr>
                <a:schemeClr val="dk1"/>
              </a:buClr>
              <a:buSzPts val="3200"/>
              <a:buChar char="•"/>
            </a:pPr>
            <a:r>
              <a:rPr lang="en-US"/>
              <a:t>Video clips should be 30 seconds or less</a:t>
            </a:r>
            <a:endParaRPr/>
          </a:p>
          <a:p>
            <a:pPr indent="-342900" lvl="0" marL="342900" rtl="0" algn="l">
              <a:lnSpc>
                <a:spcPct val="90000"/>
              </a:lnSpc>
              <a:spcBef>
                <a:spcPts val="640"/>
              </a:spcBef>
              <a:spcAft>
                <a:spcPts val="0"/>
              </a:spcAft>
              <a:buClr>
                <a:schemeClr val="dk1"/>
              </a:buClr>
              <a:buSzPts val="3200"/>
              <a:buChar char="•"/>
            </a:pPr>
            <a:r>
              <a:rPr lang="en-US"/>
              <a:t>Rename this file to “E2 Design Walkthrough Chart Set - Team &lt;your team number&gt;”</a:t>
            </a:r>
            <a:endParaRPr/>
          </a:p>
          <a:p>
            <a:pPr indent="-285750" lvl="1" marL="742950" rtl="0" algn="l">
              <a:lnSpc>
                <a:spcPct val="90000"/>
              </a:lnSpc>
              <a:spcBef>
                <a:spcPts val="560"/>
              </a:spcBef>
              <a:spcAft>
                <a:spcPts val="0"/>
              </a:spcAft>
              <a:buClr>
                <a:schemeClr val="dk1"/>
              </a:buClr>
              <a:buSzPts val="2800"/>
              <a:buChar char="–"/>
            </a:pPr>
            <a:r>
              <a:rPr lang="en-US"/>
              <a:t>For example: E2 Design Walkthrough Chart Set - Team 22.pptx</a:t>
            </a:r>
            <a:endParaRPr/>
          </a:p>
        </p:txBody>
      </p:sp>
      <p:sp>
        <p:nvSpPr>
          <p:cNvPr id="114" name="Google Shape;114;p16"/>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15" name="Google Shape;115;p16"/>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16" name="Google Shape;116;p16"/>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16"/>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Instructions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pic>
        <p:nvPicPr>
          <p:cNvPr id="432" name="Google Shape;432;p43"/>
          <p:cNvPicPr preferRelativeResize="0"/>
          <p:nvPr/>
        </p:nvPicPr>
        <p:blipFill>
          <a:blip r:embed="rId3">
            <a:alphaModFix/>
          </a:blip>
          <a:stretch>
            <a:fillRect/>
          </a:stretch>
        </p:blipFill>
        <p:spPr>
          <a:xfrm>
            <a:off x="6232300" y="1524000"/>
            <a:ext cx="5638801" cy="4495801"/>
          </a:xfrm>
          <a:prstGeom prst="rect">
            <a:avLst/>
          </a:prstGeom>
          <a:noFill/>
          <a:ln>
            <a:noFill/>
          </a:ln>
        </p:spPr>
      </p:pic>
      <p:sp>
        <p:nvSpPr>
          <p:cNvPr id="433" name="Google Shape;433;p43"/>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434" name="Google Shape;434;p43"/>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435" name="Google Shape;435;p43"/>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6" name="Google Shape;436;p43"/>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4 – Logical View</a:t>
            </a:r>
            <a:br>
              <a:rPr lang="en-US" sz="3959"/>
            </a:br>
            <a:r>
              <a:rPr lang="en-US" sz="3959"/>
              <a:t>Interface to Code Mapping</a:t>
            </a:r>
            <a:endParaRPr/>
          </a:p>
        </p:txBody>
      </p:sp>
      <p:sp>
        <p:nvSpPr>
          <p:cNvPr id="437" name="Google Shape;437;p43"/>
          <p:cNvSpPr/>
          <p:nvPr/>
        </p:nvSpPr>
        <p:spPr>
          <a:xfrm>
            <a:off x="152400" y="1523998"/>
            <a:ext cx="5334000" cy="449580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&lt;Source Code here&gt;</a:t>
            </a:r>
            <a:endParaRPr/>
          </a:p>
        </p:txBody>
      </p:sp>
      <p:pic>
        <p:nvPicPr>
          <p:cNvPr id="438" name="Google Shape;438;p43"/>
          <p:cNvPicPr preferRelativeResize="0"/>
          <p:nvPr/>
        </p:nvPicPr>
        <p:blipFill>
          <a:blip r:embed="rId4">
            <a:alphaModFix/>
          </a:blip>
          <a:stretch>
            <a:fillRect/>
          </a:stretch>
        </p:blipFill>
        <p:spPr>
          <a:xfrm>
            <a:off x="53775" y="1417650"/>
            <a:ext cx="5531251" cy="4602150"/>
          </a:xfrm>
          <a:prstGeom prst="rect">
            <a:avLst/>
          </a:prstGeom>
          <a:noFill/>
          <a:ln>
            <a:noFill/>
          </a:ln>
        </p:spPr>
      </p:pic>
      <p:cxnSp>
        <p:nvCxnSpPr>
          <p:cNvPr id="439" name="Google Shape;439;p43"/>
          <p:cNvCxnSpPr/>
          <p:nvPr/>
        </p:nvCxnSpPr>
        <p:spPr>
          <a:xfrm rot="10800000">
            <a:off x="4010200" y="3268875"/>
            <a:ext cx="2881500" cy="1600800"/>
          </a:xfrm>
          <a:prstGeom prst="straightConnector1">
            <a:avLst/>
          </a:prstGeom>
          <a:noFill/>
          <a:ln cap="flat" cmpd="sng" w="28575">
            <a:solidFill>
              <a:srgbClr val="000000"/>
            </a:solidFill>
            <a:prstDash val="solid"/>
            <a:round/>
            <a:headEnd len="med" w="med" type="none"/>
            <a:tailEnd len="med" w="med" type="triangle"/>
          </a:ln>
        </p:spPr>
      </p:cxnSp>
      <p:cxnSp>
        <p:nvCxnSpPr>
          <p:cNvPr id="440" name="Google Shape;440;p43"/>
          <p:cNvCxnSpPr/>
          <p:nvPr/>
        </p:nvCxnSpPr>
        <p:spPr>
          <a:xfrm rot="10800000">
            <a:off x="1769200" y="3900775"/>
            <a:ext cx="5122500" cy="1112100"/>
          </a:xfrm>
          <a:prstGeom prst="straightConnector1">
            <a:avLst/>
          </a:prstGeom>
          <a:noFill/>
          <a:ln cap="flat" cmpd="sng" w="28575">
            <a:solidFill>
              <a:srgbClr val="000000"/>
            </a:solidFill>
            <a:prstDash val="solid"/>
            <a:round/>
            <a:headEnd len="med" w="med" type="none"/>
            <a:tailEnd len="med" w="med" type="triangle"/>
          </a:ln>
        </p:spPr>
      </p:cxnSp>
      <p:cxnSp>
        <p:nvCxnSpPr>
          <p:cNvPr id="441" name="Google Shape;441;p43"/>
          <p:cNvCxnSpPr/>
          <p:nvPr/>
        </p:nvCxnSpPr>
        <p:spPr>
          <a:xfrm rot="10800000">
            <a:off x="1685100" y="4296800"/>
            <a:ext cx="5172900" cy="909900"/>
          </a:xfrm>
          <a:prstGeom prst="straightConnector1">
            <a:avLst/>
          </a:prstGeom>
          <a:noFill/>
          <a:ln cap="flat" cmpd="sng" w="28575">
            <a:solidFill>
              <a:srgbClr val="000000"/>
            </a:solidFill>
            <a:prstDash val="solid"/>
            <a:round/>
            <a:headEnd len="med" w="med" type="none"/>
            <a:tailEnd len="med" w="med" type="triangle"/>
          </a:ln>
        </p:spPr>
      </p:cxnSp>
      <p:cxnSp>
        <p:nvCxnSpPr>
          <p:cNvPr id="442" name="Google Shape;442;p43"/>
          <p:cNvCxnSpPr/>
          <p:nvPr/>
        </p:nvCxnSpPr>
        <p:spPr>
          <a:xfrm rot="10800000">
            <a:off x="1735600" y="4718100"/>
            <a:ext cx="5156100" cy="623400"/>
          </a:xfrm>
          <a:prstGeom prst="straightConnector1">
            <a:avLst/>
          </a:prstGeom>
          <a:noFill/>
          <a:ln cap="flat" cmpd="sng" w="28575">
            <a:solidFill>
              <a:srgbClr val="000000"/>
            </a:solidFill>
            <a:prstDash val="solid"/>
            <a:round/>
            <a:headEnd len="med" w="med" type="none"/>
            <a:tailEnd len="med" w="med" type="triangle"/>
          </a:ln>
        </p:spPr>
      </p:cxnSp>
      <p:cxnSp>
        <p:nvCxnSpPr>
          <p:cNvPr id="443" name="Google Shape;443;p43"/>
          <p:cNvCxnSpPr/>
          <p:nvPr/>
        </p:nvCxnSpPr>
        <p:spPr>
          <a:xfrm rot="10800000">
            <a:off x="1836750" y="5004400"/>
            <a:ext cx="5071800" cy="471900"/>
          </a:xfrm>
          <a:prstGeom prst="straightConnector1">
            <a:avLst/>
          </a:prstGeom>
          <a:noFill/>
          <a:ln cap="flat" cmpd="sng" w="28575">
            <a:solidFill>
              <a:srgbClr val="000000"/>
            </a:solidFill>
            <a:prstDash val="solid"/>
            <a:round/>
            <a:headEnd len="med" w="med" type="none"/>
            <a:tailEnd len="med" w="med" type="triangle"/>
          </a:ln>
        </p:spPr>
      </p:cxnSp>
      <p:cxnSp>
        <p:nvCxnSpPr>
          <p:cNvPr id="444" name="Google Shape;444;p43"/>
          <p:cNvCxnSpPr/>
          <p:nvPr/>
        </p:nvCxnSpPr>
        <p:spPr>
          <a:xfrm flipH="1">
            <a:off x="1769400" y="5021325"/>
            <a:ext cx="5290800" cy="235800"/>
          </a:xfrm>
          <a:prstGeom prst="straightConnector1">
            <a:avLst/>
          </a:prstGeom>
          <a:noFill/>
          <a:ln cap="flat" cmpd="sng" w="28575">
            <a:solidFill>
              <a:srgbClr val="000000"/>
            </a:solidFill>
            <a:prstDash val="solid"/>
            <a:round/>
            <a:headEnd len="med" w="med" type="none"/>
            <a:tailEnd len="med" w="med" type="triangle"/>
          </a:ln>
        </p:spPr>
      </p:cxnSp>
      <p:cxnSp>
        <p:nvCxnSpPr>
          <p:cNvPr id="445" name="Google Shape;445;p43"/>
          <p:cNvCxnSpPr/>
          <p:nvPr/>
        </p:nvCxnSpPr>
        <p:spPr>
          <a:xfrm flipH="1">
            <a:off x="1786100" y="5189850"/>
            <a:ext cx="5341500" cy="3537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44"/>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Calibri"/>
              <a:buNone/>
            </a:pPr>
            <a:r>
              <a:rPr lang="en-US"/>
              <a:t>CHART SET 5</a:t>
            </a:r>
            <a:br>
              <a:rPr lang="en-US"/>
            </a:br>
            <a:r>
              <a:rPr lang="en-US"/>
              <a:t>DESIGN MODEL</a:t>
            </a:r>
            <a:endParaRPr/>
          </a:p>
        </p:txBody>
      </p:sp>
      <p:sp>
        <p:nvSpPr>
          <p:cNvPr id="451" name="Google Shape;451;p4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t/>
            </a:r>
            <a:endParaRPr/>
          </a:p>
        </p:txBody>
      </p:sp>
      <p:sp>
        <p:nvSpPr>
          <p:cNvPr id="452" name="Google Shape;452;p44"/>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453" name="Google Shape;453;p44"/>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454" name="Google Shape;454;p44"/>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5"/>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Game interface- realized through the SimpleGame class</a:t>
            </a:r>
            <a:endParaRPr/>
          </a:p>
        </p:txBody>
      </p:sp>
      <p:sp>
        <p:nvSpPr>
          <p:cNvPr id="460" name="Google Shape;460;p45"/>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461" name="Google Shape;461;p45"/>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462" name="Google Shape;462;p45"/>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3" name="Google Shape;463;p45"/>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5 – Design Model</a:t>
            </a:r>
            <a:br>
              <a:rPr lang="en-US" sz="3959"/>
            </a:br>
            <a:r>
              <a:rPr lang="en-US" sz="3959"/>
              <a:t>Interface Realizations</a:t>
            </a:r>
            <a:endParaRPr/>
          </a:p>
        </p:txBody>
      </p:sp>
      <p:grpSp>
        <p:nvGrpSpPr>
          <p:cNvPr id="464" name="Google Shape;464;p45"/>
          <p:cNvGrpSpPr/>
          <p:nvPr/>
        </p:nvGrpSpPr>
        <p:grpSpPr>
          <a:xfrm>
            <a:off x="2895600" y="2667000"/>
            <a:ext cx="5943600" cy="3493500"/>
            <a:chOff x="2895600" y="2667000"/>
            <a:chExt cx="5943600" cy="3493500"/>
          </a:xfrm>
        </p:grpSpPr>
        <p:sp>
          <p:nvSpPr>
            <p:cNvPr id="465" name="Google Shape;465;p45"/>
            <p:cNvSpPr/>
            <p:nvPr/>
          </p:nvSpPr>
          <p:spPr>
            <a:xfrm>
              <a:off x="2895600" y="2667000"/>
              <a:ext cx="5943600" cy="2990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&lt;Class Hierarchy diagram here&gt;</a:t>
              </a:r>
              <a:endParaRPr/>
            </a:p>
          </p:txBody>
        </p:sp>
        <p:sp>
          <p:nvSpPr>
            <p:cNvPr id="466" name="Google Shape;466;p45"/>
            <p:cNvSpPr txBox="1"/>
            <p:nvPr/>
          </p:nvSpPr>
          <p:spPr>
            <a:xfrm>
              <a:off x="2895600" y="5791200"/>
              <a:ext cx="5943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Game interface and it’s realizations</a:t>
              </a:r>
              <a:endParaRPr/>
            </a:p>
          </p:txBody>
        </p:sp>
      </p:grpSp>
      <p:pic>
        <p:nvPicPr>
          <p:cNvPr id="467" name="Google Shape;467;p45"/>
          <p:cNvPicPr preferRelativeResize="0"/>
          <p:nvPr/>
        </p:nvPicPr>
        <p:blipFill>
          <a:blip r:embed="rId3">
            <a:alphaModFix/>
          </a:blip>
          <a:stretch>
            <a:fillRect/>
          </a:stretch>
        </p:blipFill>
        <p:spPr>
          <a:xfrm>
            <a:off x="2895600" y="2630125"/>
            <a:ext cx="5943599" cy="3011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46"/>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Player Interface- realized through the SimplePlayer class</a:t>
            </a:r>
            <a:endParaRPr/>
          </a:p>
        </p:txBody>
      </p:sp>
      <p:sp>
        <p:nvSpPr>
          <p:cNvPr id="473" name="Google Shape;473;p46"/>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474" name="Google Shape;474;p46"/>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475" name="Google Shape;475;p46"/>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6" name="Google Shape;476;p46"/>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5 – Design Model</a:t>
            </a:r>
            <a:br>
              <a:rPr lang="en-US" sz="3959"/>
            </a:br>
            <a:r>
              <a:rPr lang="en-US" sz="3959"/>
              <a:t>Interface Realizations</a:t>
            </a:r>
            <a:endParaRPr/>
          </a:p>
        </p:txBody>
      </p:sp>
      <p:grpSp>
        <p:nvGrpSpPr>
          <p:cNvPr id="477" name="Google Shape;477;p46"/>
          <p:cNvGrpSpPr/>
          <p:nvPr/>
        </p:nvGrpSpPr>
        <p:grpSpPr>
          <a:xfrm>
            <a:off x="2895600" y="2667000"/>
            <a:ext cx="5943600" cy="3493500"/>
            <a:chOff x="2895600" y="2667000"/>
            <a:chExt cx="5943600" cy="3493500"/>
          </a:xfrm>
        </p:grpSpPr>
        <p:sp>
          <p:nvSpPr>
            <p:cNvPr id="478" name="Google Shape;478;p46"/>
            <p:cNvSpPr/>
            <p:nvPr/>
          </p:nvSpPr>
          <p:spPr>
            <a:xfrm>
              <a:off x="2895600" y="2667000"/>
              <a:ext cx="5943600" cy="2990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&lt;Class Hierarchy diagram here&gt;</a:t>
              </a:r>
              <a:endParaRPr/>
            </a:p>
          </p:txBody>
        </p:sp>
        <p:sp>
          <p:nvSpPr>
            <p:cNvPr id="479" name="Google Shape;479;p46"/>
            <p:cNvSpPr txBox="1"/>
            <p:nvPr/>
          </p:nvSpPr>
          <p:spPr>
            <a:xfrm>
              <a:off x="2895600" y="5791200"/>
              <a:ext cx="5943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Player Interface and it’s realizations</a:t>
              </a:r>
              <a:endParaRPr/>
            </a:p>
          </p:txBody>
        </p:sp>
      </p:grpSp>
      <p:pic>
        <p:nvPicPr>
          <p:cNvPr id="480" name="Google Shape;480;p46"/>
          <p:cNvPicPr preferRelativeResize="0"/>
          <p:nvPr/>
        </p:nvPicPr>
        <p:blipFill>
          <a:blip r:embed="rId3">
            <a:alphaModFix/>
          </a:blip>
          <a:stretch>
            <a:fillRect/>
          </a:stretch>
        </p:blipFill>
        <p:spPr>
          <a:xfrm>
            <a:off x="2895599" y="2667000"/>
            <a:ext cx="5943600" cy="29843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7"/>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Building interface- realized polymorphicly through the Skyscraper, House, Bridge, and School classes</a:t>
            </a:r>
            <a:endParaRPr/>
          </a:p>
        </p:txBody>
      </p:sp>
      <p:sp>
        <p:nvSpPr>
          <p:cNvPr id="486" name="Google Shape;486;p47"/>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487" name="Google Shape;487;p47"/>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488" name="Google Shape;488;p47"/>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47"/>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5 – Design Model</a:t>
            </a:r>
            <a:br>
              <a:rPr lang="en-US" sz="3959"/>
            </a:br>
            <a:r>
              <a:rPr lang="en-US" sz="3959"/>
              <a:t>Interface Realizations</a:t>
            </a:r>
            <a:endParaRPr/>
          </a:p>
        </p:txBody>
      </p:sp>
      <p:grpSp>
        <p:nvGrpSpPr>
          <p:cNvPr id="490" name="Google Shape;490;p47"/>
          <p:cNvGrpSpPr/>
          <p:nvPr/>
        </p:nvGrpSpPr>
        <p:grpSpPr>
          <a:xfrm>
            <a:off x="2895600" y="2667000"/>
            <a:ext cx="5943600" cy="3493500"/>
            <a:chOff x="2895600" y="2667000"/>
            <a:chExt cx="5943600" cy="3493500"/>
          </a:xfrm>
        </p:grpSpPr>
        <p:sp>
          <p:nvSpPr>
            <p:cNvPr id="491" name="Google Shape;491;p47"/>
            <p:cNvSpPr/>
            <p:nvPr/>
          </p:nvSpPr>
          <p:spPr>
            <a:xfrm>
              <a:off x="2895600" y="2667000"/>
              <a:ext cx="5943600" cy="2990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&lt;Class Hierarchy diagram here&gt;</a:t>
              </a:r>
              <a:endParaRPr/>
            </a:p>
          </p:txBody>
        </p:sp>
        <p:sp>
          <p:nvSpPr>
            <p:cNvPr id="492" name="Google Shape;492;p47"/>
            <p:cNvSpPr txBox="1"/>
            <p:nvPr/>
          </p:nvSpPr>
          <p:spPr>
            <a:xfrm>
              <a:off x="2895600" y="5791200"/>
              <a:ext cx="5943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Building Interface and it’s realizations</a:t>
              </a:r>
              <a:endParaRPr/>
            </a:p>
          </p:txBody>
        </p:sp>
      </p:grpSp>
      <p:pic>
        <p:nvPicPr>
          <p:cNvPr id="493" name="Google Shape;493;p47"/>
          <p:cNvPicPr preferRelativeResize="0"/>
          <p:nvPr/>
        </p:nvPicPr>
        <p:blipFill>
          <a:blip r:embed="rId3">
            <a:alphaModFix/>
          </a:blip>
          <a:stretch>
            <a:fillRect/>
          </a:stretch>
        </p:blipFill>
        <p:spPr>
          <a:xfrm>
            <a:off x="2895600" y="2667000"/>
            <a:ext cx="5943602" cy="29927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48"/>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Resource interface- realized through the SimpleResource Class</a:t>
            </a:r>
            <a:endParaRPr/>
          </a:p>
        </p:txBody>
      </p:sp>
      <p:sp>
        <p:nvSpPr>
          <p:cNvPr id="499" name="Google Shape;499;p48"/>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500" name="Google Shape;500;p48"/>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501" name="Google Shape;501;p48"/>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2" name="Google Shape;502;p48"/>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5 – Design Model</a:t>
            </a:r>
            <a:br>
              <a:rPr lang="en-US" sz="3959"/>
            </a:br>
            <a:r>
              <a:rPr lang="en-US" sz="3959"/>
              <a:t>Interface Realizations</a:t>
            </a:r>
            <a:endParaRPr/>
          </a:p>
        </p:txBody>
      </p:sp>
      <p:grpSp>
        <p:nvGrpSpPr>
          <p:cNvPr id="503" name="Google Shape;503;p48"/>
          <p:cNvGrpSpPr/>
          <p:nvPr/>
        </p:nvGrpSpPr>
        <p:grpSpPr>
          <a:xfrm>
            <a:off x="2895600" y="2667000"/>
            <a:ext cx="5943600" cy="3493500"/>
            <a:chOff x="2895600" y="2667000"/>
            <a:chExt cx="5943600" cy="3493500"/>
          </a:xfrm>
        </p:grpSpPr>
        <p:sp>
          <p:nvSpPr>
            <p:cNvPr id="504" name="Google Shape;504;p48"/>
            <p:cNvSpPr/>
            <p:nvPr/>
          </p:nvSpPr>
          <p:spPr>
            <a:xfrm>
              <a:off x="2895600" y="2667000"/>
              <a:ext cx="5943600" cy="2990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&lt;Class Hierarchy diagram here&gt;</a:t>
              </a:r>
              <a:endParaRPr/>
            </a:p>
          </p:txBody>
        </p:sp>
        <p:sp>
          <p:nvSpPr>
            <p:cNvPr id="505" name="Google Shape;505;p48"/>
            <p:cNvSpPr txBox="1"/>
            <p:nvPr/>
          </p:nvSpPr>
          <p:spPr>
            <a:xfrm>
              <a:off x="2895600" y="5791200"/>
              <a:ext cx="5943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Resource Interface and it’s realizations</a:t>
              </a:r>
              <a:endParaRPr/>
            </a:p>
          </p:txBody>
        </p:sp>
      </p:grpSp>
      <p:pic>
        <p:nvPicPr>
          <p:cNvPr id="506" name="Google Shape;506;p48"/>
          <p:cNvPicPr preferRelativeResize="0"/>
          <p:nvPr/>
        </p:nvPicPr>
        <p:blipFill>
          <a:blip r:embed="rId3">
            <a:alphaModFix/>
          </a:blip>
          <a:stretch>
            <a:fillRect/>
          </a:stretch>
        </p:blipFill>
        <p:spPr>
          <a:xfrm>
            <a:off x="2895594" y="2667000"/>
            <a:ext cx="5943600" cy="29773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49"/>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Login Interface- realized through the SimpleLogin Interface</a:t>
            </a:r>
            <a:endParaRPr/>
          </a:p>
        </p:txBody>
      </p:sp>
      <p:sp>
        <p:nvSpPr>
          <p:cNvPr id="512" name="Google Shape;512;p49"/>
          <p:cNvSpPr txBox="1"/>
          <p:nvPr>
            <p:ph idx="10" type="dt"/>
          </p:nvPr>
        </p:nvSpPr>
        <p:spPr>
          <a:xfrm>
            <a:off x="1905000" y="6356350"/>
            <a:ext cx="2133600" cy="50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513" name="Google Shape;513;p49"/>
          <p:cNvSpPr txBox="1"/>
          <p:nvPr>
            <p:ph idx="11" type="ftr"/>
          </p:nvPr>
        </p:nvSpPr>
        <p:spPr>
          <a:xfrm>
            <a:off x="4038600" y="6356350"/>
            <a:ext cx="4114800" cy="501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514" name="Google Shape;514;p49"/>
          <p:cNvSpPr txBox="1"/>
          <p:nvPr>
            <p:ph idx="12" type="sldNum"/>
          </p:nvPr>
        </p:nvSpPr>
        <p:spPr>
          <a:xfrm>
            <a:off x="9372600" y="6356350"/>
            <a:ext cx="2743200" cy="501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5" name="Google Shape;515;p49"/>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5 – Design Model</a:t>
            </a:r>
            <a:br>
              <a:rPr lang="en-US" sz="3959"/>
            </a:br>
            <a:r>
              <a:rPr lang="en-US" sz="3959"/>
              <a:t>Interface Realizations</a:t>
            </a:r>
            <a:endParaRPr/>
          </a:p>
        </p:txBody>
      </p:sp>
      <p:grpSp>
        <p:nvGrpSpPr>
          <p:cNvPr id="516" name="Google Shape;516;p49"/>
          <p:cNvGrpSpPr/>
          <p:nvPr/>
        </p:nvGrpSpPr>
        <p:grpSpPr>
          <a:xfrm>
            <a:off x="2895600" y="2667000"/>
            <a:ext cx="5943600" cy="3493500"/>
            <a:chOff x="2895600" y="2667000"/>
            <a:chExt cx="5943600" cy="3493500"/>
          </a:xfrm>
        </p:grpSpPr>
        <p:sp>
          <p:nvSpPr>
            <p:cNvPr id="517" name="Google Shape;517;p49"/>
            <p:cNvSpPr/>
            <p:nvPr/>
          </p:nvSpPr>
          <p:spPr>
            <a:xfrm>
              <a:off x="2895600" y="2667000"/>
              <a:ext cx="5943600" cy="29901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&lt;Class Hierarchy diagram here&gt;</a:t>
              </a:r>
              <a:endParaRPr/>
            </a:p>
          </p:txBody>
        </p:sp>
        <p:sp>
          <p:nvSpPr>
            <p:cNvPr id="518" name="Google Shape;518;p49"/>
            <p:cNvSpPr txBox="1"/>
            <p:nvPr/>
          </p:nvSpPr>
          <p:spPr>
            <a:xfrm>
              <a:off x="2895600" y="5791200"/>
              <a:ext cx="5943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Login Interface and it’s realizations </a:t>
              </a:r>
              <a:endParaRPr/>
            </a:p>
          </p:txBody>
        </p:sp>
      </p:grpSp>
      <p:pic>
        <p:nvPicPr>
          <p:cNvPr id="519" name="Google Shape;519;p49"/>
          <p:cNvPicPr preferRelativeResize="0"/>
          <p:nvPr/>
        </p:nvPicPr>
        <p:blipFill>
          <a:blip r:embed="rId3">
            <a:alphaModFix/>
          </a:blip>
          <a:stretch>
            <a:fillRect/>
          </a:stretch>
        </p:blipFill>
        <p:spPr>
          <a:xfrm>
            <a:off x="2895600" y="2667000"/>
            <a:ext cx="5943600" cy="29926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0"/>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3000"/>
              <a:buChar char="•"/>
            </a:pPr>
            <a:r>
              <a:rPr lang="en-US" sz="3000"/>
              <a:t>HighScore Interface- The HighScore interface is realized through the LocalHighScore class, that is created using the factory pattern. The factory pattern is done through LocalScoreFactory and ScoreFactory</a:t>
            </a:r>
            <a:endParaRPr sz="3000"/>
          </a:p>
        </p:txBody>
      </p:sp>
      <p:sp>
        <p:nvSpPr>
          <p:cNvPr id="525" name="Google Shape;525;p50"/>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526" name="Google Shape;526;p50"/>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527" name="Google Shape;527;p50"/>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p50"/>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5 – Design Model</a:t>
            </a:r>
            <a:br>
              <a:rPr lang="en-US" sz="3959"/>
            </a:br>
            <a:r>
              <a:rPr lang="en-US" sz="3959"/>
              <a:t>Interface Realizations</a:t>
            </a:r>
            <a:endParaRPr/>
          </a:p>
        </p:txBody>
      </p:sp>
      <p:sp>
        <p:nvSpPr>
          <p:cNvPr id="529" name="Google Shape;529;p50"/>
          <p:cNvSpPr txBox="1"/>
          <p:nvPr/>
        </p:nvSpPr>
        <p:spPr>
          <a:xfrm>
            <a:off x="2895600" y="5791200"/>
            <a:ext cx="5943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HighScore Interface and it’s realizations</a:t>
            </a:r>
            <a:endParaRPr/>
          </a:p>
        </p:txBody>
      </p:sp>
      <p:pic>
        <p:nvPicPr>
          <p:cNvPr id="530" name="Google Shape;530;p50"/>
          <p:cNvPicPr preferRelativeResize="0"/>
          <p:nvPr/>
        </p:nvPicPr>
        <p:blipFill>
          <a:blip r:embed="rId3">
            <a:alphaModFix/>
          </a:blip>
          <a:stretch>
            <a:fillRect/>
          </a:stretch>
        </p:blipFill>
        <p:spPr>
          <a:xfrm>
            <a:off x="3755251" y="2835700"/>
            <a:ext cx="4681502" cy="2955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51"/>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800"/>
              <a:buChar char="•"/>
            </a:pPr>
            <a:r>
              <a:rPr lang="en-US" sz="2800"/>
              <a:t>A generalization in our system is the builder interface. It is realized through three different classes (SkyScraper, School, and House)</a:t>
            </a:r>
            <a:endParaRPr sz="2800"/>
          </a:p>
          <a:p>
            <a:pPr indent="-317500" lvl="0" marL="342900" rtl="0" algn="l">
              <a:spcBef>
                <a:spcPts val="640"/>
              </a:spcBef>
              <a:spcAft>
                <a:spcPts val="0"/>
              </a:spcAft>
              <a:buClr>
                <a:schemeClr val="dk1"/>
              </a:buClr>
              <a:buSzPts val="2800"/>
              <a:buChar char="•"/>
            </a:pPr>
            <a:r>
              <a:rPr lang="en-US" sz="2800"/>
              <a:t>When we add the bridge class as an instance of the builder interface, there is not much change in the system, only one cout line.</a:t>
            </a:r>
            <a:endParaRPr sz="2800"/>
          </a:p>
        </p:txBody>
      </p:sp>
      <p:sp>
        <p:nvSpPr>
          <p:cNvPr id="536" name="Google Shape;536;p51"/>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537" name="Google Shape;537;p51"/>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538" name="Google Shape;538;p51"/>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9" name="Google Shape;539;p51"/>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5 – Design Model</a:t>
            </a:r>
            <a:br>
              <a:rPr lang="en-US" sz="3959"/>
            </a:br>
            <a:r>
              <a:rPr lang="en-US" sz="3959"/>
              <a:t>Polymorphism GRASP Pattern</a:t>
            </a:r>
            <a:endParaRPr/>
          </a:p>
        </p:txBody>
      </p:sp>
      <p:grpSp>
        <p:nvGrpSpPr>
          <p:cNvPr id="540" name="Google Shape;540;p51"/>
          <p:cNvGrpSpPr/>
          <p:nvPr/>
        </p:nvGrpSpPr>
        <p:grpSpPr>
          <a:xfrm>
            <a:off x="206517" y="3733800"/>
            <a:ext cx="3414889" cy="2502932"/>
            <a:chOff x="723900" y="3733800"/>
            <a:chExt cx="3414889" cy="2502932"/>
          </a:xfrm>
        </p:grpSpPr>
        <p:sp>
          <p:nvSpPr>
            <p:cNvPr id="541" name="Google Shape;541;p51"/>
            <p:cNvSpPr/>
            <p:nvPr/>
          </p:nvSpPr>
          <p:spPr>
            <a:xfrm>
              <a:off x="723900" y="3733800"/>
              <a:ext cx="3414889" cy="19994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&lt;Before Video Here&gt;</a:t>
              </a:r>
              <a:endParaRPr/>
            </a:p>
          </p:txBody>
        </p:sp>
        <p:sp>
          <p:nvSpPr>
            <p:cNvPr id="542" name="Google Shape;542;p51"/>
            <p:cNvSpPr txBox="1"/>
            <p:nvPr/>
          </p:nvSpPr>
          <p:spPr>
            <a:xfrm>
              <a:off x="762000" y="5867400"/>
              <a:ext cx="333868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CityBuilder without Bridge</a:t>
              </a:r>
              <a:endParaRPr/>
            </a:p>
          </p:txBody>
        </p:sp>
      </p:grpSp>
      <p:grpSp>
        <p:nvGrpSpPr>
          <p:cNvPr id="543" name="Google Shape;543;p51"/>
          <p:cNvGrpSpPr/>
          <p:nvPr/>
        </p:nvGrpSpPr>
        <p:grpSpPr>
          <a:xfrm>
            <a:off x="8624711" y="3733800"/>
            <a:ext cx="3414889" cy="2502932"/>
            <a:chOff x="6376811" y="3733800"/>
            <a:chExt cx="3414889" cy="2502932"/>
          </a:xfrm>
        </p:grpSpPr>
        <p:sp>
          <p:nvSpPr>
            <p:cNvPr id="544" name="Google Shape;544;p51"/>
            <p:cNvSpPr/>
            <p:nvPr/>
          </p:nvSpPr>
          <p:spPr>
            <a:xfrm>
              <a:off x="6376811" y="3733800"/>
              <a:ext cx="3414889" cy="19994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&lt;After Video Here&gt;</a:t>
              </a:r>
              <a:endParaRPr/>
            </a:p>
          </p:txBody>
        </p:sp>
        <p:sp>
          <p:nvSpPr>
            <p:cNvPr id="545" name="Google Shape;545;p51"/>
            <p:cNvSpPr txBox="1"/>
            <p:nvPr/>
          </p:nvSpPr>
          <p:spPr>
            <a:xfrm>
              <a:off x="6414911" y="5867400"/>
              <a:ext cx="333868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CityBuilder with Bridge</a:t>
              </a:r>
              <a:endParaRPr/>
            </a:p>
          </p:txBody>
        </p:sp>
      </p:grpSp>
      <p:grpSp>
        <p:nvGrpSpPr>
          <p:cNvPr id="546" name="Google Shape;546;p51"/>
          <p:cNvGrpSpPr/>
          <p:nvPr/>
        </p:nvGrpSpPr>
        <p:grpSpPr>
          <a:xfrm>
            <a:off x="4415614" y="3733800"/>
            <a:ext cx="3414889" cy="2410725"/>
            <a:chOff x="723900" y="3733800"/>
            <a:chExt cx="3414889" cy="2410725"/>
          </a:xfrm>
        </p:grpSpPr>
        <p:sp>
          <p:nvSpPr>
            <p:cNvPr id="547" name="Google Shape;547;p51"/>
            <p:cNvSpPr/>
            <p:nvPr/>
          </p:nvSpPr>
          <p:spPr>
            <a:xfrm>
              <a:off x="723900" y="3733800"/>
              <a:ext cx="3414889" cy="19994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&lt;Class Diagram Here&gt;</a:t>
              </a:r>
              <a:endParaRPr/>
            </a:p>
          </p:txBody>
        </p:sp>
        <p:sp>
          <p:nvSpPr>
            <p:cNvPr id="548" name="Google Shape;548;p51"/>
            <p:cNvSpPr txBox="1"/>
            <p:nvPr/>
          </p:nvSpPr>
          <p:spPr>
            <a:xfrm>
              <a:off x="762013" y="5775225"/>
              <a:ext cx="3338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The Building interface and its realizations</a:t>
              </a:r>
              <a:endParaRPr/>
            </a:p>
          </p:txBody>
        </p:sp>
      </p:grpSp>
      <p:pic>
        <p:nvPicPr>
          <p:cNvPr id="549" name="Google Shape;549;p51" title="Polymorphism_After.mp4">
            <a:hlinkClick r:id="rId3"/>
          </p:cNvPr>
          <p:cNvPicPr preferRelativeResize="0"/>
          <p:nvPr/>
        </p:nvPicPr>
        <p:blipFill>
          <a:blip r:embed="rId4">
            <a:alphaModFix/>
          </a:blip>
          <a:stretch>
            <a:fillRect/>
          </a:stretch>
        </p:blipFill>
        <p:spPr>
          <a:xfrm>
            <a:off x="8624725" y="3733800"/>
            <a:ext cx="3414875" cy="2128800"/>
          </a:xfrm>
          <a:prstGeom prst="rect">
            <a:avLst/>
          </a:prstGeom>
          <a:noFill/>
          <a:ln>
            <a:noFill/>
          </a:ln>
        </p:spPr>
      </p:pic>
      <p:pic>
        <p:nvPicPr>
          <p:cNvPr id="550" name="Google Shape;550;p51" title="Polymorphism_Before.mp4">
            <a:hlinkClick r:id="rId5"/>
          </p:cNvPr>
          <p:cNvPicPr preferRelativeResize="0"/>
          <p:nvPr/>
        </p:nvPicPr>
        <p:blipFill>
          <a:blip r:embed="rId4">
            <a:alphaModFix/>
          </a:blip>
          <a:stretch>
            <a:fillRect/>
          </a:stretch>
        </p:blipFill>
        <p:spPr>
          <a:xfrm>
            <a:off x="206550" y="3733800"/>
            <a:ext cx="3414875" cy="2230500"/>
          </a:xfrm>
          <a:prstGeom prst="rect">
            <a:avLst/>
          </a:prstGeom>
          <a:noFill/>
          <a:ln>
            <a:noFill/>
          </a:ln>
        </p:spPr>
      </p:pic>
      <p:pic>
        <p:nvPicPr>
          <p:cNvPr id="551" name="Google Shape;551;p51"/>
          <p:cNvPicPr preferRelativeResize="0"/>
          <p:nvPr/>
        </p:nvPicPr>
        <p:blipFill>
          <a:blip r:embed="rId6">
            <a:alphaModFix/>
          </a:blip>
          <a:stretch>
            <a:fillRect/>
          </a:stretch>
        </p:blipFill>
        <p:spPr>
          <a:xfrm>
            <a:off x="4415625" y="3733800"/>
            <a:ext cx="3414902" cy="1990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52"/>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Our interface to an external system is through a High Score interface. This is realized through the LocalHighScore class that is created by the LocalScoreFactory (LocalScoreFactory is  created by its factory ScoreFactory).</a:t>
            </a:r>
            <a:endParaRPr/>
          </a:p>
          <a:p>
            <a:pPr indent="-342900" lvl="0" marL="342900" rtl="0" algn="l">
              <a:spcBef>
                <a:spcPts val="560"/>
              </a:spcBef>
              <a:spcAft>
                <a:spcPts val="0"/>
              </a:spcAft>
              <a:buClr>
                <a:schemeClr val="dk1"/>
              </a:buClr>
              <a:buSzPts val="2800"/>
              <a:buChar char="•"/>
            </a:pPr>
            <a:r>
              <a:rPr lang="en-US" sz="2800"/>
              <a:t>We can change our high score values to get a different outcome in the system with no change besides the hardcoded values</a:t>
            </a:r>
            <a:endParaRPr/>
          </a:p>
        </p:txBody>
      </p:sp>
      <p:sp>
        <p:nvSpPr>
          <p:cNvPr id="557" name="Google Shape;557;p52"/>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558" name="Google Shape;558;p52"/>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559" name="Google Shape;559;p52"/>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0" name="Google Shape;560;p52"/>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Chart Set 5 – Design Model</a:t>
            </a:r>
            <a:br>
              <a:rPr lang="en-US" sz="3959"/>
            </a:br>
            <a:r>
              <a:rPr lang="en-US" sz="3959"/>
              <a:t>Protected Variations GRASP Pattern</a:t>
            </a:r>
            <a:endParaRPr/>
          </a:p>
        </p:txBody>
      </p:sp>
      <p:grpSp>
        <p:nvGrpSpPr>
          <p:cNvPr id="561" name="Google Shape;561;p52"/>
          <p:cNvGrpSpPr/>
          <p:nvPr/>
        </p:nvGrpSpPr>
        <p:grpSpPr>
          <a:xfrm>
            <a:off x="206517" y="3733800"/>
            <a:ext cx="3414925" cy="2435575"/>
            <a:chOff x="723900" y="3733800"/>
            <a:chExt cx="3414925" cy="2435575"/>
          </a:xfrm>
        </p:grpSpPr>
        <p:sp>
          <p:nvSpPr>
            <p:cNvPr id="562" name="Google Shape;562;p52"/>
            <p:cNvSpPr/>
            <p:nvPr/>
          </p:nvSpPr>
          <p:spPr>
            <a:xfrm>
              <a:off x="723900" y="3733800"/>
              <a:ext cx="3414889" cy="19994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&lt;Before Video Here&gt;</a:t>
              </a:r>
              <a:endParaRPr/>
            </a:p>
          </p:txBody>
        </p:sp>
        <p:sp>
          <p:nvSpPr>
            <p:cNvPr id="563" name="Google Shape;563;p52"/>
            <p:cNvSpPr txBox="1"/>
            <p:nvPr/>
          </p:nvSpPr>
          <p:spPr>
            <a:xfrm>
              <a:off x="800125" y="5800075"/>
              <a:ext cx="3338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CityBuilder with 15 points, 3rd place</a:t>
              </a:r>
              <a:endParaRPr/>
            </a:p>
          </p:txBody>
        </p:sp>
      </p:grpSp>
      <p:grpSp>
        <p:nvGrpSpPr>
          <p:cNvPr id="564" name="Google Shape;564;p52"/>
          <p:cNvGrpSpPr/>
          <p:nvPr/>
        </p:nvGrpSpPr>
        <p:grpSpPr>
          <a:xfrm>
            <a:off x="8624711" y="3733800"/>
            <a:ext cx="3414889" cy="2435550"/>
            <a:chOff x="6376811" y="3733800"/>
            <a:chExt cx="3414889" cy="2435550"/>
          </a:xfrm>
        </p:grpSpPr>
        <p:sp>
          <p:nvSpPr>
            <p:cNvPr id="565" name="Google Shape;565;p52"/>
            <p:cNvSpPr/>
            <p:nvPr/>
          </p:nvSpPr>
          <p:spPr>
            <a:xfrm>
              <a:off x="6376811" y="3733800"/>
              <a:ext cx="3414889" cy="19994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&lt;After Video Here&gt;</a:t>
              </a:r>
              <a:endParaRPr/>
            </a:p>
          </p:txBody>
        </p:sp>
        <p:sp>
          <p:nvSpPr>
            <p:cNvPr id="566" name="Google Shape;566;p52"/>
            <p:cNvSpPr txBox="1"/>
            <p:nvPr/>
          </p:nvSpPr>
          <p:spPr>
            <a:xfrm>
              <a:off x="6414923" y="5800050"/>
              <a:ext cx="3338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CityBuilder with 15 points, 1st place</a:t>
              </a:r>
              <a:endParaRPr/>
            </a:p>
          </p:txBody>
        </p:sp>
      </p:grpSp>
      <p:grpSp>
        <p:nvGrpSpPr>
          <p:cNvPr id="567" name="Google Shape;567;p52"/>
          <p:cNvGrpSpPr/>
          <p:nvPr/>
        </p:nvGrpSpPr>
        <p:grpSpPr>
          <a:xfrm>
            <a:off x="4415614" y="3733800"/>
            <a:ext cx="3414889" cy="2435550"/>
            <a:chOff x="723900" y="3733800"/>
            <a:chExt cx="3414889" cy="2435550"/>
          </a:xfrm>
        </p:grpSpPr>
        <p:sp>
          <p:nvSpPr>
            <p:cNvPr id="568" name="Google Shape;568;p52"/>
            <p:cNvSpPr/>
            <p:nvPr/>
          </p:nvSpPr>
          <p:spPr>
            <a:xfrm>
              <a:off x="723900" y="3733800"/>
              <a:ext cx="3414889" cy="19994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&lt;Class Diagram Here&gt;</a:t>
              </a:r>
              <a:endParaRPr/>
            </a:p>
          </p:txBody>
        </p:sp>
        <p:sp>
          <p:nvSpPr>
            <p:cNvPr id="569" name="Google Shape;569;p52"/>
            <p:cNvSpPr txBox="1"/>
            <p:nvPr/>
          </p:nvSpPr>
          <p:spPr>
            <a:xfrm>
              <a:off x="762013" y="5800050"/>
              <a:ext cx="3338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The HighScore interface and it’s realizations</a:t>
              </a:r>
              <a:endParaRPr/>
            </a:p>
          </p:txBody>
        </p:sp>
      </p:grpSp>
      <p:pic>
        <p:nvPicPr>
          <p:cNvPr id="570" name="Google Shape;570;p52" title="Persistence_Before.mp4">
            <a:hlinkClick r:id="rId3"/>
          </p:cNvPr>
          <p:cNvPicPr preferRelativeResize="0"/>
          <p:nvPr/>
        </p:nvPicPr>
        <p:blipFill>
          <a:blip r:embed="rId4">
            <a:alphaModFix/>
          </a:blip>
          <a:stretch>
            <a:fillRect/>
          </a:stretch>
        </p:blipFill>
        <p:spPr>
          <a:xfrm>
            <a:off x="206525" y="3741475"/>
            <a:ext cx="3414875" cy="1977850"/>
          </a:xfrm>
          <a:prstGeom prst="rect">
            <a:avLst/>
          </a:prstGeom>
          <a:noFill/>
          <a:ln>
            <a:noFill/>
          </a:ln>
        </p:spPr>
      </p:pic>
      <p:pic>
        <p:nvPicPr>
          <p:cNvPr id="571" name="Google Shape;571;p52" title="Persistence_After.mp4">
            <a:hlinkClick r:id="rId5"/>
          </p:cNvPr>
          <p:cNvPicPr preferRelativeResize="0"/>
          <p:nvPr/>
        </p:nvPicPr>
        <p:blipFill>
          <a:blip r:embed="rId4">
            <a:alphaModFix/>
          </a:blip>
          <a:stretch>
            <a:fillRect/>
          </a:stretch>
        </p:blipFill>
        <p:spPr>
          <a:xfrm>
            <a:off x="8624726" y="3741475"/>
            <a:ext cx="3414875" cy="1977850"/>
          </a:xfrm>
          <a:prstGeom prst="rect">
            <a:avLst/>
          </a:prstGeom>
          <a:noFill/>
          <a:ln>
            <a:noFill/>
          </a:ln>
        </p:spPr>
      </p:pic>
      <p:pic>
        <p:nvPicPr>
          <p:cNvPr id="572" name="Google Shape;572;p52"/>
          <p:cNvPicPr preferRelativeResize="0"/>
          <p:nvPr/>
        </p:nvPicPr>
        <p:blipFill>
          <a:blip r:embed="rId6">
            <a:alphaModFix/>
          </a:blip>
          <a:stretch>
            <a:fillRect/>
          </a:stretch>
        </p:blipFill>
        <p:spPr>
          <a:xfrm>
            <a:off x="4415625" y="3741475"/>
            <a:ext cx="3414926" cy="197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1" name="Shape 121"/>
        <p:cNvGrpSpPr/>
        <p:nvPr/>
      </p:nvGrpSpPr>
      <p:grpSpPr>
        <a:xfrm>
          <a:off x="0" y="0"/>
          <a:ext cx="0" cy="0"/>
          <a:chOff x="0" y="0"/>
          <a:chExt cx="0" cy="0"/>
        </a:xfrm>
      </p:grpSpPr>
      <p:sp>
        <p:nvSpPr>
          <p:cNvPr id="122" name="Google Shape;122;p17"/>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US" sz="2960"/>
              <a:t>When you embed pictures, you may resize to fit, …</a:t>
            </a:r>
            <a:endParaRPr/>
          </a:p>
          <a:p>
            <a:pPr indent="-342900" lvl="0" marL="342900" rtl="0" algn="l">
              <a:lnSpc>
                <a:spcPct val="90000"/>
              </a:lnSpc>
              <a:spcBef>
                <a:spcPts val="592"/>
              </a:spcBef>
              <a:spcAft>
                <a:spcPts val="0"/>
              </a:spcAft>
              <a:buClr>
                <a:schemeClr val="dk1"/>
              </a:buClr>
              <a:buSzPts val="2960"/>
              <a:buChar char="•"/>
            </a:pPr>
            <a:r>
              <a:rPr lang="en-US" sz="2960"/>
              <a:t>… but you must allow for the full, high definition, readable picture to be viewed</a:t>
            </a:r>
            <a:endParaRPr/>
          </a:p>
          <a:p>
            <a:pPr indent="-342900" lvl="0" marL="342900" rtl="0" algn="l">
              <a:lnSpc>
                <a:spcPct val="90000"/>
              </a:lnSpc>
              <a:spcBef>
                <a:spcPts val="592"/>
              </a:spcBef>
              <a:spcAft>
                <a:spcPts val="0"/>
              </a:spcAft>
              <a:buClr>
                <a:schemeClr val="dk1"/>
              </a:buClr>
              <a:buSzPts val="2960"/>
              <a:buChar char="•"/>
            </a:pPr>
            <a:r>
              <a:rPr lang="en-US" sz="2960"/>
              <a:t>If your presentation file is too big to deliver through TITANium, consider </a:t>
            </a:r>
            <a:endParaRPr/>
          </a:p>
          <a:p>
            <a:pPr indent="-285750" lvl="1" marL="742950" rtl="0" algn="l">
              <a:lnSpc>
                <a:spcPct val="90000"/>
              </a:lnSpc>
              <a:spcBef>
                <a:spcPts val="518"/>
              </a:spcBef>
              <a:spcAft>
                <a:spcPts val="0"/>
              </a:spcAft>
              <a:buClr>
                <a:schemeClr val="dk1"/>
              </a:buClr>
              <a:buSzPts val="2590"/>
              <a:buChar char="–"/>
            </a:pPr>
            <a:r>
              <a:rPr lang="en-US" sz="2590"/>
              <a:t>more aggressive compression and resampling</a:t>
            </a:r>
            <a:endParaRPr/>
          </a:p>
          <a:p>
            <a:pPr indent="-285750" lvl="1" marL="742950" rtl="0" algn="l">
              <a:lnSpc>
                <a:spcPct val="90000"/>
              </a:lnSpc>
              <a:spcBef>
                <a:spcPts val="518"/>
              </a:spcBef>
              <a:spcAft>
                <a:spcPts val="0"/>
              </a:spcAft>
              <a:buClr>
                <a:schemeClr val="dk1"/>
              </a:buClr>
              <a:buSzPts val="2590"/>
              <a:buChar char="–"/>
            </a:pPr>
            <a:r>
              <a:rPr lang="en-US" sz="2590"/>
              <a:t>Shorter video clips</a:t>
            </a:r>
            <a:endParaRPr/>
          </a:p>
          <a:p>
            <a:pPr indent="-342900" lvl="0" marL="342900" rtl="0" algn="l">
              <a:lnSpc>
                <a:spcPct val="90000"/>
              </a:lnSpc>
              <a:spcBef>
                <a:spcPts val="592"/>
              </a:spcBef>
              <a:spcAft>
                <a:spcPts val="0"/>
              </a:spcAft>
              <a:buClr>
                <a:schemeClr val="dk1"/>
              </a:buClr>
              <a:buSzPts val="2960"/>
              <a:buChar char="•"/>
            </a:pPr>
            <a:r>
              <a:rPr lang="en-US" sz="2960"/>
              <a:t>If that still doesn’t work, then video clips may be delivered as separate files provided that</a:t>
            </a:r>
            <a:endParaRPr/>
          </a:p>
          <a:p>
            <a:pPr indent="-285750" lvl="1" marL="742950" rtl="0" algn="l">
              <a:lnSpc>
                <a:spcPct val="90000"/>
              </a:lnSpc>
              <a:spcBef>
                <a:spcPts val="518"/>
              </a:spcBef>
              <a:spcAft>
                <a:spcPts val="0"/>
              </a:spcAft>
              <a:buClr>
                <a:schemeClr val="dk1"/>
              </a:buClr>
              <a:buSzPts val="2590"/>
              <a:buChar char="–"/>
            </a:pPr>
            <a:r>
              <a:rPr lang="en-US" sz="2590"/>
              <a:t>A picture place holder is present</a:t>
            </a:r>
            <a:endParaRPr/>
          </a:p>
          <a:p>
            <a:pPr indent="-285750" lvl="1" marL="742950" rtl="0" algn="l">
              <a:lnSpc>
                <a:spcPct val="90000"/>
              </a:lnSpc>
              <a:spcBef>
                <a:spcPts val="518"/>
              </a:spcBef>
              <a:spcAft>
                <a:spcPts val="0"/>
              </a:spcAft>
              <a:buClr>
                <a:schemeClr val="dk1"/>
              </a:buClr>
              <a:buSzPts val="2590"/>
              <a:buChar char="–"/>
            </a:pPr>
            <a:r>
              <a:rPr lang="en-US" sz="2590"/>
              <a:t>A (preferably hot) link is provided</a:t>
            </a:r>
            <a:endParaRPr/>
          </a:p>
        </p:txBody>
      </p:sp>
      <p:sp>
        <p:nvSpPr>
          <p:cNvPr id="123" name="Google Shape;123;p17"/>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24" name="Google Shape;124;p17"/>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25" name="Google Shape;125;p17"/>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17"/>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Instructions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53"/>
          <p:cNvSpPr txBox="1"/>
          <p:nvPr>
            <p:ph type="title"/>
          </p:nvPr>
        </p:nvSpPr>
        <p:spPr>
          <a:xfrm>
            <a:off x="505884" y="1260928"/>
            <a:ext cx="10363200" cy="13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Calibri"/>
              <a:buNone/>
            </a:pPr>
            <a:r>
              <a:rPr lang="en-US" sz="3600"/>
              <a:t>CHART SET 6</a:t>
            </a:r>
            <a:br>
              <a:rPr lang="en-US" sz="3600"/>
            </a:br>
            <a:r>
              <a:rPr lang="en-US" sz="3600"/>
              <a:t>DOCUMENTATION</a:t>
            </a:r>
            <a:br>
              <a:rPr lang="en-US" sz="3600"/>
            </a:br>
            <a:endParaRPr sz="3600"/>
          </a:p>
        </p:txBody>
      </p:sp>
      <p:sp>
        <p:nvSpPr>
          <p:cNvPr id="578" name="Google Shape;578;p53"/>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579" name="Google Shape;579;p53"/>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580" name="Google Shape;580;p53"/>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4"/>
          <p:cNvSpPr txBox="1"/>
          <p:nvPr>
            <p:ph idx="1" type="body"/>
          </p:nvPr>
        </p:nvSpPr>
        <p:spPr>
          <a:xfrm>
            <a:off x="152400" y="931801"/>
            <a:ext cx="11887200" cy="54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Vision Document</a:t>
            </a:r>
            <a:r>
              <a:rPr lang="en-US"/>
              <a:t> - Summary and plan for software development. Provides scheduling, purpose of product, and an overview of how the product will be built. </a:t>
            </a:r>
            <a:endParaRPr/>
          </a:p>
          <a:p>
            <a:pPr indent="-342900" lvl="0" marL="457200" rtl="0" algn="l">
              <a:spcBef>
                <a:spcPts val="0"/>
              </a:spcBef>
              <a:spcAft>
                <a:spcPts val="0"/>
              </a:spcAft>
              <a:buSzPts val="1800"/>
              <a:buChar char="●"/>
            </a:pPr>
            <a:r>
              <a:rPr b="1" lang="en-US"/>
              <a:t>Supplementary </a:t>
            </a:r>
            <a:r>
              <a:rPr b="1" lang="en-US"/>
              <a:t>Specification</a:t>
            </a:r>
            <a:r>
              <a:rPr b="1" lang="en-US"/>
              <a:t> Document- </a:t>
            </a:r>
            <a:r>
              <a:rPr lang="en-US"/>
              <a:t>Provides information about how will the product be built. Details attributes of the language used, minimum requirements for the systems to run the software, and any legal issues. </a:t>
            </a:r>
            <a:endParaRPr/>
          </a:p>
          <a:p>
            <a:pPr indent="-342900" lvl="0" marL="457200" rtl="0" algn="l">
              <a:spcBef>
                <a:spcPts val="0"/>
              </a:spcBef>
              <a:spcAft>
                <a:spcPts val="0"/>
              </a:spcAft>
              <a:buSzPts val="1800"/>
              <a:buChar char="●"/>
            </a:pPr>
            <a:r>
              <a:rPr b="1" lang="en-US"/>
              <a:t>Glossary</a:t>
            </a:r>
            <a:r>
              <a:rPr lang="en-US"/>
              <a:t> - A chart </a:t>
            </a:r>
            <a:r>
              <a:rPr lang="en-US"/>
              <a:t>highlighting</a:t>
            </a:r>
            <a:r>
              <a:rPr lang="en-US"/>
              <a:t> the different names of items, and terminology for the game and what they represent in terms of in game qualities.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586" name="Google Shape;586;p54"/>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587" name="Google Shape;587;p54"/>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588" name="Google Shape;588;p54"/>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9" name="Google Shape;589;p54"/>
          <p:cNvSpPr txBox="1"/>
          <p:nvPr>
            <p:ph type="title"/>
          </p:nvPr>
        </p:nvSpPr>
        <p:spPr>
          <a:xfrm>
            <a:off x="152400" y="152396"/>
            <a:ext cx="11887200" cy="779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Chart Set 6 – Documentation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55"/>
          <p:cNvSpPr txBox="1"/>
          <p:nvPr>
            <p:ph idx="1" type="body"/>
          </p:nvPr>
        </p:nvSpPr>
        <p:spPr>
          <a:xfrm>
            <a:off x="152400" y="1116726"/>
            <a:ext cx="11887200" cy="52158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a:t>Domain Model</a:t>
            </a:r>
            <a:r>
              <a:rPr lang="en-US"/>
              <a:t> - Showcases our Domain Layer diagram that explains how the relationships between the classes interact on dependency. </a:t>
            </a:r>
            <a:endParaRPr/>
          </a:p>
          <a:p>
            <a:pPr indent="-342900" lvl="0" marL="457200" rtl="0" algn="l">
              <a:spcBef>
                <a:spcPts val="0"/>
              </a:spcBef>
              <a:spcAft>
                <a:spcPts val="0"/>
              </a:spcAft>
              <a:buSzPts val="1800"/>
              <a:buChar char="●"/>
            </a:pPr>
            <a:r>
              <a:rPr b="1" lang="en-US"/>
              <a:t>Design Model </a:t>
            </a:r>
            <a:r>
              <a:rPr lang="en-US"/>
              <a:t>- Represents the games’ class and objects and how they interact in a dynamic, and static view. </a:t>
            </a:r>
            <a:endParaRPr/>
          </a:p>
          <a:p>
            <a:pPr indent="-342900" lvl="0" marL="457200" rtl="0" algn="l">
              <a:spcBef>
                <a:spcPts val="0"/>
              </a:spcBef>
              <a:spcAft>
                <a:spcPts val="0"/>
              </a:spcAft>
              <a:buSzPts val="1800"/>
              <a:buChar char="●"/>
            </a:pPr>
            <a:r>
              <a:rPr b="1" lang="en-US"/>
              <a:t>Brief UC/UC Diagram</a:t>
            </a:r>
            <a:r>
              <a:rPr lang="en-US"/>
              <a:t> - Shows the interaction, and use cases represented throughout the software when the player communicates with the game, and the administrator. </a:t>
            </a:r>
            <a:endParaRPr/>
          </a:p>
          <a:p>
            <a:pPr indent="-342900" lvl="0" marL="457200" rtl="0" algn="l">
              <a:spcBef>
                <a:spcPts val="0"/>
              </a:spcBef>
              <a:spcAft>
                <a:spcPts val="0"/>
              </a:spcAft>
              <a:buSzPts val="1800"/>
              <a:buChar char="●"/>
            </a:pPr>
            <a:r>
              <a:rPr b="1" lang="en-US"/>
              <a:t>Risk List &amp; Risk Management Plan</a:t>
            </a:r>
            <a:r>
              <a:rPr lang="en-US"/>
              <a:t> - Graph indicating all the risks, and potential threats to our games classes. </a:t>
            </a:r>
            <a:endParaRPr/>
          </a:p>
          <a:p>
            <a:pPr indent="0" lvl="0" marL="0" rtl="0" algn="l">
              <a:spcBef>
                <a:spcPts val="360"/>
              </a:spcBef>
              <a:spcAft>
                <a:spcPts val="0"/>
              </a:spcAft>
              <a:buNone/>
            </a:pPr>
            <a:r>
              <a:t/>
            </a:r>
            <a:endParaRPr/>
          </a:p>
        </p:txBody>
      </p:sp>
      <p:sp>
        <p:nvSpPr>
          <p:cNvPr id="596" name="Google Shape;596;p55"/>
          <p:cNvSpPr txBox="1"/>
          <p:nvPr>
            <p:ph idx="12" type="sldNum"/>
          </p:nvPr>
        </p:nvSpPr>
        <p:spPr>
          <a:xfrm>
            <a:off x="9372600" y="6356350"/>
            <a:ext cx="2743200" cy="5016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7" name="Google Shape;597;p55"/>
          <p:cNvSpPr txBox="1"/>
          <p:nvPr>
            <p:ph type="title"/>
          </p:nvPr>
        </p:nvSpPr>
        <p:spPr>
          <a:xfrm>
            <a:off x="152400" y="274638"/>
            <a:ext cx="118872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Chart Set 6 – Documentation cont. 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56"/>
          <p:cNvSpPr txBox="1"/>
          <p:nvPr>
            <p:ph idx="1" type="body"/>
          </p:nvPr>
        </p:nvSpPr>
        <p:spPr>
          <a:xfrm>
            <a:off x="152400" y="1417639"/>
            <a:ext cx="11887200" cy="49149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a:t>Fully Dressed Case High Business Value</a:t>
            </a:r>
            <a:r>
              <a:rPr lang="en-US"/>
              <a:t>- Provides detailed scenario for our use case “Player builds structure”.</a:t>
            </a:r>
            <a:endParaRPr/>
          </a:p>
          <a:p>
            <a:pPr indent="-342900" lvl="0" marL="457200" rtl="0" algn="l">
              <a:spcBef>
                <a:spcPts val="0"/>
              </a:spcBef>
              <a:spcAft>
                <a:spcPts val="0"/>
              </a:spcAft>
              <a:buSzPts val="1800"/>
              <a:buChar char="●"/>
            </a:pPr>
            <a:r>
              <a:rPr b="1" lang="en-US"/>
              <a:t>Fully Dressed Case Architecturally Significant-</a:t>
            </a:r>
            <a:r>
              <a:rPr lang="en-US"/>
              <a:t> Provides detailed scenario for our use case “Player gathering resource”.</a:t>
            </a:r>
            <a:endParaRPr/>
          </a:p>
          <a:p>
            <a:pPr indent="-342900" lvl="0" marL="457200" rtl="0" algn="l">
              <a:spcBef>
                <a:spcPts val="0"/>
              </a:spcBef>
              <a:spcAft>
                <a:spcPts val="0"/>
              </a:spcAft>
              <a:buSzPts val="1800"/>
              <a:buChar char="●"/>
            </a:pPr>
            <a:r>
              <a:rPr b="1" lang="en-US"/>
              <a:t>Fully Dressed Case High Risk</a:t>
            </a:r>
            <a:r>
              <a:rPr lang="en-US"/>
              <a:t> - Provides detailed scenario for our use case “Player Ends Game”.</a:t>
            </a:r>
            <a:endParaRPr/>
          </a:p>
          <a:p>
            <a:pPr indent="-342900" lvl="0" marL="457200" rtl="0" algn="l">
              <a:spcBef>
                <a:spcPts val="0"/>
              </a:spcBef>
              <a:spcAft>
                <a:spcPts val="0"/>
              </a:spcAft>
              <a:buSzPts val="1800"/>
              <a:buChar char="●"/>
            </a:pPr>
            <a:r>
              <a:rPr b="1" lang="en-US"/>
              <a:t>Fully Dressed Case Player Forfeits Game</a:t>
            </a:r>
            <a:r>
              <a:rPr lang="en-US"/>
              <a:t> - Provides detailed scenario for our use case “Player forfeits game”.</a:t>
            </a:r>
            <a:endParaRPr/>
          </a:p>
          <a:p>
            <a:pPr indent="0" lvl="0" marL="457200" rtl="0" algn="l">
              <a:spcBef>
                <a:spcPts val="0"/>
              </a:spcBef>
              <a:spcAft>
                <a:spcPts val="0"/>
              </a:spcAft>
              <a:buNone/>
            </a:pPr>
            <a:r>
              <a:t/>
            </a:r>
            <a:endParaRPr/>
          </a:p>
        </p:txBody>
      </p:sp>
      <p:sp>
        <p:nvSpPr>
          <p:cNvPr id="604" name="Google Shape;604;p56"/>
          <p:cNvSpPr txBox="1"/>
          <p:nvPr>
            <p:ph idx="12" type="sldNum"/>
          </p:nvPr>
        </p:nvSpPr>
        <p:spPr>
          <a:xfrm>
            <a:off x="9372600" y="6356350"/>
            <a:ext cx="2743200" cy="5016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5" name="Google Shape;605;p56"/>
          <p:cNvSpPr txBox="1"/>
          <p:nvPr>
            <p:ph type="title"/>
          </p:nvPr>
        </p:nvSpPr>
        <p:spPr>
          <a:xfrm>
            <a:off x="152400" y="274638"/>
            <a:ext cx="118872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Chart Set 6 – Documentation cont. 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57"/>
          <p:cNvSpPr txBox="1"/>
          <p:nvPr>
            <p:ph idx="1" type="body"/>
          </p:nvPr>
        </p:nvSpPr>
        <p:spPr>
          <a:xfrm>
            <a:off x="152400" y="1417639"/>
            <a:ext cx="11887200" cy="49149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US"/>
              <a:t>Software Architecture Documentation</a:t>
            </a:r>
            <a:r>
              <a:rPr lang="en-US"/>
              <a:t> - Provides descriptive documentation of the GRASP patterns and the different choices made for each pattern when developing the architecture of our software. Looks back and connects the system sequence diagrams, design models, package diagrams, class diagram, and domain models to our </a:t>
            </a:r>
            <a:r>
              <a:rPr lang="en-US"/>
              <a:t>architecture</a:t>
            </a:r>
            <a:r>
              <a:rPr lang="en-US"/>
              <a:t> design choices and alternatives. Gives a logical view into our package diagram, and notes the </a:t>
            </a:r>
            <a:r>
              <a:rPr lang="en-US"/>
              <a:t>persistence</a:t>
            </a:r>
            <a:r>
              <a:rPr lang="en-US"/>
              <a:t> packages implemented into our package diagram layers. </a:t>
            </a:r>
            <a:endParaRPr/>
          </a:p>
        </p:txBody>
      </p:sp>
      <p:sp>
        <p:nvSpPr>
          <p:cNvPr id="612" name="Google Shape;612;p57"/>
          <p:cNvSpPr txBox="1"/>
          <p:nvPr>
            <p:ph idx="12" type="sldNum"/>
          </p:nvPr>
        </p:nvSpPr>
        <p:spPr>
          <a:xfrm>
            <a:off x="9372600" y="6356350"/>
            <a:ext cx="2743200" cy="5016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3" name="Google Shape;613;p57"/>
          <p:cNvSpPr txBox="1"/>
          <p:nvPr>
            <p:ph type="title"/>
          </p:nvPr>
        </p:nvSpPr>
        <p:spPr>
          <a:xfrm>
            <a:off x="152400" y="274638"/>
            <a:ext cx="118872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Chart Set 6 – Documentation cont. 4</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58"/>
          <p:cNvSpPr txBox="1"/>
          <p:nvPr>
            <p:ph idx="1" type="body"/>
          </p:nvPr>
        </p:nvSpPr>
        <p:spPr>
          <a:xfrm>
            <a:off x="152400" y="1417639"/>
            <a:ext cx="11887200" cy="49149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a:t>Implementation Model</a:t>
            </a:r>
            <a:r>
              <a:rPr lang="en-US"/>
              <a:t> - Goes through source code explaining how GRASP patterns are implemented in connection to our use cases. </a:t>
            </a:r>
            <a:endParaRPr/>
          </a:p>
          <a:p>
            <a:pPr indent="-342900" lvl="0" marL="457200" rtl="0" algn="l">
              <a:spcBef>
                <a:spcPts val="0"/>
              </a:spcBef>
              <a:spcAft>
                <a:spcPts val="0"/>
              </a:spcAft>
              <a:buSzPts val="1800"/>
              <a:buChar char="●"/>
            </a:pPr>
            <a:r>
              <a:rPr b="1" lang="en-US"/>
              <a:t>Interface Diagrams</a:t>
            </a:r>
            <a:r>
              <a:rPr lang="en-US"/>
              <a:t> - Provides detailed interfaces implemented onto our Domain, and Design model classes/objects, and explains how the packages of our layers interact with these interfaces. </a:t>
            </a:r>
            <a:endParaRPr/>
          </a:p>
          <a:p>
            <a:pPr indent="-342900" lvl="0" marL="457200" rtl="0" algn="l">
              <a:spcBef>
                <a:spcPts val="0"/>
              </a:spcBef>
              <a:spcAft>
                <a:spcPts val="0"/>
              </a:spcAft>
              <a:buSzPts val="1800"/>
              <a:buChar char="●"/>
            </a:pPr>
            <a:r>
              <a:rPr b="1" lang="en-US"/>
              <a:t>Revision History</a:t>
            </a:r>
            <a:r>
              <a:rPr lang="en-US"/>
              <a:t> - A timeline document that tracks revisions, and changes made throughout every phase and inception. </a:t>
            </a:r>
            <a:endParaRPr/>
          </a:p>
          <a:p>
            <a:pPr indent="0" lvl="0" marL="0" rtl="0" algn="l">
              <a:spcBef>
                <a:spcPts val="360"/>
              </a:spcBef>
              <a:spcAft>
                <a:spcPts val="0"/>
              </a:spcAft>
              <a:buNone/>
            </a:pPr>
            <a:r>
              <a:t/>
            </a:r>
            <a:endParaRPr/>
          </a:p>
        </p:txBody>
      </p:sp>
      <p:sp>
        <p:nvSpPr>
          <p:cNvPr id="620" name="Google Shape;620;p58"/>
          <p:cNvSpPr txBox="1"/>
          <p:nvPr>
            <p:ph idx="12" type="sldNum"/>
          </p:nvPr>
        </p:nvSpPr>
        <p:spPr>
          <a:xfrm>
            <a:off x="9372600" y="6356350"/>
            <a:ext cx="2743200" cy="5016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21" name="Google Shape;621;p58"/>
          <p:cNvSpPr txBox="1"/>
          <p:nvPr>
            <p:ph type="title"/>
          </p:nvPr>
        </p:nvSpPr>
        <p:spPr>
          <a:xfrm>
            <a:off x="152400" y="274638"/>
            <a:ext cx="11887200" cy="1143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Chart Set 6 – Documentation cont. 5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18"/>
          <p:cNvSpPr txBox="1"/>
          <p:nvPr>
            <p:ph type="ctrTitle"/>
          </p:nvPr>
        </p:nvSpPr>
        <p:spPr>
          <a:xfrm>
            <a:off x="914400" y="2130428"/>
            <a:ext cx="10363200" cy="14700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CPSC 462 – Software Design</a:t>
            </a:r>
            <a:endParaRPr/>
          </a:p>
        </p:txBody>
      </p:sp>
      <p:sp>
        <p:nvSpPr>
          <p:cNvPr id="132" name="Google Shape;132;p18"/>
          <p:cNvSpPr txBox="1"/>
          <p:nvPr>
            <p:ph idx="1" type="subTitle"/>
          </p:nvPr>
        </p:nvSpPr>
        <p:spPr>
          <a:xfrm>
            <a:off x="304800" y="3025780"/>
            <a:ext cx="11582400" cy="24606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CityBuilder</a:t>
            </a:r>
            <a:endParaRPr/>
          </a:p>
          <a:p>
            <a:pPr indent="0" lvl="0" marL="0" rtl="0" algn="ctr">
              <a:spcBef>
                <a:spcPts val="640"/>
              </a:spcBef>
              <a:spcAft>
                <a:spcPts val="0"/>
              </a:spcAft>
              <a:buClr>
                <a:srgbClr val="888888"/>
              </a:buClr>
              <a:buSzPts val="3200"/>
              <a:buNone/>
            </a:pPr>
            <a:r>
              <a:rPr lang="en-US"/>
              <a:t>Elaboration Phase Iteration 2</a:t>
            </a:r>
            <a:endParaRPr/>
          </a:p>
          <a:p>
            <a:pPr indent="0" lvl="0" marL="0" rtl="0" algn="ctr">
              <a:spcBef>
                <a:spcPts val="640"/>
              </a:spcBef>
              <a:spcAft>
                <a:spcPts val="0"/>
              </a:spcAft>
              <a:buClr>
                <a:srgbClr val="888888"/>
              </a:buClr>
              <a:buSzPts val="3200"/>
              <a:buNone/>
            </a:pPr>
            <a:r>
              <a:rPr lang="en-US"/>
              <a:t>Team 9</a:t>
            </a:r>
            <a:endParaRPr/>
          </a:p>
          <a:p>
            <a:pPr indent="0" lvl="0" marL="0" rtl="0" algn="ctr">
              <a:spcBef>
                <a:spcPts val="640"/>
              </a:spcBef>
              <a:spcAft>
                <a:spcPts val="0"/>
              </a:spcAft>
              <a:buClr>
                <a:srgbClr val="888888"/>
              </a:buClr>
              <a:buSzPts val="3200"/>
              <a:buNone/>
            </a:pPr>
            <a:r>
              <a:rPr lang="en-US"/>
              <a:t>Final Project Critical Design Walkthrough and Demonstration</a:t>
            </a:r>
            <a:endParaRPr/>
          </a:p>
          <a:p>
            <a:pPr indent="0" lvl="0" marL="0" rtl="0" algn="ctr">
              <a:spcBef>
                <a:spcPts val="640"/>
              </a:spcBef>
              <a:spcAft>
                <a:spcPts val="0"/>
              </a:spcAft>
              <a:buClr>
                <a:srgbClr val="888888"/>
              </a:buClr>
              <a:buSzPts val="3200"/>
              <a:buNone/>
            </a:pPr>
            <a:r>
              <a:t/>
            </a:r>
            <a:endParaRPr/>
          </a:p>
        </p:txBody>
      </p:sp>
      <p:sp>
        <p:nvSpPr>
          <p:cNvPr id="133" name="Google Shape;133;p18"/>
          <p:cNvSpPr txBox="1"/>
          <p:nvPr/>
        </p:nvSpPr>
        <p:spPr>
          <a:xfrm>
            <a:off x="2895600" y="5486400"/>
            <a:ext cx="6400800" cy="838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2000" u="none" cap="none" strike="noStrike">
                <a:solidFill>
                  <a:srgbClr val="7F7F7F"/>
                </a:solidFill>
                <a:latin typeface="Arial"/>
                <a:ea typeface="Arial"/>
                <a:cs typeface="Arial"/>
                <a:sym typeface="Arial"/>
              </a:rPr>
              <a:t>Professor T. L. Bettens</a:t>
            </a:r>
            <a:endParaRPr/>
          </a:p>
          <a:p>
            <a:pPr indent="0" lvl="0" marL="0" marR="0" rtl="0" algn="ctr">
              <a:spcBef>
                <a:spcPts val="400"/>
              </a:spcBef>
              <a:spcAft>
                <a:spcPts val="0"/>
              </a:spcAft>
              <a:buNone/>
            </a:pPr>
            <a:r>
              <a:rPr b="0" i="1" lang="en-US" sz="2000" u="none" cap="none" strike="noStrike">
                <a:solidFill>
                  <a:srgbClr val="7F7F7F"/>
                </a:solidFill>
                <a:latin typeface="Arial"/>
                <a:ea typeface="Arial"/>
                <a:cs typeface="Arial"/>
                <a:sym typeface="Arial"/>
              </a:rPr>
              <a:t>Fall 2018</a:t>
            </a:r>
            <a:endParaRPr/>
          </a:p>
        </p:txBody>
      </p:sp>
      <p:pic>
        <p:nvPicPr>
          <p:cNvPr descr="cusf-logo.png" id="134" name="Google Shape;134;p18"/>
          <p:cNvPicPr preferRelativeResize="0"/>
          <p:nvPr/>
        </p:nvPicPr>
        <p:blipFill rotWithShape="1">
          <a:blip r:embed="rId4">
            <a:alphaModFix/>
          </a:blip>
          <a:srcRect b="0" l="0" r="0" t="0"/>
          <a:stretch/>
        </p:blipFill>
        <p:spPr>
          <a:xfrm>
            <a:off x="4362450" y="838200"/>
            <a:ext cx="3467100" cy="781050"/>
          </a:xfrm>
          <a:prstGeom prst="rect">
            <a:avLst/>
          </a:prstGeom>
          <a:noFill/>
          <a:ln>
            <a:noFill/>
          </a:ln>
        </p:spPr>
      </p:pic>
      <p:cxnSp>
        <p:nvCxnSpPr>
          <p:cNvPr id="135" name="Google Shape;135;p18"/>
          <p:cNvCxnSpPr/>
          <p:nvPr/>
        </p:nvCxnSpPr>
        <p:spPr>
          <a:xfrm>
            <a:off x="4343400" y="1828800"/>
            <a:ext cx="3429000" cy="0"/>
          </a:xfrm>
          <a:prstGeom prst="straightConnector1">
            <a:avLst/>
          </a:prstGeom>
          <a:noFill/>
          <a:ln cap="flat" cmpd="sng" w="19050">
            <a:solidFill>
              <a:schemeClr val="accent6"/>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graphicFrame>
        <p:nvGraphicFramePr>
          <p:cNvPr id="140" name="Google Shape;140;p19"/>
          <p:cNvGraphicFramePr/>
          <p:nvPr/>
        </p:nvGraphicFramePr>
        <p:xfrm>
          <a:off x="152400" y="990600"/>
          <a:ext cx="3000000" cy="3000000"/>
        </p:xfrm>
        <a:graphic>
          <a:graphicData uri="http://schemas.openxmlformats.org/drawingml/2006/table">
            <a:tbl>
              <a:tblPr bandRow="1" firstRow="1" lastRow="1">
                <a:noFill/>
                <a:tableStyleId>{23074FE9-7074-41BE-99B4-DC2A1D21E680}</a:tableStyleId>
              </a:tblPr>
              <a:tblGrid>
                <a:gridCol w="5638800"/>
                <a:gridCol w="3048000"/>
                <a:gridCol w="3200400"/>
              </a:tblGrid>
              <a:tr h="647700">
                <a:tc>
                  <a:txBody>
                    <a:bodyPr>
                      <a:noAutofit/>
                    </a:bodyPr>
                    <a:lstStyle/>
                    <a:p>
                      <a:pPr indent="0" lvl="0" marL="0" marR="0" rtl="0" algn="l">
                        <a:lnSpc>
                          <a:spcPct val="100000"/>
                        </a:lnSpc>
                        <a:spcBef>
                          <a:spcPts val="0"/>
                        </a:spcBef>
                        <a:spcAft>
                          <a:spcPts val="0"/>
                        </a:spcAft>
                        <a:buNone/>
                      </a:pPr>
                      <a:r>
                        <a:rPr lang="en-US" sz="2800" u="none" cap="none" strike="noStrike"/>
                        <a:t>Topic</a:t>
                      </a:r>
                      <a:endParaRPr/>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US" sz="2800" u="none" cap="none" strike="noStrike"/>
                        <a:t>Slide Number</a:t>
                      </a:r>
                      <a:endParaRPr/>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US" sz="2800" u="none" cap="none" strike="noStrike"/>
                        <a:t>Estimated Duration</a:t>
                      </a:r>
                      <a:endParaRPr/>
                    </a:p>
                  </a:txBody>
                  <a:tcPr marT="45725" marB="45725" marR="91450" marL="91450" anchor="ctr"/>
                </a:tc>
              </a:tr>
              <a:tr h="647700">
                <a:tc>
                  <a:txBody>
                    <a:bodyPr>
                      <a:noAutofit/>
                    </a:bodyPr>
                    <a:lstStyle/>
                    <a:p>
                      <a:pPr indent="0" lvl="0" marL="0" marR="0" rtl="0" algn="l">
                        <a:lnSpc>
                          <a:spcPct val="100000"/>
                        </a:lnSpc>
                        <a:spcBef>
                          <a:spcPts val="0"/>
                        </a:spcBef>
                        <a:spcAft>
                          <a:spcPts val="0"/>
                        </a:spcAft>
                        <a:buNone/>
                      </a:pPr>
                      <a:r>
                        <a:rPr lang="en-US" sz="2800" u="none" cap="none" strike="noStrike"/>
                        <a:t>Chart Set 1	- Team Identification</a:t>
                      </a:r>
                      <a:endParaRPr/>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US" sz="2800" u="none" cap="none" strike="noStrike"/>
                        <a:t>Slide </a:t>
                      </a:r>
                      <a:r>
                        <a:rPr lang="en-US" sz="2800"/>
                        <a:t>7-8</a:t>
                      </a:r>
                      <a:endParaRPr/>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US" sz="2800"/>
                        <a:t>1</a:t>
                      </a:r>
                      <a:r>
                        <a:rPr lang="en-US" sz="2800" u="none" cap="none" strike="noStrike"/>
                        <a:t> min</a:t>
                      </a:r>
                      <a:endParaRPr/>
                    </a:p>
                  </a:txBody>
                  <a:tcPr marT="45725" marB="45725" marR="91450" marL="91450" anchor="ctr"/>
                </a:tc>
              </a:tr>
              <a:tr h="647700">
                <a:tc>
                  <a:txBody>
                    <a:bodyPr>
                      <a:noAutofit/>
                    </a:bodyPr>
                    <a:lstStyle/>
                    <a:p>
                      <a:pPr indent="0" lvl="0" marL="0" marR="0" rtl="0" algn="l">
                        <a:lnSpc>
                          <a:spcPct val="100000"/>
                        </a:lnSpc>
                        <a:spcBef>
                          <a:spcPts val="0"/>
                        </a:spcBef>
                        <a:spcAft>
                          <a:spcPts val="0"/>
                        </a:spcAft>
                        <a:buNone/>
                      </a:pPr>
                      <a:r>
                        <a:rPr lang="en-US" sz="2800" u="none" cap="none" strike="noStrike"/>
                        <a:t>Chart Set 2	- Project Description</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Slide </a:t>
                      </a:r>
                      <a:r>
                        <a:rPr lang="en-US" sz="2800"/>
                        <a:t>9-12</a:t>
                      </a:r>
                      <a:endParaRPr b="0" i="0" sz="2800" u="none" cap="none" strike="noStrike">
                        <a:solidFill>
                          <a:srgbClr val="000000"/>
                        </a:solidFill>
                        <a:latin typeface="Calibri"/>
                        <a:ea typeface="Calibri"/>
                        <a:cs typeface="Calibri"/>
                        <a:sym typeface="Calibri"/>
                      </a:endParaRP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ts val="2800"/>
                        <a:buFont typeface="Calibri"/>
                        <a:buNone/>
                      </a:pPr>
                      <a:r>
                        <a:rPr lang="en-US" sz="2800">
                          <a:solidFill>
                            <a:srgbClr val="000000"/>
                          </a:solidFill>
                        </a:rPr>
                        <a:t>1</a:t>
                      </a:r>
                      <a:r>
                        <a:rPr b="0" i="0" lang="en-US" sz="2800" u="none" cap="none" strike="noStrike">
                          <a:solidFill>
                            <a:srgbClr val="000000"/>
                          </a:solidFill>
                          <a:latin typeface="Calibri"/>
                          <a:ea typeface="Calibri"/>
                          <a:cs typeface="Calibri"/>
                          <a:sym typeface="Calibri"/>
                        </a:rPr>
                        <a:t> min</a:t>
                      </a:r>
                      <a:endParaRPr/>
                    </a:p>
                  </a:txBody>
                  <a:tcPr marT="45725" marB="45725" marR="91450" marL="91450" anchor="ctr"/>
                </a:tc>
              </a:tr>
              <a:tr h="647700">
                <a:tc>
                  <a:txBody>
                    <a:bodyPr>
                      <a:noAutofit/>
                    </a:bodyPr>
                    <a:lstStyle/>
                    <a:p>
                      <a:pPr indent="0" lvl="0" marL="0" marR="0" rtl="0" algn="l">
                        <a:lnSpc>
                          <a:spcPct val="100000"/>
                        </a:lnSpc>
                        <a:spcBef>
                          <a:spcPts val="0"/>
                        </a:spcBef>
                        <a:spcAft>
                          <a:spcPts val="0"/>
                        </a:spcAft>
                        <a:buNone/>
                      </a:pPr>
                      <a:r>
                        <a:rPr lang="en-US" sz="2800" u="none" cap="none" strike="noStrike"/>
                        <a:t>Chart Set 3	- Requirements Analysis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Slide </a:t>
                      </a:r>
                      <a:r>
                        <a:rPr lang="en-US" sz="2800"/>
                        <a:t>13-19</a:t>
                      </a:r>
                      <a:endParaRPr b="0" i="0" sz="2800" u="none" cap="none" strike="noStrike">
                        <a:solidFill>
                          <a:srgbClr val="000000"/>
                        </a:solidFill>
                        <a:latin typeface="Calibri"/>
                        <a:ea typeface="Calibri"/>
                        <a:cs typeface="Calibri"/>
                        <a:sym typeface="Calibri"/>
                      </a:endParaRP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ts val="2800"/>
                        <a:buFont typeface="Calibri"/>
                        <a:buNone/>
                      </a:pPr>
                      <a:r>
                        <a:rPr lang="en-US" sz="2800">
                          <a:solidFill>
                            <a:srgbClr val="000000"/>
                          </a:solidFill>
                        </a:rPr>
                        <a:t>5</a:t>
                      </a:r>
                      <a:r>
                        <a:rPr b="0" i="0" lang="en-US" sz="2800" u="none" cap="none" strike="noStrike">
                          <a:solidFill>
                            <a:srgbClr val="000000"/>
                          </a:solidFill>
                          <a:latin typeface="Calibri"/>
                          <a:ea typeface="Calibri"/>
                          <a:cs typeface="Calibri"/>
                          <a:sym typeface="Calibri"/>
                        </a:rPr>
                        <a:t> min</a:t>
                      </a:r>
                      <a:endParaRPr/>
                    </a:p>
                  </a:txBody>
                  <a:tcPr marT="45725" marB="45725" marR="91450" marL="91450" anchor="ctr"/>
                </a:tc>
              </a:tr>
              <a:tr h="647700">
                <a:tc>
                  <a:txBody>
                    <a:bodyPr>
                      <a:noAutofit/>
                    </a:bodyPr>
                    <a:lstStyle/>
                    <a:p>
                      <a:pPr indent="0" lvl="0" marL="0" marR="0" rtl="0" algn="l">
                        <a:lnSpc>
                          <a:spcPct val="100000"/>
                        </a:lnSpc>
                        <a:spcBef>
                          <a:spcPts val="0"/>
                        </a:spcBef>
                        <a:spcAft>
                          <a:spcPts val="0"/>
                        </a:spcAft>
                        <a:buNone/>
                      </a:pPr>
                      <a:r>
                        <a:rPr lang="en-US" sz="2800" u="none" cap="none" strike="noStrike"/>
                        <a:t>Chart Set 4	- Logical View</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Slide </a:t>
                      </a:r>
                      <a:r>
                        <a:rPr lang="en-US" sz="2800"/>
                        <a:t>20-30</a:t>
                      </a:r>
                      <a:endParaRPr b="0" i="0" sz="2800" u="none" cap="none" strike="noStrike">
                        <a:solidFill>
                          <a:srgbClr val="000000"/>
                        </a:solidFill>
                        <a:latin typeface="Calibri"/>
                        <a:ea typeface="Calibri"/>
                        <a:cs typeface="Calibri"/>
                        <a:sym typeface="Calibri"/>
                      </a:endParaRP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ts val="2800"/>
                        <a:buFont typeface="Calibri"/>
                        <a:buNone/>
                      </a:pPr>
                      <a:r>
                        <a:rPr lang="en-US" sz="2800">
                          <a:solidFill>
                            <a:srgbClr val="000000"/>
                          </a:solidFill>
                        </a:rPr>
                        <a:t>5</a:t>
                      </a:r>
                      <a:r>
                        <a:rPr b="0" i="0" lang="en-US" sz="2800" u="none" cap="none" strike="noStrike">
                          <a:solidFill>
                            <a:srgbClr val="000000"/>
                          </a:solidFill>
                          <a:latin typeface="Calibri"/>
                          <a:ea typeface="Calibri"/>
                          <a:cs typeface="Calibri"/>
                          <a:sym typeface="Calibri"/>
                        </a:rPr>
                        <a:t> min</a:t>
                      </a:r>
                      <a:endParaRPr/>
                    </a:p>
                  </a:txBody>
                  <a:tcPr marT="45725" marB="45725" marR="91450" marL="91450" anchor="ctr"/>
                </a:tc>
              </a:tr>
              <a:tr h="647700">
                <a:tc>
                  <a:txBody>
                    <a:bodyPr>
                      <a:noAutofit/>
                    </a:bodyPr>
                    <a:lstStyle/>
                    <a:p>
                      <a:pPr indent="0" lvl="0" marL="0" marR="0" rtl="0" algn="l">
                        <a:lnSpc>
                          <a:spcPct val="100000"/>
                        </a:lnSpc>
                        <a:spcBef>
                          <a:spcPts val="0"/>
                        </a:spcBef>
                        <a:spcAft>
                          <a:spcPts val="0"/>
                        </a:spcAft>
                        <a:buNone/>
                      </a:pPr>
                      <a:r>
                        <a:rPr lang="en-US" sz="2800" u="none" cap="none" strike="noStrike"/>
                        <a:t>Chart Set 5	- Design Model</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Slide </a:t>
                      </a:r>
                      <a:r>
                        <a:rPr lang="en-US" sz="2800"/>
                        <a:t>31-39</a:t>
                      </a:r>
                      <a:endParaRPr b="0" i="0" sz="2800" u="none" cap="none" strike="noStrike">
                        <a:solidFill>
                          <a:srgbClr val="000000"/>
                        </a:solidFill>
                        <a:latin typeface="Calibri"/>
                        <a:ea typeface="Calibri"/>
                        <a:cs typeface="Calibri"/>
                        <a:sym typeface="Calibri"/>
                      </a:endParaRP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ts val="2800"/>
                        <a:buFont typeface="Calibri"/>
                        <a:buNone/>
                      </a:pPr>
                      <a:r>
                        <a:rPr lang="en-US" sz="2800">
                          <a:solidFill>
                            <a:srgbClr val="000000"/>
                          </a:solidFill>
                        </a:rPr>
                        <a:t>7</a:t>
                      </a:r>
                      <a:r>
                        <a:rPr b="0" i="0" lang="en-US" sz="2800" u="none" cap="none" strike="noStrike">
                          <a:solidFill>
                            <a:srgbClr val="000000"/>
                          </a:solidFill>
                          <a:latin typeface="Calibri"/>
                          <a:ea typeface="Calibri"/>
                          <a:cs typeface="Calibri"/>
                          <a:sym typeface="Calibri"/>
                        </a:rPr>
                        <a:t> min</a:t>
                      </a:r>
                      <a:endParaRPr/>
                    </a:p>
                  </a:txBody>
                  <a:tcPr marT="45725" marB="45725" marR="91450" marL="91450" anchor="ctr"/>
                </a:tc>
              </a:tr>
              <a:tr h="647700">
                <a:tc>
                  <a:txBody>
                    <a:bodyPr>
                      <a:noAutofit/>
                    </a:bodyPr>
                    <a:lstStyle/>
                    <a:p>
                      <a:pPr indent="0" lvl="0" marL="0" marR="0" rtl="0" algn="l">
                        <a:lnSpc>
                          <a:spcPct val="100000"/>
                        </a:lnSpc>
                        <a:spcBef>
                          <a:spcPts val="0"/>
                        </a:spcBef>
                        <a:spcAft>
                          <a:spcPts val="0"/>
                        </a:spcAft>
                        <a:buNone/>
                      </a:pPr>
                      <a:r>
                        <a:rPr lang="en-US" sz="2800" u="none" cap="none" strike="noStrike"/>
                        <a:t>Chart Set 6	- Documentation</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2800"/>
                        <a:buFont typeface="Calibri"/>
                        <a:buNone/>
                      </a:pPr>
                      <a:r>
                        <a:rPr lang="en-US" sz="2800" u="none" cap="none" strike="noStrike"/>
                        <a:t>Slide </a:t>
                      </a:r>
                      <a:r>
                        <a:rPr lang="en-US" sz="2800"/>
                        <a:t>40-45</a:t>
                      </a:r>
                      <a:endParaRPr b="0" i="0" sz="2800" u="none" cap="none" strike="noStrike">
                        <a:solidFill>
                          <a:srgbClr val="000000"/>
                        </a:solidFill>
                        <a:latin typeface="Calibri"/>
                        <a:ea typeface="Calibri"/>
                        <a:cs typeface="Calibri"/>
                        <a:sym typeface="Calibri"/>
                      </a:endParaRP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ts val="2800"/>
                        <a:buFont typeface="Calibri"/>
                        <a:buNone/>
                      </a:pPr>
                      <a:r>
                        <a:rPr lang="en-US" sz="2800">
                          <a:solidFill>
                            <a:srgbClr val="000000"/>
                          </a:solidFill>
                        </a:rPr>
                        <a:t>1</a:t>
                      </a:r>
                      <a:r>
                        <a:rPr b="0" i="0" lang="en-US" sz="2800" u="none" cap="none" strike="noStrike">
                          <a:solidFill>
                            <a:srgbClr val="000000"/>
                          </a:solidFill>
                          <a:latin typeface="Calibri"/>
                          <a:ea typeface="Calibri"/>
                          <a:cs typeface="Calibri"/>
                          <a:sym typeface="Calibri"/>
                        </a:rPr>
                        <a:t> min</a:t>
                      </a:r>
                      <a:endParaRPr b="0" i="0" sz="2800" u="none" cap="none" strike="noStrike">
                        <a:solidFill>
                          <a:srgbClr val="000000"/>
                        </a:solidFill>
                        <a:latin typeface="Calibri"/>
                        <a:ea typeface="Calibri"/>
                        <a:cs typeface="Calibri"/>
                        <a:sym typeface="Calibri"/>
                      </a:endParaRPr>
                    </a:p>
                  </a:txBody>
                  <a:tcPr marT="45725" marB="45725" marR="91450" marL="91450" anchor="ctr"/>
                </a:tc>
              </a:tr>
              <a:tr h="647700">
                <a:tc>
                  <a:txBody>
                    <a:bodyPr>
                      <a:noAutofit/>
                    </a:bodyPr>
                    <a:lstStyle/>
                    <a:p>
                      <a:pPr indent="0" lvl="0" marL="0" marR="0" rtl="0" algn="r">
                        <a:lnSpc>
                          <a:spcPct val="100000"/>
                        </a:lnSpc>
                        <a:spcBef>
                          <a:spcPts val="0"/>
                        </a:spcBef>
                        <a:spcAft>
                          <a:spcPts val="0"/>
                        </a:spcAft>
                        <a:buNone/>
                      </a:pPr>
                      <a:r>
                        <a:rPr i="1" lang="en-US" sz="2800" u="none" cap="none" strike="noStrike"/>
                        <a:t>total</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ts val="2800"/>
                        <a:buFont typeface="Calibri"/>
                        <a:buNone/>
                      </a:pPr>
                      <a:r>
                        <a:rPr b="0" i="1" lang="en-US" sz="2800">
                          <a:solidFill>
                            <a:srgbClr val="000000"/>
                          </a:solidFill>
                        </a:rPr>
                        <a:t>41</a:t>
                      </a:r>
                      <a:r>
                        <a:rPr b="0" i="1" lang="en-US" sz="2800" u="none" cap="none" strike="noStrike">
                          <a:solidFill>
                            <a:srgbClr val="000000"/>
                          </a:solidFill>
                          <a:latin typeface="Calibri"/>
                          <a:ea typeface="Calibri"/>
                          <a:cs typeface="Calibri"/>
                          <a:sym typeface="Calibri"/>
                        </a:rPr>
                        <a:t> slides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20 min</a:t>
                      </a:r>
                      <a:endParaRPr/>
                    </a:p>
                  </a:txBody>
                  <a:tcPr marT="45725" marB="45725" marR="91450" marL="91450" anchor="ctr"/>
                </a:tc>
              </a:tr>
            </a:tbl>
          </a:graphicData>
        </a:graphic>
      </p:graphicFrame>
      <p:sp>
        <p:nvSpPr>
          <p:cNvPr id="141" name="Google Shape;141;p19"/>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42" name="Google Shape;142;p19"/>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43" name="Google Shape;143;p19"/>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19"/>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Agenda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Calibri"/>
              <a:buNone/>
            </a:pPr>
            <a:r>
              <a:rPr lang="en-US"/>
              <a:t>CHART SET 1</a:t>
            </a:r>
            <a:br>
              <a:rPr lang="en-US"/>
            </a:br>
            <a:r>
              <a:rPr lang="en-US"/>
              <a:t>TEAM IDENTIFICATION</a:t>
            </a:r>
            <a:endParaRPr/>
          </a:p>
        </p:txBody>
      </p:sp>
      <p:sp>
        <p:nvSpPr>
          <p:cNvPr id="150" name="Google Shape;150;p2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t/>
            </a:r>
            <a:endParaRPr/>
          </a:p>
        </p:txBody>
      </p:sp>
      <p:sp>
        <p:nvSpPr>
          <p:cNvPr id="151" name="Google Shape;151;p20"/>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52" name="Google Shape;152;p20"/>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53" name="Google Shape;153;p20"/>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152400" y="1417639"/>
            <a:ext cx="118872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Team # 9</a:t>
            </a:r>
            <a:endParaRPr/>
          </a:p>
          <a:p>
            <a:pPr indent="-342900" lvl="0" marL="342900" rtl="0" algn="l">
              <a:spcBef>
                <a:spcPts val="640"/>
              </a:spcBef>
              <a:spcAft>
                <a:spcPts val="0"/>
              </a:spcAft>
              <a:buClr>
                <a:schemeClr val="dk1"/>
              </a:buClr>
              <a:buSzPts val="3200"/>
              <a:buChar char="•"/>
            </a:pPr>
            <a:r>
              <a:rPr lang="en-US"/>
              <a:t>Team Members:</a:t>
            </a:r>
            <a:endParaRPr/>
          </a:p>
          <a:p>
            <a:pPr indent="-514350" lvl="1" marL="971550" rtl="0" algn="l">
              <a:spcBef>
                <a:spcPts val="560"/>
              </a:spcBef>
              <a:spcAft>
                <a:spcPts val="0"/>
              </a:spcAft>
              <a:buClr>
                <a:schemeClr val="dk1"/>
              </a:buClr>
              <a:buSzPts val="2800"/>
              <a:buFont typeface="Calibri"/>
              <a:buAutoNum type="arabicPeriod"/>
            </a:pPr>
            <a:r>
              <a:rPr lang="en-US"/>
              <a:t>Richard Echeverria, Patterns Lead and Use Case Master</a:t>
            </a:r>
            <a:endParaRPr/>
          </a:p>
          <a:p>
            <a:pPr indent="-514350" lvl="1" marL="971550" rtl="0" algn="l">
              <a:spcBef>
                <a:spcPts val="560"/>
              </a:spcBef>
              <a:spcAft>
                <a:spcPts val="0"/>
              </a:spcAft>
              <a:buClr>
                <a:schemeClr val="dk1"/>
              </a:buClr>
              <a:buSzPts val="2800"/>
              <a:buFont typeface="Calibri"/>
              <a:buAutoNum type="arabicPeriod"/>
            </a:pPr>
            <a:r>
              <a:rPr lang="en-US"/>
              <a:t>Marcus Hoertz, Lead Designer and Code Master</a:t>
            </a:r>
            <a:endParaRPr/>
          </a:p>
          <a:p>
            <a:pPr indent="-514350" lvl="1" marL="971550" rtl="0" algn="l">
              <a:spcBef>
                <a:spcPts val="560"/>
              </a:spcBef>
              <a:spcAft>
                <a:spcPts val="0"/>
              </a:spcAft>
              <a:buClr>
                <a:schemeClr val="dk1"/>
              </a:buClr>
              <a:buSzPts val="2800"/>
              <a:buFont typeface="Calibri"/>
              <a:buAutoNum type="arabicPeriod"/>
            </a:pPr>
            <a:r>
              <a:rPr lang="en-US"/>
              <a:t>Steven Te, Diagram Master and Lead Architect</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Design Review Date: December 5</a:t>
            </a:r>
            <a:r>
              <a:rPr baseline="30000" lang="en-US"/>
              <a:t>th</a:t>
            </a:r>
            <a:r>
              <a:rPr lang="en-US"/>
              <a:t>, 3:55-4:20</a:t>
            </a:r>
            <a:endParaRPr/>
          </a:p>
        </p:txBody>
      </p:sp>
      <p:sp>
        <p:nvSpPr>
          <p:cNvPr id="159" name="Google Shape;159;p21"/>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60" name="Google Shape;160;p21"/>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61" name="Google Shape;161;p21"/>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21"/>
          <p:cNvSpPr txBox="1"/>
          <p:nvPr>
            <p:ph type="title"/>
          </p:nvPr>
        </p:nvSpPr>
        <p:spPr>
          <a:xfrm>
            <a:off x="152400" y="274638"/>
            <a:ext cx="11887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Chart Set 1 – Team Identification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Calibri"/>
              <a:buNone/>
            </a:pPr>
            <a:r>
              <a:rPr lang="en-US"/>
              <a:t>CHART SET 2</a:t>
            </a:r>
            <a:br>
              <a:rPr lang="en-US"/>
            </a:br>
            <a:r>
              <a:rPr lang="en-US"/>
              <a:t>PROJECT DESCRIPTION</a:t>
            </a:r>
            <a:endParaRPr/>
          </a:p>
        </p:txBody>
      </p:sp>
      <p:sp>
        <p:nvSpPr>
          <p:cNvPr id="168" name="Google Shape;168;p2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t/>
            </a:r>
            <a:endParaRPr/>
          </a:p>
        </p:txBody>
      </p:sp>
      <p:sp>
        <p:nvSpPr>
          <p:cNvPr id="169" name="Google Shape;169;p22"/>
          <p:cNvSpPr txBox="1"/>
          <p:nvPr>
            <p:ph idx="10" type="dt"/>
          </p:nvPr>
        </p:nvSpPr>
        <p:spPr>
          <a:xfrm>
            <a:off x="1905000" y="6356350"/>
            <a:ext cx="2133600" cy="501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Fall 2018</a:t>
            </a:r>
            <a:endParaRPr/>
          </a:p>
        </p:txBody>
      </p:sp>
      <p:sp>
        <p:nvSpPr>
          <p:cNvPr id="170" name="Google Shape;170;p22"/>
          <p:cNvSpPr txBox="1"/>
          <p:nvPr>
            <p:ph idx="11" type="ftr"/>
          </p:nvPr>
        </p:nvSpPr>
        <p:spPr>
          <a:xfrm>
            <a:off x="4038600" y="6356350"/>
            <a:ext cx="4114800" cy="501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CPSC 462  T. L. Bettens</a:t>
            </a:r>
            <a:endParaRPr/>
          </a:p>
        </p:txBody>
      </p:sp>
      <p:sp>
        <p:nvSpPr>
          <p:cNvPr id="171" name="Google Shape;171;p22"/>
          <p:cNvSpPr txBox="1"/>
          <p:nvPr>
            <p:ph idx="12" type="sldNum"/>
          </p:nvPr>
        </p:nvSpPr>
        <p:spPr>
          <a:xfrm>
            <a:off x="9372600" y="6356350"/>
            <a:ext cx="2743200" cy="5016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