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3" r:id="rId3"/>
    <p:sldId id="269" r:id="rId4"/>
    <p:sldId id="290" r:id="rId5"/>
    <p:sldId id="279" r:id="rId6"/>
    <p:sldId id="286" r:id="rId7"/>
    <p:sldId id="296" r:id="rId9"/>
    <p:sldId id="297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7BD"/>
    <a:srgbClr val="595959"/>
    <a:srgbClr val="CEB6AA"/>
    <a:srgbClr val="758A8F"/>
    <a:srgbClr val="5F787F"/>
    <a:srgbClr val="F4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1" y="67"/>
      </p:cViewPr>
      <p:guideLst>
        <p:guide orient="horz" pos="2132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A56B-E732-4756-90F1-1FCC75C3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21FB-60B9-4860-A49A-E469E2DA09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021FB-60B9-4860-A49A-E469E2DA0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9198242" y="0"/>
            <a:ext cx="2993758" cy="4649541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969627" y="177642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>
            <a:off x="770467" y="2116667"/>
            <a:ext cx="11421532" cy="4741333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5586" y="3731353"/>
            <a:ext cx="604145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 designer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can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use default text to simulate what text would look like. A designer can use default text to simulate what text would look like.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03110" y="4564071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8061" y="4594521"/>
            <a:ext cx="25425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贾亦韬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黄志鸿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593340"/>
            <a:ext cx="9546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paddleocr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优化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2"/>
          <p:cNvSpPr txBox="1"/>
          <p:nvPr>
            <p:custDataLst>
              <p:tags r:id="rId1"/>
            </p:custDataLst>
          </p:nvPr>
        </p:nvSpPr>
        <p:spPr>
          <a:xfrm>
            <a:off x="94615" y="94615"/>
            <a:ext cx="514604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项目背景简介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5370" y="1325880"/>
            <a:ext cx="9207500" cy="4301490"/>
          </a:xfrm>
          <a:prstGeom prst="rect">
            <a:avLst/>
          </a:prstGeom>
        </p:spPr>
      </p:pic>
      <p:sp>
        <p:nvSpPr>
          <p:cNvPr id="4" name="PA_文本框 2"/>
          <p:cNvSpPr txBox="1"/>
          <p:nvPr>
            <p:custDataLst>
              <p:tags r:id="rId4"/>
            </p:custDataLst>
          </p:nvPr>
        </p:nvSpPr>
        <p:spPr>
          <a:xfrm>
            <a:off x="1550670" y="5770245"/>
            <a:ext cx="8378825" cy="6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paddlepadle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（Apache 2.0 license）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6411595" cy="6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PaddleOcr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GUI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测试中的应用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605" y="769620"/>
            <a:ext cx="3867785" cy="3062746"/>
            <a:chOff x="281" y="2174"/>
            <a:chExt cx="6406" cy="532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" y="2174"/>
              <a:ext cx="6406" cy="468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21" y="6861"/>
              <a:ext cx="4724" cy="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代码截图</a:t>
              </a:r>
              <a:endParaRPr lang="zh-CN" altLang="en-US"/>
            </a:p>
          </p:txBody>
        </p:sp>
      </p:grpSp>
      <p:sp>
        <p:nvSpPr>
          <p:cNvPr id="7" name="右箭头 6"/>
          <p:cNvSpPr/>
          <p:nvPr/>
        </p:nvSpPr>
        <p:spPr>
          <a:xfrm>
            <a:off x="4000500" y="906145"/>
            <a:ext cx="31877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465320" y="824230"/>
            <a:ext cx="4086225" cy="985520"/>
            <a:chOff x="733" y="1619"/>
            <a:chExt cx="6970" cy="15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" y="1619"/>
              <a:ext cx="6970" cy="972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145" y="2591"/>
              <a:ext cx="45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python</a:t>
              </a:r>
              <a:r>
                <a:rPr lang="zh-CN" altLang="en-US"/>
                <a:t>脚本或命令行</a:t>
              </a:r>
              <a:endParaRPr lang="en-US" altLang="zh-CN"/>
            </a:p>
          </p:txBody>
        </p:sp>
      </p:grpSp>
      <p:sp>
        <p:nvSpPr>
          <p:cNvPr id="9" name="右箭头 8"/>
          <p:cNvSpPr/>
          <p:nvPr/>
        </p:nvSpPr>
        <p:spPr>
          <a:xfrm rot="5400000">
            <a:off x="6521450" y="1832610"/>
            <a:ext cx="31877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270" y="2128520"/>
            <a:ext cx="4472305" cy="42494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66714" y="6471285"/>
            <a:ext cx="26487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返回列表结果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9270" y="2128520"/>
            <a:ext cx="4471670" cy="366395"/>
          </a:xfrm>
          <a:prstGeom prst="rect">
            <a:avLst/>
          </a:prstGeom>
          <a:noFill/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PA_文本框 2"/>
          <p:cNvSpPr txBox="1"/>
          <p:nvPr>
            <p:custDataLst>
              <p:tags r:id="rId5"/>
            </p:custDataLst>
          </p:nvPr>
        </p:nvSpPr>
        <p:spPr>
          <a:xfrm>
            <a:off x="9227820" y="1179195"/>
            <a:ext cx="2334260" cy="34124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列表项：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[42.0, 1.0]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等四个值表示该文字片段在原图中的四个顶点坐标；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packageGrammar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为文字识别结果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0.998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paddleocr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对该结果的准确度评估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PA_文本框 2"/>
          <p:cNvSpPr txBox="1"/>
          <p:nvPr>
            <p:custDataLst>
              <p:tags r:id="rId6"/>
            </p:custDataLst>
          </p:nvPr>
        </p:nvSpPr>
        <p:spPr>
          <a:xfrm>
            <a:off x="401320" y="4041140"/>
            <a:ext cx="3769360" cy="258572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训练，每张代码截图平均识别时间为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0.295s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（除了第一张图片需要更长的时间进行初始化）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noProof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服务器：</a:t>
            </a:r>
            <a:r>
              <a:rPr lang="en-US" altLang="zh-CN" sz="1800" b="0" noProof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x86_64 GNU/Linux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noProof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显卡：NVIDIA GeForce RTX 3090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noProof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CUDA</a:t>
            </a:r>
            <a:r>
              <a:rPr lang="zh-CN" altLang="en-US" sz="1800" b="0" noProof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版本：</a:t>
            </a:r>
            <a:r>
              <a:rPr lang="en-US" altLang="zh-CN" sz="1800" b="0" noProof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11.4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noProof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paddlepaddle</a:t>
            </a:r>
            <a:r>
              <a:rPr lang="zh-CN" altLang="en-US" sz="1800" b="0" noProof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版本</a:t>
            </a:r>
            <a:r>
              <a:rPr lang="en-US" altLang="zh-CN" sz="1800" b="0" noProof="0" dirty="0">
                <a:solidFill>
                  <a:srgbClr val="5F787F"/>
                </a:solidFill>
                <a:latin typeface="微软雅黑" panose="020B0503020204020204" charset="-122"/>
                <a:cs typeface="+mn-ea"/>
                <a:sym typeface="+mn-lt"/>
              </a:rPr>
              <a:t>:2.3.2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2"/>
          <p:cNvSpPr txBox="1"/>
          <p:nvPr>
            <p:custDataLst>
              <p:tags r:id="rId1"/>
            </p:custDataLst>
          </p:nvPr>
        </p:nvSpPr>
        <p:spPr>
          <a:xfrm>
            <a:off x="0" y="-3810"/>
            <a:ext cx="584708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技术研发进展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52330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77956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1534143" y="4361950"/>
            <a:ext cx="116804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测试与调研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990362" y="4699396"/>
            <a:ext cx="2249291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对已有的几种模型进行性能分析；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paddlepaddle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平台的机器学习工具的调研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4127096" y="4361950"/>
            <a:ext cx="116803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算法优化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3616670" y="4699396"/>
            <a:ext cx="2249291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调整算法结构、性能优化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6865483" y="4363280"/>
            <a:ext cx="995084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模型训练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6242978" y="4699396"/>
            <a:ext cx="2249291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以改进后的算法作为基准，制作特异性强的测试集，训练针对代码的高性能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ocr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9491791" y="4363280"/>
            <a:ext cx="995084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工具集成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8869286" y="4699396"/>
            <a:ext cx="22492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整合模型并提供功能接口，使之成为独立可用的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ocr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工具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iconfont-1187-868319"/>
          <p:cNvSpPr>
            <a:spLocks noChangeAspect="1"/>
          </p:cNvSpPr>
          <p:nvPr/>
        </p:nvSpPr>
        <p:spPr bwMode="auto">
          <a:xfrm>
            <a:off x="1684308" y="2441632"/>
            <a:ext cx="799192" cy="798526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Shape 31318"/>
          <p:cNvSpPr/>
          <p:nvPr/>
        </p:nvSpPr>
        <p:spPr>
          <a:xfrm>
            <a:off x="990362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849756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475382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Shape 31318"/>
          <p:cNvSpPr/>
          <p:nvPr/>
        </p:nvSpPr>
        <p:spPr>
          <a:xfrm>
            <a:off x="3587788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470374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096000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Shape 31318"/>
          <p:cNvSpPr/>
          <p:nvPr/>
        </p:nvSpPr>
        <p:spPr>
          <a:xfrm>
            <a:off x="6208406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9067800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8693426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1318"/>
          <p:cNvSpPr/>
          <p:nvPr/>
        </p:nvSpPr>
        <p:spPr>
          <a:xfrm>
            <a:off x="8805832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7" name="iconfont-11920-5700803"/>
          <p:cNvSpPr>
            <a:spLocks noChangeAspect="1"/>
          </p:cNvSpPr>
          <p:nvPr/>
        </p:nvSpPr>
        <p:spPr bwMode="auto">
          <a:xfrm>
            <a:off x="9588260" y="2471487"/>
            <a:ext cx="687072" cy="687072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9" name="iconfont-1191-866883"/>
          <p:cNvSpPr>
            <a:spLocks noChangeAspect="1"/>
          </p:cNvSpPr>
          <p:nvPr/>
        </p:nvSpPr>
        <p:spPr bwMode="auto">
          <a:xfrm>
            <a:off x="6932913" y="2506110"/>
            <a:ext cx="741702" cy="734048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0" name="iconfont-1187-868307"/>
          <p:cNvSpPr>
            <a:spLocks noChangeAspect="1"/>
          </p:cNvSpPr>
          <p:nvPr/>
        </p:nvSpPr>
        <p:spPr bwMode="auto">
          <a:xfrm>
            <a:off x="4320095" y="2441632"/>
            <a:ext cx="703628" cy="688804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31490" y="51138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问题汇总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1595" y="1234440"/>
            <a:ext cx="3770630" cy="5457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精确度：</a:t>
            </a:r>
            <a:endParaRPr lang="zh-CN" altLang="en-US" sz="2400"/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部分标点符号识别不准确；较为稀疏的部分无法被识别到；有概率出现字符大小写识别错误。</a:t>
            </a:r>
            <a:endParaRPr lang="zh-CN" altLang="en-US" sz="160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性能：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一张</a:t>
            </a:r>
            <a:r>
              <a:rPr lang="en-US" altLang="zh-CN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Editor</a:t>
            </a:r>
            <a:r>
              <a:rPr lang="zh-CN" altLang="en-US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截图使用</a:t>
            </a:r>
            <a:r>
              <a:rPr lang="en-US" altLang="zh-CN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GPU</a:t>
            </a:r>
            <a:r>
              <a:rPr lang="zh-CN" altLang="en-US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时平均</a:t>
            </a:r>
            <a:r>
              <a:rPr lang="en-US" altLang="zh-CN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300ms</a:t>
            </a:r>
            <a:r>
              <a:rPr lang="zh-CN" altLang="en-US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，能否优化到</a:t>
            </a:r>
            <a:r>
              <a:rPr lang="en-US" altLang="zh-CN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10</a:t>
            </a:r>
            <a:r>
              <a:rPr lang="zh-CN" altLang="en-US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微秒的级别？</a:t>
            </a:r>
            <a:endParaRPr lang="zh-CN" altLang="en-US" sz="160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400"/>
              <a:t>迁移：</a:t>
            </a:r>
            <a:endParaRPr lang="zh-CN" altLang="en-US" sz="2400"/>
          </a:p>
          <a:p>
            <a:pPr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160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将该算法框架改进后迁移到面包屑与行号等部分</a:t>
            </a:r>
            <a:endParaRPr lang="zh-CN" altLang="en-US" sz="160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6385560" y="309245"/>
            <a:ext cx="4366023" cy="2578311"/>
            <a:chOff x="4506" y="4318"/>
            <a:chExt cx="7284" cy="437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06" y="4318"/>
              <a:ext cx="7284" cy="357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5646" y="8069"/>
              <a:ext cx="5005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“}”</a:t>
              </a:r>
              <a:r>
                <a:rPr lang="zh-CN" altLang="en-US"/>
                <a:t>作为一行时无法被识别</a:t>
              </a:r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30950" y="3188970"/>
            <a:ext cx="4736465" cy="3086735"/>
            <a:chOff x="10553" y="5839"/>
            <a:chExt cx="7459" cy="486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" y="5839"/>
              <a:ext cx="7459" cy="486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0553" y="5839"/>
              <a:ext cx="2631" cy="299"/>
            </a:xfrm>
            <a:prstGeom prst="rect">
              <a:avLst/>
            </a:prstGeom>
            <a:noFill/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897" y="6138"/>
              <a:ext cx="408" cy="4375"/>
            </a:xfrm>
            <a:prstGeom prst="rect">
              <a:avLst/>
            </a:prstGeom>
            <a:noFill/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199050" y="6371220"/>
            <a:ext cx="299999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面包屑与行号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PA_文本框 2"/>
          <p:cNvSpPr txBox="1"/>
          <p:nvPr>
            <p:custDataLst>
              <p:tags r:id="rId1"/>
            </p:custDataLst>
          </p:nvPr>
        </p:nvSpPr>
        <p:spPr>
          <a:xfrm>
            <a:off x="0" y="-3810"/>
            <a:ext cx="5000625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后续工作计划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PA_文本框 2"/>
          <p:cNvSpPr txBox="1"/>
          <p:nvPr>
            <p:custDataLst>
              <p:tags r:id="rId2"/>
            </p:custDataLst>
          </p:nvPr>
        </p:nvSpPr>
        <p:spPr>
          <a:xfrm>
            <a:off x="993140" y="1463675"/>
            <a:ext cx="3487420" cy="258572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算法优化思路：</a:t>
            </a: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、文本检测算法：调整卷积核，增大感受野；精简教师模型互学习策略，降低精度以减小时间开销。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、文本识别算法：尝试修改并集成模型等方法，是目前主要的研究要点。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860" y="3155950"/>
            <a:ext cx="4849495" cy="2994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215" y="303530"/>
            <a:ext cx="6534785" cy="20427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00314" y="2436495"/>
            <a:ext cx="26487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PAN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00314" y="6316345"/>
            <a:ext cx="26487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一些可用模型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PA_文本框 2"/>
          <p:cNvSpPr txBox="1"/>
          <p:nvPr>
            <p:custDataLst>
              <p:tags r:id="rId1"/>
            </p:custDataLst>
          </p:nvPr>
        </p:nvSpPr>
        <p:spPr>
          <a:xfrm>
            <a:off x="0" y="-3810"/>
            <a:ext cx="5000625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开源社区贡献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PA_文本框 2"/>
          <p:cNvSpPr txBox="1"/>
          <p:nvPr>
            <p:custDataLst>
              <p:tags r:id="rId2"/>
            </p:custDataLst>
          </p:nvPr>
        </p:nvSpPr>
        <p:spPr>
          <a:xfrm>
            <a:off x="556260" y="1955165"/>
            <a:ext cx="3487420" cy="258572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目前计划：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将优化后的模型集成为可用工具模块，在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paddleOCR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github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社区发布；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总结本次优化经验，将优化的分析思路写为博客，供后续优化与社区参考。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85" y="1565910"/>
            <a:ext cx="7228205" cy="3364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9198242" y="0"/>
            <a:ext cx="2993758" cy="4649541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969627" y="177642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>
            <a:off x="770467" y="2116667"/>
            <a:ext cx="11421532" cy="4741333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5547" y="2593458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586" y="3731353"/>
            <a:ext cx="604145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 designer can use default text to simulate what text would look like. A designer can use default text to simulate what text would look like.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COMMONDATA" val="eyJoZGlkIjoiODYwYjA2YjYzOTAwN2E1YmEyODIxOGNkMDZiOWFjMTEifQ=="/>
  <p:tag name="KSO_WPP_MARK_KEY" val="1d672282-87ae-4848-a9ae-bf1732020bc9"/>
</p:tagLst>
</file>

<file path=ppt/tags/tag2.xml><?xml version="1.0" encoding="utf-8"?>
<p:tagLst xmlns:p="http://schemas.openxmlformats.org/presentationml/2006/main">
  <p:tag name="KSO_WM_UNIT_PLACING_PICTURE_USER_VIEWPORT" val="{&quot;height&quot;:10764,&quot;width&quot;:23040}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演示</Application>
  <PresentationFormat>宽屏</PresentationFormat>
  <Paragraphs>102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</vt:lpstr>
      <vt:lpstr>Wingdings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WPS_1616832112</cp:lastModifiedBy>
  <cp:revision>166</cp:revision>
  <dcterms:created xsi:type="dcterms:W3CDTF">2020-07-02T11:00:00Z</dcterms:created>
  <dcterms:modified xsi:type="dcterms:W3CDTF">2022-11-15T12:32:29Z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8789F84E66CA422C9444CF47833F9064</vt:lpwstr>
  </property>
  <property fmtid="{D5CDD505-2E9C-101B-9397-08002B2CF9AE}" pid="3" name="KSOProductBuildVer">
    <vt:lpwstr>2052-11.1.0.12763</vt:lpwstr>
  </property>
</Properties>
</file>