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3" r:id="rId1"/>
  </p:sldMasterIdLst>
  <p:notesMasterIdLst>
    <p:notesMasterId r:id="rId28"/>
  </p:notesMasterIdLst>
  <p:sldIdLst>
    <p:sldId id="256" r:id="rId2"/>
    <p:sldId id="257" r:id="rId3"/>
    <p:sldId id="277" r:id="rId4"/>
    <p:sldId id="326" r:id="rId5"/>
    <p:sldId id="294" r:id="rId6"/>
    <p:sldId id="295" r:id="rId7"/>
    <p:sldId id="328" r:id="rId8"/>
    <p:sldId id="346" r:id="rId9"/>
    <p:sldId id="273" r:id="rId10"/>
    <p:sldId id="331" r:id="rId11"/>
    <p:sldId id="332" r:id="rId12"/>
    <p:sldId id="336" r:id="rId13"/>
    <p:sldId id="343" r:id="rId14"/>
    <p:sldId id="344" r:id="rId15"/>
    <p:sldId id="339" r:id="rId16"/>
    <p:sldId id="341" r:id="rId17"/>
    <p:sldId id="342" r:id="rId18"/>
    <p:sldId id="337" r:id="rId19"/>
    <p:sldId id="347" r:id="rId20"/>
    <p:sldId id="350" r:id="rId21"/>
    <p:sldId id="349" r:id="rId22"/>
    <p:sldId id="348" r:id="rId23"/>
    <p:sldId id="345" r:id="rId24"/>
    <p:sldId id="327" r:id="rId25"/>
    <p:sldId id="323"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2009" autoAdjust="0"/>
  </p:normalViewPr>
  <p:slideViewPr>
    <p:cSldViewPr>
      <p:cViewPr varScale="1">
        <p:scale>
          <a:sx n="70" d="100"/>
          <a:sy n="70" d="100"/>
        </p:scale>
        <p:origin x="1771"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5BCDB-CDD6-4B30-AB71-9287113A72DB}" type="datetimeFigureOut">
              <a:rPr lang="en-US" smtClean="0"/>
              <a:pPr/>
              <a:t>8/4/2023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3BDF7-936B-42D7-9323-3AA56308BCD9}" type="slidenum">
              <a:rPr lang="en-US" smtClean="0"/>
              <a:pPr/>
              <a:t>‹#›</a:t>
            </a:fld>
            <a:endParaRPr lang="en-US" dirty="0"/>
          </a:p>
        </p:txBody>
      </p:sp>
    </p:spTree>
    <p:extLst>
      <p:ext uri="{BB962C8B-B14F-4D97-AF65-F5344CB8AC3E}">
        <p14:creationId xmlns:p14="http://schemas.microsoft.com/office/powerpoint/2010/main" val="134510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23BDF7-936B-42D7-9323-3AA56308BCD9}" type="slidenum">
              <a:rPr lang="en-US" smtClean="0"/>
              <a:pPr/>
              <a:t>1</a:t>
            </a:fld>
            <a:endParaRPr lang="en-US" dirty="0"/>
          </a:p>
        </p:txBody>
      </p:sp>
    </p:spTree>
    <p:extLst>
      <p:ext uri="{BB962C8B-B14F-4D97-AF65-F5344CB8AC3E}">
        <p14:creationId xmlns:p14="http://schemas.microsoft.com/office/powerpoint/2010/main" val="260152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23BDF7-936B-42D7-9323-3AA56308BCD9}" type="slidenum">
              <a:rPr lang="en-US" smtClean="0"/>
              <a:pPr/>
              <a:t>2</a:t>
            </a:fld>
            <a:endParaRPr lang="en-US" dirty="0"/>
          </a:p>
        </p:txBody>
      </p:sp>
    </p:spTree>
    <p:extLst>
      <p:ext uri="{BB962C8B-B14F-4D97-AF65-F5344CB8AC3E}">
        <p14:creationId xmlns:p14="http://schemas.microsoft.com/office/powerpoint/2010/main" val="205176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23BDF7-936B-42D7-9323-3AA56308BCD9}" type="slidenum">
              <a:rPr lang="en-US" smtClean="0"/>
              <a:pPr/>
              <a:t>9</a:t>
            </a:fld>
            <a:endParaRPr lang="en-US" dirty="0"/>
          </a:p>
        </p:txBody>
      </p:sp>
    </p:spTree>
    <p:extLst>
      <p:ext uri="{BB962C8B-B14F-4D97-AF65-F5344CB8AC3E}">
        <p14:creationId xmlns:p14="http://schemas.microsoft.com/office/powerpoint/2010/main" val="81492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23BDF7-936B-42D7-9323-3AA56308BCD9}" type="slidenum">
              <a:rPr lang="en-US" smtClean="0"/>
              <a:pPr/>
              <a:t>26</a:t>
            </a:fld>
            <a:endParaRPr lang="en-US" dirty="0"/>
          </a:p>
        </p:txBody>
      </p:sp>
    </p:spTree>
    <p:extLst>
      <p:ext uri="{BB962C8B-B14F-4D97-AF65-F5344CB8AC3E}">
        <p14:creationId xmlns:p14="http://schemas.microsoft.com/office/powerpoint/2010/main" val="343907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374B3BA4-1E08-4975-A395-B727F00D5315}" type="datetime1">
              <a:rPr lang="en-US" smtClean="0"/>
              <a:pPr/>
              <a:t>8/4/2023</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r>
              <a:rPr lang="en-US"/>
              <a:t>Title of Project</a:t>
            </a:r>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2207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49291239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r>
              <a:rPr lang="en-US"/>
              <a:t>Title of Project</a:t>
            </a:r>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5858087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r>
              <a:rPr lang="en-US"/>
              <a:t>Title of Project</a:t>
            </a:r>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C7270E4E-6CF8-481F-A60C-CCDFC47DD1F2}" type="slidenum">
              <a:rPr lang="en-US" smtClean="0"/>
              <a:pPr/>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526988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r>
              <a:rPr lang="en-US"/>
              <a:t>Title of Project</a:t>
            </a:r>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310543209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6124A5-C5A7-44AD-BF77-135DC0B123E5}" type="datetime1">
              <a:rPr lang="en-US" smtClean="0"/>
              <a:pPr/>
              <a:t>8/4/2023</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398879822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6124A5-C5A7-44AD-BF77-135DC0B123E5}" type="datetime1">
              <a:rPr lang="en-US" smtClean="0"/>
              <a:pPr/>
              <a:t>8/4/2023</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369802634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124A5-C5A7-44AD-BF77-135DC0B123E5}" type="datetime1">
              <a:rPr lang="en-US" smtClean="0"/>
              <a:pPr/>
              <a:t>8/4/2023</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51523351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996124A5-C5A7-44AD-BF77-135DC0B123E5}" type="datetime1">
              <a:rPr lang="en-US" smtClean="0"/>
              <a:pPr/>
              <a:t>8/4/2023</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r>
              <a:rPr lang="en-US"/>
              <a:t>Title of Project</a:t>
            </a:r>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54850554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124A5-C5A7-44AD-BF77-135DC0B123E5}" type="datetime1">
              <a:rPr lang="en-US" smtClean="0"/>
              <a:pPr/>
              <a:t>8/4/2023</a:t>
            </a:fld>
            <a:endParaRPr lang="en-US" dirty="0"/>
          </a:p>
        </p:txBody>
      </p:sp>
      <p:sp>
        <p:nvSpPr>
          <p:cNvPr id="5" name="Footer Placeholder 4"/>
          <p:cNvSpPr>
            <a:spLocks noGrp="1"/>
          </p:cNvSpPr>
          <p:nvPr>
            <p:ph type="ftr" sz="quarter" idx="11"/>
          </p:nvPr>
        </p:nvSpPr>
        <p:spPr/>
        <p:txBody>
          <a:bodyPr/>
          <a:lstStyle/>
          <a:p>
            <a:r>
              <a:rPr lang="en-US"/>
              <a:t>Title of Project</a:t>
            </a:r>
            <a:endParaRPr lang="en-US" dirty="0"/>
          </a:p>
        </p:txBody>
      </p:sp>
      <p:sp>
        <p:nvSpPr>
          <p:cNvPr id="6" name="Slide Number Placeholder 5"/>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163908448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3286030-B588-4187-B9FE-F48E74B0BFEA}" type="datetime1">
              <a:rPr lang="en-US" smtClean="0"/>
              <a:pPr/>
              <a:t>8/4/2023</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r>
              <a:rPr lang="en-US"/>
              <a:t>Title of Project</a:t>
            </a:r>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66238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1829115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124A5-C5A7-44AD-BF77-135DC0B123E5}" type="datetime1">
              <a:rPr lang="en-US" smtClean="0"/>
              <a:pPr/>
              <a:t>8/4/2023</a:t>
            </a:fld>
            <a:endParaRPr lang="en-US" dirty="0"/>
          </a:p>
        </p:txBody>
      </p:sp>
      <p:sp>
        <p:nvSpPr>
          <p:cNvPr id="8" name="Footer Placeholder 7"/>
          <p:cNvSpPr>
            <a:spLocks noGrp="1"/>
          </p:cNvSpPr>
          <p:nvPr>
            <p:ph type="ftr" sz="quarter" idx="11"/>
          </p:nvPr>
        </p:nvSpPr>
        <p:spPr/>
        <p:txBody>
          <a:bodyPr/>
          <a:lstStyle/>
          <a:p>
            <a:r>
              <a:rPr lang="en-US"/>
              <a:t>Title of Project</a:t>
            </a:r>
            <a:endParaRPr lang="en-US" dirty="0"/>
          </a:p>
        </p:txBody>
      </p:sp>
      <p:sp>
        <p:nvSpPr>
          <p:cNvPr id="9" name="Slide Number Placeholder 8"/>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61332222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F2770-C801-4F45-8BB9-89E6DAE62162}" type="datetime1">
              <a:rPr lang="en-US" smtClean="0"/>
              <a:pPr/>
              <a:t>8/4/2023</a:t>
            </a:fld>
            <a:endParaRPr lang="en-US" dirty="0"/>
          </a:p>
        </p:txBody>
      </p:sp>
      <p:sp>
        <p:nvSpPr>
          <p:cNvPr id="4" name="Footer Placeholder 3"/>
          <p:cNvSpPr>
            <a:spLocks noGrp="1"/>
          </p:cNvSpPr>
          <p:nvPr>
            <p:ph type="ftr" sz="quarter" idx="11"/>
          </p:nvPr>
        </p:nvSpPr>
        <p:spPr/>
        <p:txBody>
          <a:bodyPr/>
          <a:lstStyle/>
          <a:p>
            <a:r>
              <a:rPr lang="en-US"/>
              <a:t>Title of Project</a:t>
            </a:r>
            <a:endParaRPr lang="en-US" dirty="0"/>
          </a:p>
        </p:txBody>
      </p:sp>
      <p:sp>
        <p:nvSpPr>
          <p:cNvPr id="5" name="Slide Number Placeholder 4"/>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177998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E9242-6974-45F6-ACA8-559131614A06}" type="datetime1">
              <a:rPr lang="en-US" smtClean="0"/>
              <a:pPr/>
              <a:t>8/4/2023</a:t>
            </a:fld>
            <a:endParaRPr lang="en-US" dirty="0"/>
          </a:p>
        </p:txBody>
      </p:sp>
      <p:sp>
        <p:nvSpPr>
          <p:cNvPr id="3" name="Footer Placeholder 2"/>
          <p:cNvSpPr>
            <a:spLocks noGrp="1"/>
          </p:cNvSpPr>
          <p:nvPr>
            <p:ph type="ftr" sz="quarter" idx="11"/>
          </p:nvPr>
        </p:nvSpPr>
        <p:spPr/>
        <p:txBody>
          <a:bodyPr/>
          <a:lstStyle/>
          <a:p>
            <a:r>
              <a:rPr lang="en-US"/>
              <a:t>Title of Project</a:t>
            </a:r>
            <a:endParaRPr lang="en-US" dirty="0"/>
          </a:p>
        </p:txBody>
      </p:sp>
      <p:sp>
        <p:nvSpPr>
          <p:cNvPr id="4" name="Slide Number Placeholder 3"/>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20945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388603914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6124A5-C5A7-44AD-BF77-135DC0B123E5}" type="datetime1">
              <a:rPr lang="en-US" smtClean="0"/>
              <a:pPr/>
              <a:t>8/4/2023</a:t>
            </a:fld>
            <a:endParaRPr lang="en-US" dirty="0"/>
          </a:p>
        </p:txBody>
      </p:sp>
      <p:sp>
        <p:nvSpPr>
          <p:cNvPr id="6" name="Footer Placeholder 5"/>
          <p:cNvSpPr>
            <a:spLocks noGrp="1"/>
          </p:cNvSpPr>
          <p:nvPr>
            <p:ph type="ftr" sz="quarter" idx="11"/>
          </p:nvPr>
        </p:nvSpPr>
        <p:spPr/>
        <p:txBody>
          <a:bodyPr/>
          <a:lstStyle/>
          <a:p>
            <a:r>
              <a:rPr lang="en-US"/>
              <a:t>Title of Project</a:t>
            </a:r>
            <a:endParaRPr lang="en-US" dirty="0"/>
          </a:p>
        </p:txBody>
      </p:sp>
      <p:sp>
        <p:nvSpPr>
          <p:cNvPr id="7" name="Slide Number Placeholder 6"/>
          <p:cNvSpPr>
            <a:spLocks noGrp="1"/>
          </p:cNvSpPr>
          <p:nvPr>
            <p:ph type="sldNum" sz="quarter" idx="12"/>
          </p:nvPr>
        </p:nvSpPr>
        <p:spPr/>
        <p:txBody>
          <a:body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156052610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6124A5-C5A7-44AD-BF77-135DC0B123E5}" type="datetime1">
              <a:rPr lang="en-US" smtClean="0"/>
              <a:pPr/>
              <a:t>8/4/2023</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Title of Project</a:t>
            </a:r>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270E4E-6CF8-481F-A60C-CCDFC47DD1F2}" type="slidenum">
              <a:rPr lang="en-US" smtClean="0"/>
              <a:pPr/>
              <a:t>‹#›</a:t>
            </a:fld>
            <a:endParaRPr lang="en-US" dirty="0"/>
          </a:p>
        </p:txBody>
      </p:sp>
    </p:spTree>
    <p:extLst>
      <p:ext uri="{BB962C8B-B14F-4D97-AF65-F5344CB8AC3E}">
        <p14:creationId xmlns:p14="http://schemas.microsoft.com/office/powerpoint/2010/main" val="473437865"/>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 id="2147484110"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qapita.com/" TargetMode="External"/><Relationship Id="rId2" Type="http://schemas.openxmlformats.org/officeDocument/2006/relationships/hyperlink" Target="https://esopguardian.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46126" y="2302292"/>
            <a:ext cx="5832648" cy="1909935"/>
          </a:xfrm>
        </p:spPr>
        <p:txBody>
          <a:bodyPr>
            <a:normAutofit/>
          </a:bodyPr>
          <a:lstStyle/>
          <a:p>
            <a:r>
              <a:rPr lang="en-US" sz="1800" b="1" dirty="0">
                <a:latin typeface="Arial" panose="020B0604020202020204" pitchFamily="34" charset="0"/>
                <a:cs typeface="Arial" panose="020B0604020202020204" pitchFamily="34" charset="0"/>
              </a:rPr>
              <a:t>Presented by :</a:t>
            </a:r>
          </a:p>
          <a:p>
            <a:r>
              <a:rPr lang="en-US" sz="1800" dirty="0">
                <a:latin typeface="Arial" panose="020B0604020202020204" pitchFamily="34" charset="0"/>
                <a:cs typeface="Arial" panose="020B0604020202020204" pitchFamily="34" charset="0"/>
              </a:rPr>
              <a:t>SAVALIYA SMIT ASHOKBHAI (200303108050)</a:t>
            </a:r>
          </a:p>
          <a:p>
            <a:r>
              <a:rPr lang="en-US" sz="1800" dirty="0">
                <a:latin typeface="Arial" panose="020B0604020202020204" pitchFamily="34" charset="0"/>
                <a:cs typeface="Arial" panose="020B0604020202020204" pitchFamily="34" charset="0"/>
              </a:rPr>
              <a:t>PARMAR RIDHAM NILESHBHAI (200303108056)</a:t>
            </a:r>
          </a:p>
          <a:p>
            <a:r>
              <a:rPr lang="en-US" sz="1800" dirty="0">
                <a:latin typeface="Arial" panose="020B0604020202020204" pitchFamily="34" charset="0"/>
                <a:cs typeface="Arial" panose="020B0604020202020204" pitchFamily="34" charset="0"/>
              </a:rPr>
              <a:t>MIROLIYA PARTH DIPAKBHAI (200303108170)</a:t>
            </a:r>
          </a:p>
          <a:p>
            <a:r>
              <a:rPr lang="en-US" sz="1800" dirty="0">
                <a:latin typeface="Arial" panose="020B0604020202020204" pitchFamily="34" charset="0"/>
                <a:cs typeface="Arial" panose="020B0604020202020204" pitchFamily="34" charset="0"/>
              </a:rPr>
              <a:t>SOJITRA ZEEL MAGANBHAI (200303108175)</a:t>
            </a:r>
          </a:p>
        </p:txBody>
      </p:sp>
      <p:sp>
        <p:nvSpPr>
          <p:cNvPr id="4" name="Title 1"/>
          <p:cNvSpPr txBox="1">
            <a:spLocks/>
          </p:cNvSpPr>
          <p:nvPr/>
        </p:nvSpPr>
        <p:spPr>
          <a:xfrm>
            <a:off x="647700" y="2293647"/>
            <a:ext cx="7429500" cy="963613"/>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endParaRPr lang="en-IN" dirty="0">
              <a:latin typeface="Arial" pitchFamily="34" charset="0"/>
              <a:cs typeface="Arial" pitchFamily="34" charset="0"/>
            </a:endParaRPr>
          </a:p>
        </p:txBody>
      </p:sp>
      <p:sp>
        <p:nvSpPr>
          <p:cNvPr id="6" name="Subtitle 4"/>
          <p:cNvSpPr txBox="1">
            <a:spLocks/>
          </p:cNvSpPr>
          <p:nvPr/>
        </p:nvSpPr>
        <p:spPr>
          <a:xfrm>
            <a:off x="1446126" y="4293096"/>
            <a:ext cx="3413906" cy="1141526"/>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sz="1800" b="1" dirty="0">
                <a:solidFill>
                  <a:schemeClr val="tx1"/>
                </a:solidFill>
                <a:latin typeface="Arial" panose="020B0604020202020204" pitchFamily="34" charset="0"/>
                <a:cs typeface="Arial" panose="020B0604020202020204" pitchFamily="34" charset="0"/>
              </a:rPr>
              <a:t>Under guidance of : </a:t>
            </a:r>
          </a:p>
          <a:p>
            <a:r>
              <a:rPr lang="en-US" sz="1800" b="1" dirty="0">
                <a:solidFill>
                  <a:schemeClr val="tx1"/>
                </a:solidFill>
                <a:latin typeface="Arial" panose="020B0604020202020204" pitchFamily="34" charset="0"/>
                <a:cs typeface="Arial" panose="020B0604020202020204" pitchFamily="34" charset="0"/>
              </a:rPr>
              <a:t>Prof. PRIYAM MEHTA</a:t>
            </a:r>
          </a:p>
          <a:p>
            <a:r>
              <a:rPr lang="en-US" sz="1800" dirty="0">
                <a:solidFill>
                  <a:schemeClr val="tx1"/>
                </a:solidFill>
                <a:latin typeface="Arial" panose="020B0604020202020204" pitchFamily="34" charset="0"/>
                <a:cs typeface="Arial" panose="020B0604020202020204" pitchFamily="34" charset="0"/>
              </a:rPr>
              <a:t>Assistant Professor</a:t>
            </a:r>
          </a:p>
          <a:p>
            <a:r>
              <a:rPr lang="en-US" sz="1800" dirty="0">
                <a:solidFill>
                  <a:schemeClr val="tx1"/>
                </a:solidFill>
                <a:latin typeface="Arial" panose="020B0604020202020204" pitchFamily="34" charset="0"/>
                <a:cs typeface="Arial" panose="020B0604020202020204" pitchFamily="34" charset="0"/>
              </a:rPr>
              <a:t>(IT Department) </a:t>
            </a:r>
          </a:p>
        </p:txBody>
      </p:sp>
      <p:pic>
        <p:nvPicPr>
          <p:cNvPr id="7" name="Picture 6" descr="http://upload.wikimedia.org/wikipedia/en/8/8d/Parul_Institute_of_Engineering_and_Technology_logo.jpg"/>
          <p:cNvPicPr/>
          <p:nvPr/>
        </p:nvPicPr>
        <p:blipFill>
          <a:blip r:embed="rId3"/>
          <a:srcRect/>
          <a:stretch>
            <a:fillRect/>
          </a:stretch>
        </p:blipFill>
        <p:spPr bwMode="auto">
          <a:xfrm>
            <a:off x="7020272" y="198008"/>
            <a:ext cx="1814736" cy="878972"/>
          </a:xfrm>
          <a:prstGeom prst="rect">
            <a:avLst/>
          </a:prstGeom>
          <a:noFill/>
          <a:ln w="9525">
            <a:noFill/>
            <a:miter lim="800000"/>
            <a:headEnd/>
            <a:tailEnd/>
          </a:ln>
        </p:spPr>
      </p:pic>
      <p:sp>
        <p:nvSpPr>
          <p:cNvPr id="9" name="TextBox 8">
            <a:extLst>
              <a:ext uri="{FF2B5EF4-FFF2-40B4-BE49-F238E27FC236}">
                <a16:creationId xmlns:a16="http://schemas.microsoft.com/office/drawing/2014/main" id="{0B2C09BB-D210-BD2B-B6DA-FA67344FE025}"/>
              </a:ext>
            </a:extLst>
          </p:cNvPr>
          <p:cNvSpPr txBox="1"/>
          <p:nvPr/>
        </p:nvSpPr>
        <p:spPr>
          <a:xfrm>
            <a:off x="564096" y="769293"/>
            <a:ext cx="7596708" cy="1138773"/>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Rapid ESOP</a:t>
            </a:r>
          </a:p>
          <a:p>
            <a:pPr algn="ctr"/>
            <a:r>
              <a:rPr lang="en-US" sz="2000" b="1" dirty="0">
                <a:latin typeface="Arial" panose="020B0604020202020204" pitchFamily="34" charset="0"/>
                <a:cs typeface="Arial" panose="020B0604020202020204" pitchFamily="34" charset="0"/>
              </a:rPr>
              <a:t>(EMPLOYEE STOCK OWNERSHIP PLAN)</a:t>
            </a:r>
          </a:p>
          <a:p>
            <a:pPr algn="ctr"/>
            <a:r>
              <a:rPr lang="en-US" b="1" dirty="0">
                <a:latin typeface="Arial" panose="020B0604020202020204" pitchFamily="34" charset="0"/>
                <a:cs typeface="Arial" panose="020B0604020202020204" pitchFamily="34" charset="0"/>
              </a:rPr>
              <a:t>ESOP MANAGEMENT SYSTEM</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9381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85094"/>
            <a:ext cx="8305800" cy="471582"/>
          </a:xfrm>
        </p:spPr>
        <p:txBody>
          <a:bodyPr>
            <a:normAutofit/>
          </a:bodyPr>
          <a:lstStyle/>
          <a:p>
            <a:pPr algn="l"/>
            <a:r>
              <a:rPr lang="en-US" sz="2000" b="1" dirty="0">
                <a:latin typeface="Arial" panose="020B0604020202020204" pitchFamily="34" charset="0"/>
                <a:ea typeface="Arial Unicode MS" pitchFamily="34" charset="-128"/>
                <a:cs typeface="Arial" panose="020B0604020202020204" pitchFamily="34" charset="0"/>
              </a:rPr>
              <a:t>Paper 2: </a:t>
            </a:r>
            <a:r>
              <a:rPr lang="en-IN" sz="2000" b="1" i="0" dirty="0">
                <a:effectLst/>
                <a:latin typeface="Arial" panose="020B0604020202020204" pitchFamily="34" charset="0"/>
                <a:cs typeface="Arial" panose="020B0604020202020204" pitchFamily="34" charset="0"/>
              </a:rPr>
              <a:t>ESOP </a:t>
            </a:r>
            <a:r>
              <a:rPr lang="en-IN" sz="2000" b="1" i="0" cap="none" dirty="0">
                <a:effectLst/>
                <a:latin typeface="Arial" panose="020B0604020202020204" pitchFamily="34" charset="0"/>
                <a:cs typeface="Arial" panose="020B0604020202020204" pitchFamily="34" charset="0"/>
              </a:rPr>
              <a:t>and company performance</a:t>
            </a:r>
            <a:endParaRPr lang="en-US" sz="2000" b="1" dirty="0">
              <a:latin typeface="Arial" panose="020B0604020202020204" pitchFamily="34" charset="0"/>
              <a:ea typeface="Arial Unicode MS" pitchFamily="34" charset="-128"/>
              <a:cs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29973661"/>
              </p:ext>
            </p:extLst>
          </p:nvPr>
        </p:nvGraphicFramePr>
        <p:xfrm>
          <a:off x="495300" y="1484127"/>
          <a:ext cx="8153400" cy="4266881"/>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69504">
                  <a:extLst>
                    <a:ext uri="{9D8B030D-6E8A-4147-A177-3AD203B41FA5}">
                      <a16:colId xmlns:a16="http://schemas.microsoft.com/office/drawing/2014/main" val="20003"/>
                    </a:ext>
                  </a:extLst>
                </a:gridCol>
                <a:gridCol w="1454696">
                  <a:extLst>
                    <a:ext uri="{9D8B030D-6E8A-4147-A177-3AD203B41FA5}">
                      <a16:colId xmlns:a16="http://schemas.microsoft.com/office/drawing/2014/main" val="20004"/>
                    </a:ext>
                  </a:extLst>
                </a:gridCol>
              </a:tblGrid>
              <a:tr h="1474971">
                <a:tc>
                  <a:txBody>
                    <a:bodyPr/>
                    <a:lstStyle/>
                    <a:p>
                      <a:pPr algn="ctr"/>
                      <a:r>
                        <a:rPr lang="en-GB" sz="1800" dirty="0">
                          <a:latin typeface="Arial" panose="020B0604020202020204" pitchFamily="34" charset="0"/>
                          <a:cs typeface="Arial" panose="020B0604020202020204" pitchFamily="34" charset="0"/>
                        </a:rPr>
                        <a:t>Publication  Year</a:t>
                      </a:r>
                    </a:p>
                  </a:txBody>
                  <a:tcPr/>
                </a:tc>
                <a:tc>
                  <a:txBody>
                    <a:bodyPr/>
                    <a:lstStyle/>
                    <a:p>
                      <a:pPr algn="ctr"/>
                      <a:r>
                        <a:rPr lang="en-GB" sz="1800" dirty="0">
                          <a:latin typeface="Arial" panose="020B0604020202020204" pitchFamily="34" charset="0"/>
                          <a:cs typeface="Arial" panose="020B0604020202020204" pitchFamily="34" charset="0"/>
                        </a:rPr>
                        <a:t>Author name</a:t>
                      </a:r>
                    </a:p>
                  </a:txBody>
                  <a:tcPr/>
                </a:tc>
                <a:tc>
                  <a:txBody>
                    <a:bodyPr/>
                    <a:lstStyle/>
                    <a:p>
                      <a:pPr algn="ctr"/>
                      <a:r>
                        <a:rPr lang="en-GB" sz="1800" dirty="0">
                          <a:latin typeface="Arial" panose="020B0604020202020204" pitchFamily="34" charset="0"/>
                          <a:cs typeface="Arial" panose="020B0604020202020204" pitchFamily="34" charset="0"/>
                        </a:rPr>
                        <a:t>Approach (Methodology) </a:t>
                      </a:r>
                    </a:p>
                  </a:txBody>
                  <a:tcPr/>
                </a:tc>
                <a:tc>
                  <a:txBody>
                    <a:bodyPr/>
                    <a:lstStyle/>
                    <a:p>
                      <a:pPr algn="ctr"/>
                      <a:r>
                        <a:rPr lang="en-GB" sz="1800" dirty="0">
                          <a:latin typeface="Arial" panose="020B0604020202020204" pitchFamily="34" charset="0"/>
                          <a:cs typeface="Arial" panose="020B0604020202020204" pitchFamily="34" charset="0"/>
                        </a:rPr>
                        <a:t>Advantages</a:t>
                      </a:r>
                    </a:p>
                  </a:txBody>
                  <a:tcPr/>
                </a:tc>
                <a:tc>
                  <a:txBody>
                    <a:bodyPr/>
                    <a:lstStyle/>
                    <a:p>
                      <a:pPr algn="ctr"/>
                      <a:r>
                        <a:rPr lang="en-GB" sz="1800" dirty="0">
                          <a:latin typeface="Arial" panose="020B0604020202020204" pitchFamily="34" charset="0"/>
                          <a:cs typeface="Arial" panose="020B0604020202020204" pitchFamily="34" charset="0"/>
                        </a:rPr>
                        <a:t>Limitations</a:t>
                      </a:r>
                    </a:p>
                  </a:txBody>
                  <a:tcPr/>
                </a:tc>
                <a:extLst>
                  <a:ext uri="{0D108BD9-81ED-4DB2-BD59-A6C34878D82A}">
                    <a16:rowId xmlns:a16="http://schemas.microsoft.com/office/drawing/2014/main" val="10000"/>
                  </a:ext>
                </a:extLst>
              </a:tr>
              <a:tr h="2791910">
                <a:tc>
                  <a:txBody>
                    <a:bodyPr/>
                    <a:lstStyle/>
                    <a:p>
                      <a:r>
                        <a:rPr lang="en-IN" sz="1800" b="0" i="0" kern="1200" dirty="0">
                          <a:solidFill>
                            <a:schemeClr val="dk1"/>
                          </a:solidFill>
                          <a:effectLst/>
                          <a:latin typeface="Arial" panose="020B0604020202020204" pitchFamily="34" charset="0"/>
                          <a:ea typeface="+mn-ea"/>
                          <a:cs typeface="Arial" panose="020B0604020202020204" pitchFamily="34" charset="0"/>
                        </a:rPr>
                        <a:t>2021</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Lee, S. and Chen, W</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We conducted a study using financial data from publicly-traded companies over a ten-year period.</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ESOP adoption was positively correlated with improved company performance over the long term.</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The study only considered publicly-traded firms and may not apply to private companies</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Tree>
    <p:extLst>
      <p:ext uri="{BB962C8B-B14F-4D97-AF65-F5344CB8AC3E}">
        <p14:creationId xmlns:p14="http://schemas.microsoft.com/office/powerpoint/2010/main" val="91050657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5134"/>
            <a:ext cx="6023550" cy="414790"/>
          </a:xfrm>
        </p:spPr>
        <p:txBody>
          <a:bodyPr>
            <a:noAutofit/>
          </a:bodyPr>
          <a:lstStyle/>
          <a:p>
            <a:pPr algn="ctr"/>
            <a:r>
              <a:rPr lang="en-US" sz="2000" b="1" dirty="0">
                <a:latin typeface="Arial" panose="020B0604020202020204" pitchFamily="34" charset="0"/>
                <a:ea typeface="Arial Unicode MS" pitchFamily="34" charset="-128"/>
                <a:cs typeface="Arial" panose="020B0604020202020204" pitchFamily="34" charset="0"/>
              </a:rPr>
              <a:t>Paper 3: </a:t>
            </a:r>
            <a:r>
              <a:rPr lang="en-IN" sz="2000" b="1" cap="none" dirty="0">
                <a:latin typeface="Arial" panose="020B0604020202020204" pitchFamily="34" charset="0"/>
                <a:ea typeface="Arial Unicode MS" pitchFamily="34" charset="-128"/>
                <a:cs typeface="Arial" panose="020B0604020202020204" pitchFamily="34" charset="0"/>
              </a:rPr>
              <a:t>E</a:t>
            </a:r>
            <a:r>
              <a:rPr lang="en-IN" sz="2000" b="1" i="0" cap="none" dirty="0">
                <a:effectLst/>
                <a:latin typeface="Arial" panose="020B0604020202020204" pitchFamily="34" charset="0"/>
                <a:cs typeface="Arial" panose="020B0604020202020204" pitchFamily="34" charset="0"/>
              </a:rPr>
              <a:t>mployee perspectives on</a:t>
            </a:r>
            <a:r>
              <a:rPr lang="en-IN" sz="2000" b="1" i="0" dirty="0">
                <a:effectLst/>
                <a:latin typeface="Arial" panose="020B0604020202020204" pitchFamily="34" charset="0"/>
                <a:cs typeface="Arial" panose="020B0604020202020204" pitchFamily="34" charset="0"/>
              </a:rPr>
              <a:t> ESOPs</a:t>
            </a:r>
            <a:endParaRPr lang="en-US" sz="2000" b="1" dirty="0">
              <a:latin typeface="Arial" panose="020B0604020202020204" pitchFamily="34" charset="0"/>
              <a:ea typeface="Arial Unicode MS" pitchFamily="34" charset="-128"/>
              <a:cs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2867669"/>
              </p:ext>
            </p:extLst>
          </p:nvPr>
        </p:nvGraphicFramePr>
        <p:xfrm>
          <a:off x="287778" y="1650531"/>
          <a:ext cx="8568444" cy="4813172"/>
        </p:xfrm>
        <a:graphic>
          <a:graphicData uri="http://schemas.openxmlformats.org/drawingml/2006/table">
            <a:tbl>
              <a:tblPr firstRow="1" bandRow="1">
                <a:tableStyleId>{5C22544A-7EE6-4342-B048-85BDC9FD1C3A}</a:tableStyleId>
              </a:tblPr>
              <a:tblGrid>
                <a:gridCol w="1469085">
                  <a:extLst>
                    <a:ext uri="{9D8B030D-6E8A-4147-A177-3AD203B41FA5}">
                      <a16:colId xmlns:a16="http://schemas.microsoft.com/office/drawing/2014/main" val="20000"/>
                    </a:ext>
                  </a:extLst>
                </a:gridCol>
                <a:gridCol w="1437692">
                  <a:extLst>
                    <a:ext uri="{9D8B030D-6E8A-4147-A177-3AD203B41FA5}">
                      <a16:colId xmlns:a16="http://schemas.microsoft.com/office/drawing/2014/main" val="20001"/>
                    </a:ext>
                  </a:extLst>
                </a:gridCol>
                <a:gridCol w="2205550">
                  <a:extLst>
                    <a:ext uri="{9D8B030D-6E8A-4147-A177-3AD203B41FA5}">
                      <a16:colId xmlns:a16="http://schemas.microsoft.com/office/drawing/2014/main" val="20002"/>
                    </a:ext>
                  </a:extLst>
                </a:gridCol>
                <a:gridCol w="1708577">
                  <a:extLst>
                    <a:ext uri="{9D8B030D-6E8A-4147-A177-3AD203B41FA5}">
                      <a16:colId xmlns:a16="http://schemas.microsoft.com/office/drawing/2014/main" val="20003"/>
                    </a:ext>
                  </a:extLst>
                </a:gridCol>
                <a:gridCol w="1747540">
                  <a:extLst>
                    <a:ext uri="{9D8B030D-6E8A-4147-A177-3AD203B41FA5}">
                      <a16:colId xmlns:a16="http://schemas.microsoft.com/office/drawing/2014/main" val="20004"/>
                    </a:ext>
                  </a:extLst>
                </a:gridCol>
              </a:tblGrid>
              <a:tr h="1548734">
                <a:tc>
                  <a:txBody>
                    <a:bodyPr/>
                    <a:lstStyle/>
                    <a:p>
                      <a:pPr algn="ctr"/>
                      <a:r>
                        <a:rPr lang="en-GB" sz="1800" dirty="0">
                          <a:latin typeface="Arial" panose="020B0604020202020204" pitchFamily="34" charset="0"/>
                          <a:cs typeface="Arial" panose="020B0604020202020204" pitchFamily="34" charset="0"/>
                        </a:rPr>
                        <a:t>Publication  Year</a:t>
                      </a:r>
                    </a:p>
                  </a:txBody>
                  <a:tcPr/>
                </a:tc>
                <a:tc>
                  <a:txBody>
                    <a:bodyPr/>
                    <a:lstStyle/>
                    <a:p>
                      <a:pPr algn="ctr"/>
                      <a:r>
                        <a:rPr lang="en-GB" sz="1800" dirty="0">
                          <a:latin typeface="Arial" panose="020B0604020202020204" pitchFamily="34" charset="0"/>
                          <a:cs typeface="Arial" panose="020B0604020202020204" pitchFamily="34" charset="0"/>
                        </a:rPr>
                        <a:t>Author name</a:t>
                      </a:r>
                    </a:p>
                  </a:txBody>
                  <a:tcPr/>
                </a:tc>
                <a:tc>
                  <a:txBody>
                    <a:bodyPr/>
                    <a:lstStyle/>
                    <a:p>
                      <a:pPr algn="ctr"/>
                      <a:r>
                        <a:rPr lang="en-GB" sz="1800" dirty="0">
                          <a:latin typeface="Arial" panose="020B0604020202020204" pitchFamily="34" charset="0"/>
                          <a:cs typeface="Arial" panose="020B0604020202020204" pitchFamily="34" charset="0"/>
                        </a:rPr>
                        <a:t>Approach (Methodology) </a:t>
                      </a:r>
                    </a:p>
                  </a:txBody>
                  <a:tcPr/>
                </a:tc>
                <a:tc>
                  <a:txBody>
                    <a:bodyPr/>
                    <a:lstStyle/>
                    <a:p>
                      <a:pPr algn="ctr"/>
                      <a:r>
                        <a:rPr lang="en-GB" sz="1800" dirty="0">
                          <a:latin typeface="Arial" panose="020B0604020202020204" pitchFamily="34" charset="0"/>
                          <a:cs typeface="Arial" panose="020B0604020202020204" pitchFamily="34" charset="0"/>
                        </a:rPr>
                        <a:t>Advantages</a:t>
                      </a:r>
                    </a:p>
                  </a:txBody>
                  <a:tcPr/>
                </a:tc>
                <a:tc>
                  <a:txBody>
                    <a:bodyPr/>
                    <a:lstStyle/>
                    <a:p>
                      <a:pPr algn="ctr"/>
                      <a:r>
                        <a:rPr lang="en-GB" sz="1800" dirty="0">
                          <a:latin typeface="Arial" panose="020B0604020202020204" pitchFamily="34" charset="0"/>
                          <a:cs typeface="Arial" panose="020B0604020202020204" pitchFamily="34" charset="0"/>
                        </a:rPr>
                        <a:t>Limitations</a:t>
                      </a:r>
                    </a:p>
                  </a:txBody>
                  <a:tcPr/>
                </a:tc>
                <a:extLst>
                  <a:ext uri="{0D108BD9-81ED-4DB2-BD59-A6C34878D82A}">
                    <a16:rowId xmlns:a16="http://schemas.microsoft.com/office/drawing/2014/main" val="10000"/>
                  </a:ext>
                </a:extLst>
              </a:tr>
              <a:tr h="3264438">
                <a:tc>
                  <a:txBody>
                    <a:bodyPr/>
                    <a:lstStyle/>
                    <a:p>
                      <a:r>
                        <a:rPr lang="en-IN" sz="1800" b="0" i="0" kern="1200" dirty="0">
                          <a:solidFill>
                            <a:schemeClr val="dk1"/>
                          </a:solidFill>
                          <a:effectLst/>
                          <a:latin typeface="Arial" panose="020B0604020202020204" pitchFamily="34" charset="0"/>
                          <a:ea typeface="+mn-ea"/>
                          <a:cs typeface="Arial" panose="020B0604020202020204" pitchFamily="34" charset="0"/>
                        </a:rPr>
                        <a:t>2019</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Brown, M. and Garcia, R.</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Qualitative case studies and interviews with employees from five companies with ESOPs.</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Employees generally viewed ESOPs positively, associating them with increased job satisfaction and commitment.</a:t>
                      </a:r>
                      <a:endParaRPr lang="en-GB" sz="18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The study focused on specific industries, limiting generalizability</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Tree>
    <p:extLst>
      <p:ext uri="{BB962C8B-B14F-4D97-AF65-F5344CB8AC3E}">
        <p14:creationId xmlns:p14="http://schemas.microsoft.com/office/powerpoint/2010/main" val="294699443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79512"/>
            <a:ext cx="7620000" cy="1143000"/>
          </a:xfrm>
        </p:spPr>
        <p:txBody>
          <a:bodyPr>
            <a:noAutofit/>
          </a:bodyPr>
          <a:lstStyle/>
          <a:p>
            <a:pPr algn="ctr"/>
            <a:r>
              <a:rPr lang="en-IN" b="1" dirty="0">
                <a:latin typeface="Arial" panose="020B0604020202020204" pitchFamily="34" charset="0"/>
                <a:cs typeface="Arial" panose="020B0604020202020204" pitchFamily="34" charset="0"/>
              </a:rPr>
              <a:t>Methodology</a:t>
            </a:r>
            <a:br>
              <a:rPr lang="en-IN"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TextBox 5">
            <a:extLst>
              <a:ext uri="{FF2B5EF4-FFF2-40B4-BE49-F238E27FC236}">
                <a16:creationId xmlns:a16="http://schemas.microsoft.com/office/drawing/2014/main" id="{8E9097B9-0916-7D62-476B-E50A25991DBB}"/>
              </a:ext>
            </a:extLst>
          </p:cNvPr>
          <p:cNvSpPr txBox="1"/>
          <p:nvPr/>
        </p:nvSpPr>
        <p:spPr>
          <a:xfrm>
            <a:off x="579155" y="1467036"/>
            <a:ext cx="7713456"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 have designed the front-end of the system with great attention to detail, using the powerful React.js and bootstrap framework. By utilizing React.js, we have developed two user-friendly dashboards: one for the company and another for the employees. This ensures that everyone can easily navigate and use the system without any confusion. The experience has been made seamless and straightforward, so both the company and the employees find it easy to use.</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4F01213-F4ED-F24D-5AB0-504B085D9A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3588737"/>
            <a:ext cx="5787008" cy="2893504"/>
          </a:xfrm>
          <a:prstGeom prst="rect">
            <a:avLst/>
          </a:prstGeom>
        </p:spPr>
      </p:pic>
    </p:spTree>
    <p:extLst>
      <p:ext uri="{BB962C8B-B14F-4D97-AF65-F5344CB8AC3E}">
        <p14:creationId xmlns:p14="http://schemas.microsoft.com/office/powerpoint/2010/main" val="12356279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E05F7-7979-C859-2EDC-D21D12895E8C}"/>
              </a:ext>
            </a:extLst>
          </p:cNvPr>
          <p:cNvSpPr>
            <a:spLocks noGrp="1"/>
          </p:cNvSpPr>
          <p:nvPr>
            <p:ph idx="1"/>
          </p:nvPr>
        </p:nvSpPr>
        <p:spPr>
          <a:xfrm>
            <a:off x="467544" y="1268760"/>
            <a:ext cx="7955280" cy="4069080"/>
          </a:xfrm>
        </p:spPr>
        <p:txBody>
          <a:bodyPr>
            <a:normAutofit/>
          </a:bodyPr>
          <a:lstStyle/>
          <a:p>
            <a:pPr algn="just"/>
            <a:r>
              <a:rPr lang="en-US" sz="1800" dirty="0">
                <a:latin typeface="Arial" panose="020B0604020202020204" pitchFamily="34" charset="0"/>
                <a:cs typeface="Arial" panose="020B0604020202020204" pitchFamily="34" charset="0"/>
              </a:rPr>
              <a:t>We have built the backend using the efficient Spring Boot framework of Java. With Spring Boot, we created a powerful API that manages all the ESOP data. This includes both the company's ESOP information and the details related to employees' ESOP ownership. This robust architecture ensures that data is handled smoothly and effectively, enabling efficient management of ESOP for everyone involved, including the company and its employees.</a:t>
            </a:r>
            <a:endParaRPr lang="en-IN" sz="18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4269E8D-A11F-A043-5918-AB91B9514779}"/>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pic>
        <p:nvPicPr>
          <p:cNvPr id="8" name="Picture 7">
            <a:extLst>
              <a:ext uri="{FF2B5EF4-FFF2-40B4-BE49-F238E27FC236}">
                <a16:creationId xmlns:a16="http://schemas.microsoft.com/office/drawing/2014/main" id="{70396D23-50E3-CD3F-B967-A925AE2FE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333" y="3140968"/>
            <a:ext cx="6185334" cy="2960502"/>
          </a:xfrm>
          <a:prstGeom prst="rect">
            <a:avLst/>
          </a:prstGeom>
        </p:spPr>
      </p:pic>
    </p:spTree>
    <p:extLst>
      <p:ext uri="{BB962C8B-B14F-4D97-AF65-F5344CB8AC3E}">
        <p14:creationId xmlns:p14="http://schemas.microsoft.com/office/powerpoint/2010/main" val="60279164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5689-906E-EEF7-C7F5-7A8D4722A3D6}"/>
              </a:ext>
            </a:extLst>
          </p:cNvPr>
          <p:cNvSpPr>
            <a:spLocks noGrp="1"/>
          </p:cNvSpPr>
          <p:nvPr>
            <p:ph idx="1"/>
          </p:nvPr>
        </p:nvSpPr>
        <p:spPr>
          <a:xfrm>
            <a:off x="594360" y="1306382"/>
            <a:ext cx="7955280" cy="4069080"/>
          </a:xfrm>
        </p:spPr>
        <p:txBody>
          <a:bodyPr>
            <a:normAutofit/>
          </a:bodyPr>
          <a:lstStyle/>
          <a:p>
            <a:pPr algn="just"/>
            <a:r>
              <a:rPr lang="en-US" sz="1800" dirty="0">
                <a:latin typeface="Arial" panose="020B0604020202020204" pitchFamily="34" charset="0"/>
                <a:cs typeface="Arial" panose="020B0604020202020204" pitchFamily="34" charset="0"/>
              </a:rPr>
              <a:t>We decided to use the strong and dependable MySQL database to store and manage all the data for both employees and companies securely. MySQL has a track record of reliability and scalability, making it a great choice for our needs. It allows us to store and retrieve data smoothly, and we can effectively manage all ESOP-related information with confidence. Rest assured that your data is kept confidential and intact, providing a secure foundation for all users involved in the ESOP system.</a:t>
            </a:r>
            <a:endParaRPr lang="en-IN" sz="18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6489D916-16F5-CAA0-AED9-ABC59F554694}"/>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pic>
        <p:nvPicPr>
          <p:cNvPr id="8" name="Picture 7">
            <a:extLst>
              <a:ext uri="{FF2B5EF4-FFF2-40B4-BE49-F238E27FC236}">
                <a16:creationId xmlns:a16="http://schemas.microsoft.com/office/drawing/2014/main" id="{38D512D4-8106-7EDC-1A95-10676AE1C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340922"/>
            <a:ext cx="5503224" cy="3014924"/>
          </a:xfrm>
          <a:prstGeom prst="rect">
            <a:avLst/>
          </a:prstGeom>
        </p:spPr>
      </p:pic>
    </p:spTree>
    <p:extLst>
      <p:ext uri="{BB962C8B-B14F-4D97-AF65-F5344CB8AC3E}">
        <p14:creationId xmlns:p14="http://schemas.microsoft.com/office/powerpoint/2010/main" val="25284714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95" y="749820"/>
            <a:ext cx="7685671" cy="816792"/>
          </a:xfrm>
        </p:spPr>
        <p:txBody>
          <a:bodyPr>
            <a:normAutofit/>
          </a:bodyPr>
          <a:lstStyle/>
          <a:p>
            <a:pPr algn="ctr"/>
            <a:r>
              <a:rPr lang="en-IN" b="1" dirty="0">
                <a:latin typeface="Arial" panose="020B0604020202020204" pitchFamily="34" charset="0"/>
                <a:cs typeface="Arial" panose="020B0604020202020204" pitchFamily="34" charset="0"/>
              </a:rPr>
              <a:t>Proposed work flow</a:t>
            </a:r>
            <a:endParaRPr lang="en-US" b="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pic>
        <p:nvPicPr>
          <p:cNvPr id="6" name="image2.jpeg">
            <a:extLst>
              <a:ext uri="{FF2B5EF4-FFF2-40B4-BE49-F238E27FC236}">
                <a16:creationId xmlns:a16="http://schemas.microsoft.com/office/drawing/2014/main" id="{969D6C71-68DA-A5B7-0F6B-04AA8E693745}"/>
              </a:ext>
            </a:extLst>
          </p:cNvPr>
          <p:cNvPicPr>
            <a:picLocks noChangeAspect="1"/>
          </p:cNvPicPr>
          <p:nvPr/>
        </p:nvPicPr>
        <p:blipFill>
          <a:blip r:embed="rId2" cstate="print"/>
          <a:stretch>
            <a:fillRect/>
          </a:stretch>
        </p:blipFill>
        <p:spPr>
          <a:xfrm>
            <a:off x="813794" y="2132856"/>
            <a:ext cx="7317221" cy="3960440"/>
          </a:xfrm>
          <a:prstGeom prst="rect">
            <a:avLst/>
          </a:prstGeom>
        </p:spPr>
      </p:pic>
      <p:sp>
        <p:nvSpPr>
          <p:cNvPr id="7" name="TextBox 6">
            <a:extLst>
              <a:ext uri="{FF2B5EF4-FFF2-40B4-BE49-F238E27FC236}">
                <a16:creationId xmlns:a16="http://schemas.microsoft.com/office/drawing/2014/main" id="{193424D3-BFFC-2DA7-2987-00CA3363E032}"/>
              </a:ext>
            </a:extLst>
          </p:cNvPr>
          <p:cNvSpPr txBox="1"/>
          <p:nvPr/>
        </p:nvSpPr>
        <p:spPr>
          <a:xfrm>
            <a:off x="811494" y="1632249"/>
            <a:ext cx="491263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Company registration process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845617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1509539-B683-97CD-4FD2-530AFD97DF7C}"/>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9" name="TextBox 8">
            <a:extLst>
              <a:ext uri="{FF2B5EF4-FFF2-40B4-BE49-F238E27FC236}">
                <a16:creationId xmlns:a16="http://schemas.microsoft.com/office/drawing/2014/main" id="{CE775A4F-730A-1848-ABC2-5BE5BA35423C}"/>
              </a:ext>
            </a:extLst>
          </p:cNvPr>
          <p:cNvSpPr txBox="1"/>
          <p:nvPr/>
        </p:nvSpPr>
        <p:spPr>
          <a:xfrm>
            <a:off x="755576" y="1232277"/>
            <a:ext cx="531261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registration process</a:t>
            </a:r>
            <a:endParaRPr lang="en-IN" b="1"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2E0CAE6C-0048-1C3F-F188-07E5A2C67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57" y="1700808"/>
            <a:ext cx="7956550" cy="3555583"/>
          </a:xfrm>
        </p:spPr>
      </p:pic>
    </p:spTree>
    <p:extLst>
      <p:ext uri="{BB962C8B-B14F-4D97-AF65-F5344CB8AC3E}">
        <p14:creationId xmlns:p14="http://schemas.microsoft.com/office/powerpoint/2010/main" val="212762136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296F-7BA5-FBE7-65A4-84836319EE18}"/>
              </a:ext>
            </a:extLst>
          </p:cNvPr>
          <p:cNvSpPr>
            <a:spLocks noGrp="1"/>
          </p:cNvSpPr>
          <p:nvPr>
            <p:ph type="title"/>
          </p:nvPr>
        </p:nvSpPr>
        <p:spPr>
          <a:xfrm>
            <a:off x="629324" y="798179"/>
            <a:ext cx="8496944" cy="788640"/>
          </a:xfrm>
        </p:spPr>
        <p:txBody>
          <a:bodyPr>
            <a:normAutofit/>
          </a:bodyPr>
          <a:lstStyle/>
          <a:p>
            <a:pPr algn="l"/>
            <a:r>
              <a:rPr lang="en-US" sz="1800" b="1" cap="none" dirty="0">
                <a:latin typeface="Arial" panose="020B0604020202020204" pitchFamily="34" charset="0"/>
                <a:cs typeface="Arial" panose="020B0604020202020204" pitchFamily="34" charset="0"/>
              </a:rPr>
              <a:t>Company and employee login process</a:t>
            </a:r>
            <a:endParaRPr lang="en-IN" sz="1800" b="1" cap="none"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9727A3C1-D103-9171-5B72-7E36BB91CDF0}"/>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pic>
        <p:nvPicPr>
          <p:cNvPr id="8" name="Content Placeholder 7">
            <a:extLst>
              <a:ext uri="{FF2B5EF4-FFF2-40B4-BE49-F238E27FC236}">
                <a16:creationId xmlns:a16="http://schemas.microsoft.com/office/drawing/2014/main" id="{50527F6E-309C-0FA6-4175-A17D3200E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80" y="1435042"/>
            <a:ext cx="7122039" cy="4920804"/>
          </a:xfrm>
        </p:spPr>
      </p:pic>
    </p:spTree>
    <p:extLst>
      <p:ext uri="{BB962C8B-B14F-4D97-AF65-F5344CB8AC3E}">
        <p14:creationId xmlns:p14="http://schemas.microsoft.com/office/powerpoint/2010/main" val="196062288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620000" cy="1143000"/>
          </a:xfrm>
        </p:spPr>
        <p:txBody>
          <a:bodyPr>
            <a:normAutofit/>
          </a:bodyPr>
          <a:lstStyle/>
          <a:p>
            <a:pPr algn="ctr"/>
            <a:r>
              <a:rPr lang="en-US" b="1" dirty="0">
                <a:latin typeface="Arial" panose="020B0604020202020204" pitchFamily="34" charset="0"/>
                <a:cs typeface="Arial" panose="020B0604020202020204" pitchFamily="34" charset="0"/>
              </a:rPr>
              <a:t>IMPLEMENTATION</a:t>
            </a:r>
          </a:p>
        </p:txBody>
      </p:sp>
      <p:sp>
        <p:nvSpPr>
          <p:cNvPr id="4" name="Footer Placeholder 3"/>
          <p:cNvSpPr>
            <a:spLocks noGrp="1"/>
          </p:cNvSpPr>
          <p:nvPr>
            <p:ph type="ftr" sz="quarter" idx="1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Rapid ESOP</a:t>
            </a:r>
          </a:p>
        </p:txBody>
      </p:sp>
      <p:pic>
        <p:nvPicPr>
          <p:cNvPr id="5" name="Picture 4">
            <a:extLst>
              <a:ext uri="{FF2B5EF4-FFF2-40B4-BE49-F238E27FC236}">
                <a16:creationId xmlns:a16="http://schemas.microsoft.com/office/drawing/2014/main" id="{1F617E82-8616-0990-8484-6BE829172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9144000" cy="4090032"/>
          </a:xfrm>
          <a:prstGeom prst="rect">
            <a:avLst/>
          </a:prstGeom>
        </p:spPr>
      </p:pic>
      <p:sp>
        <p:nvSpPr>
          <p:cNvPr id="6" name="TextBox 5">
            <a:extLst>
              <a:ext uri="{FF2B5EF4-FFF2-40B4-BE49-F238E27FC236}">
                <a16:creationId xmlns:a16="http://schemas.microsoft.com/office/drawing/2014/main" id="{88586BCD-BD18-F5D9-ABDB-120B02C4CEE5}"/>
              </a:ext>
            </a:extLst>
          </p:cNvPr>
          <p:cNvSpPr txBox="1"/>
          <p:nvPr/>
        </p:nvSpPr>
        <p:spPr>
          <a:xfrm>
            <a:off x="624408" y="1619508"/>
            <a:ext cx="468052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Company login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041231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2E9D0AD-5D9C-D34D-1B11-EAEA38E0C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60" y="1963602"/>
            <a:ext cx="7956550" cy="3401628"/>
          </a:xfrm>
        </p:spPr>
      </p:pic>
      <p:sp>
        <p:nvSpPr>
          <p:cNvPr id="4" name="Date Placeholder 3">
            <a:extLst>
              <a:ext uri="{FF2B5EF4-FFF2-40B4-BE49-F238E27FC236}">
                <a16:creationId xmlns:a16="http://schemas.microsoft.com/office/drawing/2014/main" id="{FF6D50DB-5B7C-7959-BFD3-EAF042B13616}"/>
              </a:ext>
            </a:extLst>
          </p:cNvPr>
          <p:cNvSpPr>
            <a:spLocks noGrp="1"/>
          </p:cNvSpPr>
          <p:nvPr>
            <p:ph type="dt" sz="half" idx="10"/>
          </p:nvPr>
        </p:nvSpPr>
        <p:spPr/>
        <p:txBody>
          <a:bodyPr/>
          <a:lstStyle/>
          <a:p>
            <a:fld id="{996124A5-C5A7-44AD-BF77-135DC0B123E5}" type="datetime1">
              <a:rPr lang="en-US" smtClean="0"/>
              <a:pPr/>
              <a:t>8/4/2023</a:t>
            </a:fld>
            <a:endParaRPr lang="en-US" dirty="0"/>
          </a:p>
        </p:txBody>
      </p:sp>
      <p:sp>
        <p:nvSpPr>
          <p:cNvPr id="5" name="Footer Placeholder 4">
            <a:extLst>
              <a:ext uri="{FF2B5EF4-FFF2-40B4-BE49-F238E27FC236}">
                <a16:creationId xmlns:a16="http://schemas.microsoft.com/office/drawing/2014/main" id="{AD6519CB-57FF-7BD5-DE1D-65FE8016DCD8}"/>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Slide Number Placeholder 5">
            <a:extLst>
              <a:ext uri="{FF2B5EF4-FFF2-40B4-BE49-F238E27FC236}">
                <a16:creationId xmlns:a16="http://schemas.microsoft.com/office/drawing/2014/main" id="{C171C40B-FC6A-66E0-0800-D18746A238CF}"/>
              </a:ext>
            </a:extLst>
          </p:cNvPr>
          <p:cNvSpPr>
            <a:spLocks noGrp="1"/>
          </p:cNvSpPr>
          <p:nvPr>
            <p:ph type="sldNum" sz="quarter" idx="12"/>
          </p:nvPr>
        </p:nvSpPr>
        <p:spPr/>
        <p:txBody>
          <a:bodyPr/>
          <a:lstStyle/>
          <a:p>
            <a:fld id="{C7270E4E-6CF8-481F-A60C-CCDFC47DD1F2}" type="slidenum">
              <a:rPr lang="en-US" smtClean="0"/>
              <a:pPr/>
              <a:t>19</a:t>
            </a:fld>
            <a:endParaRPr lang="en-US" dirty="0"/>
          </a:p>
        </p:txBody>
      </p:sp>
      <p:sp>
        <p:nvSpPr>
          <p:cNvPr id="9" name="TextBox 8">
            <a:extLst>
              <a:ext uri="{FF2B5EF4-FFF2-40B4-BE49-F238E27FC236}">
                <a16:creationId xmlns:a16="http://schemas.microsoft.com/office/drawing/2014/main" id="{85DF1410-A866-5BF4-7771-3D149329D2FA}"/>
              </a:ext>
            </a:extLst>
          </p:cNvPr>
          <p:cNvSpPr txBox="1"/>
          <p:nvPr/>
        </p:nvSpPr>
        <p:spPr>
          <a:xfrm>
            <a:off x="594360" y="1328346"/>
            <a:ext cx="669674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Company dashboard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37690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864" y="504982"/>
            <a:ext cx="2776334" cy="1083568"/>
          </a:xfrm>
        </p:spPr>
        <p:txBody>
          <a:bodyPr>
            <a:noAutofit/>
          </a:bodyPr>
          <a:lstStyle/>
          <a:p>
            <a:r>
              <a:rPr lang="en-US" b="1" dirty="0">
                <a:latin typeface="Arial" panose="020B0604020202020204" pitchFamily="34" charset="0"/>
                <a:ea typeface="Arial Unicode MS" pitchFamily="34" charset="-128"/>
                <a:cs typeface="Arial" panose="020B0604020202020204" pitchFamily="34" charset="0"/>
              </a:rPr>
              <a:t>Outline</a:t>
            </a:r>
          </a:p>
        </p:txBody>
      </p:sp>
      <p:sp>
        <p:nvSpPr>
          <p:cNvPr id="3" name="Content Placeholder 2"/>
          <p:cNvSpPr>
            <a:spLocks noGrp="1"/>
          </p:cNvSpPr>
          <p:nvPr>
            <p:ph idx="1"/>
          </p:nvPr>
        </p:nvSpPr>
        <p:spPr>
          <a:xfrm>
            <a:off x="604438" y="1700808"/>
            <a:ext cx="7955280" cy="4069080"/>
          </a:xfrm>
        </p:spPr>
        <p:txBody>
          <a:bodyPr>
            <a:normAutofit lnSpcReduction="10000"/>
          </a:bodyPr>
          <a:lstStyle/>
          <a:p>
            <a:pPr marL="342900" indent="-342900">
              <a:buFont typeface="Wingdings" pitchFamily="2" charset="2"/>
              <a:buChar char="Ø"/>
            </a:pPr>
            <a:r>
              <a:rPr lang="en-US" dirty="0">
                <a:latin typeface="Arial" panose="020B0604020202020204" pitchFamily="34" charset="0"/>
                <a:cs typeface="Arial" panose="020B0604020202020204" pitchFamily="34" charset="0"/>
              </a:rPr>
              <a:t>Introduction</a:t>
            </a:r>
          </a:p>
          <a:p>
            <a:pPr marL="342900" indent="-342900">
              <a:buFont typeface="Wingdings" pitchFamily="2" charset="2"/>
              <a:buChar char="Ø"/>
            </a:pPr>
            <a:r>
              <a:rPr lang="en-US" dirty="0">
                <a:latin typeface="Arial" panose="020B0604020202020204" pitchFamily="34" charset="0"/>
                <a:cs typeface="Arial" panose="020B0604020202020204" pitchFamily="34" charset="0"/>
              </a:rPr>
              <a:t>Motivation</a:t>
            </a:r>
          </a:p>
          <a:p>
            <a:pPr marL="342900" indent="-342900">
              <a:buFont typeface="Wingdings" pitchFamily="2" charset="2"/>
              <a:buChar char="Ø"/>
            </a:pPr>
            <a:r>
              <a:rPr lang="en-IN" dirty="0">
                <a:latin typeface="Arial" panose="020B0604020202020204" pitchFamily="34" charset="0"/>
                <a:cs typeface="Arial" panose="020B0604020202020204" pitchFamily="34" charset="0"/>
              </a:rPr>
              <a:t>Aim &amp; Objectives</a:t>
            </a:r>
          </a:p>
          <a:p>
            <a:pPr marL="342900" indent="-342900">
              <a:buFont typeface="Wingdings" pitchFamily="2" charset="2"/>
              <a:buChar char="Ø"/>
            </a:pPr>
            <a:r>
              <a:rPr lang="en-IN" dirty="0">
                <a:latin typeface="Arial" panose="020B0604020202020204" pitchFamily="34" charset="0"/>
                <a:cs typeface="Arial" panose="020B0604020202020204" pitchFamily="34" charset="0"/>
              </a:rPr>
              <a:t>Applications</a:t>
            </a:r>
          </a:p>
          <a:p>
            <a:pPr marL="342900" indent="-342900">
              <a:buFont typeface="Wingdings" pitchFamily="2" charset="2"/>
              <a:buChar char="Ø"/>
            </a:pPr>
            <a:r>
              <a:rPr lang="en-IN" dirty="0">
                <a:latin typeface="Arial" panose="020B0604020202020204" pitchFamily="34" charset="0"/>
                <a:cs typeface="Arial" panose="020B0604020202020204" pitchFamily="34" charset="0"/>
              </a:rPr>
              <a:t>Literature Survey</a:t>
            </a:r>
          </a:p>
          <a:p>
            <a:pPr marL="342900" indent="-342900">
              <a:buFont typeface="Wingdings" pitchFamily="2" charset="2"/>
              <a:buChar char="Ø"/>
            </a:pPr>
            <a:r>
              <a:rPr lang="en-IN" dirty="0">
                <a:latin typeface="Arial" panose="020B0604020202020204" pitchFamily="34" charset="0"/>
                <a:cs typeface="Arial" panose="020B0604020202020204" pitchFamily="34" charset="0"/>
              </a:rPr>
              <a:t>Methodology</a:t>
            </a:r>
          </a:p>
          <a:p>
            <a:pPr marL="342900" indent="-342900">
              <a:buFont typeface="Wingdings" pitchFamily="2" charset="2"/>
              <a:buChar char="Ø"/>
            </a:pPr>
            <a:r>
              <a:rPr lang="en-IN" dirty="0">
                <a:latin typeface="Arial" panose="020B0604020202020204" pitchFamily="34" charset="0"/>
                <a:cs typeface="Arial" panose="020B0604020202020204" pitchFamily="34" charset="0"/>
              </a:rPr>
              <a:t>Proposed Work Flow</a:t>
            </a:r>
          </a:p>
          <a:p>
            <a:pPr marL="342900" indent="-342900">
              <a:buFont typeface="Wingdings" pitchFamily="2" charset="2"/>
              <a:buChar char="Ø"/>
            </a:pPr>
            <a:r>
              <a:rPr lang="en-IN" dirty="0">
                <a:latin typeface="Arial" panose="020B0604020202020204" pitchFamily="34" charset="0"/>
                <a:cs typeface="Arial" panose="020B0604020202020204" pitchFamily="34" charset="0"/>
              </a:rPr>
              <a:t>Implementation</a:t>
            </a:r>
          </a:p>
          <a:p>
            <a:pPr marL="342900" indent="-342900">
              <a:buFont typeface="Wingdings" pitchFamily="2" charset="2"/>
              <a:buChar char="Ø"/>
            </a:pPr>
            <a:r>
              <a:rPr lang="en-IN" dirty="0">
                <a:latin typeface="Arial" panose="020B0604020202020204" pitchFamily="34" charset="0"/>
                <a:cs typeface="Arial" panose="020B0604020202020204" pitchFamily="34" charset="0"/>
              </a:rPr>
              <a:t>Conclusion</a:t>
            </a:r>
          </a:p>
          <a:p>
            <a:pPr marL="342900" indent="-342900">
              <a:buFont typeface="Wingdings" pitchFamily="2" charset="2"/>
              <a:buChar char="Ø"/>
            </a:pPr>
            <a:r>
              <a:rPr lang="en-IN" dirty="0">
                <a:latin typeface="Arial" panose="020B0604020202020204" pitchFamily="34" charset="0"/>
                <a:cs typeface="Arial" panose="020B0604020202020204" pitchFamily="34" charset="0"/>
              </a:rPr>
              <a:t>References</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Tree>
    <p:extLst>
      <p:ext uri="{BB962C8B-B14F-4D97-AF65-F5344CB8AC3E}">
        <p14:creationId xmlns:p14="http://schemas.microsoft.com/office/powerpoint/2010/main" val="54003542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8E708D5-1191-6180-FE63-E7CCFD183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25" y="2038370"/>
            <a:ext cx="7956550" cy="3308433"/>
          </a:xfrm>
        </p:spPr>
      </p:pic>
      <p:sp>
        <p:nvSpPr>
          <p:cNvPr id="4" name="Date Placeholder 3">
            <a:extLst>
              <a:ext uri="{FF2B5EF4-FFF2-40B4-BE49-F238E27FC236}">
                <a16:creationId xmlns:a16="http://schemas.microsoft.com/office/drawing/2014/main" id="{0568FE93-AB60-201F-D55A-90AAE4596C53}"/>
              </a:ext>
            </a:extLst>
          </p:cNvPr>
          <p:cNvSpPr>
            <a:spLocks noGrp="1"/>
          </p:cNvSpPr>
          <p:nvPr>
            <p:ph type="dt" sz="half" idx="10"/>
          </p:nvPr>
        </p:nvSpPr>
        <p:spPr/>
        <p:txBody>
          <a:bodyPr/>
          <a:lstStyle/>
          <a:p>
            <a:fld id="{996124A5-C5A7-44AD-BF77-135DC0B123E5}" type="datetime1">
              <a:rPr lang="en-US" smtClean="0"/>
              <a:pPr/>
              <a:t>8/4/2023</a:t>
            </a:fld>
            <a:endParaRPr lang="en-US" dirty="0"/>
          </a:p>
        </p:txBody>
      </p:sp>
      <p:sp>
        <p:nvSpPr>
          <p:cNvPr id="5" name="Footer Placeholder 4">
            <a:extLst>
              <a:ext uri="{FF2B5EF4-FFF2-40B4-BE49-F238E27FC236}">
                <a16:creationId xmlns:a16="http://schemas.microsoft.com/office/drawing/2014/main" id="{748ADB8E-C33C-081D-ACFC-10C2BC1DD1CD}"/>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Slide Number Placeholder 5">
            <a:extLst>
              <a:ext uri="{FF2B5EF4-FFF2-40B4-BE49-F238E27FC236}">
                <a16:creationId xmlns:a16="http://schemas.microsoft.com/office/drawing/2014/main" id="{A68DB764-6607-6361-FE3C-29A60D2445AC}"/>
              </a:ext>
            </a:extLst>
          </p:cNvPr>
          <p:cNvSpPr>
            <a:spLocks noGrp="1"/>
          </p:cNvSpPr>
          <p:nvPr>
            <p:ph type="sldNum" sz="quarter" idx="12"/>
          </p:nvPr>
        </p:nvSpPr>
        <p:spPr/>
        <p:txBody>
          <a:bodyPr/>
          <a:lstStyle/>
          <a:p>
            <a:fld id="{C7270E4E-6CF8-481F-A60C-CCDFC47DD1F2}" type="slidenum">
              <a:rPr lang="en-US" smtClean="0"/>
              <a:pPr/>
              <a:t>20</a:t>
            </a:fld>
            <a:endParaRPr lang="en-US" dirty="0"/>
          </a:p>
        </p:txBody>
      </p:sp>
      <p:sp>
        <p:nvSpPr>
          <p:cNvPr id="9" name="TextBox 8">
            <a:extLst>
              <a:ext uri="{FF2B5EF4-FFF2-40B4-BE49-F238E27FC236}">
                <a16:creationId xmlns:a16="http://schemas.microsoft.com/office/drawing/2014/main" id="{126E4071-304C-569E-56B9-EB3660976180}"/>
              </a:ext>
            </a:extLst>
          </p:cNvPr>
          <p:cNvSpPr txBox="1"/>
          <p:nvPr/>
        </p:nvSpPr>
        <p:spPr>
          <a:xfrm>
            <a:off x="608938" y="1412776"/>
            <a:ext cx="4626347" cy="369332"/>
          </a:xfrm>
          <a:prstGeom prst="rect">
            <a:avLst/>
          </a:prstGeom>
          <a:noFill/>
        </p:spPr>
        <p:txBody>
          <a:bodyPr wrap="square" rtlCol="0">
            <a:spAutoFit/>
          </a:bodyPr>
          <a:lstStyle/>
          <a:p>
            <a:r>
              <a:rPr lang="en-US" b="1" dirty="0"/>
              <a:t>Vesting plans</a:t>
            </a:r>
            <a:endParaRPr lang="en-IN" b="1" dirty="0"/>
          </a:p>
        </p:txBody>
      </p:sp>
    </p:spTree>
    <p:extLst>
      <p:ext uri="{BB962C8B-B14F-4D97-AF65-F5344CB8AC3E}">
        <p14:creationId xmlns:p14="http://schemas.microsoft.com/office/powerpoint/2010/main" val="242041800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3C19CE6-A3A1-0557-0D90-666CB88F9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123" y="2115870"/>
            <a:ext cx="7956550" cy="3640441"/>
          </a:xfrm>
        </p:spPr>
      </p:pic>
      <p:sp>
        <p:nvSpPr>
          <p:cNvPr id="4" name="Date Placeholder 3">
            <a:extLst>
              <a:ext uri="{FF2B5EF4-FFF2-40B4-BE49-F238E27FC236}">
                <a16:creationId xmlns:a16="http://schemas.microsoft.com/office/drawing/2014/main" id="{B0BB2EB8-1630-AFDF-CBAF-C8822CDE8157}"/>
              </a:ext>
            </a:extLst>
          </p:cNvPr>
          <p:cNvSpPr>
            <a:spLocks noGrp="1"/>
          </p:cNvSpPr>
          <p:nvPr>
            <p:ph type="dt" sz="half" idx="10"/>
          </p:nvPr>
        </p:nvSpPr>
        <p:spPr/>
        <p:txBody>
          <a:bodyPr/>
          <a:lstStyle/>
          <a:p>
            <a:fld id="{996124A5-C5A7-44AD-BF77-135DC0B123E5}" type="datetime1">
              <a:rPr lang="en-US" smtClean="0"/>
              <a:pPr/>
              <a:t>8/4/2023</a:t>
            </a:fld>
            <a:endParaRPr lang="en-US" dirty="0"/>
          </a:p>
        </p:txBody>
      </p:sp>
      <p:sp>
        <p:nvSpPr>
          <p:cNvPr id="5" name="Footer Placeholder 4">
            <a:extLst>
              <a:ext uri="{FF2B5EF4-FFF2-40B4-BE49-F238E27FC236}">
                <a16:creationId xmlns:a16="http://schemas.microsoft.com/office/drawing/2014/main" id="{EACDE539-89E3-3A4C-B5C3-A789E953120F}"/>
              </a:ext>
            </a:extLst>
          </p:cNvPr>
          <p:cNvSpPr>
            <a:spLocks noGrp="1"/>
          </p:cNvSpPr>
          <p:nvPr>
            <p:ph type="ftr" sz="quarter" idx="11"/>
          </p:nvPr>
        </p:nvSpPr>
        <p:spPr>
          <a:xfrm>
            <a:off x="619482" y="6355846"/>
            <a:ext cx="5680710" cy="365125"/>
          </a:xfrm>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Slide Number Placeholder 5">
            <a:extLst>
              <a:ext uri="{FF2B5EF4-FFF2-40B4-BE49-F238E27FC236}">
                <a16:creationId xmlns:a16="http://schemas.microsoft.com/office/drawing/2014/main" id="{EA08D91D-A047-0B59-86BA-9939837B60F1}"/>
              </a:ext>
            </a:extLst>
          </p:cNvPr>
          <p:cNvSpPr>
            <a:spLocks noGrp="1"/>
          </p:cNvSpPr>
          <p:nvPr>
            <p:ph type="sldNum" sz="quarter" idx="12"/>
          </p:nvPr>
        </p:nvSpPr>
        <p:spPr/>
        <p:txBody>
          <a:bodyPr/>
          <a:lstStyle/>
          <a:p>
            <a:fld id="{C7270E4E-6CF8-481F-A60C-CCDFC47DD1F2}" type="slidenum">
              <a:rPr lang="en-US" smtClean="0"/>
              <a:pPr/>
              <a:t>21</a:t>
            </a:fld>
            <a:endParaRPr lang="en-US" dirty="0"/>
          </a:p>
        </p:txBody>
      </p:sp>
      <p:sp>
        <p:nvSpPr>
          <p:cNvPr id="9" name="TextBox 8">
            <a:extLst>
              <a:ext uri="{FF2B5EF4-FFF2-40B4-BE49-F238E27FC236}">
                <a16:creationId xmlns:a16="http://schemas.microsoft.com/office/drawing/2014/main" id="{E6C0C207-0051-D066-85EF-71D574D92715}"/>
              </a:ext>
            </a:extLst>
          </p:cNvPr>
          <p:cNvSpPr txBox="1"/>
          <p:nvPr/>
        </p:nvSpPr>
        <p:spPr>
          <a:xfrm>
            <a:off x="651590" y="1331164"/>
            <a:ext cx="576064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Show all Employees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952111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9D10F1A-E745-90C6-3629-EF94AE6ADC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700808"/>
            <a:ext cx="6624736" cy="4320480"/>
          </a:xfrm>
        </p:spPr>
      </p:pic>
      <p:sp>
        <p:nvSpPr>
          <p:cNvPr id="4" name="Date Placeholder 3">
            <a:extLst>
              <a:ext uri="{FF2B5EF4-FFF2-40B4-BE49-F238E27FC236}">
                <a16:creationId xmlns:a16="http://schemas.microsoft.com/office/drawing/2014/main" id="{21E16D33-BF17-32BA-A249-F6406EEA45EE}"/>
              </a:ext>
            </a:extLst>
          </p:cNvPr>
          <p:cNvSpPr>
            <a:spLocks noGrp="1"/>
          </p:cNvSpPr>
          <p:nvPr>
            <p:ph type="dt" sz="half" idx="10"/>
          </p:nvPr>
        </p:nvSpPr>
        <p:spPr/>
        <p:txBody>
          <a:bodyPr/>
          <a:lstStyle/>
          <a:p>
            <a:fld id="{996124A5-C5A7-44AD-BF77-135DC0B123E5}" type="datetime1">
              <a:rPr lang="en-US" smtClean="0"/>
              <a:pPr/>
              <a:t>8/4/2023</a:t>
            </a:fld>
            <a:endParaRPr lang="en-US" dirty="0"/>
          </a:p>
        </p:txBody>
      </p:sp>
      <p:sp>
        <p:nvSpPr>
          <p:cNvPr id="5" name="Footer Placeholder 4">
            <a:extLst>
              <a:ext uri="{FF2B5EF4-FFF2-40B4-BE49-F238E27FC236}">
                <a16:creationId xmlns:a16="http://schemas.microsoft.com/office/drawing/2014/main" id="{72F40632-32D2-E0AD-507C-59D884B68CD7}"/>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9" name="TextBox 8">
            <a:extLst>
              <a:ext uri="{FF2B5EF4-FFF2-40B4-BE49-F238E27FC236}">
                <a16:creationId xmlns:a16="http://schemas.microsoft.com/office/drawing/2014/main" id="{1EFCA1B3-DA71-2978-5BD9-F114B3D9C5E5}"/>
              </a:ext>
            </a:extLst>
          </p:cNvPr>
          <p:cNvSpPr txBox="1"/>
          <p:nvPr/>
        </p:nvSpPr>
        <p:spPr>
          <a:xfrm>
            <a:off x="1187624" y="1080684"/>
            <a:ext cx="633670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Sending Email and Password of employee by Gmail</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35521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E93B7B3-20D0-B3E0-A82A-66732316F9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5930" y="1548357"/>
            <a:ext cx="6064381" cy="4825816"/>
          </a:xfrm>
        </p:spPr>
      </p:pic>
      <p:sp>
        <p:nvSpPr>
          <p:cNvPr id="5" name="Footer Placeholder 4">
            <a:extLst>
              <a:ext uri="{FF2B5EF4-FFF2-40B4-BE49-F238E27FC236}">
                <a16:creationId xmlns:a16="http://schemas.microsoft.com/office/drawing/2014/main" id="{566A37D6-3AB8-763A-A35B-330B3FDBF119}"/>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9" name="TextBox 8">
            <a:extLst>
              <a:ext uri="{FF2B5EF4-FFF2-40B4-BE49-F238E27FC236}">
                <a16:creationId xmlns:a16="http://schemas.microsoft.com/office/drawing/2014/main" id="{CDAE1AB0-5E18-C415-48E9-F3E0BCC6E918}"/>
              </a:ext>
            </a:extLst>
          </p:cNvPr>
          <p:cNvSpPr txBox="1"/>
          <p:nvPr/>
        </p:nvSpPr>
        <p:spPr>
          <a:xfrm>
            <a:off x="1475656" y="1124744"/>
            <a:ext cx="453650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Database working flow</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26690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23" y="836712"/>
            <a:ext cx="7620000" cy="1143000"/>
          </a:xfrm>
        </p:spPr>
        <p:txBody>
          <a:bodyPr>
            <a:normAutofit/>
          </a:bodyPr>
          <a:lstStyle/>
          <a:p>
            <a:pPr algn="ctr"/>
            <a:r>
              <a:rPr lang="en-US" b="1" dirty="0">
                <a:latin typeface="Arial" panose="020B0604020202020204" pitchFamily="34" charset="0"/>
                <a:cs typeface="Arial" panose="020B0604020202020204" pitchFamily="34" charset="0"/>
              </a:rPr>
              <a:t>conclusion</a:t>
            </a:r>
          </a:p>
        </p:txBody>
      </p:sp>
      <p:sp>
        <p:nvSpPr>
          <p:cNvPr id="4" name="Footer Placeholder 3"/>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TextBox 5">
            <a:extLst>
              <a:ext uri="{FF2B5EF4-FFF2-40B4-BE49-F238E27FC236}">
                <a16:creationId xmlns:a16="http://schemas.microsoft.com/office/drawing/2014/main" id="{7FDE59C2-DBAB-5706-70CD-C15AA8A3D30E}"/>
              </a:ext>
            </a:extLst>
          </p:cNvPr>
          <p:cNvSpPr txBox="1"/>
          <p:nvPr/>
        </p:nvSpPr>
        <p:spPr>
          <a:xfrm>
            <a:off x="554899" y="2141375"/>
            <a:ext cx="7842448"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Rapid ESOP makes it easy to handle all equity-related matters for your company, right from its early stages to the IPO (Initial Public Offering) phase. Rapid ESOP ensures smooth management of employee ownership plans and enables effective communication with investors and shareholders, creating a seamless experience for everyone involved.</a:t>
            </a:r>
          </a:p>
        </p:txBody>
      </p:sp>
    </p:spTree>
    <p:extLst>
      <p:ext uri="{BB962C8B-B14F-4D97-AF65-F5344CB8AC3E}">
        <p14:creationId xmlns:p14="http://schemas.microsoft.com/office/powerpoint/2010/main" val="12356279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44" y="393354"/>
            <a:ext cx="8534400" cy="914082"/>
          </a:xfrm>
        </p:spPr>
        <p:txBody>
          <a:bodyPr>
            <a:normAutofit/>
          </a:bodyPr>
          <a:lstStyle/>
          <a:p>
            <a:pPr algn="ctr"/>
            <a:r>
              <a:rPr lang="en-US" b="1" dirty="0">
                <a:latin typeface="Arial" panose="020B0604020202020204" pitchFamily="34" charset="0"/>
                <a:cs typeface="Arial" panose="020B0604020202020204" pitchFamily="34" charset="0"/>
              </a:rPr>
              <a:t>References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07958" y="1318727"/>
            <a:ext cx="8128083" cy="5037119"/>
          </a:xfrm>
        </p:spPr>
        <p:txBody>
          <a:bodyPr>
            <a:noAutofit/>
          </a:bodyPr>
          <a:lstStyle/>
          <a:p>
            <a:pPr marL="0" indent="0" algn="just">
              <a:buNone/>
            </a:pPr>
            <a:r>
              <a:rPr lang="en-US" sz="1800" b="1" u="sng" dirty="0">
                <a:effectLst/>
                <a:latin typeface="Arial" panose="020B0604020202020204" pitchFamily="34" charset="0"/>
                <a:ea typeface="Times New Roman" panose="02020603050405020304" pitchFamily="18" charset="0"/>
                <a:cs typeface="Arial" panose="020B0604020202020204" pitchFamily="34" charset="0"/>
              </a:rPr>
              <a:t>Esop Guardian:-</a:t>
            </a:r>
          </a:p>
          <a:p>
            <a:pPr algn="just">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ESOP Guardian is a comprehensive web based system for managing ESOPs of any Company. It is an integrated tool which is developed and designed by Corporate Professionals that manages the complete lifecycle of Employee Stock Option Plans.</a:t>
            </a:r>
          </a:p>
          <a:p>
            <a:pPr marL="0" indent="0" algn="just">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     Link:-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https://esopguardian.com</a:t>
            </a:r>
            <a:r>
              <a:rPr lang="en-US" sz="1800" spc="5" dirty="0">
                <a:solidFill>
                  <a:srgbClr val="1154CC"/>
                </a:solidFill>
                <a:effectLs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US" sz="1800" b="1" u="sng" dirty="0" err="1">
                <a:effectLst/>
                <a:latin typeface="Arial" panose="020B0604020202020204" pitchFamily="34" charset="0"/>
                <a:ea typeface="Times New Roman" panose="02020603050405020304" pitchFamily="18" charset="0"/>
                <a:cs typeface="Arial" panose="020B0604020202020204" pitchFamily="34" charset="0"/>
              </a:rPr>
              <a:t>Qapita</a:t>
            </a:r>
            <a:r>
              <a:rPr lang="en-US" sz="1800" b="1" u="sng" dirty="0">
                <a:effectLst/>
                <a:latin typeface="Arial" panose="020B0604020202020204" pitchFamily="34" charset="0"/>
                <a:ea typeface="Times New Roman" panose="02020603050405020304" pitchFamily="18" charset="0"/>
                <a:cs typeface="Arial" panose="020B0604020202020204" pitchFamily="34" charset="0"/>
              </a:rPr>
              <a:t>:-</a:t>
            </a:r>
            <a:endParaRPr lang="en-IN" sz="1800" u="sng" dirty="0">
              <a:effectLst/>
              <a:latin typeface="Arial" panose="020B0604020202020204" pitchFamily="34" charset="0"/>
              <a:ea typeface="Times New Roman" panose="02020603050405020304" pitchFamily="18" charset="0"/>
              <a:cs typeface="Arial" panose="020B0604020202020204" pitchFamily="34" charset="0"/>
            </a:endParaRPr>
          </a:p>
          <a:p>
            <a:pPr algn="just">
              <a:buFont typeface="Wingdings" panose="05000000000000000000" pitchFamily="2" charset="2"/>
              <a:buChar char="Ø"/>
            </a:pPr>
            <a:r>
              <a:rPr lang="en-US" sz="1800" dirty="0" err="1">
                <a:effectLst/>
                <a:latin typeface="Arial" panose="020B0604020202020204" pitchFamily="34" charset="0"/>
                <a:ea typeface="Times New Roman" panose="02020603050405020304" pitchFamily="18" charset="0"/>
                <a:cs typeface="Arial" panose="020B0604020202020204" pitchFamily="34" charset="0"/>
              </a:rPr>
              <a:t>Qapita</a:t>
            </a:r>
            <a:r>
              <a:rPr lang="en-US" sz="1800" dirty="0">
                <a:effectLst/>
                <a:latin typeface="Arial" panose="020B0604020202020204" pitchFamily="34" charset="0"/>
                <a:ea typeface="Times New Roman" panose="02020603050405020304" pitchFamily="18" charset="0"/>
                <a:cs typeface="Arial" panose="020B0604020202020204" pitchFamily="34" charset="0"/>
              </a:rPr>
              <a:t> provides a digital equity management platform for private companies. The platform enables capitalization table management, employee stock ownership plan management, digital share issuance for companies, and more. It was founded in 2019 and is based in Singapore, Singapore.</a:t>
            </a:r>
          </a:p>
          <a:p>
            <a:pPr algn="just">
              <a:buFont typeface="Wingdings" panose="05000000000000000000" pitchFamily="2" charset="2"/>
              <a:buChar char="Ø"/>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US" sz="1800" spc="-65" dirty="0">
                <a:latin typeface="Arial" panose="020B0604020202020204" pitchFamily="34" charset="0"/>
                <a:ea typeface="Times New Roman" panose="02020603050405020304" pitchFamily="18" charset="0"/>
                <a:cs typeface="Arial" panose="020B0604020202020204" pitchFamily="34" charset="0"/>
              </a:rPr>
              <a:t>      </a:t>
            </a:r>
            <a:r>
              <a:rPr lang="en-US" sz="1800" spc="-65" dirty="0">
                <a:effectLst/>
                <a:latin typeface="Arial" panose="020B0604020202020204" pitchFamily="34" charset="0"/>
                <a:ea typeface="Times New Roman" panose="02020603050405020304" pitchFamily="18" charset="0"/>
                <a:cs typeface="Arial" panose="020B0604020202020204" pitchFamily="34" charset="0"/>
              </a:rPr>
              <a:t>Link:- </a:t>
            </a:r>
            <a:r>
              <a:rPr lang="en-US" sz="1800" u="heavy" dirty="0">
                <a:solidFill>
                  <a:srgbClr val="1154CC"/>
                </a:solidFill>
                <a:effectLst/>
                <a:uFill>
                  <a:solidFill>
                    <a:srgbClr val="1154CC"/>
                  </a:solidFill>
                </a:uFill>
                <a:latin typeface="Arial" panose="020B0604020202020204" pitchFamily="34" charset="0"/>
                <a:ea typeface="Times New Roman" panose="02020603050405020304" pitchFamily="18" charset="0"/>
                <a:cs typeface="Arial" panose="020B0604020202020204" pitchFamily="34" charset="0"/>
                <a:hlinkClick r:id="rId3"/>
              </a:rPr>
              <a:t>https://www.qapita.com/</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b="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Tree>
    <p:extLst>
      <p:ext uri="{BB962C8B-B14F-4D97-AF65-F5344CB8AC3E}">
        <p14:creationId xmlns:p14="http://schemas.microsoft.com/office/powerpoint/2010/main" val="31172507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42218"/>
            <a:ext cx="7620000" cy="4373563"/>
          </a:xfrm>
        </p:spPr>
        <p:txBody>
          <a:bodyPr>
            <a:noAutofit/>
          </a:bodyPr>
          <a:lstStyle/>
          <a:p>
            <a:endParaRPr lang="en-US" sz="80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buNone/>
            </a:pPr>
            <a:r>
              <a:rPr lang="en-US" sz="80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
        <p:nvSpPr>
          <p:cNvPr id="4" name="Footer Placeholder 3"/>
          <p:cNvSpPr>
            <a:spLocks noGrp="1"/>
          </p:cNvSpPr>
          <p:nvPr>
            <p:ph type="ftr" sz="quarter" idx="11"/>
          </p:nvPr>
        </p:nvSpPr>
        <p:spPr/>
        <p:txBody>
          <a:bodyPr/>
          <a:lstStyle/>
          <a:p>
            <a:r>
              <a:rPr lang="en-US" sz="1100" dirty="0">
                <a:latin typeface="Times New Roman" panose="02020603050405020304" pitchFamily="18" charset="0"/>
                <a:cs typeface="Times New Roman" panose="02020603050405020304" pitchFamily="18" charset="0"/>
              </a:rPr>
              <a:t>Rapid.ESOP</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nodeType="afterEffect">
                                  <p:stCondLst>
                                    <p:cond delay="0"/>
                                  </p:stCondLst>
                                  <p:iterate type="lt">
                                    <p:tmPct val="10000"/>
                                  </p:iterate>
                                  <p:childTnLst>
                                    <p:animMotion origin="layout" path="M 2.22222E-6 4.44444E-6 L 2.22222E-6 -0.07223 " pathEditMode="relative" rAng="0" ptsTypes="AA">
                                      <p:cBhvr>
                                        <p:cTn id="6" dur="250" accel="50000" decel="50000" autoRev="1" fill="hold">
                                          <p:stCondLst>
                                            <p:cond delay="0"/>
                                          </p:stCondLst>
                                        </p:cTn>
                                        <p:tgtEl>
                                          <p:spTgt spid="3">
                                            <p:txEl>
                                              <p:pRg st="1" end="1"/>
                                            </p:txEl>
                                          </p:spTgt>
                                        </p:tgtEl>
                                        <p:attrNameLst>
                                          <p:attrName>ppt_x</p:attrName>
                                          <p:attrName>ppt_y</p:attrName>
                                        </p:attrNameLst>
                                      </p:cBhvr>
                                      <p:rCtr x="0" y="-3611"/>
                                    </p:animMotion>
                                    <p:animRot by="1500000">
                                      <p:cBhvr>
                                        <p:cTn id="7" dur="125" fill="hold">
                                          <p:stCondLst>
                                            <p:cond delay="0"/>
                                          </p:stCondLst>
                                        </p:cTn>
                                        <p:tgtEl>
                                          <p:spTgt spid="3">
                                            <p:txEl>
                                              <p:pRg st="1" end="1"/>
                                            </p:txEl>
                                          </p:spTgt>
                                        </p:tgtEl>
                                        <p:attrNameLst>
                                          <p:attrName>r</p:attrName>
                                        </p:attrNameLst>
                                      </p:cBhvr>
                                    </p:animRot>
                                    <p:animRot by="-1500000">
                                      <p:cBhvr>
                                        <p:cTn id="8" dur="125" fill="hold">
                                          <p:stCondLst>
                                            <p:cond delay="125"/>
                                          </p:stCondLst>
                                        </p:cTn>
                                        <p:tgtEl>
                                          <p:spTgt spid="3">
                                            <p:txEl>
                                              <p:pRg st="1" end="1"/>
                                            </p:txEl>
                                          </p:spTgt>
                                        </p:tgtEl>
                                        <p:attrNameLst>
                                          <p:attrName>r</p:attrName>
                                        </p:attrNameLst>
                                      </p:cBhvr>
                                    </p:animRot>
                                    <p:animRot by="-1500000">
                                      <p:cBhvr>
                                        <p:cTn id="9" dur="125" fill="hold">
                                          <p:stCondLst>
                                            <p:cond delay="250"/>
                                          </p:stCondLst>
                                        </p:cTn>
                                        <p:tgtEl>
                                          <p:spTgt spid="3">
                                            <p:txEl>
                                              <p:pRg st="1" end="1"/>
                                            </p:txEl>
                                          </p:spTgt>
                                        </p:tgtEl>
                                        <p:attrNameLst>
                                          <p:attrName>r</p:attrName>
                                        </p:attrNameLst>
                                      </p:cBhvr>
                                    </p:animRot>
                                    <p:animRot by="1500000">
                                      <p:cBhvr>
                                        <p:cTn id="10"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13792"/>
            <a:ext cx="7620000" cy="1143000"/>
          </a:xfrm>
        </p:spPr>
        <p:txBody>
          <a:bodyPr>
            <a:normAutofit/>
          </a:bodyPr>
          <a:lstStyle/>
          <a:p>
            <a:pPr algn="ctr"/>
            <a:r>
              <a:rPr lang="en-US" b="1" dirty="0">
                <a:latin typeface="Arial" panose="020B0604020202020204" pitchFamily="34" charset="0"/>
                <a:cs typeface="Arial" panose="020B0604020202020204" pitchFamily="34" charset="0"/>
              </a:rPr>
              <a:t>INTRODUCTION</a:t>
            </a:r>
          </a:p>
        </p:txBody>
      </p:sp>
      <p:sp>
        <p:nvSpPr>
          <p:cNvPr id="4" name="Footer Placeholder 3"/>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TextBox 5">
            <a:extLst>
              <a:ext uri="{FF2B5EF4-FFF2-40B4-BE49-F238E27FC236}">
                <a16:creationId xmlns:a16="http://schemas.microsoft.com/office/drawing/2014/main" id="{CE8F903F-9092-D729-2178-B26AE793DD7B}"/>
              </a:ext>
            </a:extLst>
          </p:cNvPr>
          <p:cNvSpPr txBox="1"/>
          <p:nvPr/>
        </p:nvSpPr>
        <p:spPr>
          <a:xfrm>
            <a:off x="562572" y="1556792"/>
            <a:ext cx="789786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ESOP stands for Employee Stock Ownership Plan, which is a specialized employee benefit plan designed to provide employees with an ownership stake in the company they work for. </a:t>
            </a:r>
          </a:p>
          <a:p>
            <a:pPr algn="just"/>
            <a:endParaRPr lang="en-US"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main purpose of ESOP is to align the interests of employees with those of the company's shareholders. By owning a portion of the company, employees have a vested interest in its success and are motivated to contribute to its growth and profitability.</a:t>
            </a:r>
          </a:p>
          <a:p>
            <a:pPr marL="285750" indent="-285750" algn="just">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3F74227F-4B79-8E8A-45BD-B9BFE51DB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37" y="3852922"/>
            <a:ext cx="7364879" cy="24094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32"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out)">
                                      <p:cBhvr>
                                        <p:cTn id="13"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64" y="476672"/>
            <a:ext cx="8591872" cy="792481"/>
          </a:xfrm>
        </p:spPr>
        <p:txBody>
          <a:bodyPr/>
          <a:lstStyle/>
          <a:p>
            <a:pPr algn="ctr"/>
            <a:r>
              <a:rPr lang="en-US" b="1" dirty="0">
                <a:latin typeface="Arial" panose="020B0604020202020204" pitchFamily="34" charset="0"/>
                <a:ea typeface="Arial Unicode MS" pitchFamily="34" charset="-128"/>
                <a:cs typeface="Arial" panose="020B0604020202020204" pitchFamily="34" charset="0"/>
              </a:rPr>
              <a:t>Rapid esop</a:t>
            </a:r>
          </a:p>
        </p:txBody>
      </p:sp>
      <p:sp>
        <p:nvSpPr>
          <p:cNvPr id="3" name="Content Placeholder 2"/>
          <p:cNvSpPr>
            <a:spLocks noGrp="1"/>
          </p:cNvSpPr>
          <p:nvPr>
            <p:ph idx="1"/>
          </p:nvPr>
        </p:nvSpPr>
        <p:spPr>
          <a:xfrm>
            <a:off x="569343" y="1332712"/>
            <a:ext cx="7924800" cy="4959575"/>
          </a:xfrm>
        </p:spPr>
        <p:txBody>
          <a:bodyPr>
            <a:normAutofit/>
          </a:bodyPr>
          <a:lstStyle/>
          <a:p>
            <a:pPr marL="285750" indent="-285750" algn="just">
              <a:lnSpc>
                <a:spcPct val="10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An ESOP Management System is a software platform or solution designed to streamline the administration and management of an Employee Stock Ownership Plan (ESOP). The ESOP management system typically includes a range of features and functionalities tailored to the specific needs of ESOP administration. Here are some key components and capabilities commonly found in ESOP management systems:</a:t>
            </a:r>
          </a:p>
          <a:p>
            <a:pPr marL="0" indent="0" algn="just">
              <a:buNone/>
            </a:pPr>
            <a:endParaRPr lang="en-US" sz="1800" b="0" i="0" dirty="0">
              <a:effectLst/>
              <a:latin typeface="Arial" panose="020B0604020202020204" pitchFamily="34" charset="0"/>
              <a:cs typeface="Arial" panose="020B0604020202020204" pitchFamily="34" charset="0"/>
            </a:endParaRPr>
          </a:p>
          <a:p>
            <a:pPr marL="742950" lvl="1" indent="-285750" algn="just">
              <a:lnSpc>
                <a:spcPct val="100000"/>
              </a:lnSpc>
              <a:buFont typeface="Wingdings" panose="05000000000000000000" pitchFamily="2" charset="2"/>
              <a:buChar char="Ø"/>
            </a:pPr>
            <a:r>
              <a:rPr lang="en-IN" sz="1800" b="0" i="0" dirty="0">
                <a:effectLst/>
                <a:latin typeface="Arial" panose="020B0604020202020204" pitchFamily="34" charset="0"/>
                <a:cs typeface="Arial" panose="020B0604020202020204" pitchFamily="34" charset="0"/>
              </a:rPr>
              <a:t>Participant Information Management</a:t>
            </a:r>
            <a:endParaRPr lang="en-US" sz="1800" b="0" dirty="0">
              <a:latin typeface="Arial" panose="020B0604020202020204" pitchFamily="34" charset="0"/>
              <a:cs typeface="Arial" panose="020B0604020202020204" pitchFamily="34" charset="0"/>
            </a:endParaRPr>
          </a:p>
          <a:p>
            <a:pPr marL="742950" lvl="1" indent="-285750" algn="just">
              <a:lnSpc>
                <a:spcPct val="100000"/>
              </a:lnSpc>
              <a:buFont typeface="Wingdings" panose="05000000000000000000" pitchFamily="2" charset="2"/>
              <a:buChar char="Ø"/>
            </a:pPr>
            <a:r>
              <a:rPr lang="en-IN" sz="1800" b="0" i="0" dirty="0">
                <a:effectLst/>
                <a:latin typeface="Arial" panose="020B0604020202020204" pitchFamily="34" charset="0"/>
                <a:cs typeface="Arial" panose="020B0604020202020204" pitchFamily="34" charset="0"/>
              </a:rPr>
              <a:t>Share Allocation and Valuation</a:t>
            </a:r>
          </a:p>
          <a:p>
            <a:pPr marL="742950" lvl="1" indent="-285750" algn="just">
              <a:lnSpc>
                <a:spcPct val="100000"/>
              </a:lnSpc>
              <a:buFont typeface="Wingdings" panose="05000000000000000000" pitchFamily="2" charset="2"/>
              <a:buChar char="Ø"/>
            </a:pPr>
            <a:r>
              <a:rPr lang="en-IN" sz="1800" b="0" i="0" dirty="0">
                <a:effectLst/>
                <a:latin typeface="Arial" panose="020B0604020202020204" pitchFamily="34" charset="0"/>
                <a:cs typeface="Arial" panose="020B0604020202020204" pitchFamily="34" charset="0"/>
              </a:rPr>
              <a:t>Vesting Schedules</a:t>
            </a:r>
          </a:p>
          <a:p>
            <a:pPr marL="742950" lvl="1" indent="-285750" algn="just">
              <a:lnSpc>
                <a:spcPct val="100000"/>
              </a:lnSpc>
              <a:buFont typeface="Wingdings" panose="05000000000000000000" pitchFamily="2" charset="2"/>
              <a:buChar char="Ø"/>
            </a:pPr>
            <a:r>
              <a:rPr lang="en-IN" sz="1800" dirty="0">
                <a:latin typeface="Arial" panose="020B0604020202020204" pitchFamily="34" charset="0"/>
                <a:cs typeface="Arial" panose="020B0604020202020204" pitchFamily="34" charset="0"/>
              </a:rPr>
              <a:t>Contract based ESOP vesting</a:t>
            </a:r>
          </a:p>
          <a:p>
            <a:pPr marL="742950" lvl="1" indent="-285750" algn="just">
              <a:lnSpc>
                <a:spcPct val="100000"/>
              </a:lnSpc>
              <a:buFont typeface="Wingdings" panose="05000000000000000000" pitchFamily="2" charset="2"/>
              <a:buChar char="Ø"/>
            </a:pPr>
            <a:r>
              <a:rPr lang="en-IN" sz="1800" dirty="0">
                <a:latin typeface="Arial" panose="020B0604020202020204" pitchFamily="34" charset="0"/>
                <a:cs typeface="Arial" panose="020B0604020202020204" pitchFamily="34" charset="0"/>
              </a:rPr>
              <a:t>Existing employee and external investors will engage ESOP transactions.</a:t>
            </a:r>
            <a:endParaRPr lang="en-IN" sz="1800" b="0" i="0" dirty="0">
              <a:effectLst/>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endParaRPr lang="en-IN" sz="1800" b="0" i="0" dirty="0">
              <a:effectLst/>
              <a:latin typeface="Arial" panose="020B0604020202020204" pitchFamily="34" charset="0"/>
              <a:cs typeface="Arial" panose="020B0604020202020204" pitchFamily="34" charset="0"/>
            </a:endParaRPr>
          </a:p>
          <a:p>
            <a:pPr algn="just"/>
            <a:endParaRPr lang="en-US" sz="1800" b="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Tree>
    <p:extLst>
      <p:ext uri="{BB962C8B-B14F-4D97-AF65-F5344CB8AC3E}">
        <p14:creationId xmlns:p14="http://schemas.microsoft.com/office/powerpoint/2010/main" val="96011171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81043" y="333547"/>
            <a:ext cx="7620000" cy="1143000"/>
          </a:xfrm>
        </p:spPr>
        <p:txBody>
          <a:bodyPr>
            <a:normAutofit/>
          </a:bodyPr>
          <a:lstStyle/>
          <a:p>
            <a:pPr algn="ctr"/>
            <a:r>
              <a:rPr lang="en-US" b="1" dirty="0">
                <a:latin typeface="Arial" panose="020B0604020202020204" pitchFamily="34" charset="0"/>
                <a:ea typeface="Arial Unicode MS" pitchFamily="34" charset="-128"/>
                <a:cs typeface="Arial" panose="020B0604020202020204" pitchFamily="34" charset="0"/>
              </a:rPr>
              <a:t>motivation</a:t>
            </a:r>
            <a:endParaRPr lang="en-US" b="1"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TextBox 5">
            <a:extLst>
              <a:ext uri="{FF2B5EF4-FFF2-40B4-BE49-F238E27FC236}">
                <a16:creationId xmlns:a16="http://schemas.microsoft.com/office/drawing/2014/main" id="{36D287AD-E97E-D591-DA4D-29B753261CA4}"/>
              </a:ext>
            </a:extLst>
          </p:cNvPr>
          <p:cNvSpPr txBox="1"/>
          <p:nvPr/>
        </p:nvSpPr>
        <p:spPr>
          <a:xfrm>
            <a:off x="580163" y="1368289"/>
            <a:ext cx="792088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Rapid ESOP vision is to transform how equity is manage and traded in the private capital markets in the country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Here we shown some </a:t>
            </a:r>
            <a:r>
              <a:rPr lang="en-US" b="0" i="0" dirty="0">
                <a:effectLst/>
                <a:latin typeface="Arial" panose="020B0604020202020204" pitchFamily="34" charset="0"/>
                <a:cs typeface="Arial" panose="020B0604020202020204" pitchFamily="34" charset="0"/>
              </a:rPr>
              <a:t>key motivations and benefits of implementing such a system.</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b="1" i="0" dirty="0">
                <a:effectLst/>
                <a:latin typeface="Arial" panose="020B0604020202020204" pitchFamily="34" charset="0"/>
                <a:cs typeface="Arial" panose="020B0604020202020204" pitchFamily="34" charset="0"/>
              </a:rPr>
              <a:t>Efficiency and Accuracy</a:t>
            </a:r>
            <a:r>
              <a:rPr lang="en-US" i="0" dirty="0">
                <a:effectLst/>
                <a:latin typeface="Arial" panose="020B0604020202020204" pitchFamily="34" charset="0"/>
                <a:cs typeface="Arial" panose="020B0604020202020204" pitchFamily="34" charset="0"/>
              </a:rPr>
              <a:t>: An ESOP Management System streamlines and automates various administrative tasks. This leads to increased efficiency in managing ESOP transactions, participant records, and compliance-related activities of employees.</a:t>
            </a:r>
            <a:endParaRPr lang="en-US" dirty="0">
              <a:solidFill>
                <a:srgbClr val="D1D5DB"/>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b="0" i="0" dirty="0">
              <a:solidFill>
                <a:srgbClr val="D1D5DB"/>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b="1" i="0" dirty="0">
                <a:effectLst/>
                <a:latin typeface="Arial" panose="020B0604020202020204" pitchFamily="34" charset="0"/>
                <a:cs typeface="Arial" panose="020B0604020202020204" pitchFamily="34" charset="0"/>
              </a:rPr>
              <a:t>Transparency and Empowerment:</a:t>
            </a:r>
            <a:r>
              <a:rPr lang="en-US" b="0" i="0" dirty="0">
                <a:effectLst/>
                <a:latin typeface="Arial" panose="020B0604020202020204" pitchFamily="34" charset="0"/>
                <a:cs typeface="Arial" panose="020B0604020202020204" pitchFamily="34" charset="0"/>
              </a:rPr>
              <a:t> The system offers ESOP participants easy access to their individual account statements, vested shares, and transaction history. Enhanced transparency empowers employees to understand their ownership stake, fostering a sense of ownership and pride in the company's success.</a:t>
            </a:r>
          </a:p>
        </p:txBody>
      </p:sp>
    </p:spTree>
    <p:extLst>
      <p:ext uri="{BB962C8B-B14F-4D97-AF65-F5344CB8AC3E}">
        <p14:creationId xmlns:p14="http://schemas.microsoft.com/office/powerpoint/2010/main" val="40153433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0859"/>
            <a:ext cx="8159824" cy="903630"/>
          </a:xfrm>
        </p:spPr>
        <p:txBody>
          <a:bodyPr/>
          <a:lstStyle/>
          <a:p>
            <a:pPr algn="ctr"/>
            <a:r>
              <a:rPr lang="en-US" b="1" dirty="0">
                <a:latin typeface="Arial" panose="020B0604020202020204" pitchFamily="34" charset="0"/>
                <a:ea typeface="Arial Unicode MS" pitchFamily="34" charset="-128"/>
                <a:cs typeface="Arial" panose="020B0604020202020204" pitchFamily="34" charset="0"/>
              </a:rPr>
              <a:t>motivation</a:t>
            </a:r>
          </a:p>
        </p:txBody>
      </p:sp>
      <p:sp>
        <p:nvSpPr>
          <p:cNvPr id="3" name="Content Placeholder 2"/>
          <p:cNvSpPr>
            <a:spLocks noGrp="1"/>
          </p:cNvSpPr>
          <p:nvPr>
            <p:ph idx="1"/>
          </p:nvPr>
        </p:nvSpPr>
        <p:spPr>
          <a:xfrm>
            <a:off x="609600" y="1473326"/>
            <a:ext cx="7924800" cy="4752251"/>
          </a:xfrm>
        </p:spPr>
        <p:txBody>
          <a:bodyPr>
            <a:normAutofit/>
          </a:bodyPr>
          <a:lstStyle/>
          <a:p>
            <a:pPr marL="342900" indent="-342900" algn="just">
              <a:lnSpc>
                <a:spcPct val="100000"/>
              </a:lnSpc>
              <a:buFont typeface="Wingdings" pitchFamily="2" charset="2"/>
              <a:buChar char="Ø"/>
            </a:pPr>
            <a:r>
              <a:rPr lang="en-US" sz="1800" b="1" i="0" dirty="0">
                <a:effectLst/>
                <a:latin typeface="Arial" panose="020B0604020202020204" pitchFamily="34" charset="0"/>
                <a:cs typeface="Arial" panose="020B0604020202020204" pitchFamily="34" charset="0"/>
              </a:rPr>
              <a:t>Real-time Insights:</a:t>
            </a:r>
            <a:r>
              <a:rPr lang="en-US" sz="1800" b="0" i="0" dirty="0">
                <a:effectLst/>
                <a:latin typeface="Arial" panose="020B0604020202020204" pitchFamily="34" charset="0"/>
                <a:cs typeface="Arial" panose="020B0604020202020204" pitchFamily="34" charset="0"/>
              </a:rPr>
              <a:t> With the system's reporting capabilities, management gains real-time insights into ESOP performance, participation rates, and ownership distribution. This data-driven approach allows for better decision-making and strategic planning.</a:t>
            </a:r>
          </a:p>
          <a:p>
            <a:pPr marL="342900" indent="-342900" algn="just">
              <a:lnSpc>
                <a:spcPct val="100000"/>
              </a:lnSpc>
              <a:buFont typeface="Wingdings" pitchFamily="2" charset="2"/>
              <a:buChar char="Ø"/>
            </a:pPr>
            <a:r>
              <a:rPr lang="en-US" sz="1800" b="1" i="0" dirty="0">
                <a:effectLst/>
                <a:latin typeface="Arial" panose="020B0604020202020204" pitchFamily="34" charset="0"/>
                <a:cs typeface="Arial" panose="020B0604020202020204" pitchFamily="34" charset="0"/>
              </a:rPr>
              <a:t>Enhanced Employee Engagement:</a:t>
            </a:r>
            <a:r>
              <a:rPr lang="en-US" sz="1800" b="0" i="0" dirty="0">
                <a:effectLst/>
                <a:latin typeface="Arial" panose="020B0604020202020204" pitchFamily="34" charset="0"/>
                <a:cs typeface="Arial" panose="020B0604020202020204" pitchFamily="34" charset="0"/>
              </a:rPr>
              <a:t> ESOPs are known to boost employee morale and engagement. An efficient management system amplifies these benefits by simplifying the ESOP process, making it easier for employees to participate and monitor their ownership stake.</a:t>
            </a:r>
          </a:p>
          <a:p>
            <a:pPr marL="342900" indent="-342900" algn="just">
              <a:lnSpc>
                <a:spcPct val="100000"/>
              </a:lnSpc>
              <a:buFont typeface="Wingdings" pitchFamily="2" charset="2"/>
              <a:buChar char="Ø"/>
            </a:pPr>
            <a:r>
              <a:rPr lang="en-US" sz="1800" b="1" i="0" dirty="0">
                <a:effectLst/>
                <a:latin typeface="Arial" panose="020B0604020202020204" pitchFamily="34" charset="0"/>
                <a:cs typeface="Arial" panose="020B0604020202020204" pitchFamily="34" charset="0"/>
              </a:rPr>
              <a:t>Cost Savings:</a:t>
            </a:r>
            <a:r>
              <a:rPr lang="en-US" sz="1800" b="0" i="0" dirty="0">
                <a:effectLst/>
                <a:latin typeface="Arial" panose="020B0604020202020204" pitchFamily="34" charset="0"/>
                <a:cs typeface="Arial" panose="020B0604020202020204" pitchFamily="34" charset="0"/>
              </a:rPr>
              <a:t> While implementing an ESOP Management System incurs an initial investment, the long-term cost savings in terms of reduced administrative hours and improved efficiency can be significant.</a:t>
            </a:r>
          </a:p>
          <a:p>
            <a:pPr marL="342900" indent="-342900" algn="just">
              <a:lnSpc>
                <a:spcPct val="100000"/>
              </a:lnSpc>
              <a:buFont typeface="Wingdings" pitchFamily="2" charset="2"/>
              <a:buChar char="Ø"/>
            </a:pPr>
            <a:r>
              <a:rPr lang="en-US" sz="1800" b="1" i="0" dirty="0">
                <a:effectLst/>
                <a:latin typeface="Arial" panose="020B0604020202020204" pitchFamily="34" charset="0"/>
                <a:cs typeface="Arial" panose="020B0604020202020204" pitchFamily="34" charset="0"/>
              </a:rPr>
              <a:t>Future-proofing and Scalability:</a:t>
            </a:r>
            <a:r>
              <a:rPr lang="en-US" sz="1800" b="0" i="0" dirty="0">
                <a:effectLst/>
                <a:latin typeface="Arial" panose="020B0604020202020204" pitchFamily="34" charset="0"/>
                <a:cs typeface="Arial" panose="020B0604020202020204" pitchFamily="34" charset="0"/>
              </a:rPr>
              <a:t> As the company grows, the ESOP Management System can adapt and scale to meet the changing needs of the ESOP and its expanding participant base.</a:t>
            </a:r>
            <a:endParaRPr lang="en-US" sz="1800" b="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Tree>
    <p:extLst>
      <p:ext uri="{BB962C8B-B14F-4D97-AF65-F5344CB8AC3E}">
        <p14:creationId xmlns:p14="http://schemas.microsoft.com/office/powerpoint/2010/main" val="415559440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57605" y="625015"/>
            <a:ext cx="7626424" cy="782960"/>
          </a:xfrm>
        </p:spPr>
        <p:txBody>
          <a:bodyPr>
            <a:normAutofit/>
          </a:bodyPr>
          <a:lstStyle/>
          <a:p>
            <a:pPr algn="ctr"/>
            <a:r>
              <a:rPr lang="en-US" b="1" dirty="0">
                <a:latin typeface="Arial" panose="020B0604020202020204" pitchFamily="34" charset="0"/>
                <a:cs typeface="Arial" panose="020B0604020202020204" pitchFamily="34" charset="0"/>
              </a:rPr>
              <a:t>Aim &amp; objectives</a:t>
            </a:r>
          </a:p>
        </p:txBody>
      </p:sp>
      <p:sp>
        <p:nvSpPr>
          <p:cNvPr id="3" name="Footer Placeholder 2"/>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6" name="TextBox 5">
            <a:extLst>
              <a:ext uri="{FF2B5EF4-FFF2-40B4-BE49-F238E27FC236}">
                <a16:creationId xmlns:a16="http://schemas.microsoft.com/office/drawing/2014/main" id="{72CF58BA-977B-4F6F-2DAD-FC64CA5A749C}"/>
              </a:ext>
            </a:extLst>
          </p:cNvPr>
          <p:cNvSpPr txBox="1"/>
          <p:nvPr/>
        </p:nvSpPr>
        <p:spPr>
          <a:xfrm>
            <a:off x="635157" y="1556792"/>
            <a:ext cx="7848872"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Make a system which will help employees who have their own ESOP and want to sell and buy it to anyone who want to buy or sell.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Rapid ESOP helps companies digitally manage their ESOP programs.</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Rapid ESOP marketplace provides solutions for shareholder and employees liquidity .</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an employee wants to send a message or if the company needs to share any information, they can do so by using the message box. It's a convenient way for both parties to communicate and exchange messages easily.</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To harness the power of Rapid</a:t>
            </a:r>
            <a:r>
              <a:rPr lang="en-US" dirty="0">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ESOPs as a dynamic performance incentive tool, acknowledging and rewarding employees based on their exceptional contributions to the company's growth and outstanding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61902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7B8CFF4-5983-FF32-929A-DA0A871E8E50}"/>
              </a:ext>
            </a:extLst>
          </p:cNvPr>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7" name="Subtitle 2">
            <a:extLst>
              <a:ext uri="{FF2B5EF4-FFF2-40B4-BE49-F238E27FC236}">
                <a16:creationId xmlns:a16="http://schemas.microsoft.com/office/drawing/2014/main" id="{EE389D01-E868-B403-28E6-38B977055AC9}"/>
              </a:ext>
            </a:extLst>
          </p:cNvPr>
          <p:cNvSpPr txBox="1">
            <a:spLocks/>
          </p:cNvSpPr>
          <p:nvPr/>
        </p:nvSpPr>
        <p:spPr>
          <a:xfrm>
            <a:off x="1128192" y="503201"/>
            <a:ext cx="6739136" cy="720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4000" b="1" dirty="0">
                <a:latin typeface="Arial" panose="020B0604020202020204" pitchFamily="34" charset="0"/>
                <a:cs typeface="Arial" panose="020B0604020202020204" pitchFamily="34" charset="0"/>
              </a:rPr>
              <a:t>APPLICATIONS</a:t>
            </a:r>
            <a:endParaRPr lang="en-IN" sz="4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4CD0A84-3E9F-B009-01A7-A26371049B2E}"/>
              </a:ext>
            </a:extLst>
          </p:cNvPr>
          <p:cNvSpPr txBox="1"/>
          <p:nvPr/>
        </p:nvSpPr>
        <p:spPr>
          <a:xfrm>
            <a:off x="395536" y="1052736"/>
            <a:ext cx="7955280" cy="5909310"/>
          </a:xfrm>
          <a:prstGeom prst="rect">
            <a:avLst/>
          </a:prstGeom>
          <a:noFill/>
        </p:spPr>
        <p:txBody>
          <a:bodyPr wrap="square" rtlCol="0">
            <a:spAutoFit/>
          </a:bodyPr>
          <a:lstStyle/>
          <a:p>
            <a:pPr marL="285750" indent="-285750" algn="just">
              <a:lnSpc>
                <a:spcPct val="100000"/>
              </a:lnSpc>
              <a:buFont typeface="Arial" panose="020B0604020202020204" pitchFamily="34" charset="0"/>
              <a:buChar char="•"/>
            </a:pPr>
            <a:r>
              <a:rPr lang="en-US" sz="1800" dirty="0">
                <a:latin typeface="Arial" panose="020B0604020202020204" pitchFamily="34" charset="0"/>
                <a:cs typeface="Arial" panose="020B0604020202020204" pitchFamily="34" charset="0"/>
              </a:rPr>
              <a:t>Rapid ESOP software solution seeks to automate the equity management process for startups including work flows around ESOPs and transactions.</a:t>
            </a:r>
          </a:p>
          <a:p>
            <a:pPr algn="just">
              <a:lnSpc>
                <a:spcPct val="100000"/>
              </a:lnSpc>
            </a:pPr>
            <a:endParaRPr lang="en-US" sz="1800"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sz="1800" dirty="0">
                <a:latin typeface="Arial" panose="020B0604020202020204" pitchFamily="34" charset="0"/>
                <a:cs typeface="Arial" panose="020B0604020202020204" pitchFamily="34" charset="0"/>
              </a:rPr>
              <a:t>Rapid ESOP seeks to automate all processes for equity matters in private markets via it's digital platform.</a:t>
            </a:r>
          </a:p>
          <a:p>
            <a:pPr marL="285750" indent="-285750" algn="just">
              <a:lnSpc>
                <a:spcPct val="100000"/>
              </a:lnSpc>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Our platform offers an opportunity for external individuals to participate in ESOP transactions by buying and selling ESOPs. </a:t>
            </a:r>
          </a:p>
          <a:p>
            <a:pPr marL="0" indent="0" algn="just">
              <a:lnSpc>
                <a:spcPct val="100000"/>
              </a:lnSpc>
              <a:buNone/>
            </a:pPr>
            <a:endParaRPr lang="en-US" sz="1800"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Rapid ESOP can provide resources and tools to educate employees about the benefits of ESOP participation, its impact on their financial future, and the broader implications for the company's success.</a:t>
            </a:r>
          </a:p>
          <a:p>
            <a:pPr marL="285750" indent="-285750" algn="just">
              <a:lnSpc>
                <a:spcPct val="100000"/>
              </a:lnSpc>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Employees seeking expert advice and information on Employee Stock Ownership Plans (ESOPs) are encouraged to reach out to the designated expert. This expert will provide valuable advice and ideas related to ESOPs, assisting employees in making informed decisions about their participation in the program</a:t>
            </a:r>
            <a:endParaRPr lang="en-US" sz="1800" dirty="0">
              <a:latin typeface="Arial" panose="020B0604020202020204" pitchFamily="34" charset="0"/>
              <a:cs typeface="Arial" panose="020B0604020202020204" pitchFamily="34" charset="0"/>
            </a:endParaRPr>
          </a:p>
          <a:p>
            <a:pPr>
              <a:lnSpc>
                <a:spcPct val="100000"/>
              </a:lnSpc>
            </a:pPr>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46417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38" y="1382513"/>
            <a:ext cx="8570962" cy="471582"/>
          </a:xfrm>
        </p:spPr>
        <p:txBody>
          <a:bodyPr>
            <a:normAutofit/>
          </a:bodyPr>
          <a:lstStyle/>
          <a:p>
            <a:pPr algn="l"/>
            <a:r>
              <a:rPr lang="en-US" sz="2000" b="1" dirty="0">
                <a:latin typeface="Arial" panose="020B0604020202020204" pitchFamily="34" charset="0"/>
                <a:ea typeface="Arial Unicode MS" pitchFamily="34" charset="-128"/>
                <a:cs typeface="Arial" panose="020B0604020202020204" pitchFamily="34" charset="0"/>
              </a:rPr>
              <a:t>Paper 1: </a:t>
            </a:r>
            <a:r>
              <a:rPr lang="en-US" sz="2000" b="1" cap="none" dirty="0">
                <a:latin typeface="Arial" panose="020B0604020202020204" pitchFamily="34" charset="0"/>
                <a:ea typeface="Arial Unicode MS" pitchFamily="34" charset="-128"/>
                <a:cs typeface="Arial" panose="020B0604020202020204" pitchFamily="34" charset="0"/>
              </a:rPr>
              <a:t>The impact of ESOP on employee motivation</a:t>
            </a:r>
            <a:endParaRPr lang="en-US" sz="2000" b="1" dirty="0">
              <a:latin typeface="Arial" panose="020B0604020202020204" pitchFamily="34" charset="0"/>
              <a:ea typeface="Arial Unicode MS" pitchFamily="34" charset="-128"/>
              <a:cs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93632282"/>
              </p:ext>
            </p:extLst>
          </p:nvPr>
        </p:nvGraphicFramePr>
        <p:xfrm>
          <a:off x="344438" y="1854095"/>
          <a:ext cx="8455124" cy="4266881"/>
        </p:xfrm>
        <a:graphic>
          <a:graphicData uri="http://schemas.openxmlformats.org/drawingml/2006/table">
            <a:tbl>
              <a:tblPr firstRow="1" bandRow="1">
                <a:tableStyleId>{5C22544A-7EE6-4342-B048-85BDC9FD1C3A}</a:tableStyleId>
              </a:tblPr>
              <a:tblGrid>
                <a:gridCol w="1488206">
                  <a:extLst>
                    <a:ext uri="{9D8B030D-6E8A-4147-A177-3AD203B41FA5}">
                      <a16:colId xmlns:a16="http://schemas.microsoft.com/office/drawing/2014/main" val="20000"/>
                    </a:ext>
                  </a:extLst>
                </a:gridCol>
                <a:gridCol w="1515220">
                  <a:extLst>
                    <a:ext uri="{9D8B030D-6E8A-4147-A177-3AD203B41FA5}">
                      <a16:colId xmlns:a16="http://schemas.microsoft.com/office/drawing/2014/main" val="20001"/>
                    </a:ext>
                  </a:extLst>
                </a:gridCol>
                <a:gridCol w="2179140">
                  <a:extLst>
                    <a:ext uri="{9D8B030D-6E8A-4147-A177-3AD203B41FA5}">
                      <a16:colId xmlns:a16="http://schemas.microsoft.com/office/drawing/2014/main" val="20002"/>
                    </a:ext>
                  </a:extLst>
                </a:gridCol>
                <a:gridCol w="1705623">
                  <a:extLst>
                    <a:ext uri="{9D8B030D-6E8A-4147-A177-3AD203B41FA5}">
                      <a16:colId xmlns:a16="http://schemas.microsoft.com/office/drawing/2014/main" val="20003"/>
                    </a:ext>
                  </a:extLst>
                </a:gridCol>
                <a:gridCol w="1566935">
                  <a:extLst>
                    <a:ext uri="{9D8B030D-6E8A-4147-A177-3AD203B41FA5}">
                      <a16:colId xmlns:a16="http://schemas.microsoft.com/office/drawing/2014/main" val="20004"/>
                    </a:ext>
                  </a:extLst>
                </a:gridCol>
              </a:tblGrid>
              <a:tr h="1474971">
                <a:tc>
                  <a:txBody>
                    <a:bodyPr/>
                    <a:lstStyle/>
                    <a:p>
                      <a:pPr algn="ctr"/>
                      <a:r>
                        <a:rPr lang="en-GB" sz="1800" dirty="0">
                          <a:latin typeface="Arial" panose="020B0604020202020204" pitchFamily="34" charset="0"/>
                          <a:cs typeface="Arial" panose="020B0604020202020204" pitchFamily="34" charset="0"/>
                        </a:rPr>
                        <a:t>Publication - Year</a:t>
                      </a:r>
                    </a:p>
                  </a:txBody>
                  <a:tcPr/>
                </a:tc>
                <a:tc>
                  <a:txBody>
                    <a:bodyPr/>
                    <a:lstStyle/>
                    <a:p>
                      <a:pPr algn="ctr"/>
                      <a:r>
                        <a:rPr lang="en-GB" sz="1800" dirty="0">
                          <a:latin typeface="Arial" panose="020B0604020202020204" pitchFamily="34" charset="0"/>
                          <a:cs typeface="Arial" panose="020B0604020202020204" pitchFamily="34" charset="0"/>
                        </a:rPr>
                        <a:t>Author name</a:t>
                      </a:r>
                    </a:p>
                  </a:txBody>
                  <a:tcPr/>
                </a:tc>
                <a:tc>
                  <a:txBody>
                    <a:bodyPr/>
                    <a:lstStyle/>
                    <a:p>
                      <a:pPr algn="ctr"/>
                      <a:r>
                        <a:rPr lang="en-GB" sz="1800" dirty="0">
                          <a:latin typeface="Arial" panose="020B0604020202020204" pitchFamily="34" charset="0"/>
                          <a:cs typeface="Arial" panose="020B0604020202020204" pitchFamily="34" charset="0"/>
                        </a:rPr>
                        <a:t>Approach (Methodology)</a:t>
                      </a:r>
                      <a:r>
                        <a:rPr lang="en-GB" sz="1900" dirty="0">
                          <a:latin typeface="Arial" panose="020B0604020202020204" pitchFamily="34" charset="0"/>
                          <a:cs typeface="Arial" panose="020B0604020202020204" pitchFamily="34" charset="0"/>
                        </a:rPr>
                        <a:t> </a:t>
                      </a:r>
                    </a:p>
                  </a:txBody>
                  <a:tcPr/>
                </a:tc>
                <a:tc>
                  <a:txBody>
                    <a:bodyPr/>
                    <a:lstStyle/>
                    <a:p>
                      <a:pPr algn="ctr"/>
                      <a:r>
                        <a:rPr lang="en-GB" sz="1800" dirty="0">
                          <a:latin typeface="Arial" panose="020B0604020202020204" pitchFamily="34" charset="0"/>
                          <a:cs typeface="Arial" panose="020B0604020202020204" pitchFamily="34" charset="0"/>
                        </a:rPr>
                        <a:t>Advantages</a:t>
                      </a:r>
                    </a:p>
                  </a:txBody>
                  <a:tcPr/>
                </a:tc>
                <a:tc>
                  <a:txBody>
                    <a:bodyPr/>
                    <a:lstStyle/>
                    <a:p>
                      <a:pPr algn="ctr"/>
                      <a:r>
                        <a:rPr lang="en-GB" sz="1800" dirty="0">
                          <a:latin typeface="Arial" panose="020B0604020202020204" pitchFamily="34" charset="0"/>
                          <a:cs typeface="Arial" panose="020B0604020202020204" pitchFamily="34" charset="0"/>
                        </a:rPr>
                        <a:t>Limitations</a:t>
                      </a:r>
                    </a:p>
                  </a:txBody>
                  <a:tcPr/>
                </a:tc>
                <a:extLst>
                  <a:ext uri="{0D108BD9-81ED-4DB2-BD59-A6C34878D82A}">
                    <a16:rowId xmlns:a16="http://schemas.microsoft.com/office/drawing/2014/main" val="10000"/>
                  </a:ext>
                </a:extLst>
              </a:tr>
              <a:tr h="2791910">
                <a:tc>
                  <a:txBody>
                    <a:bodyPr/>
                    <a:lstStyle/>
                    <a:p>
                      <a:pPr algn="l"/>
                      <a:r>
                        <a:rPr lang="en-IN" sz="1800" b="0" i="0" kern="1200" dirty="0">
                          <a:solidFill>
                            <a:schemeClr val="dk1"/>
                          </a:solidFill>
                          <a:effectLst/>
                          <a:latin typeface="Arial" panose="020B0604020202020204" pitchFamily="34" charset="0"/>
                          <a:ea typeface="+mn-ea"/>
                          <a:cs typeface="Arial" panose="020B0604020202020204" pitchFamily="34" charset="0"/>
                        </a:rPr>
                        <a:t>2020</a:t>
                      </a:r>
                      <a:endParaRPr lang="en-GB" dirty="0">
                        <a:latin typeface="Arial" panose="020B0604020202020204" pitchFamily="34" charset="0"/>
                        <a:cs typeface="Arial" panose="020B0604020202020204" pitchFamily="34" charset="0"/>
                      </a:endParaRPr>
                    </a:p>
                  </a:txBody>
                  <a:tcPr/>
                </a:tc>
                <a:tc>
                  <a:txBody>
                    <a:bodyPr/>
                    <a:lstStyle/>
                    <a:p>
                      <a:pPr algn="l"/>
                      <a:r>
                        <a:rPr lang="en-US" sz="1800" b="0" i="0" kern="1200" dirty="0">
                          <a:solidFill>
                            <a:schemeClr val="dk1"/>
                          </a:solidFill>
                          <a:effectLst/>
                          <a:latin typeface="Arial" panose="020B0604020202020204" pitchFamily="34" charset="0"/>
                          <a:ea typeface="+mn-ea"/>
                          <a:cs typeface="Arial" panose="020B0604020202020204" pitchFamily="34" charset="0"/>
                        </a:rPr>
                        <a:t>Smith, J. and Johnson, L.</a:t>
                      </a:r>
                      <a:endParaRPr lang="en-GB" dirty="0">
                        <a:latin typeface="Arial" panose="020B0604020202020204" pitchFamily="34" charset="0"/>
                        <a:cs typeface="Arial" panose="020B0604020202020204" pitchFamily="34" charset="0"/>
                      </a:endParaRPr>
                    </a:p>
                  </a:txBody>
                  <a:tcPr/>
                </a:tc>
                <a:tc>
                  <a:txBody>
                    <a:bodyPr/>
                    <a:lstStyle/>
                    <a:p>
                      <a:pPr algn="l"/>
                      <a:r>
                        <a:rPr lang="en-US" sz="1800" b="0" i="0" kern="1200" dirty="0">
                          <a:solidFill>
                            <a:schemeClr val="dk1"/>
                          </a:solidFill>
                          <a:effectLst/>
                          <a:latin typeface="Arial" panose="020B0604020202020204" pitchFamily="34" charset="0"/>
                          <a:ea typeface="+mn-ea"/>
                          <a:cs typeface="Arial" panose="020B0604020202020204" pitchFamily="34" charset="0"/>
                        </a:rPr>
                        <a:t>Quasi-experimental design with pre-and-post surveys, comparing employees in ESOP companies to non-ESOP companies</a:t>
                      </a:r>
                      <a:endParaRPr lang="en-GB" dirty="0">
                        <a:latin typeface="Arial" panose="020B0604020202020204" pitchFamily="34" charset="0"/>
                        <a:cs typeface="Arial" panose="020B0604020202020204" pitchFamily="34" charset="0"/>
                      </a:endParaRPr>
                    </a:p>
                  </a:txBody>
                  <a:tcPr/>
                </a:tc>
                <a:tc>
                  <a:txBody>
                    <a:bodyPr/>
                    <a:lstStyle/>
                    <a:p>
                      <a:pPr algn="l"/>
                      <a:r>
                        <a:rPr lang="en-US" sz="1800" b="0" i="0" kern="1200" dirty="0">
                          <a:solidFill>
                            <a:schemeClr val="dk1"/>
                          </a:solidFill>
                          <a:effectLst/>
                          <a:latin typeface="Arial" panose="020B0604020202020204" pitchFamily="34" charset="0"/>
                          <a:ea typeface="+mn-ea"/>
                          <a:cs typeface="Arial" panose="020B0604020202020204" pitchFamily="34" charset="0"/>
                        </a:rPr>
                        <a:t>Employees in ESOP companies showed higher motivation levels compared to non-ESOP counterparts.</a:t>
                      </a:r>
                      <a:endParaRPr lang="en-GB" dirty="0">
                        <a:latin typeface="Arial" panose="020B0604020202020204" pitchFamily="34" charset="0"/>
                        <a:cs typeface="Arial" panose="020B0604020202020204" pitchFamily="34" charset="0"/>
                      </a:endParaRPr>
                    </a:p>
                  </a:txBody>
                  <a:tcPr/>
                </a:tc>
                <a:tc>
                  <a:txBody>
                    <a:bodyPr/>
                    <a:lstStyle/>
                    <a:p>
                      <a:pPr algn="l"/>
                      <a:r>
                        <a:rPr lang="en-US" sz="1800" b="0" i="0" kern="1200" dirty="0">
                          <a:solidFill>
                            <a:schemeClr val="dk1"/>
                          </a:solidFill>
                          <a:effectLst/>
                          <a:latin typeface="Arial" panose="020B0604020202020204" pitchFamily="34" charset="0"/>
                          <a:ea typeface="+mn-ea"/>
                          <a:cs typeface="Arial" panose="020B0604020202020204" pitchFamily="34" charset="0"/>
                        </a:rPr>
                        <a:t>Limited sample size from specific industries may not generalize the results.</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US" sz="1100" dirty="0">
                <a:solidFill>
                  <a:schemeClr val="tx1"/>
                </a:solidFill>
                <a:latin typeface="Times New Roman" panose="02020603050405020304" pitchFamily="18" charset="0"/>
                <a:cs typeface="Times New Roman" panose="02020603050405020304" pitchFamily="18" charset="0"/>
              </a:rPr>
              <a:t>Rapid ESOP</a:t>
            </a:r>
          </a:p>
        </p:txBody>
      </p:sp>
      <p:sp>
        <p:nvSpPr>
          <p:cNvPr id="8" name="TextBox 7">
            <a:extLst>
              <a:ext uri="{FF2B5EF4-FFF2-40B4-BE49-F238E27FC236}">
                <a16:creationId xmlns:a16="http://schemas.microsoft.com/office/drawing/2014/main" id="{CBF787BD-27D1-80F5-3BDB-F6148756D6FF}"/>
              </a:ext>
            </a:extLst>
          </p:cNvPr>
          <p:cNvSpPr txBox="1"/>
          <p:nvPr/>
        </p:nvSpPr>
        <p:spPr>
          <a:xfrm>
            <a:off x="1691680" y="674627"/>
            <a:ext cx="6048672" cy="707886"/>
          </a:xfrm>
          <a:prstGeom prst="rect">
            <a:avLst/>
          </a:prstGeom>
          <a:noFill/>
        </p:spPr>
        <p:txBody>
          <a:bodyPr wrap="square">
            <a:spAutoFit/>
          </a:bodyPr>
          <a:lstStyle/>
          <a:p>
            <a:pPr algn="ctr"/>
            <a:r>
              <a:rPr lang="en-US" sz="4000" b="1" dirty="0">
                <a:latin typeface="Arial" panose="020B0604020202020204" pitchFamily="34" charset="0"/>
                <a:cs typeface="Arial" panose="020B0604020202020204" pitchFamily="34" charset="0"/>
              </a:rPr>
              <a:t>LITERATURE SURVEY</a:t>
            </a:r>
            <a:endParaRPr lang="en-IN" sz="4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4347</TotalTime>
  <Words>1468</Words>
  <Application>Microsoft Office PowerPoint</Application>
  <PresentationFormat>On-screen Show (4:3)</PresentationFormat>
  <Paragraphs>176</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vt:lpstr>
      <vt:lpstr>Vapor Trail</vt:lpstr>
      <vt:lpstr>PowerPoint Presentation</vt:lpstr>
      <vt:lpstr>Outline</vt:lpstr>
      <vt:lpstr>INTRODUCTION</vt:lpstr>
      <vt:lpstr>Rapid esop</vt:lpstr>
      <vt:lpstr>motivation</vt:lpstr>
      <vt:lpstr>motivation</vt:lpstr>
      <vt:lpstr>Aim &amp; objectives</vt:lpstr>
      <vt:lpstr>PowerPoint Presentation</vt:lpstr>
      <vt:lpstr>Paper 1: The impact of ESOP on employee motivation</vt:lpstr>
      <vt:lpstr>Paper 2: ESOP and company performance</vt:lpstr>
      <vt:lpstr>Paper 3: Employee perspectives on ESOPs</vt:lpstr>
      <vt:lpstr>Methodology </vt:lpstr>
      <vt:lpstr>PowerPoint Presentation</vt:lpstr>
      <vt:lpstr>PowerPoint Presentation</vt:lpstr>
      <vt:lpstr>Proposed work flow</vt:lpstr>
      <vt:lpstr>PowerPoint Presentation</vt:lpstr>
      <vt:lpstr>Company and employee login process</vt:lpstr>
      <vt:lpstr>IMPLEMENTATION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ZANKHANA</dc:creator>
  <cp:lastModifiedBy>Ridham Parmar</cp:lastModifiedBy>
  <cp:revision>230</cp:revision>
  <dcterms:created xsi:type="dcterms:W3CDTF">2014-10-11T18:55:44Z</dcterms:created>
  <dcterms:modified xsi:type="dcterms:W3CDTF">2023-08-04T19:34:32Z</dcterms:modified>
</cp:coreProperties>
</file>