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66" r:id="rId5"/>
    <p:sldId id="394" r:id="rId6"/>
    <p:sldId id="5345" r:id="rId7"/>
    <p:sldId id="5346" r:id="rId8"/>
    <p:sldId id="5347" r:id="rId9"/>
    <p:sldId id="5348" r:id="rId10"/>
    <p:sldId id="5349" r:id="rId11"/>
    <p:sldId id="5350" r:id="rId12"/>
    <p:sldId id="5351" r:id="rId13"/>
    <p:sldId id="5352" r:id="rId14"/>
    <p:sldId id="5353" r:id="rId15"/>
    <p:sldId id="5354" r:id="rId16"/>
    <p:sldId id="5355" r:id="rId17"/>
    <p:sldId id="5342" r:id="rId18"/>
    <p:sldId id="5356" r:id="rId19"/>
    <p:sldId id="5357" r:id="rId20"/>
    <p:sldId id="5358" r:id="rId21"/>
    <p:sldId id="5359" r:id="rId22"/>
    <p:sldId id="5344" r:id="rId23"/>
    <p:sldId id="278" r:id="rId24"/>
    <p:sldId id="5332" r:id="rId25"/>
    <p:sldId id="267" r:id="rId26"/>
    <p:sldId id="269" r:id="rId27"/>
    <p:sldId id="273" r:id="rId28"/>
    <p:sldId id="5324" r:id="rId29"/>
    <p:sldId id="5296" r:id="rId30"/>
    <p:sldId id="442" r:id="rId31"/>
    <p:sldId id="5330" r:id="rId32"/>
    <p:sldId id="5340" r:id="rId33"/>
    <p:sldId id="5341" r:id="rId34"/>
    <p:sldId id="400" r:id="rId35"/>
    <p:sldId id="534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ullen, Thomas" initials="ST" lastIdx="1" clrIdx="0">
    <p:extLst>
      <p:ext uri="{19B8F6BF-5375-455C-9EA6-DF929625EA0E}">
        <p15:presenceInfo xmlns:p15="http://schemas.microsoft.com/office/powerpoint/2012/main" userId="S::Thomas.Smullen@experian.com::8638da2e-17d8-4511-8aa8-d4e6aa8c21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7D5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1263D-6EBC-4EFE-80D5-F5FE1D713AD4}" v="12" dt="2020-04-03T12:51:55.533"/>
    <p1510:client id="{8B028349-63F1-4A25-82F0-1AE5A8659AAD}" v="84" dt="2020-04-03T12:18:26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25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Would consider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1">
                      <a:solidFill>
                        <a:schemeClr val="accent4"/>
                      </a:solidFill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F35-4D2D-8A7A-DFEE491787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accent4"/>
                    </a:solidFill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Global Total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35-4D2D-8A7A-DFEE49178775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Currently buy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1">
                      <a:solidFill>
                        <a:schemeClr val="accent3"/>
                      </a:solidFill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F35-4D2D-8A7A-DFEE491787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accent3"/>
                    </a:solidFill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Global Total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35-4D2D-8A7A-DFEE491787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1065856"/>
        <c:axId val="121067392"/>
      </c:barChart>
      <c:catAx>
        <c:axId val="12106585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21067392"/>
        <c:crosses val="autoZero"/>
        <c:auto val="1"/>
        <c:lblAlgn val="ctr"/>
        <c:lblOffset val="100"/>
        <c:noMultiLvlLbl val="0"/>
      </c:catAx>
      <c:valAx>
        <c:axId val="12106739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106585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txPr>
        <a:bodyPr/>
        <a:lstStyle/>
        <a:p>
          <a:pPr>
            <a:defRPr sz="1200"/>
          </a:pPr>
          <a:endParaRPr lang="es-E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9B339-DF9E-4915-82D5-BD7683A5B85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FF29E-FDB2-43F9-A4B7-286EFCF799B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5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FF29E-FDB2-43F9-A4B7-286EFCF799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0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FF29E-FDB2-43F9-A4B7-286EFCF799B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80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15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ld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00" y="2453665"/>
            <a:ext cx="6354000" cy="2075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9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377" y="566739"/>
            <a:ext cx="5087537" cy="4564061"/>
          </a:xfrm>
        </p:spPr>
        <p:txBody>
          <a:bodyPr anchor="ctr" anchorCtr="0"/>
          <a:lstStyle>
            <a:lvl1pPr marL="128588" indent="-128588">
              <a:lnSpc>
                <a:spcPct val="95000"/>
              </a:lnSpc>
              <a:spcBef>
                <a:spcPts val="0"/>
              </a:spcBef>
              <a:defRPr sz="2200">
                <a:solidFill>
                  <a:schemeClr val="accent1"/>
                </a:solidFill>
              </a:defRPr>
            </a:lvl1pPr>
            <a:lvl2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2pPr>
            <a:lvl3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3pPr>
            <a:lvl4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4pPr>
            <a:lvl5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5074"/>
            <a:ext cx="5758165" cy="5750091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cubicBezTo>
                  <a:pt x="5753402" y="4833682"/>
                  <a:pt x="4838033" y="5749051"/>
                  <a:pt x="3708867" y="5749051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97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-1" y="-2382"/>
            <a:ext cx="11745914" cy="5781431"/>
          </a:xfrm>
          <a:custGeom>
            <a:avLst/>
            <a:gdLst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1397894 w 11745914"/>
              <a:gd name="connsiteY8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483623 w 11831643"/>
              <a:gd name="connsiteY0" fmla="*/ 86592 h 5846592"/>
              <a:gd name="connsiteX1" fmla="*/ 11831643 w 11831643"/>
              <a:gd name="connsiteY1" fmla="*/ 86592 h 5846592"/>
              <a:gd name="connsiteX2" fmla="*/ 11831643 w 11831643"/>
              <a:gd name="connsiteY2" fmla="*/ 86592 h 5846592"/>
              <a:gd name="connsiteX3" fmla="*/ 11831643 w 11831643"/>
              <a:gd name="connsiteY3" fmla="*/ 4448698 h 5846592"/>
              <a:gd name="connsiteX4" fmla="*/ 10433749 w 11831643"/>
              <a:gd name="connsiteY4" fmla="*/ 5846592 h 5846592"/>
              <a:gd name="connsiteX5" fmla="*/ 85729 w 11831643"/>
              <a:gd name="connsiteY5" fmla="*/ 5846592 h 5846592"/>
              <a:gd name="connsiteX6" fmla="*/ 85729 w 11831643"/>
              <a:gd name="connsiteY6" fmla="*/ 5846592 h 5846592"/>
              <a:gd name="connsiteX7" fmla="*/ 85729 w 11831643"/>
              <a:gd name="connsiteY7" fmla="*/ 1484486 h 5846592"/>
              <a:gd name="connsiteX8" fmla="*/ 90493 w 11831643"/>
              <a:gd name="connsiteY8" fmla="*/ 91355 h 5846592"/>
              <a:gd name="connsiteX9" fmla="*/ 1483623 w 11831643"/>
              <a:gd name="connsiteY9" fmla="*/ 86592 h 5846592"/>
              <a:gd name="connsiteX0" fmla="*/ 1483623 w 11831643"/>
              <a:gd name="connsiteY0" fmla="*/ 0 h 5760000"/>
              <a:gd name="connsiteX1" fmla="*/ 11831643 w 11831643"/>
              <a:gd name="connsiteY1" fmla="*/ 0 h 5760000"/>
              <a:gd name="connsiteX2" fmla="*/ 11831643 w 11831643"/>
              <a:gd name="connsiteY2" fmla="*/ 0 h 5760000"/>
              <a:gd name="connsiteX3" fmla="*/ 11831643 w 11831643"/>
              <a:gd name="connsiteY3" fmla="*/ 4362106 h 5760000"/>
              <a:gd name="connsiteX4" fmla="*/ 10433749 w 11831643"/>
              <a:gd name="connsiteY4" fmla="*/ 5760000 h 5760000"/>
              <a:gd name="connsiteX5" fmla="*/ 85729 w 11831643"/>
              <a:gd name="connsiteY5" fmla="*/ 5760000 h 5760000"/>
              <a:gd name="connsiteX6" fmla="*/ 85729 w 11831643"/>
              <a:gd name="connsiteY6" fmla="*/ 5760000 h 5760000"/>
              <a:gd name="connsiteX7" fmla="*/ 85729 w 11831643"/>
              <a:gd name="connsiteY7" fmla="*/ 1397894 h 5760000"/>
              <a:gd name="connsiteX8" fmla="*/ 90493 w 11831643"/>
              <a:gd name="connsiteY8" fmla="*/ 4763 h 5760000"/>
              <a:gd name="connsiteX9" fmla="*/ 1483623 w 11831643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764 w 11745914"/>
              <a:gd name="connsiteY8" fmla="*/ 4763 h 5760000"/>
              <a:gd name="connsiteX9" fmla="*/ 1397894 w 11745914"/>
              <a:gd name="connsiteY9" fmla="*/ 0 h 5760000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436448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244043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45914" h="5781431">
                <a:moveTo>
                  <a:pt x="1397894" y="2381"/>
                </a:moveTo>
                <a:lnTo>
                  <a:pt x="11745914" y="2381"/>
                </a:lnTo>
                <a:lnTo>
                  <a:pt x="11745914" y="2381"/>
                </a:lnTo>
                <a:lnTo>
                  <a:pt x="11745914" y="2440437"/>
                </a:lnTo>
                <a:cubicBezTo>
                  <a:pt x="11745914" y="3212473"/>
                  <a:pt x="10529506" y="5781431"/>
                  <a:pt x="7795320" y="5781431"/>
                </a:cubicBezTo>
                <a:lnTo>
                  <a:pt x="0" y="5762381"/>
                </a:lnTo>
                <a:lnTo>
                  <a:pt x="0" y="5762381"/>
                </a:lnTo>
                <a:lnTo>
                  <a:pt x="0" y="1400275"/>
                </a:lnTo>
                <a:lnTo>
                  <a:pt x="2382" y="0"/>
                </a:lnTo>
                <a:lnTo>
                  <a:pt x="1397894" y="2381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1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, Title, Tex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725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725" y="528034"/>
            <a:ext cx="5564188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3550" y="566738"/>
            <a:ext cx="5113338" cy="5113337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053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Imag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2" y="528034"/>
            <a:ext cx="5564188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632575" y="566738"/>
            <a:ext cx="5113338" cy="5113337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05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1583999"/>
            <a:ext cx="9366564" cy="3600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23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05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1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Background Image Fill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0" y="1584102"/>
            <a:ext cx="9366563" cy="759854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0" y="2640169"/>
            <a:ext cx="9366563" cy="234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1479" y="5731492"/>
            <a:ext cx="2475722" cy="8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1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Whit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0" y="1584102"/>
            <a:ext cx="9366563" cy="759854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0" y="2640169"/>
            <a:ext cx="9366563" cy="234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479" y="5731492"/>
            <a:ext cx="2475722" cy="8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1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 Slide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638800"/>
            <a:ext cx="8428351" cy="2726875"/>
          </a:xfrm>
        </p:spPr>
        <p:txBody>
          <a:bodyPr/>
          <a:lstStyle>
            <a:lvl1pPr marL="269875" indent="-269875">
              <a:spcBef>
                <a:spcPts val="1600"/>
              </a:spcBef>
              <a:buFont typeface="+mj-lt"/>
              <a:buAutoNum type="arabicPeriod"/>
              <a:defRPr sz="1700" b="0"/>
            </a:lvl1pPr>
            <a:lvl2pPr marL="269875" indent="0">
              <a:buNone/>
              <a:defRPr sz="1700" b="0"/>
            </a:lvl2pPr>
            <a:lvl3pPr marL="269875" indent="0">
              <a:buNone/>
              <a:defRPr sz="1700" b="0"/>
            </a:lvl3pPr>
            <a:lvl4pPr marL="269875" indent="0">
              <a:buNone/>
              <a:defRPr sz="1700" b="0"/>
            </a:lvl4pPr>
            <a:lvl5pPr marL="269875" indent="0">
              <a:buNone/>
              <a:defRPr sz="17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1584000"/>
            <a:ext cx="9366564" cy="100767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0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84283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6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5400000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181726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55708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528034"/>
            <a:ext cx="5570851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6714" y="-5073"/>
            <a:ext cx="5758165" cy="5755222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65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062" y="2022475"/>
            <a:ext cx="55708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061" y="528034"/>
            <a:ext cx="5570851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5074"/>
            <a:ext cx="5758165" cy="5750091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cubicBezTo>
                  <a:pt x="5753402" y="4833682"/>
                  <a:pt x="4838033" y="5749051"/>
                  <a:pt x="3708867" y="5749051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75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18" y="566739"/>
            <a:ext cx="5087537" cy="4564061"/>
          </a:xfrm>
        </p:spPr>
        <p:txBody>
          <a:bodyPr anchor="ctr" anchorCtr="0"/>
          <a:lstStyle>
            <a:lvl1pPr marL="128588" indent="-128588">
              <a:lnSpc>
                <a:spcPct val="95000"/>
              </a:lnSpc>
              <a:spcBef>
                <a:spcPts val="0"/>
              </a:spcBef>
              <a:defRPr sz="2200">
                <a:solidFill>
                  <a:schemeClr val="accent1"/>
                </a:solidFill>
              </a:defRPr>
            </a:lvl1pPr>
            <a:lvl2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2pPr>
            <a:lvl3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3pPr>
            <a:lvl4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4pPr>
            <a:lvl5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6714" y="-5073"/>
            <a:ext cx="5758165" cy="5755222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6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999" y="528034"/>
            <a:ext cx="11257200" cy="1007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99" y="2022475"/>
            <a:ext cx="11257200" cy="36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4191" y="6405118"/>
            <a:ext cx="720000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6D96679F-57A0-469B-97C8-FE05BD3C541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0811" y="6405118"/>
            <a:ext cx="6114625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550" y="6405118"/>
            <a:ext cx="1905000" cy="216000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noAutofit/>
          </a:bodyPr>
          <a:lstStyle/>
          <a:p>
            <a:fld id="{EF540DAE-C9AD-4AB7-834A-30F15928ADCF}" type="slidenum">
              <a:rPr lang="en-GB" sz="1000" smtClean="0">
                <a:solidFill>
                  <a:schemeClr val="accent1"/>
                </a:solidFill>
              </a:rPr>
              <a:pPr/>
              <a:t>‹Nº›</a:t>
            </a:fld>
            <a:r>
              <a:rPr lang="en-GB" sz="1000" dirty="0">
                <a:solidFill>
                  <a:schemeClr val="accent1"/>
                </a:solidFill>
              </a:rPr>
              <a:t>    </a:t>
            </a:r>
            <a:r>
              <a:rPr lang="en-GB" sz="1000" baseline="0" dirty="0">
                <a:solidFill>
                  <a:schemeClr val="accent1"/>
                </a:solidFill>
              </a:rPr>
              <a:t> </a:t>
            </a:r>
            <a:r>
              <a:rPr lang="en-GB" sz="1000" dirty="0">
                <a:solidFill>
                  <a:schemeClr val="accent1"/>
                </a:solidFill>
              </a:rPr>
              <a:t>© Experian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53667" y="6158006"/>
            <a:ext cx="1576384" cy="514939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3550" y="6938217"/>
            <a:ext cx="1080000" cy="21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fld id="{05159C09-2AA1-490F-BF67-48C2B4746AC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3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19088" indent="-195263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129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71513" indent="-1944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547EBF"/>
          </p15:clr>
        </p15:guide>
        <p15:guide id="2" pos="3849">
          <p15:clr>
            <a:srgbClr val="547EBF"/>
          </p15:clr>
        </p15:guide>
        <p15:guide id="3" pos="292">
          <p15:clr>
            <a:srgbClr val="F26B43"/>
          </p15:clr>
        </p15:guide>
        <p15:guide id="4" pos="901">
          <p15:clr>
            <a:srgbClr val="F26B43"/>
          </p15:clr>
        </p15:guide>
        <p15:guide id="5" pos="1501">
          <p15:clr>
            <a:srgbClr val="F26B43"/>
          </p15:clr>
        </p15:guide>
        <p15:guide id="6" pos="2093">
          <p15:clr>
            <a:srgbClr val="F26B43"/>
          </p15:clr>
        </p15:guide>
        <p15:guide id="7" pos="2693">
          <p15:clr>
            <a:srgbClr val="F26B43"/>
          </p15:clr>
        </p15:guide>
        <p15:guide id="8" pos="4497">
          <p15:clr>
            <a:srgbClr val="F26B43"/>
          </p15:clr>
        </p15:guide>
        <p15:guide id="9" pos="3894">
          <p15:clr>
            <a:srgbClr val="F26B43"/>
          </p15:clr>
        </p15:guide>
        <p15:guide id="10" pos="3294">
          <p15:clr>
            <a:srgbClr val="F26B43"/>
          </p15:clr>
        </p15:guide>
        <p15:guide id="11" pos="5094">
          <p15:clr>
            <a:srgbClr val="F26B43"/>
          </p15:clr>
        </p15:guide>
        <p15:guide id="12" pos="5687">
          <p15:clr>
            <a:srgbClr val="F26B43"/>
          </p15:clr>
        </p15:guide>
        <p15:guide id="13" pos="6287">
          <p15:clr>
            <a:srgbClr val="F26B43"/>
          </p15:clr>
        </p15:guide>
        <p15:guide id="14" pos="6888">
          <p15:clr>
            <a:srgbClr val="F26B43"/>
          </p15:clr>
        </p15:guide>
        <p15:guide id="15" pos="7399">
          <p15:clr>
            <a:srgbClr val="F26B43"/>
          </p15:clr>
        </p15:guide>
        <p15:guide id="16" pos="804">
          <p15:clr>
            <a:srgbClr val="F26B43"/>
          </p15:clr>
        </p15:guide>
        <p15:guide id="17" pos="1410">
          <p15:clr>
            <a:srgbClr val="F26B43"/>
          </p15:clr>
        </p15:guide>
        <p15:guide id="18" pos="2010">
          <p15:clr>
            <a:srgbClr val="F26B43"/>
          </p15:clr>
        </p15:guide>
        <p15:guide id="19" pos="2607">
          <p15:clr>
            <a:srgbClr val="F26B43"/>
          </p15:clr>
        </p15:guide>
        <p15:guide id="20" pos="3204">
          <p15:clr>
            <a:srgbClr val="F26B43"/>
          </p15:clr>
        </p15:guide>
        <p15:guide id="21" pos="3804">
          <p15:clr>
            <a:srgbClr val="F26B43"/>
          </p15:clr>
        </p15:guide>
        <p15:guide id="22" pos="4404">
          <p15:clr>
            <a:srgbClr val="F26B43"/>
          </p15:clr>
        </p15:guide>
        <p15:guide id="23" pos="5007">
          <p15:clr>
            <a:srgbClr val="F26B43"/>
          </p15:clr>
        </p15:guide>
        <p15:guide id="24" pos="5604">
          <p15:clr>
            <a:srgbClr val="F26B43"/>
          </p15:clr>
        </p15:guide>
        <p15:guide id="25" pos="6195">
          <p15:clr>
            <a:srgbClr val="F26B43"/>
          </p15:clr>
        </p15:guide>
        <p15:guide id="26" pos="6798">
          <p15:clr>
            <a:srgbClr val="F26B43"/>
          </p15:clr>
        </p15:guide>
        <p15:guide id="27" orient="horz" pos="357">
          <p15:clr>
            <a:srgbClr val="F26B43"/>
          </p15:clr>
        </p15:guide>
        <p15:guide id="28" orient="horz" pos="803">
          <p15:clr>
            <a:srgbClr val="F26B43"/>
          </p15:clr>
        </p15:guide>
        <p15:guide id="29" orient="horz" pos="1274">
          <p15:clr>
            <a:srgbClr val="F26B43"/>
          </p15:clr>
        </p15:guide>
        <p15:guide id="30" orient="horz" pos="3894">
          <p15:clr>
            <a:srgbClr val="F26B43"/>
          </p15:clr>
        </p15:guide>
        <p15:guide id="31" orient="horz" pos="41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svg"/><Relationship Id="rId7" Type="http://schemas.openxmlformats.org/officeDocument/2006/relationships/image" Target="../media/image41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0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28.png"/><Relationship Id="rId4" Type="http://schemas.openxmlformats.org/officeDocument/2006/relationships/image" Target="../media/image38.png"/><Relationship Id="rId9" Type="http://schemas.openxmlformats.org/officeDocument/2006/relationships/image" Target="../media/image4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.svg"/><Relationship Id="rId7" Type="http://schemas.openxmlformats.org/officeDocument/2006/relationships/image" Target="../media/image4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47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sv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microsoft.com/office/2007/relationships/hdphoto" Target="../media/hdphoto1.wdp"/><Relationship Id="rId7" Type="http://schemas.openxmlformats.org/officeDocument/2006/relationships/image" Target="../media/image52.svg"/><Relationship Id="rId12" Type="http://schemas.openxmlformats.org/officeDocument/2006/relationships/image" Target="../media/image57.png"/><Relationship Id="rId17" Type="http://schemas.openxmlformats.org/officeDocument/2006/relationships/image" Target="../media/image6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5" Type="http://schemas.openxmlformats.org/officeDocument/2006/relationships/image" Target="../media/image50.jpeg"/><Relationship Id="rId15" Type="http://schemas.openxmlformats.org/officeDocument/2006/relationships/image" Target="../media/image60.svg"/><Relationship Id="rId23" Type="http://schemas.microsoft.com/office/2007/relationships/hdphoto" Target="../media/hdphoto2.wdp"/><Relationship Id="rId10" Type="http://schemas.openxmlformats.org/officeDocument/2006/relationships/image" Target="../media/image55.png"/><Relationship Id="rId19" Type="http://schemas.openxmlformats.org/officeDocument/2006/relationships/image" Target="../media/image64.svg"/><Relationship Id="rId4" Type="http://schemas.openxmlformats.org/officeDocument/2006/relationships/image" Target="../media/image49.svg"/><Relationship Id="rId9" Type="http://schemas.openxmlformats.org/officeDocument/2006/relationships/image" Target="../media/image54.svg"/><Relationship Id="rId14" Type="http://schemas.openxmlformats.org/officeDocument/2006/relationships/image" Target="../media/image59.png"/><Relationship Id="rId22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75.svg"/><Relationship Id="rId3" Type="http://schemas.openxmlformats.org/officeDocument/2006/relationships/image" Target="../media/image68.svg"/><Relationship Id="rId7" Type="http://schemas.openxmlformats.org/officeDocument/2006/relationships/image" Target="../media/image15.png"/><Relationship Id="rId12" Type="http://schemas.openxmlformats.org/officeDocument/2006/relationships/image" Target="../media/image7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11" Type="http://schemas.openxmlformats.org/officeDocument/2006/relationships/image" Target="../media/image73.gif"/><Relationship Id="rId5" Type="http://schemas.openxmlformats.org/officeDocument/2006/relationships/image" Target="../media/image70.svg"/><Relationship Id="rId10" Type="http://schemas.openxmlformats.org/officeDocument/2006/relationships/image" Target="../media/image72.svg"/><Relationship Id="rId4" Type="http://schemas.openxmlformats.org/officeDocument/2006/relationships/image" Target="../media/image69.png"/><Relationship Id="rId9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7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84.svg"/><Relationship Id="rId3" Type="http://schemas.openxmlformats.org/officeDocument/2006/relationships/image" Target="../media/image42.svg"/><Relationship Id="rId7" Type="http://schemas.openxmlformats.org/officeDocument/2006/relationships/image" Target="../media/image19.svg"/><Relationship Id="rId12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11" Type="http://schemas.openxmlformats.org/officeDocument/2006/relationships/image" Target="../media/image82.svg"/><Relationship Id="rId5" Type="http://schemas.openxmlformats.org/officeDocument/2006/relationships/image" Target="../media/image80.svg"/><Relationship Id="rId10" Type="http://schemas.openxmlformats.org/officeDocument/2006/relationships/image" Target="../media/image81.png"/><Relationship Id="rId4" Type="http://schemas.openxmlformats.org/officeDocument/2006/relationships/image" Target="../media/image79.png"/><Relationship Id="rId9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86.svg"/><Relationship Id="rId3" Type="http://schemas.openxmlformats.org/officeDocument/2006/relationships/image" Target="../media/image42.svg"/><Relationship Id="rId7" Type="http://schemas.openxmlformats.org/officeDocument/2006/relationships/image" Target="../media/image19.svg"/><Relationship Id="rId12" Type="http://schemas.openxmlformats.org/officeDocument/2006/relationships/image" Target="../media/image8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11" Type="http://schemas.openxmlformats.org/officeDocument/2006/relationships/image" Target="../media/image82.svg"/><Relationship Id="rId5" Type="http://schemas.openxmlformats.org/officeDocument/2006/relationships/image" Target="../media/image80.svg"/><Relationship Id="rId10" Type="http://schemas.openxmlformats.org/officeDocument/2006/relationships/image" Target="../media/image81.png"/><Relationship Id="rId4" Type="http://schemas.openxmlformats.org/officeDocument/2006/relationships/image" Target="../media/image79.png"/><Relationship Id="rId9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svg"/><Relationship Id="rId7" Type="http://schemas.openxmlformats.org/officeDocument/2006/relationships/image" Target="../media/image92.sv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1.png"/><Relationship Id="rId5" Type="http://schemas.openxmlformats.org/officeDocument/2006/relationships/image" Target="../media/image90.svg"/><Relationship Id="rId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94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11" Type="http://schemas.openxmlformats.org/officeDocument/2006/relationships/image" Target="../media/image77.svg"/><Relationship Id="rId5" Type="http://schemas.openxmlformats.org/officeDocument/2006/relationships/image" Target="../media/image21.svg"/><Relationship Id="rId10" Type="http://schemas.openxmlformats.org/officeDocument/2006/relationships/image" Target="../media/image76.png"/><Relationship Id="rId4" Type="http://schemas.openxmlformats.org/officeDocument/2006/relationships/image" Target="../media/image20.png"/><Relationship Id="rId9" Type="http://schemas.openxmlformats.org/officeDocument/2006/relationships/image" Target="../media/image94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9.svg"/><Relationship Id="rId3" Type="http://schemas.openxmlformats.org/officeDocument/2006/relationships/image" Target="../media/image42.svg"/><Relationship Id="rId7" Type="http://schemas.openxmlformats.org/officeDocument/2006/relationships/image" Target="../media/image82.svg"/><Relationship Id="rId12" Type="http://schemas.openxmlformats.org/officeDocument/2006/relationships/image" Target="../media/image1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1.png"/><Relationship Id="rId11" Type="http://schemas.openxmlformats.org/officeDocument/2006/relationships/image" Target="../media/image94.svg"/><Relationship Id="rId5" Type="http://schemas.openxmlformats.org/officeDocument/2006/relationships/image" Target="../media/image80.svg"/><Relationship Id="rId10" Type="http://schemas.openxmlformats.org/officeDocument/2006/relationships/image" Target="../media/image93.png"/><Relationship Id="rId4" Type="http://schemas.openxmlformats.org/officeDocument/2006/relationships/image" Target="../media/image79.png"/><Relationship Id="rId9" Type="http://schemas.openxmlformats.org/officeDocument/2006/relationships/image" Target="../media/image98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svg"/><Relationship Id="rId3" Type="http://schemas.openxmlformats.org/officeDocument/2006/relationships/image" Target="../media/image99.png"/><Relationship Id="rId7" Type="http://schemas.openxmlformats.org/officeDocument/2006/relationships/image" Target="../media/image106.png"/><Relationship Id="rId12" Type="http://schemas.openxmlformats.org/officeDocument/2006/relationships/image" Target="../media/image1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microsoft.com/office/2007/relationships/hdphoto" Target="../media/hdphoto3.wdp"/><Relationship Id="rId11" Type="http://schemas.openxmlformats.org/officeDocument/2006/relationships/image" Target="../media/image110.png"/><Relationship Id="rId5" Type="http://schemas.openxmlformats.org/officeDocument/2006/relationships/image" Target="../media/image105.png"/><Relationship Id="rId10" Type="http://schemas.openxmlformats.org/officeDocument/2006/relationships/image" Target="../media/image109.svg"/><Relationship Id="rId4" Type="http://schemas.openxmlformats.org/officeDocument/2006/relationships/image" Target="../media/image104.png"/><Relationship Id="rId9" Type="http://schemas.openxmlformats.org/officeDocument/2006/relationships/image" Target="../media/image10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99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6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12.png"/><Relationship Id="rId5" Type="http://schemas.openxmlformats.org/officeDocument/2006/relationships/image" Target="../media/image17.jpe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56A7-08FB-4F4E-8E1A-35D405FDB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0" y="1584101"/>
            <a:ext cx="9366563" cy="1056067"/>
          </a:xfrm>
        </p:spPr>
        <p:txBody>
          <a:bodyPr/>
          <a:lstStyle/>
          <a:p>
            <a:r>
              <a:rPr lang="en-US" sz="3600" b="1" dirty="0"/>
              <a:t>Decisioning in the cloud</a:t>
            </a:r>
            <a:br>
              <a:rPr lang="en-US" sz="3600" dirty="0"/>
            </a:br>
            <a:r>
              <a:rPr lang="en-US" sz="3200" dirty="0"/>
              <a:t>Internal audience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30F70-93B3-48EB-BE5D-51333E6AE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April 2020</a:t>
            </a:r>
          </a:p>
          <a:p>
            <a:r>
              <a:rPr lang="en-US" sz="1600" b="1" dirty="0"/>
              <a:t>Version 2.0 – updated taxonomy </a:t>
            </a:r>
          </a:p>
        </p:txBody>
      </p:sp>
    </p:spTree>
    <p:extLst>
      <p:ext uri="{BB962C8B-B14F-4D97-AF65-F5344CB8AC3E}">
        <p14:creationId xmlns:p14="http://schemas.microsoft.com/office/powerpoint/2010/main" val="357359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0D67FE-1A7B-482F-98D8-898B397A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platform includes a set of shared capabilities to efficiently access, configure, and manage applications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A07A0ED-ED7B-410F-BA5B-FBDBD93A2BDC}"/>
              </a:ext>
            </a:extLst>
          </p:cNvPr>
          <p:cNvSpPr/>
          <p:nvPr/>
        </p:nvSpPr>
        <p:spPr>
          <a:xfrm>
            <a:off x="716892" y="1710404"/>
            <a:ext cx="3291840" cy="457200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8FF9B2-6D82-4F11-9D73-F1F48D2485E3}"/>
              </a:ext>
            </a:extLst>
          </p:cNvPr>
          <p:cNvSpPr/>
          <p:nvPr/>
        </p:nvSpPr>
        <p:spPr>
          <a:xfrm>
            <a:off x="716892" y="2177068"/>
            <a:ext cx="3291840" cy="10972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09538" indent="-109538">
              <a:lnSpc>
                <a:spcPts val="19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platform supports a range of cloud solutions for clients of all sizes</a:t>
            </a:r>
          </a:p>
          <a:p>
            <a:pPr marL="109538" indent="-109538">
              <a:lnSpc>
                <a:spcPts val="19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Preconfigured and bespoke solutions address a variety of requirements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6EEE36-BACA-4EE2-952E-4CC6740CA78C}"/>
              </a:ext>
            </a:extLst>
          </p:cNvPr>
          <p:cNvSpPr/>
          <p:nvPr/>
        </p:nvSpPr>
        <p:spPr>
          <a:xfrm>
            <a:off x="1345215" y="1777422"/>
            <a:ext cx="17812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sz="1500" b="1" dirty="0">
                <a:solidFill>
                  <a:schemeClr val="bg1"/>
                </a:solidFill>
              </a:rPr>
              <a:t>Solution portfolio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817B634-04DB-4E7B-BEA2-1EEBDA070842}"/>
              </a:ext>
            </a:extLst>
          </p:cNvPr>
          <p:cNvSpPr/>
          <p:nvPr/>
        </p:nvSpPr>
        <p:spPr>
          <a:xfrm>
            <a:off x="716892" y="3667089"/>
            <a:ext cx="329184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E0FE69-5DE7-4FAF-9F1B-02F4F29FBD49}"/>
              </a:ext>
            </a:extLst>
          </p:cNvPr>
          <p:cNvSpPr/>
          <p:nvPr/>
        </p:nvSpPr>
        <p:spPr>
          <a:xfrm>
            <a:off x="716892" y="4133753"/>
            <a:ext cx="3291840" cy="10972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09538" indent="-109538">
              <a:lnSpc>
                <a:spcPts val="19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single entry point to access applications deployed on the platform</a:t>
            </a:r>
          </a:p>
          <a:p>
            <a:pPr marL="109538" indent="-109538">
              <a:lnSpc>
                <a:spcPts val="19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Connect to services like configuration and business intelligence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D47427-EBF1-4B50-AAF4-4240ABA1EA8A}"/>
              </a:ext>
            </a:extLst>
          </p:cNvPr>
          <p:cNvSpPr/>
          <p:nvPr/>
        </p:nvSpPr>
        <p:spPr>
          <a:xfrm>
            <a:off x="1345215" y="3734107"/>
            <a:ext cx="7296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sz="1500" b="1" dirty="0">
                <a:solidFill>
                  <a:schemeClr val="bg1"/>
                </a:solidFill>
              </a:rPr>
              <a:t>Portal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09A6E7B-9821-4D87-8293-631069E8C21D}"/>
              </a:ext>
            </a:extLst>
          </p:cNvPr>
          <p:cNvSpPr/>
          <p:nvPr/>
        </p:nvSpPr>
        <p:spPr>
          <a:xfrm>
            <a:off x="8198899" y="3667089"/>
            <a:ext cx="3291840" cy="457200"/>
          </a:xfrm>
          <a:prstGeom prst="round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7E29CF-2992-4031-B8C3-79CF723951BC}"/>
              </a:ext>
            </a:extLst>
          </p:cNvPr>
          <p:cNvSpPr/>
          <p:nvPr/>
        </p:nvSpPr>
        <p:spPr>
          <a:xfrm>
            <a:off x="8198899" y="4133753"/>
            <a:ext cx="3291840" cy="10972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09538" indent="-109538">
              <a:lnSpc>
                <a:spcPts val="19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 configuration across all solutions deployed on the platform</a:t>
            </a:r>
          </a:p>
          <a:p>
            <a:pPr marL="109538" indent="-109538">
              <a:lnSpc>
                <a:spcPts val="19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Test, validate, and promote configurations (e.g. test to production)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630560-F2B3-4B61-AB1B-16C90852EA2F}"/>
              </a:ext>
            </a:extLst>
          </p:cNvPr>
          <p:cNvSpPr/>
          <p:nvPr/>
        </p:nvSpPr>
        <p:spPr>
          <a:xfrm>
            <a:off x="8720344" y="3734107"/>
            <a:ext cx="2672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sz="1500" b="1" dirty="0">
                <a:solidFill>
                  <a:schemeClr val="bg1"/>
                </a:solidFill>
              </a:rPr>
              <a:t>Configuration management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43F4783-5989-4C51-B9C1-F1993FBBFF7C}"/>
              </a:ext>
            </a:extLst>
          </p:cNvPr>
          <p:cNvSpPr/>
          <p:nvPr/>
        </p:nvSpPr>
        <p:spPr>
          <a:xfrm>
            <a:off x="8198899" y="1710404"/>
            <a:ext cx="3291840" cy="457200"/>
          </a:xfrm>
          <a:prstGeom prst="round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CE72D08-39E3-4085-A866-86DF39A42DC4}"/>
              </a:ext>
            </a:extLst>
          </p:cNvPr>
          <p:cNvSpPr/>
          <p:nvPr/>
        </p:nvSpPr>
        <p:spPr>
          <a:xfrm>
            <a:off x="8198899" y="2177068"/>
            <a:ext cx="3291840" cy="10972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09538" indent="-109538">
              <a:lnSpc>
                <a:spcPts val="19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Provides a foundation to run and manage a collection of solutions</a:t>
            </a:r>
          </a:p>
          <a:p>
            <a:pPr marL="109538" indent="-109538">
              <a:lnSpc>
                <a:spcPts val="19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Supports multiple environments (e.g., production and test)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A3ACDA-7263-47BD-9D9D-EB8D7FCE3BF7}"/>
              </a:ext>
            </a:extLst>
          </p:cNvPr>
          <p:cNvSpPr/>
          <p:nvPr/>
        </p:nvSpPr>
        <p:spPr>
          <a:xfrm>
            <a:off x="8720344" y="1777422"/>
            <a:ext cx="192552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sz="1500" b="1" dirty="0">
                <a:solidFill>
                  <a:schemeClr val="bg1"/>
                </a:solidFill>
              </a:rPr>
              <a:t>Client environment</a:t>
            </a:r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47B0EC-19FC-4900-9AF6-96211E641D66}"/>
              </a:ext>
            </a:extLst>
          </p:cNvPr>
          <p:cNvGrpSpPr/>
          <p:nvPr/>
        </p:nvGrpSpPr>
        <p:grpSpPr>
          <a:xfrm>
            <a:off x="4450080" y="4449501"/>
            <a:ext cx="3291840" cy="1563944"/>
            <a:chOff x="4362769" y="4084020"/>
            <a:chExt cx="3291840" cy="156394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B6C851-0658-4195-9DE4-303BBCC8106F}"/>
                </a:ext>
              </a:extLst>
            </p:cNvPr>
            <p:cNvSpPr/>
            <p:nvPr/>
          </p:nvSpPr>
          <p:spPr>
            <a:xfrm>
              <a:off x="4362769" y="4084020"/>
              <a:ext cx="3291840" cy="457200"/>
            </a:xfrm>
            <a:prstGeom prst="round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7BA4E9-37F3-451F-9906-1A8EBEDD63CB}"/>
                </a:ext>
              </a:extLst>
            </p:cNvPr>
            <p:cNvSpPr/>
            <p:nvPr/>
          </p:nvSpPr>
          <p:spPr>
            <a:xfrm>
              <a:off x="4362769" y="4550684"/>
              <a:ext cx="3291840" cy="109728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09538" indent="-109538">
                <a:lnSpc>
                  <a:spcPts val="1900"/>
                </a:lnSpc>
                <a:spcAft>
                  <a:spcPts val="30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Upgrade cloud-based applications without shutting down the system</a:t>
              </a:r>
            </a:p>
            <a:p>
              <a:pPr marL="109538" indent="-109538">
                <a:lnSpc>
                  <a:spcPts val="1900"/>
                </a:lnSpc>
                <a:spcAft>
                  <a:spcPts val="30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Virtually eliminates downtime with a modern approach to upgrades</a:t>
              </a:r>
            </a:p>
          </p:txBody>
        </p:sp>
        <p:pic>
          <p:nvPicPr>
            <p:cNvPr id="63" name="Graphic 62" descr="Circle with right arrow">
              <a:extLst>
                <a:ext uri="{FF2B5EF4-FFF2-40B4-BE49-F238E27FC236}">
                  <a16:creationId xmlns:a16="http://schemas.microsoft.com/office/drawing/2014/main" id="{5DE3400E-016A-4848-8975-1803A1F74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5365" t="11135" r="5864" b="8633"/>
            <a:stretch/>
          </p:blipFill>
          <p:spPr>
            <a:xfrm rot="5400000">
              <a:off x="4434747" y="4129740"/>
              <a:ext cx="404684" cy="365760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77544A0-6CD6-417B-9E90-92CEE7203CE5}"/>
                </a:ext>
              </a:extLst>
            </p:cNvPr>
            <p:cNvSpPr/>
            <p:nvPr/>
          </p:nvSpPr>
          <p:spPr>
            <a:xfrm>
              <a:off x="4884214" y="4158732"/>
              <a:ext cx="248016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en-US" sz="1500" b="1" dirty="0">
                  <a:solidFill>
                    <a:schemeClr val="bg1"/>
                  </a:solidFill>
                </a:rPr>
                <a:t>Zero-downtime upgrades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C29A361F-6445-41FB-B9D6-6391C973713C}"/>
              </a:ext>
            </a:extLst>
          </p:cNvPr>
          <p:cNvSpPr txBox="1">
            <a:spLocks/>
          </p:cNvSpPr>
          <p:nvPr/>
        </p:nvSpPr>
        <p:spPr>
          <a:xfrm>
            <a:off x="4724400" y="2433901"/>
            <a:ext cx="2743200" cy="1097280"/>
          </a:xfrm>
          <a:prstGeom prst="roundRect">
            <a:avLst>
              <a:gd name="adj" fmla="val 10898"/>
            </a:avLst>
          </a:prstGeom>
          <a:solidFill>
            <a:schemeClr val="accent4"/>
          </a:solidFill>
          <a:ln w="19050">
            <a:noFill/>
          </a:ln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</a:rPr>
              <a:t>Cloud deployment platform </a:t>
            </a:r>
          </a:p>
          <a:p>
            <a:pPr algn="ctr"/>
            <a:endParaRPr lang="en-US" sz="800" b="1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(Experian</a:t>
            </a:r>
            <a:r>
              <a:rPr lang="en-US" sz="1600" baseline="30000" dirty="0">
                <a:solidFill>
                  <a:schemeClr val="bg1"/>
                </a:solidFill>
              </a:rPr>
              <a:t>®</a:t>
            </a:r>
            <a:r>
              <a:rPr lang="en-US" sz="1600" dirty="0">
                <a:solidFill>
                  <a:schemeClr val="bg1"/>
                </a:solidFill>
              </a:rPr>
              <a:t> One)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31E7361-278F-4C66-ACE2-4E706E417243}"/>
              </a:ext>
            </a:extLst>
          </p:cNvPr>
          <p:cNvCxnSpPr>
            <a:stCxn id="40" idx="3"/>
            <a:endCxn id="65" idx="1"/>
          </p:cNvCxnSpPr>
          <p:nvPr/>
        </p:nvCxnSpPr>
        <p:spPr>
          <a:xfrm>
            <a:off x="4008732" y="1939004"/>
            <a:ext cx="715668" cy="1043537"/>
          </a:xfrm>
          <a:prstGeom prst="bentConnector3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9CB13F9-0D49-45B6-8DBC-135B38251BD5}"/>
              </a:ext>
            </a:extLst>
          </p:cNvPr>
          <p:cNvCxnSpPr>
            <a:stCxn id="43" idx="3"/>
            <a:endCxn id="65" idx="1"/>
          </p:cNvCxnSpPr>
          <p:nvPr/>
        </p:nvCxnSpPr>
        <p:spPr>
          <a:xfrm flipV="1">
            <a:off x="4008732" y="2982541"/>
            <a:ext cx="715668" cy="913148"/>
          </a:xfrm>
          <a:prstGeom prst="bentConnector3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16DAB83-756A-4165-9D2C-9F4010EFD814}"/>
              </a:ext>
            </a:extLst>
          </p:cNvPr>
          <p:cNvCxnSpPr>
            <a:cxnSpLocks/>
            <a:stCxn id="65" idx="3"/>
            <a:endCxn id="51" idx="1"/>
          </p:cNvCxnSpPr>
          <p:nvPr/>
        </p:nvCxnSpPr>
        <p:spPr>
          <a:xfrm>
            <a:off x="7467600" y="2982541"/>
            <a:ext cx="731299" cy="9131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EF95EC4-97B2-45DC-B314-108E265D3E08}"/>
              </a:ext>
            </a:extLst>
          </p:cNvPr>
          <p:cNvCxnSpPr>
            <a:cxnSpLocks/>
            <a:stCxn id="65" idx="3"/>
            <a:endCxn id="56" idx="1"/>
          </p:cNvCxnSpPr>
          <p:nvPr/>
        </p:nvCxnSpPr>
        <p:spPr>
          <a:xfrm flipV="1">
            <a:off x="7467600" y="1939004"/>
            <a:ext cx="731299" cy="1043537"/>
          </a:xfrm>
          <a:prstGeom prst="bentConnector3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7E0211-2CD2-42BF-80B1-D1BEFA1DAF4E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6096000" y="3531181"/>
            <a:ext cx="0" cy="91832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 descr="Internet">
            <a:extLst>
              <a:ext uri="{FF2B5EF4-FFF2-40B4-BE49-F238E27FC236}">
                <a16:creationId xmlns:a16="http://schemas.microsoft.com/office/drawing/2014/main" id="{9A44D34D-333F-40BA-9C5E-B12342EB63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9201" b="18299"/>
          <a:stretch/>
        </p:blipFill>
        <p:spPr>
          <a:xfrm>
            <a:off x="739694" y="3712809"/>
            <a:ext cx="585214" cy="365760"/>
          </a:xfrm>
          <a:prstGeom prst="rect">
            <a:avLst/>
          </a:prstGeom>
        </p:spPr>
      </p:pic>
      <p:pic>
        <p:nvPicPr>
          <p:cNvPr id="76" name="Graphic 75" descr="Open folder">
            <a:extLst>
              <a:ext uri="{FF2B5EF4-FFF2-40B4-BE49-F238E27FC236}">
                <a16:creationId xmlns:a16="http://schemas.microsoft.com/office/drawing/2014/main" id="{7D206B73-BB1B-4DF2-B890-D574D262E1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376" t="18629" r="8068" b="18436"/>
          <a:stretch/>
        </p:blipFill>
        <p:spPr>
          <a:xfrm>
            <a:off x="798877" y="1765268"/>
            <a:ext cx="466848" cy="347472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DD1CFECD-C5A4-4D7C-A2BE-6C155D69AC26}"/>
              </a:ext>
            </a:extLst>
          </p:cNvPr>
          <p:cNvGrpSpPr>
            <a:grpSpLocks noChangeAspect="1"/>
          </p:cNvGrpSpPr>
          <p:nvPr/>
        </p:nvGrpSpPr>
        <p:grpSpPr>
          <a:xfrm>
            <a:off x="8270856" y="1756124"/>
            <a:ext cx="431124" cy="365760"/>
            <a:chOff x="4966856" y="1654592"/>
            <a:chExt cx="538905" cy="457200"/>
          </a:xfrm>
          <a:solidFill>
            <a:schemeClr val="accent2"/>
          </a:solidFill>
        </p:grpSpPr>
        <p:pic>
          <p:nvPicPr>
            <p:cNvPr id="78" name="Graphic 77" descr="Monitor">
              <a:extLst>
                <a:ext uri="{FF2B5EF4-FFF2-40B4-BE49-F238E27FC236}">
                  <a16:creationId xmlns:a16="http://schemas.microsoft.com/office/drawing/2014/main" id="{3026D8FF-FF5D-4393-93D7-1DD90BB59C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7173" t="14028" r="6715" b="12917"/>
            <a:stretch/>
          </p:blipFill>
          <p:spPr>
            <a:xfrm>
              <a:off x="4966856" y="1654592"/>
              <a:ext cx="538905" cy="457200"/>
            </a:xfrm>
            <a:prstGeom prst="rect">
              <a:avLst/>
            </a:prstGeom>
          </p:spPr>
        </p:pic>
        <p:pic>
          <p:nvPicPr>
            <p:cNvPr id="79" name="Graphic 78" descr="User">
              <a:extLst>
                <a:ext uri="{FF2B5EF4-FFF2-40B4-BE49-F238E27FC236}">
                  <a16:creationId xmlns:a16="http://schemas.microsoft.com/office/drawing/2014/main" id="{C0C9E3E0-B1D3-4B11-B9BE-3A3B4531D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5088" t="13152" r="13902" b="13213"/>
            <a:stretch/>
          </p:blipFill>
          <p:spPr>
            <a:xfrm>
              <a:off x="5081992" y="1694887"/>
              <a:ext cx="308632" cy="320040"/>
            </a:xfrm>
            <a:prstGeom prst="rect">
              <a:avLst/>
            </a:prstGeom>
          </p:spPr>
        </p:pic>
      </p:grpSp>
      <p:sp>
        <p:nvSpPr>
          <p:cNvPr id="80" name="Freeform 123">
            <a:extLst>
              <a:ext uri="{FF2B5EF4-FFF2-40B4-BE49-F238E27FC236}">
                <a16:creationId xmlns:a16="http://schemas.microsoft.com/office/drawing/2014/main" id="{724140BB-5920-4B7F-9851-BDE87D8A4A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04141" y="3712809"/>
            <a:ext cx="364554" cy="365760"/>
          </a:xfrm>
          <a:custGeom>
            <a:avLst/>
            <a:gdLst>
              <a:gd name="T0" fmla="*/ 529 w 676"/>
              <a:gd name="T1" fmla="*/ 279 h 678"/>
              <a:gd name="T2" fmla="*/ 431 w 676"/>
              <a:gd name="T3" fmla="*/ 293 h 678"/>
              <a:gd name="T4" fmla="*/ 409 w 676"/>
              <a:gd name="T5" fmla="*/ 210 h 678"/>
              <a:gd name="T6" fmla="*/ 367 w 676"/>
              <a:gd name="T7" fmla="*/ 125 h 678"/>
              <a:gd name="T8" fmla="*/ 401 w 676"/>
              <a:gd name="T9" fmla="*/ 58 h 678"/>
              <a:gd name="T10" fmla="*/ 504 w 676"/>
              <a:gd name="T11" fmla="*/ 6 h 678"/>
              <a:gd name="T12" fmla="*/ 579 w 676"/>
              <a:gd name="T13" fmla="*/ 18 h 678"/>
              <a:gd name="T14" fmla="*/ 659 w 676"/>
              <a:gd name="T15" fmla="*/ 100 h 678"/>
              <a:gd name="T16" fmla="*/ 676 w 676"/>
              <a:gd name="T17" fmla="*/ 169 h 678"/>
              <a:gd name="T18" fmla="*/ 605 w 676"/>
              <a:gd name="T19" fmla="*/ 241 h 678"/>
              <a:gd name="T20" fmla="*/ 558 w 676"/>
              <a:gd name="T21" fmla="*/ 314 h 678"/>
              <a:gd name="T22" fmla="*/ 539 w 676"/>
              <a:gd name="T23" fmla="*/ 267 h 678"/>
              <a:gd name="T24" fmla="*/ 590 w 676"/>
              <a:gd name="T25" fmla="*/ 242 h 678"/>
              <a:gd name="T26" fmla="*/ 626 w 676"/>
              <a:gd name="T27" fmla="*/ 172 h 678"/>
              <a:gd name="T28" fmla="*/ 655 w 676"/>
              <a:gd name="T29" fmla="*/ 114 h 678"/>
              <a:gd name="T30" fmla="*/ 566 w 676"/>
              <a:gd name="T31" fmla="*/ 67 h 678"/>
              <a:gd name="T32" fmla="*/ 517 w 676"/>
              <a:gd name="T33" fmla="*/ 15 h 678"/>
              <a:gd name="T34" fmla="*/ 500 w 676"/>
              <a:gd name="T35" fmla="*/ 56 h 678"/>
              <a:gd name="T36" fmla="*/ 401 w 676"/>
              <a:gd name="T37" fmla="*/ 73 h 678"/>
              <a:gd name="T38" fmla="*/ 413 w 676"/>
              <a:gd name="T39" fmla="*/ 144 h 678"/>
              <a:gd name="T40" fmla="*/ 422 w 676"/>
              <a:gd name="T41" fmla="*/ 215 h 678"/>
              <a:gd name="T42" fmla="*/ 463 w 676"/>
              <a:gd name="T43" fmla="*/ 255 h 678"/>
              <a:gd name="T44" fmla="*/ 532 w 676"/>
              <a:gd name="T45" fmla="*/ 264 h 678"/>
              <a:gd name="T46" fmla="*/ 478 w 676"/>
              <a:gd name="T47" fmla="*/ 160 h 678"/>
              <a:gd name="T48" fmla="*/ 517 w 676"/>
              <a:gd name="T49" fmla="*/ 199 h 678"/>
              <a:gd name="T50" fmla="*/ 517 w 676"/>
              <a:gd name="T51" fmla="*/ 185 h 678"/>
              <a:gd name="T52" fmla="*/ 258 w 676"/>
              <a:gd name="T53" fmla="*/ 678 h 678"/>
              <a:gd name="T54" fmla="*/ 233 w 676"/>
              <a:gd name="T55" fmla="*/ 615 h 678"/>
              <a:gd name="T56" fmla="*/ 105 w 676"/>
              <a:gd name="T57" fmla="*/ 628 h 678"/>
              <a:gd name="T58" fmla="*/ 90 w 676"/>
              <a:gd name="T59" fmla="*/ 522 h 678"/>
              <a:gd name="T60" fmla="*/ 0 w 676"/>
              <a:gd name="T61" fmla="*/ 424 h 678"/>
              <a:gd name="T62" fmla="*/ 14 w 676"/>
              <a:gd name="T63" fmla="*/ 350 h 678"/>
              <a:gd name="T64" fmla="*/ 91 w 676"/>
              <a:gd name="T65" fmla="*/ 229 h 678"/>
              <a:gd name="T66" fmla="*/ 159 w 676"/>
              <a:gd name="T67" fmla="*/ 185 h 678"/>
              <a:gd name="T68" fmla="*/ 276 w 676"/>
              <a:gd name="T69" fmla="*/ 222 h 678"/>
              <a:gd name="T70" fmla="*/ 378 w 676"/>
              <a:gd name="T71" fmla="*/ 190 h 678"/>
              <a:gd name="T72" fmla="*/ 423 w 676"/>
              <a:gd name="T73" fmla="*/ 310 h 678"/>
              <a:gd name="T74" fmla="*/ 513 w 676"/>
              <a:gd name="T75" fmla="*/ 370 h 678"/>
              <a:gd name="T76" fmla="*/ 456 w 676"/>
              <a:gd name="T77" fmla="*/ 419 h 678"/>
              <a:gd name="T78" fmla="*/ 494 w 676"/>
              <a:gd name="T79" fmla="*/ 527 h 678"/>
              <a:gd name="T80" fmla="*/ 393 w 676"/>
              <a:gd name="T81" fmla="*/ 564 h 678"/>
              <a:gd name="T82" fmla="*/ 325 w 676"/>
              <a:gd name="T83" fmla="*/ 669 h 678"/>
              <a:gd name="T84" fmla="*/ 165 w 676"/>
              <a:gd name="T85" fmla="*/ 577 h 678"/>
              <a:gd name="T86" fmla="*/ 261 w 676"/>
              <a:gd name="T87" fmla="*/ 664 h 678"/>
              <a:gd name="T88" fmla="*/ 323 w 676"/>
              <a:gd name="T89" fmla="*/ 591 h 678"/>
              <a:gd name="T90" fmla="*/ 449 w 676"/>
              <a:gd name="T91" fmla="*/ 573 h 678"/>
              <a:gd name="T92" fmla="*/ 432 w 676"/>
              <a:gd name="T93" fmla="*/ 479 h 678"/>
              <a:gd name="T94" fmla="*/ 445 w 676"/>
              <a:gd name="T95" fmla="*/ 396 h 678"/>
              <a:gd name="T96" fmla="*/ 421 w 676"/>
              <a:gd name="T97" fmla="*/ 325 h 678"/>
              <a:gd name="T98" fmla="*/ 356 w 676"/>
              <a:gd name="T99" fmla="*/ 258 h 678"/>
              <a:gd name="T100" fmla="*/ 286 w 676"/>
              <a:gd name="T101" fmla="*/ 233 h 678"/>
              <a:gd name="T102" fmla="*/ 199 w 676"/>
              <a:gd name="T103" fmla="*/ 245 h 678"/>
              <a:gd name="T104" fmla="*/ 106 w 676"/>
              <a:gd name="T105" fmla="*/ 228 h 678"/>
              <a:gd name="T106" fmla="*/ 85 w 676"/>
              <a:gd name="T107" fmla="*/ 357 h 678"/>
              <a:gd name="T108" fmla="*/ 14 w 676"/>
              <a:gd name="T109" fmla="*/ 419 h 678"/>
              <a:gd name="T110" fmla="*/ 104 w 676"/>
              <a:gd name="T111" fmla="*/ 519 h 678"/>
              <a:gd name="T112" fmla="*/ 109 w 676"/>
              <a:gd name="T113" fmla="*/ 613 h 678"/>
              <a:gd name="T114" fmla="*/ 258 w 676"/>
              <a:gd name="T115" fmla="*/ 484 h 678"/>
              <a:gd name="T116" fmla="*/ 323 w 676"/>
              <a:gd name="T117" fmla="*/ 419 h 678"/>
              <a:gd name="T118" fmla="*/ 207 w 676"/>
              <a:gd name="T119" fmla="*/ 419 h 678"/>
              <a:gd name="T120" fmla="*/ 258 w 676"/>
              <a:gd name="T121" fmla="*/ 36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76" h="678">
                <a:moveTo>
                  <a:pt x="556" y="314"/>
                </a:moveTo>
                <a:cubicBezTo>
                  <a:pt x="554" y="314"/>
                  <a:pt x="551" y="313"/>
                  <a:pt x="550" y="311"/>
                </a:cubicBezTo>
                <a:cubicBezTo>
                  <a:pt x="529" y="279"/>
                  <a:pt x="529" y="279"/>
                  <a:pt x="529" y="279"/>
                </a:cubicBezTo>
                <a:cubicBezTo>
                  <a:pt x="508" y="281"/>
                  <a:pt x="488" y="277"/>
                  <a:pt x="468" y="269"/>
                </a:cubicBezTo>
                <a:cubicBezTo>
                  <a:pt x="439" y="293"/>
                  <a:pt x="439" y="293"/>
                  <a:pt x="439" y="293"/>
                </a:cubicBezTo>
                <a:cubicBezTo>
                  <a:pt x="437" y="295"/>
                  <a:pt x="433" y="295"/>
                  <a:pt x="431" y="293"/>
                </a:cubicBezTo>
                <a:cubicBezTo>
                  <a:pt x="412" y="281"/>
                  <a:pt x="397" y="266"/>
                  <a:pt x="385" y="248"/>
                </a:cubicBezTo>
                <a:cubicBezTo>
                  <a:pt x="383" y="245"/>
                  <a:pt x="383" y="242"/>
                  <a:pt x="385" y="239"/>
                </a:cubicBezTo>
                <a:cubicBezTo>
                  <a:pt x="409" y="210"/>
                  <a:pt x="409" y="210"/>
                  <a:pt x="409" y="210"/>
                </a:cubicBezTo>
                <a:cubicBezTo>
                  <a:pt x="401" y="194"/>
                  <a:pt x="398" y="177"/>
                  <a:pt x="398" y="160"/>
                </a:cubicBezTo>
                <a:cubicBezTo>
                  <a:pt x="398" y="155"/>
                  <a:pt x="398" y="151"/>
                  <a:pt x="398" y="146"/>
                </a:cubicBezTo>
                <a:cubicBezTo>
                  <a:pt x="367" y="125"/>
                  <a:pt x="367" y="125"/>
                  <a:pt x="367" y="125"/>
                </a:cubicBezTo>
                <a:cubicBezTo>
                  <a:pt x="364" y="124"/>
                  <a:pt x="363" y="120"/>
                  <a:pt x="364" y="117"/>
                </a:cubicBezTo>
                <a:cubicBezTo>
                  <a:pt x="370" y="96"/>
                  <a:pt x="380" y="77"/>
                  <a:pt x="393" y="60"/>
                </a:cubicBezTo>
                <a:cubicBezTo>
                  <a:pt x="395" y="57"/>
                  <a:pt x="399" y="57"/>
                  <a:pt x="401" y="58"/>
                </a:cubicBezTo>
                <a:cubicBezTo>
                  <a:pt x="437" y="71"/>
                  <a:pt x="437" y="71"/>
                  <a:pt x="437" y="71"/>
                </a:cubicBezTo>
                <a:cubicBezTo>
                  <a:pt x="453" y="57"/>
                  <a:pt x="472" y="47"/>
                  <a:pt x="494" y="43"/>
                </a:cubicBezTo>
                <a:cubicBezTo>
                  <a:pt x="504" y="6"/>
                  <a:pt x="504" y="6"/>
                  <a:pt x="504" y="6"/>
                </a:cubicBezTo>
                <a:cubicBezTo>
                  <a:pt x="505" y="3"/>
                  <a:pt x="507" y="1"/>
                  <a:pt x="510" y="1"/>
                </a:cubicBezTo>
                <a:cubicBezTo>
                  <a:pt x="532" y="0"/>
                  <a:pt x="554" y="4"/>
                  <a:pt x="574" y="11"/>
                </a:cubicBezTo>
                <a:cubicBezTo>
                  <a:pt x="577" y="12"/>
                  <a:pt x="579" y="15"/>
                  <a:pt x="579" y="18"/>
                </a:cubicBezTo>
                <a:cubicBezTo>
                  <a:pt x="577" y="56"/>
                  <a:pt x="577" y="56"/>
                  <a:pt x="577" y="56"/>
                </a:cubicBezTo>
                <a:cubicBezTo>
                  <a:pt x="596" y="67"/>
                  <a:pt x="611" y="83"/>
                  <a:pt x="621" y="102"/>
                </a:cubicBezTo>
                <a:cubicBezTo>
                  <a:pt x="659" y="100"/>
                  <a:pt x="659" y="100"/>
                  <a:pt x="659" y="100"/>
                </a:cubicBezTo>
                <a:cubicBezTo>
                  <a:pt x="662" y="100"/>
                  <a:pt x="665" y="102"/>
                  <a:pt x="666" y="105"/>
                </a:cubicBezTo>
                <a:cubicBezTo>
                  <a:pt x="673" y="122"/>
                  <a:pt x="676" y="141"/>
                  <a:pt x="676" y="160"/>
                </a:cubicBezTo>
                <a:cubicBezTo>
                  <a:pt x="676" y="163"/>
                  <a:pt x="676" y="166"/>
                  <a:pt x="676" y="169"/>
                </a:cubicBezTo>
                <a:cubicBezTo>
                  <a:pt x="676" y="172"/>
                  <a:pt x="674" y="174"/>
                  <a:pt x="671" y="175"/>
                </a:cubicBezTo>
                <a:cubicBezTo>
                  <a:pt x="634" y="185"/>
                  <a:pt x="634" y="185"/>
                  <a:pt x="634" y="185"/>
                </a:cubicBezTo>
                <a:cubicBezTo>
                  <a:pt x="629" y="206"/>
                  <a:pt x="619" y="225"/>
                  <a:pt x="605" y="241"/>
                </a:cubicBezTo>
                <a:cubicBezTo>
                  <a:pt x="618" y="277"/>
                  <a:pt x="618" y="277"/>
                  <a:pt x="618" y="277"/>
                </a:cubicBezTo>
                <a:cubicBezTo>
                  <a:pt x="619" y="279"/>
                  <a:pt x="618" y="283"/>
                  <a:pt x="616" y="284"/>
                </a:cubicBezTo>
                <a:cubicBezTo>
                  <a:pt x="598" y="298"/>
                  <a:pt x="579" y="308"/>
                  <a:pt x="558" y="314"/>
                </a:cubicBezTo>
                <a:cubicBezTo>
                  <a:pt x="557" y="314"/>
                  <a:pt x="557" y="314"/>
                  <a:pt x="556" y="314"/>
                </a:cubicBezTo>
                <a:close/>
                <a:moveTo>
                  <a:pt x="533" y="264"/>
                </a:moveTo>
                <a:cubicBezTo>
                  <a:pt x="535" y="264"/>
                  <a:pt x="538" y="265"/>
                  <a:pt x="539" y="267"/>
                </a:cubicBezTo>
                <a:cubicBezTo>
                  <a:pt x="559" y="299"/>
                  <a:pt x="559" y="299"/>
                  <a:pt x="559" y="299"/>
                </a:cubicBezTo>
                <a:cubicBezTo>
                  <a:pt x="575" y="294"/>
                  <a:pt x="590" y="286"/>
                  <a:pt x="603" y="277"/>
                </a:cubicBezTo>
                <a:cubicBezTo>
                  <a:pt x="590" y="242"/>
                  <a:pt x="590" y="242"/>
                  <a:pt x="590" y="242"/>
                </a:cubicBezTo>
                <a:cubicBezTo>
                  <a:pt x="589" y="239"/>
                  <a:pt x="590" y="236"/>
                  <a:pt x="592" y="234"/>
                </a:cubicBezTo>
                <a:cubicBezTo>
                  <a:pt x="607" y="219"/>
                  <a:pt x="617" y="199"/>
                  <a:pt x="621" y="178"/>
                </a:cubicBezTo>
                <a:cubicBezTo>
                  <a:pt x="621" y="175"/>
                  <a:pt x="623" y="173"/>
                  <a:pt x="626" y="172"/>
                </a:cubicBezTo>
                <a:cubicBezTo>
                  <a:pt x="662" y="163"/>
                  <a:pt x="662" y="163"/>
                  <a:pt x="662" y="163"/>
                </a:cubicBezTo>
                <a:cubicBezTo>
                  <a:pt x="662" y="162"/>
                  <a:pt x="662" y="161"/>
                  <a:pt x="662" y="160"/>
                </a:cubicBezTo>
                <a:cubicBezTo>
                  <a:pt x="662" y="144"/>
                  <a:pt x="660" y="129"/>
                  <a:pt x="655" y="114"/>
                </a:cubicBezTo>
                <a:cubicBezTo>
                  <a:pt x="618" y="116"/>
                  <a:pt x="618" y="116"/>
                  <a:pt x="618" y="116"/>
                </a:cubicBezTo>
                <a:cubicBezTo>
                  <a:pt x="615" y="116"/>
                  <a:pt x="612" y="114"/>
                  <a:pt x="611" y="112"/>
                </a:cubicBezTo>
                <a:cubicBezTo>
                  <a:pt x="601" y="92"/>
                  <a:pt x="586" y="77"/>
                  <a:pt x="566" y="67"/>
                </a:cubicBezTo>
                <a:cubicBezTo>
                  <a:pt x="564" y="65"/>
                  <a:pt x="562" y="63"/>
                  <a:pt x="563" y="60"/>
                </a:cubicBezTo>
                <a:cubicBezTo>
                  <a:pt x="565" y="23"/>
                  <a:pt x="565" y="23"/>
                  <a:pt x="565" y="23"/>
                </a:cubicBezTo>
                <a:cubicBezTo>
                  <a:pt x="549" y="17"/>
                  <a:pt x="533" y="15"/>
                  <a:pt x="517" y="15"/>
                </a:cubicBezTo>
                <a:cubicBezTo>
                  <a:pt x="517" y="15"/>
                  <a:pt x="516" y="15"/>
                  <a:pt x="516" y="15"/>
                </a:cubicBezTo>
                <a:cubicBezTo>
                  <a:pt x="506" y="51"/>
                  <a:pt x="506" y="51"/>
                  <a:pt x="506" y="51"/>
                </a:cubicBezTo>
                <a:cubicBezTo>
                  <a:pt x="505" y="53"/>
                  <a:pt x="503" y="55"/>
                  <a:pt x="500" y="56"/>
                </a:cubicBezTo>
                <a:cubicBezTo>
                  <a:pt x="479" y="59"/>
                  <a:pt x="459" y="69"/>
                  <a:pt x="443" y="84"/>
                </a:cubicBezTo>
                <a:cubicBezTo>
                  <a:pt x="442" y="86"/>
                  <a:pt x="439" y="87"/>
                  <a:pt x="436" y="86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391" y="86"/>
                  <a:pt x="384" y="101"/>
                  <a:pt x="379" y="116"/>
                </a:cubicBezTo>
                <a:cubicBezTo>
                  <a:pt x="410" y="137"/>
                  <a:pt x="410" y="137"/>
                  <a:pt x="410" y="137"/>
                </a:cubicBezTo>
                <a:cubicBezTo>
                  <a:pt x="412" y="138"/>
                  <a:pt x="413" y="141"/>
                  <a:pt x="413" y="144"/>
                </a:cubicBezTo>
                <a:cubicBezTo>
                  <a:pt x="412" y="149"/>
                  <a:pt x="412" y="154"/>
                  <a:pt x="412" y="160"/>
                </a:cubicBezTo>
                <a:cubicBezTo>
                  <a:pt x="412" y="176"/>
                  <a:pt x="415" y="193"/>
                  <a:pt x="423" y="207"/>
                </a:cubicBezTo>
                <a:cubicBezTo>
                  <a:pt x="424" y="210"/>
                  <a:pt x="424" y="213"/>
                  <a:pt x="422" y="215"/>
                </a:cubicBezTo>
                <a:cubicBezTo>
                  <a:pt x="399" y="244"/>
                  <a:pt x="399" y="244"/>
                  <a:pt x="399" y="244"/>
                </a:cubicBezTo>
                <a:cubicBezTo>
                  <a:pt x="409" y="258"/>
                  <a:pt x="421" y="269"/>
                  <a:pt x="434" y="279"/>
                </a:cubicBezTo>
                <a:cubicBezTo>
                  <a:pt x="463" y="255"/>
                  <a:pt x="463" y="255"/>
                  <a:pt x="463" y="255"/>
                </a:cubicBezTo>
                <a:cubicBezTo>
                  <a:pt x="465" y="254"/>
                  <a:pt x="468" y="253"/>
                  <a:pt x="471" y="254"/>
                </a:cubicBezTo>
                <a:cubicBezTo>
                  <a:pt x="485" y="262"/>
                  <a:pt x="501" y="265"/>
                  <a:pt x="517" y="265"/>
                </a:cubicBezTo>
                <a:cubicBezTo>
                  <a:pt x="522" y="265"/>
                  <a:pt x="527" y="265"/>
                  <a:pt x="532" y="264"/>
                </a:cubicBezTo>
                <a:cubicBezTo>
                  <a:pt x="532" y="264"/>
                  <a:pt x="533" y="264"/>
                  <a:pt x="533" y="264"/>
                </a:cubicBezTo>
                <a:close/>
                <a:moveTo>
                  <a:pt x="517" y="199"/>
                </a:moveTo>
                <a:cubicBezTo>
                  <a:pt x="496" y="199"/>
                  <a:pt x="478" y="181"/>
                  <a:pt x="478" y="160"/>
                </a:cubicBezTo>
                <a:cubicBezTo>
                  <a:pt x="478" y="138"/>
                  <a:pt x="496" y="121"/>
                  <a:pt x="517" y="121"/>
                </a:cubicBezTo>
                <a:cubicBezTo>
                  <a:pt x="539" y="121"/>
                  <a:pt x="556" y="138"/>
                  <a:pt x="556" y="160"/>
                </a:cubicBezTo>
                <a:cubicBezTo>
                  <a:pt x="556" y="181"/>
                  <a:pt x="539" y="199"/>
                  <a:pt x="517" y="199"/>
                </a:cubicBezTo>
                <a:close/>
                <a:moveTo>
                  <a:pt x="517" y="135"/>
                </a:moveTo>
                <a:cubicBezTo>
                  <a:pt x="503" y="135"/>
                  <a:pt x="492" y="146"/>
                  <a:pt x="492" y="160"/>
                </a:cubicBezTo>
                <a:cubicBezTo>
                  <a:pt x="492" y="174"/>
                  <a:pt x="503" y="185"/>
                  <a:pt x="517" y="185"/>
                </a:cubicBezTo>
                <a:cubicBezTo>
                  <a:pt x="531" y="185"/>
                  <a:pt x="542" y="174"/>
                  <a:pt x="542" y="160"/>
                </a:cubicBezTo>
                <a:cubicBezTo>
                  <a:pt x="542" y="146"/>
                  <a:pt x="531" y="135"/>
                  <a:pt x="517" y="135"/>
                </a:cubicBezTo>
                <a:close/>
                <a:moveTo>
                  <a:pt x="258" y="678"/>
                </a:moveTo>
                <a:cubicBezTo>
                  <a:pt x="256" y="678"/>
                  <a:pt x="256" y="678"/>
                  <a:pt x="256" y="678"/>
                </a:cubicBezTo>
                <a:cubicBezTo>
                  <a:pt x="252" y="678"/>
                  <a:pt x="250" y="676"/>
                  <a:pt x="249" y="673"/>
                </a:cubicBezTo>
                <a:cubicBezTo>
                  <a:pt x="233" y="615"/>
                  <a:pt x="233" y="615"/>
                  <a:pt x="233" y="615"/>
                </a:cubicBezTo>
                <a:cubicBezTo>
                  <a:pt x="208" y="612"/>
                  <a:pt x="184" y="604"/>
                  <a:pt x="162" y="592"/>
                </a:cubicBezTo>
                <a:cubicBezTo>
                  <a:pt x="113" y="628"/>
                  <a:pt x="113" y="628"/>
                  <a:pt x="113" y="628"/>
                </a:cubicBezTo>
                <a:cubicBezTo>
                  <a:pt x="111" y="630"/>
                  <a:pt x="108" y="630"/>
                  <a:pt x="105" y="628"/>
                </a:cubicBezTo>
                <a:cubicBezTo>
                  <a:pt x="86" y="614"/>
                  <a:pt x="69" y="598"/>
                  <a:pt x="55" y="579"/>
                </a:cubicBezTo>
                <a:cubicBezTo>
                  <a:pt x="53" y="577"/>
                  <a:pt x="53" y="574"/>
                  <a:pt x="55" y="571"/>
                </a:cubicBezTo>
                <a:cubicBezTo>
                  <a:pt x="90" y="522"/>
                  <a:pt x="90" y="522"/>
                  <a:pt x="90" y="522"/>
                </a:cubicBezTo>
                <a:cubicBezTo>
                  <a:pt x="75" y="499"/>
                  <a:pt x="66" y="474"/>
                  <a:pt x="62" y="447"/>
                </a:cubicBezTo>
                <a:cubicBezTo>
                  <a:pt x="5" y="431"/>
                  <a:pt x="5" y="431"/>
                  <a:pt x="5" y="431"/>
                </a:cubicBezTo>
                <a:cubicBezTo>
                  <a:pt x="2" y="430"/>
                  <a:pt x="0" y="427"/>
                  <a:pt x="0" y="424"/>
                </a:cubicBezTo>
                <a:cubicBezTo>
                  <a:pt x="0" y="423"/>
                  <a:pt x="0" y="421"/>
                  <a:pt x="0" y="419"/>
                </a:cubicBezTo>
                <a:cubicBezTo>
                  <a:pt x="0" y="398"/>
                  <a:pt x="2" y="376"/>
                  <a:pt x="8" y="355"/>
                </a:cubicBezTo>
                <a:cubicBezTo>
                  <a:pt x="8" y="352"/>
                  <a:pt x="11" y="350"/>
                  <a:pt x="14" y="350"/>
                </a:cubicBezTo>
                <a:cubicBezTo>
                  <a:pt x="74" y="348"/>
                  <a:pt x="74" y="348"/>
                  <a:pt x="74" y="348"/>
                </a:cubicBezTo>
                <a:cubicBezTo>
                  <a:pt x="83" y="324"/>
                  <a:pt x="97" y="302"/>
                  <a:pt x="114" y="283"/>
                </a:cubicBezTo>
                <a:cubicBezTo>
                  <a:pt x="91" y="229"/>
                  <a:pt x="91" y="229"/>
                  <a:pt x="91" y="229"/>
                </a:cubicBezTo>
                <a:cubicBezTo>
                  <a:pt x="89" y="226"/>
                  <a:pt x="90" y="223"/>
                  <a:pt x="93" y="221"/>
                </a:cubicBezTo>
                <a:cubicBezTo>
                  <a:pt x="110" y="206"/>
                  <a:pt x="130" y="193"/>
                  <a:pt x="151" y="184"/>
                </a:cubicBezTo>
                <a:cubicBezTo>
                  <a:pt x="154" y="182"/>
                  <a:pt x="157" y="183"/>
                  <a:pt x="159" y="185"/>
                </a:cubicBezTo>
                <a:cubicBezTo>
                  <a:pt x="199" y="230"/>
                  <a:pt x="199" y="230"/>
                  <a:pt x="199" y="230"/>
                </a:cubicBezTo>
                <a:cubicBezTo>
                  <a:pt x="218" y="224"/>
                  <a:pt x="238" y="221"/>
                  <a:pt x="258" y="221"/>
                </a:cubicBezTo>
                <a:cubicBezTo>
                  <a:pt x="264" y="221"/>
                  <a:pt x="270" y="222"/>
                  <a:pt x="276" y="222"/>
                </a:cubicBezTo>
                <a:cubicBezTo>
                  <a:pt x="304" y="170"/>
                  <a:pt x="304" y="170"/>
                  <a:pt x="304" y="170"/>
                </a:cubicBezTo>
                <a:cubicBezTo>
                  <a:pt x="306" y="167"/>
                  <a:pt x="309" y="165"/>
                  <a:pt x="312" y="166"/>
                </a:cubicBezTo>
                <a:cubicBezTo>
                  <a:pt x="335" y="171"/>
                  <a:pt x="357" y="179"/>
                  <a:pt x="378" y="190"/>
                </a:cubicBezTo>
                <a:cubicBezTo>
                  <a:pt x="380" y="191"/>
                  <a:pt x="382" y="194"/>
                  <a:pt x="381" y="197"/>
                </a:cubicBezTo>
                <a:cubicBezTo>
                  <a:pt x="371" y="256"/>
                  <a:pt x="371" y="256"/>
                  <a:pt x="371" y="256"/>
                </a:cubicBezTo>
                <a:cubicBezTo>
                  <a:pt x="391" y="271"/>
                  <a:pt x="410" y="289"/>
                  <a:pt x="423" y="310"/>
                </a:cubicBezTo>
                <a:cubicBezTo>
                  <a:pt x="482" y="300"/>
                  <a:pt x="482" y="300"/>
                  <a:pt x="482" y="300"/>
                </a:cubicBezTo>
                <a:cubicBezTo>
                  <a:pt x="485" y="299"/>
                  <a:pt x="489" y="301"/>
                  <a:pt x="490" y="303"/>
                </a:cubicBezTo>
                <a:cubicBezTo>
                  <a:pt x="500" y="325"/>
                  <a:pt x="508" y="347"/>
                  <a:pt x="513" y="370"/>
                </a:cubicBezTo>
                <a:cubicBezTo>
                  <a:pt x="513" y="373"/>
                  <a:pt x="512" y="376"/>
                  <a:pt x="509" y="378"/>
                </a:cubicBezTo>
                <a:cubicBezTo>
                  <a:pt x="456" y="406"/>
                  <a:pt x="456" y="406"/>
                  <a:pt x="456" y="406"/>
                </a:cubicBezTo>
                <a:cubicBezTo>
                  <a:pt x="456" y="410"/>
                  <a:pt x="456" y="415"/>
                  <a:pt x="456" y="419"/>
                </a:cubicBezTo>
                <a:cubicBezTo>
                  <a:pt x="456" y="439"/>
                  <a:pt x="453" y="459"/>
                  <a:pt x="447" y="479"/>
                </a:cubicBezTo>
                <a:cubicBezTo>
                  <a:pt x="492" y="519"/>
                  <a:pt x="492" y="519"/>
                  <a:pt x="492" y="519"/>
                </a:cubicBezTo>
                <a:cubicBezTo>
                  <a:pt x="494" y="521"/>
                  <a:pt x="495" y="524"/>
                  <a:pt x="494" y="527"/>
                </a:cubicBezTo>
                <a:cubicBezTo>
                  <a:pt x="484" y="548"/>
                  <a:pt x="471" y="568"/>
                  <a:pt x="456" y="586"/>
                </a:cubicBezTo>
                <a:cubicBezTo>
                  <a:pt x="454" y="589"/>
                  <a:pt x="451" y="589"/>
                  <a:pt x="448" y="588"/>
                </a:cubicBezTo>
                <a:cubicBezTo>
                  <a:pt x="393" y="564"/>
                  <a:pt x="393" y="564"/>
                  <a:pt x="393" y="564"/>
                </a:cubicBezTo>
                <a:cubicBezTo>
                  <a:pt x="375" y="581"/>
                  <a:pt x="355" y="594"/>
                  <a:pt x="333" y="603"/>
                </a:cubicBezTo>
                <a:cubicBezTo>
                  <a:pt x="330" y="663"/>
                  <a:pt x="330" y="663"/>
                  <a:pt x="330" y="663"/>
                </a:cubicBezTo>
                <a:cubicBezTo>
                  <a:pt x="330" y="666"/>
                  <a:pt x="328" y="669"/>
                  <a:pt x="325" y="669"/>
                </a:cubicBezTo>
                <a:cubicBezTo>
                  <a:pt x="303" y="675"/>
                  <a:pt x="281" y="678"/>
                  <a:pt x="258" y="678"/>
                </a:cubicBezTo>
                <a:close/>
                <a:moveTo>
                  <a:pt x="161" y="576"/>
                </a:moveTo>
                <a:cubicBezTo>
                  <a:pt x="162" y="576"/>
                  <a:pt x="164" y="577"/>
                  <a:pt x="165" y="577"/>
                </a:cubicBezTo>
                <a:cubicBezTo>
                  <a:pt x="188" y="591"/>
                  <a:pt x="213" y="599"/>
                  <a:pt x="239" y="602"/>
                </a:cubicBezTo>
                <a:cubicBezTo>
                  <a:pt x="242" y="602"/>
                  <a:pt x="244" y="604"/>
                  <a:pt x="245" y="607"/>
                </a:cubicBezTo>
                <a:cubicBezTo>
                  <a:pt x="261" y="664"/>
                  <a:pt x="261" y="664"/>
                  <a:pt x="261" y="664"/>
                </a:cubicBezTo>
                <a:cubicBezTo>
                  <a:pt x="280" y="664"/>
                  <a:pt x="298" y="661"/>
                  <a:pt x="316" y="657"/>
                </a:cubicBezTo>
                <a:cubicBezTo>
                  <a:pt x="319" y="598"/>
                  <a:pt x="319" y="598"/>
                  <a:pt x="319" y="598"/>
                </a:cubicBezTo>
                <a:cubicBezTo>
                  <a:pt x="319" y="595"/>
                  <a:pt x="321" y="592"/>
                  <a:pt x="323" y="591"/>
                </a:cubicBezTo>
                <a:cubicBezTo>
                  <a:pt x="347" y="582"/>
                  <a:pt x="368" y="569"/>
                  <a:pt x="387" y="551"/>
                </a:cubicBezTo>
                <a:cubicBezTo>
                  <a:pt x="389" y="549"/>
                  <a:pt x="392" y="548"/>
                  <a:pt x="394" y="549"/>
                </a:cubicBezTo>
                <a:cubicBezTo>
                  <a:pt x="449" y="573"/>
                  <a:pt x="449" y="573"/>
                  <a:pt x="449" y="573"/>
                </a:cubicBezTo>
                <a:cubicBezTo>
                  <a:pt x="461" y="558"/>
                  <a:pt x="471" y="542"/>
                  <a:pt x="479" y="526"/>
                </a:cubicBezTo>
                <a:cubicBezTo>
                  <a:pt x="434" y="486"/>
                  <a:pt x="434" y="486"/>
                  <a:pt x="434" y="486"/>
                </a:cubicBezTo>
                <a:cubicBezTo>
                  <a:pt x="432" y="484"/>
                  <a:pt x="431" y="481"/>
                  <a:pt x="432" y="479"/>
                </a:cubicBezTo>
                <a:cubicBezTo>
                  <a:pt x="439" y="459"/>
                  <a:pt x="442" y="439"/>
                  <a:pt x="442" y="419"/>
                </a:cubicBezTo>
                <a:cubicBezTo>
                  <a:pt x="442" y="414"/>
                  <a:pt x="442" y="408"/>
                  <a:pt x="441" y="402"/>
                </a:cubicBezTo>
                <a:cubicBezTo>
                  <a:pt x="441" y="400"/>
                  <a:pt x="443" y="397"/>
                  <a:pt x="445" y="396"/>
                </a:cubicBezTo>
                <a:cubicBezTo>
                  <a:pt x="498" y="368"/>
                  <a:pt x="498" y="368"/>
                  <a:pt x="498" y="368"/>
                </a:cubicBezTo>
                <a:cubicBezTo>
                  <a:pt x="494" y="349"/>
                  <a:pt x="488" y="331"/>
                  <a:pt x="480" y="314"/>
                </a:cubicBezTo>
                <a:cubicBezTo>
                  <a:pt x="421" y="325"/>
                  <a:pt x="421" y="325"/>
                  <a:pt x="421" y="325"/>
                </a:cubicBezTo>
                <a:cubicBezTo>
                  <a:pt x="419" y="325"/>
                  <a:pt x="416" y="324"/>
                  <a:pt x="414" y="322"/>
                </a:cubicBezTo>
                <a:cubicBezTo>
                  <a:pt x="400" y="299"/>
                  <a:pt x="381" y="280"/>
                  <a:pt x="359" y="265"/>
                </a:cubicBezTo>
                <a:cubicBezTo>
                  <a:pt x="357" y="264"/>
                  <a:pt x="356" y="261"/>
                  <a:pt x="356" y="258"/>
                </a:cubicBezTo>
                <a:cubicBezTo>
                  <a:pt x="367" y="200"/>
                  <a:pt x="367" y="200"/>
                  <a:pt x="367" y="200"/>
                </a:cubicBezTo>
                <a:cubicBezTo>
                  <a:pt x="350" y="191"/>
                  <a:pt x="332" y="185"/>
                  <a:pt x="314" y="181"/>
                </a:cubicBezTo>
                <a:cubicBezTo>
                  <a:pt x="286" y="233"/>
                  <a:pt x="286" y="233"/>
                  <a:pt x="286" y="233"/>
                </a:cubicBezTo>
                <a:cubicBezTo>
                  <a:pt x="285" y="235"/>
                  <a:pt x="282" y="237"/>
                  <a:pt x="279" y="237"/>
                </a:cubicBezTo>
                <a:cubicBezTo>
                  <a:pt x="272" y="236"/>
                  <a:pt x="265" y="235"/>
                  <a:pt x="258" y="235"/>
                </a:cubicBezTo>
                <a:cubicBezTo>
                  <a:pt x="238" y="235"/>
                  <a:pt x="218" y="239"/>
                  <a:pt x="199" y="245"/>
                </a:cubicBezTo>
                <a:cubicBezTo>
                  <a:pt x="197" y="246"/>
                  <a:pt x="194" y="245"/>
                  <a:pt x="192" y="243"/>
                </a:cubicBezTo>
                <a:cubicBezTo>
                  <a:pt x="152" y="198"/>
                  <a:pt x="152" y="198"/>
                  <a:pt x="152" y="198"/>
                </a:cubicBezTo>
                <a:cubicBezTo>
                  <a:pt x="136" y="207"/>
                  <a:pt x="120" y="216"/>
                  <a:pt x="106" y="228"/>
                </a:cubicBezTo>
                <a:cubicBezTo>
                  <a:pt x="129" y="282"/>
                  <a:pt x="129" y="282"/>
                  <a:pt x="129" y="282"/>
                </a:cubicBezTo>
                <a:cubicBezTo>
                  <a:pt x="130" y="285"/>
                  <a:pt x="130" y="288"/>
                  <a:pt x="128" y="290"/>
                </a:cubicBezTo>
                <a:cubicBezTo>
                  <a:pt x="109" y="309"/>
                  <a:pt x="94" y="332"/>
                  <a:pt x="85" y="357"/>
                </a:cubicBezTo>
                <a:cubicBezTo>
                  <a:pt x="84" y="360"/>
                  <a:pt x="82" y="361"/>
                  <a:pt x="79" y="362"/>
                </a:cubicBezTo>
                <a:cubicBezTo>
                  <a:pt x="20" y="364"/>
                  <a:pt x="20" y="364"/>
                  <a:pt x="20" y="364"/>
                </a:cubicBezTo>
                <a:cubicBezTo>
                  <a:pt x="16" y="382"/>
                  <a:pt x="14" y="400"/>
                  <a:pt x="14" y="419"/>
                </a:cubicBezTo>
                <a:cubicBezTo>
                  <a:pt x="71" y="435"/>
                  <a:pt x="71" y="435"/>
                  <a:pt x="71" y="435"/>
                </a:cubicBezTo>
                <a:cubicBezTo>
                  <a:pt x="73" y="435"/>
                  <a:pt x="75" y="438"/>
                  <a:pt x="76" y="441"/>
                </a:cubicBezTo>
                <a:cubicBezTo>
                  <a:pt x="79" y="468"/>
                  <a:pt x="89" y="495"/>
                  <a:pt x="104" y="519"/>
                </a:cubicBezTo>
                <a:cubicBezTo>
                  <a:pt x="105" y="521"/>
                  <a:pt x="105" y="524"/>
                  <a:pt x="104" y="527"/>
                </a:cubicBezTo>
                <a:cubicBezTo>
                  <a:pt x="69" y="575"/>
                  <a:pt x="69" y="575"/>
                  <a:pt x="69" y="575"/>
                </a:cubicBezTo>
                <a:cubicBezTo>
                  <a:pt x="81" y="589"/>
                  <a:pt x="94" y="602"/>
                  <a:pt x="109" y="613"/>
                </a:cubicBezTo>
                <a:cubicBezTo>
                  <a:pt x="157" y="578"/>
                  <a:pt x="157" y="578"/>
                  <a:pt x="157" y="578"/>
                </a:cubicBezTo>
                <a:cubicBezTo>
                  <a:pt x="158" y="577"/>
                  <a:pt x="160" y="576"/>
                  <a:pt x="161" y="576"/>
                </a:cubicBezTo>
                <a:close/>
                <a:moveTo>
                  <a:pt x="258" y="484"/>
                </a:moveTo>
                <a:cubicBezTo>
                  <a:pt x="223" y="484"/>
                  <a:pt x="193" y="455"/>
                  <a:pt x="193" y="419"/>
                </a:cubicBezTo>
                <a:cubicBezTo>
                  <a:pt x="193" y="383"/>
                  <a:pt x="223" y="354"/>
                  <a:pt x="258" y="354"/>
                </a:cubicBezTo>
                <a:cubicBezTo>
                  <a:pt x="294" y="354"/>
                  <a:pt x="323" y="383"/>
                  <a:pt x="323" y="419"/>
                </a:cubicBezTo>
                <a:cubicBezTo>
                  <a:pt x="323" y="455"/>
                  <a:pt x="294" y="484"/>
                  <a:pt x="258" y="484"/>
                </a:cubicBezTo>
                <a:close/>
                <a:moveTo>
                  <a:pt x="258" y="368"/>
                </a:moveTo>
                <a:cubicBezTo>
                  <a:pt x="230" y="368"/>
                  <a:pt x="207" y="391"/>
                  <a:pt x="207" y="419"/>
                </a:cubicBezTo>
                <a:cubicBezTo>
                  <a:pt x="207" y="447"/>
                  <a:pt x="230" y="470"/>
                  <a:pt x="258" y="470"/>
                </a:cubicBezTo>
                <a:cubicBezTo>
                  <a:pt x="286" y="470"/>
                  <a:pt x="309" y="447"/>
                  <a:pt x="309" y="419"/>
                </a:cubicBezTo>
                <a:cubicBezTo>
                  <a:pt x="309" y="391"/>
                  <a:pt x="286" y="368"/>
                  <a:pt x="258" y="368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9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0D67FE-1A7B-482F-98D8-898B397A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Enterprise-grade, platform-specific services ensure our cloud-based solutions are secure and can scale to accommodate growth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A07A0ED-ED7B-410F-BA5B-FBDBD93A2BDC}"/>
              </a:ext>
            </a:extLst>
          </p:cNvPr>
          <p:cNvSpPr/>
          <p:nvPr/>
        </p:nvSpPr>
        <p:spPr>
          <a:xfrm>
            <a:off x="716892" y="1710404"/>
            <a:ext cx="3291840" cy="457200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8FF9B2-6D82-4F11-9D73-F1F48D2485E3}"/>
              </a:ext>
            </a:extLst>
          </p:cNvPr>
          <p:cNvSpPr/>
          <p:nvPr/>
        </p:nvSpPr>
        <p:spPr>
          <a:xfrm>
            <a:off x="716892" y="2177068"/>
            <a:ext cx="3291840" cy="10972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pPr marL="109538" indent="-109538">
              <a:lnSpc>
                <a:spcPts val="19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Access to systems is controlled with token-based security </a:t>
            </a:r>
          </a:p>
          <a:p>
            <a:pPr marL="109538" indent="-109538">
              <a:lnSpc>
                <a:spcPts val="19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Databases and storage are encrypted while data is separated between systems and clients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6EEE36-BACA-4EE2-952E-4CC6740CA78C}"/>
              </a:ext>
            </a:extLst>
          </p:cNvPr>
          <p:cNvSpPr/>
          <p:nvPr/>
        </p:nvSpPr>
        <p:spPr>
          <a:xfrm>
            <a:off x="1262090" y="1777422"/>
            <a:ext cx="17556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sz="1500" b="1" dirty="0">
                <a:solidFill>
                  <a:schemeClr val="bg1"/>
                </a:solidFill>
              </a:rPr>
              <a:t>Security controls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817B634-04DB-4E7B-BEA2-1EEBDA070842}"/>
              </a:ext>
            </a:extLst>
          </p:cNvPr>
          <p:cNvSpPr/>
          <p:nvPr/>
        </p:nvSpPr>
        <p:spPr>
          <a:xfrm>
            <a:off x="716892" y="3667089"/>
            <a:ext cx="329184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E0FE69-5DE7-4FAF-9F1B-02F4F29FBD49}"/>
              </a:ext>
            </a:extLst>
          </p:cNvPr>
          <p:cNvSpPr/>
          <p:nvPr/>
        </p:nvSpPr>
        <p:spPr>
          <a:xfrm>
            <a:off x="716892" y="4133753"/>
            <a:ext cx="3291840" cy="10972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09538" indent="-109538">
              <a:lnSpc>
                <a:spcPts val="19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Applications running on the platform are redundant and can fail over </a:t>
            </a:r>
          </a:p>
          <a:p>
            <a:pPr marL="109538" indent="-109538">
              <a:lnSpc>
                <a:spcPts val="19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Systems will continue to operate when a disruption occurs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D47427-EBF1-4B50-AAF4-4240ABA1EA8A}"/>
              </a:ext>
            </a:extLst>
          </p:cNvPr>
          <p:cNvSpPr/>
          <p:nvPr/>
        </p:nvSpPr>
        <p:spPr>
          <a:xfrm>
            <a:off x="1262090" y="3734107"/>
            <a:ext cx="11368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sz="1500" b="1" dirty="0">
                <a:solidFill>
                  <a:schemeClr val="bg1"/>
                </a:solidFill>
              </a:rPr>
              <a:t>Resilience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09A6E7B-9821-4D87-8293-631069E8C21D}"/>
              </a:ext>
            </a:extLst>
          </p:cNvPr>
          <p:cNvSpPr/>
          <p:nvPr/>
        </p:nvSpPr>
        <p:spPr>
          <a:xfrm>
            <a:off x="8198899" y="3667089"/>
            <a:ext cx="3291840" cy="457200"/>
          </a:xfrm>
          <a:prstGeom prst="round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7E29CF-2992-4031-B8C3-79CF723951BC}"/>
              </a:ext>
            </a:extLst>
          </p:cNvPr>
          <p:cNvSpPr/>
          <p:nvPr/>
        </p:nvSpPr>
        <p:spPr>
          <a:xfrm>
            <a:off x="8198899" y="4133753"/>
            <a:ext cx="3291840" cy="10972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pPr marL="109538" indent="-109538">
              <a:lnSpc>
                <a:spcPts val="19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Client level monitoring tracks system performance and SLAs</a:t>
            </a:r>
          </a:p>
          <a:p>
            <a:pPr marL="109538" indent="-109538">
              <a:lnSpc>
                <a:spcPts val="19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Service status and is available to clients and Experian’s internal systems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630560-F2B3-4B61-AB1B-16C90852EA2F}"/>
              </a:ext>
            </a:extLst>
          </p:cNvPr>
          <p:cNvSpPr/>
          <p:nvPr/>
        </p:nvSpPr>
        <p:spPr>
          <a:xfrm>
            <a:off x="8720344" y="3734107"/>
            <a:ext cx="11753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sz="1500" b="1" dirty="0">
                <a:solidFill>
                  <a:schemeClr val="bg1"/>
                </a:solidFill>
              </a:rPr>
              <a:t>Monitoring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43F4783-5989-4C51-B9C1-F1993FBBFF7C}"/>
              </a:ext>
            </a:extLst>
          </p:cNvPr>
          <p:cNvSpPr/>
          <p:nvPr/>
        </p:nvSpPr>
        <p:spPr>
          <a:xfrm>
            <a:off x="8198899" y="1710404"/>
            <a:ext cx="3291840" cy="457200"/>
          </a:xfrm>
          <a:prstGeom prst="round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CE72D08-39E3-4085-A866-86DF39A42DC4}"/>
              </a:ext>
            </a:extLst>
          </p:cNvPr>
          <p:cNvSpPr/>
          <p:nvPr/>
        </p:nvSpPr>
        <p:spPr>
          <a:xfrm>
            <a:off x="8198899" y="2177068"/>
            <a:ext cx="3291840" cy="10972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09538" indent="-109538">
              <a:lnSpc>
                <a:spcPts val="19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Includes autoscaling to automatically allocate more capacity to applications</a:t>
            </a:r>
          </a:p>
          <a:p>
            <a:pPr marL="109538" indent="-109538">
              <a:lnSpc>
                <a:spcPts val="19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 a surge in transactions or an increased workload for an application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A3ACDA-7263-47BD-9D9D-EB8D7FCE3BF7}"/>
              </a:ext>
            </a:extLst>
          </p:cNvPr>
          <p:cNvSpPr/>
          <p:nvPr/>
        </p:nvSpPr>
        <p:spPr>
          <a:xfrm>
            <a:off x="8720344" y="1777422"/>
            <a:ext cx="11352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sz="1500" b="1" dirty="0">
                <a:solidFill>
                  <a:schemeClr val="bg1"/>
                </a:solidFill>
              </a:rPr>
              <a:t>Scalability</a:t>
            </a:r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47B0EC-19FC-4900-9AF6-96211E641D66}"/>
              </a:ext>
            </a:extLst>
          </p:cNvPr>
          <p:cNvGrpSpPr/>
          <p:nvPr/>
        </p:nvGrpSpPr>
        <p:grpSpPr>
          <a:xfrm>
            <a:off x="4450080" y="4449501"/>
            <a:ext cx="3291840" cy="1563944"/>
            <a:chOff x="4362769" y="4084020"/>
            <a:chExt cx="3291840" cy="156394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B6C851-0658-4195-9DE4-303BBCC8106F}"/>
                </a:ext>
              </a:extLst>
            </p:cNvPr>
            <p:cNvSpPr/>
            <p:nvPr/>
          </p:nvSpPr>
          <p:spPr>
            <a:xfrm>
              <a:off x="4362769" y="4084020"/>
              <a:ext cx="3291840" cy="457200"/>
            </a:xfrm>
            <a:prstGeom prst="round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7BA4E9-37F3-451F-9906-1A8EBEDD63CB}"/>
                </a:ext>
              </a:extLst>
            </p:cNvPr>
            <p:cNvSpPr/>
            <p:nvPr/>
          </p:nvSpPr>
          <p:spPr>
            <a:xfrm>
              <a:off x="4362769" y="4550684"/>
              <a:ext cx="3291840" cy="109728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09538" indent="-109538">
                <a:lnSpc>
                  <a:spcPts val="1900"/>
                </a:lnSpc>
                <a:spcAft>
                  <a:spcPts val="30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Business intelligence capabilities are shared across the platform</a:t>
              </a:r>
            </a:p>
            <a:p>
              <a:pPr marL="109538" indent="-109538">
                <a:lnSpc>
                  <a:spcPts val="1900"/>
                </a:lnSpc>
                <a:spcAft>
                  <a:spcPts val="30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All cloud-based applications can leverage reporting tools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77544A0-6CD6-417B-9E90-92CEE7203CE5}"/>
                </a:ext>
              </a:extLst>
            </p:cNvPr>
            <p:cNvSpPr/>
            <p:nvPr/>
          </p:nvSpPr>
          <p:spPr>
            <a:xfrm>
              <a:off x="4884214" y="4158732"/>
              <a:ext cx="214994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en-US" sz="1500" b="1" dirty="0">
                  <a:solidFill>
                    <a:schemeClr val="bg1"/>
                  </a:solidFill>
                </a:rPr>
                <a:t>Business intelligence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C29A361F-6445-41FB-B9D6-6391C973713C}"/>
              </a:ext>
            </a:extLst>
          </p:cNvPr>
          <p:cNvSpPr txBox="1">
            <a:spLocks/>
          </p:cNvSpPr>
          <p:nvPr/>
        </p:nvSpPr>
        <p:spPr>
          <a:xfrm>
            <a:off x="4724400" y="2433901"/>
            <a:ext cx="2743200" cy="1097280"/>
          </a:xfrm>
          <a:prstGeom prst="roundRect">
            <a:avLst>
              <a:gd name="adj" fmla="val 10898"/>
            </a:avLst>
          </a:prstGeom>
          <a:solidFill>
            <a:schemeClr val="accent4"/>
          </a:solidFill>
          <a:ln w="19050">
            <a:noFill/>
          </a:ln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</a:rPr>
              <a:t>Cloud deployment platform </a:t>
            </a:r>
          </a:p>
          <a:p>
            <a:pPr algn="ctr"/>
            <a:endParaRPr lang="en-US" sz="800" b="1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(Experian</a:t>
            </a:r>
            <a:r>
              <a:rPr lang="en-US" sz="1600" baseline="30000" dirty="0">
                <a:solidFill>
                  <a:schemeClr val="bg1"/>
                </a:solidFill>
              </a:rPr>
              <a:t>®</a:t>
            </a:r>
            <a:r>
              <a:rPr lang="en-US" sz="1600" dirty="0">
                <a:solidFill>
                  <a:schemeClr val="bg1"/>
                </a:solidFill>
              </a:rPr>
              <a:t> One)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31E7361-278F-4C66-ACE2-4E706E417243}"/>
              </a:ext>
            </a:extLst>
          </p:cNvPr>
          <p:cNvCxnSpPr>
            <a:stCxn id="40" idx="3"/>
            <a:endCxn id="65" idx="1"/>
          </p:cNvCxnSpPr>
          <p:nvPr/>
        </p:nvCxnSpPr>
        <p:spPr>
          <a:xfrm>
            <a:off x="4008732" y="1939004"/>
            <a:ext cx="715668" cy="1043537"/>
          </a:xfrm>
          <a:prstGeom prst="bentConnector3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9CB13F9-0D49-45B6-8DBC-135B38251BD5}"/>
              </a:ext>
            </a:extLst>
          </p:cNvPr>
          <p:cNvCxnSpPr>
            <a:stCxn id="43" idx="3"/>
            <a:endCxn id="65" idx="1"/>
          </p:cNvCxnSpPr>
          <p:nvPr/>
        </p:nvCxnSpPr>
        <p:spPr>
          <a:xfrm flipV="1">
            <a:off x="4008732" y="2982541"/>
            <a:ext cx="715668" cy="913148"/>
          </a:xfrm>
          <a:prstGeom prst="bentConnector3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16DAB83-756A-4165-9D2C-9F4010EFD814}"/>
              </a:ext>
            </a:extLst>
          </p:cNvPr>
          <p:cNvCxnSpPr>
            <a:cxnSpLocks/>
            <a:stCxn id="65" idx="3"/>
            <a:endCxn id="51" idx="1"/>
          </p:cNvCxnSpPr>
          <p:nvPr/>
        </p:nvCxnSpPr>
        <p:spPr>
          <a:xfrm>
            <a:off x="7467600" y="2982541"/>
            <a:ext cx="731299" cy="9131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EF95EC4-97B2-45DC-B314-108E265D3E08}"/>
              </a:ext>
            </a:extLst>
          </p:cNvPr>
          <p:cNvCxnSpPr>
            <a:cxnSpLocks/>
            <a:stCxn id="65" idx="3"/>
            <a:endCxn id="56" idx="1"/>
          </p:cNvCxnSpPr>
          <p:nvPr/>
        </p:nvCxnSpPr>
        <p:spPr>
          <a:xfrm flipV="1">
            <a:off x="7467600" y="1939004"/>
            <a:ext cx="731299" cy="1043537"/>
          </a:xfrm>
          <a:prstGeom prst="bentConnector3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7E0211-2CD2-42BF-80B1-D1BEFA1DAF4E}"/>
              </a:ext>
            </a:extLst>
          </p:cNvPr>
          <p:cNvCxnSpPr>
            <a:stCxn id="65" idx="2"/>
            <a:endCxn id="61" idx="0"/>
          </p:cNvCxnSpPr>
          <p:nvPr/>
        </p:nvCxnSpPr>
        <p:spPr>
          <a:xfrm>
            <a:off x="6096000" y="3531181"/>
            <a:ext cx="0" cy="91832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Lock">
            <a:extLst>
              <a:ext uri="{FF2B5EF4-FFF2-40B4-BE49-F238E27FC236}">
                <a16:creationId xmlns:a16="http://schemas.microsoft.com/office/drawing/2014/main" id="{C10DDFB2-A200-498C-B880-6A61E4D7D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345" t="10356" r="16452" b="8830"/>
          <a:stretch/>
        </p:blipFill>
        <p:spPr>
          <a:xfrm>
            <a:off x="824549" y="1745573"/>
            <a:ext cx="308682" cy="36576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1EABAFE-094F-43C3-8CEC-38AB899D888E}"/>
              </a:ext>
            </a:extLst>
          </p:cNvPr>
          <p:cNvGrpSpPr>
            <a:grpSpLocks noChangeAspect="1"/>
          </p:cNvGrpSpPr>
          <p:nvPr/>
        </p:nvGrpSpPr>
        <p:grpSpPr>
          <a:xfrm>
            <a:off x="8288353" y="1752700"/>
            <a:ext cx="342537" cy="365760"/>
            <a:chOff x="6533741" y="4569755"/>
            <a:chExt cx="561566" cy="599640"/>
          </a:xfrm>
          <a:solidFill>
            <a:schemeClr val="accent2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52063C9-967F-477D-B96A-FF595FB748B3}"/>
                </a:ext>
              </a:extLst>
            </p:cNvPr>
            <p:cNvSpPr/>
            <p:nvPr/>
          </p:nvSpPr>
          <p:spPr>
            <a:xfrm>
              <a:off x="6533741" y="4895075"/>
              <a:ext cx="274320" cy="274320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744A24F-487F-47C8-A273-5BA7433858A9}"/>
                </a:ext>
              </a:extLst>
            </p:cNvPr>
            <p:cNvSpPr/>
            <p:nvPr/>
          </p:nvSpPr>
          <p:spPr>
            <a:xfrm>
              <a:off x="6638107" y="4569755"/>
              <a:ext cx="457200" cy="457200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E57D97D-8A3D-451A-8B1C-D8CF58AAB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7111" y="4588117"/>
              <a:ext cx="235064" cy="275208"/>
            </a:xfrm>
            <a:prstGeom prst="straightConnector1">
              <a:avLst/>
            </a:prstGeom>
            <a:grpFill/>
            <a:ln w="19050">
              <a:solidFill>
                <a:schemeClr val="bg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BCB4214E-803B-40CF-8B31-CA9E5D046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826" y="3689949"/>
            <a:ext cx="411480" cy="411480"/>
          </a:xfrm>
          <a:prstGeom prst="rect">
            <a:avLst/>
          </a:prstGeom>
        </p:spPr>
      </p:pic>
      <p:pic>
        <p:nvPicPr>
          <p:cNvPr id="39" name="Graphic 38" descr="Research">
            <a:extLst>
              <a:ext uri="{FF2B5EF4-FFF2-40B4-BE49-F238E27FC236}">
                <a16:creationId xmlns:a16="http://schemas.microsoft.com/office/drawing/2014/main" id="{89FA4A40-C7CC-460F-A2C0-2DF2BD52D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6741" y="3712809"/>
            <a:ext cx="365760" cy="365760"/>
          </a:xfrm>
          <a:prstGeom prst="rect">
            <a:avLst/>
          </a:prstGeom>
        </p:spPr>
      </p:pic>
      <p:pic>
        <p:nvPicPr>
          <p:cNvPr id="41" name="Graphic 40" descr="Bar graph with upward trend">
            <a:extLst>
              <a:ext uri="{FF2B5EF4-FFF2-40B4-BE49-F238E27FC236}">
                <a16:creationId xmlns:a16="http://schemas.microsoft.com/office/drawing/2014/main" id="{F5AB4242-5C42-4C56-ADB0-7137122714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4456" t="8887" r="9428" b="13213"/>
          <a:stretch/>
        </p:blipFill>
        <p:spPr>
          <a:xfrm>
            <a:off x="4572165" y="4495221"/>
            <a:ext cx="35737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3C2F8-0D46-413B-A6C2-35DCE4DF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solutions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5953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15742D-DDE1-41D5-AD37-3347916E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28034"/>
            <a:ext cx="11257200" cy="1007678"/>
          </a:xfrm>
        </p:spPr>
        <p:txBody>
          <a:bodyPr/>
          <a:lstStyle/>
          <a:p>
            <a:r>
              <a:rPr lang="en-US" sz="2800" dirty="0"/>
              <a:t>To deploy our existing software in the cloud, we had to modernise the way it is developed so it can run on a cloud platform</a:t>
            </a:r>
          </a:p>
        </p:txBody>
      </p:sp>
      <p:grpSp>
        <p:nvGrpSpPr>
          <p:cNvPr id="788" name="Group 787">
            <a:extLst>
              <a:ext uri="{FF2B5EF4-FFF2-40B4-BE49-F238E27FC236}">
                <a16:creationId xmlns:a16="http://schemas.microsoft.com/office/drawing/2014/main" id="{9ED89482-E541-4E8D-9638-3E4BBF970666}"/>
              </a:ext>
            </a:extLst>
          </p:cNvPr>
          <p:cNvGrpSpPr/>
          <p:nvPr/>
        </p:nvGrpSpPr>
        <p:grpSpPr>
          <a:xfrm>
            <a:off x="897839" y="4186066"/>
            <a:ext cx="2834640" cy="1191014"/>
            <a:chOff x="943559" y="4186066"/>
            <a:chExt cx="2834640" cy="1191014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1FA5A5D8-F996-44C3-9FB7-58EA1CB70C07}"/>
                </a:ext>
              </a:extLst>
            </p:cNvPr>
            <p:cNvSpPr/>
            <p:nvPr/>
          </p:nvSpPr>
          <p:spPr>
            <a:xfrm>
              <a:off x="943559" y="4186066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0E400473-691A-4AD1-A303-922AE2D4BA4A}"/>
                </a:ext>
              </a:extLst>
            </p:cNvPr>
            <p:cNvSpPr/>
            <p:nvPr/>
          </p:nvSpPr>
          <p:spPr>
            <a:xfrm>
              <a:off x="1358849" y="4186066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65ECD72-596B-487E-83C4-4C496F211699}"/>
                </a:ext>
              </a:extLst>
            </p:cNvPr>
            <p:cNvSpPr/>
            <p:nvPr/>
          </p:nvSpPr>
          <p:spPr>
            <a:xfrm>
              <a:off x="1774139" y="4186066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13A60E48-FA2C-4722-9191-E5137DA6D8C3}"/>
                </a:ext>
              </a:extLst>
            </p:cNvPr>
            <p:cNvSpPr/>
            <p:nvPr/>
          </p:nvSpPr>
          <p:spPr>
            <a:xfrm>
              <a:off x="2189429" y="4186066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AA9D899-19F8-4D70-91DF-1B9C3E1A4BE3}"/>
                </a:ext>
              </a:extLst>
            </p:cNvPr>
            <p:cNvSpPr/>
            <p:nvPr/>
          </p:nvSpPr>
          <p:spPr>
            <a:xfrm>
              <a:off x="2604719" y="4186066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447BE63E-0045-482E-8ABE-CFAA16AABBBA}"/>
                </a:ext>
              </a:extLst>
            </p:cNvPr>
            <p:cNvSpPr/>
            <p:nvPr/>
          </p:nvSpPr>
          <p:spPr>
            <a:xfrm>
              <a:off x="3020009" y="4186066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69793FCB-3FFC-4C87-B29B-BDAD2C406AF9}"/>
                </a:ext>
              </a:extLst>
            </p:cNvPr>
            <p:cNvSpPr/>
            <p:nvPr/>
          </p:nvSpPr>
          <p:spPr>
            <a:xfrm>
              <a:off x="3435299" y="4186066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E0B7DB5C-F407-4CFE-81A7-4DAD2947BDF5}"/>
                </a:ext>
              </a:extLst>
            </p:cNvPr>
            <p:cNvSpPr/>
            <p:nvPr/>
          </p:nvSpPr>
          <p:spPr>
            <a:xfrm>
              <a:off x="943559" y="4610123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6C40E22-F273-43FE-8DAF-22FD620E6C7B}"/>
                </a:ext>
              </a:extLst>
            </p:cNvPr>
            <p:cNvSpPr/>
            <p:nvPr/>
          </p:nvSpPr>
          <p:spPr>
            <a:xfrm>
              <a:off x="1358849" y="4610123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F524665-B567-4A7D-9107-E01531A89BFA}"/>
                </a:ext>
              </a:extLst>
            </p:cNvPr>
            <p:cNvSpPr/>
            <p:nvPr/>
          </p:nvSpPr>
          <p:spPr>
            <a:xfrm>
              <a:off x="1774139" y="4610123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3E529F8-0DBD-43D2-9E85-3600D4C8FD29}"/>
                </a:ext>
              </a:extLst>
            </p:cNvPr>
            <p:cNvSpPr/>
            <p:nvPr/>
          </p:nvSpPr>
          <p:spPr>
            <a:xfrm>
              <a:off x="2189429" y="4610123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5642C1F-AEE5-490E-9BD6-84F294E86679}"/>
                </a:ext>
              </a:extLst>
            </p:cNvPr>
            <p:cNvSpPr/>
            <p:nvPr/>
          </p:nvSpPr>
          <p:spPr>
            <a:xfrm>
              <a:off x="2604719" y="4610123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C80578F1-3476-4E6F-AB4B-D00304308291}"/>
                </a:ext>
              </a:extLst>
            </p:cNvPr>
            <p:cNvSpPr/>
            <p:nvPr/>
          </p:nvSpPr>
          <p:spPr>
            <a:xfrm>
              <a:off x="3020009" y="4610123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417C3B2-D829-4AD8-9CF7-8C132E3D319D}"/>
                </a:ext>
              </a:extLst>
            </p:cNvPr>
            <p:cNvSpPr/>
            <p:nvPr/>
          </p:nvSpPr>
          <p:spPr>
            <a:xfrm>
              <a:off x="3435299" y="4610123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5011E98-AA5D-4CC0-9A25-D312470EBC12}"/>
                </a:ext>
              </a:extLst>
            </p:cNvPr>
            <p:cNvSpPr/>
            <p:nvPr/>
          </p:nvSpPr>
          <p:spPr>
            <a:xfrm>
              <a:off x="943559" y="5034180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DCADC5D-91A5-4A69-8687-CE85C8E45CFE}"/>
                </a:ext>
              </a:extLst>
            </p:cNvPr>
            <p:cNvSpPr/>
            <p:nvPr/>
          </p:nvSpPr>
          <p:spPr>
            <a:xfrm>
              <a:off x="1358849" y="5034180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100D0D8-D5FB-4F88-8D6B-50CF8281F560}"/>
                </a:ext>
              </a:extLst>
            </p:cNvPr>
            <p:cNvSpPr/>
            <p:nvPr/>
          </p:nvSpPr>
          <p:spPr>
            <a:xfrm>
              <a:off x="1774139" y="5034180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E279925-856D-40B7-B7C5-039C79898E10}"/>
                </a:ext>
              </a:extLst>
            </p:cNvPr>
            <p:cNvSpPr/>
            <p:nvPr/>
          </p:nvSpPr>
          <p:spPr>
            <a:xfrm>
              <a:off x="2189429" y="5034180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C858D97-AC65-4572-BF24-EDEA3B8438BC}"/>
                </a:ext>
              </a:extLst>
            </p:cNvPr>
            <p:cNvSpPr/>
            <p:nvPr/>
          </p:nvSpPr>
          <p:spPr>
            <a:xfrm>
              <a:off x="2604719" y="5034180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59B95BB-E1A5-40BE-85E5-01A425665440}"/>
                </a:ext>
              </a:extLst>
            </p:cNvPr>
            <p:cNvSpPr/>
            <p:nvPr/>
          </p:nvSpPr>
          <p:spPr>
            <a:xfrm>
              <a:off x="3020009" y="5034180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017C66B-E7E4-4BAD-AC1B-AF474109B3C8}"/>
                </a:ext>
              </a:extLst>
            </p:cNvPr>
            <p:cNvSpPr/>
            <p:nvPr/>
          </p:nvSpPr>
          <p:spPr>
            <a:xfrm>
              <a:off x="3435299" y="5034180"/>
              <a:ext cx="342900" cy="342900"/>
            </a:xfrm>
            <a:prstGeom prst="roundRect">
              <a:avLst>
                <a:gd name="adj" fmla="val 13195"/>
              </a:avLst>
            </a:prstGeom>
            <a:solidFill>
              <a:schemeClr val="tx1"/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en-GB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533" name="Rectangle: Rounded Corners 532">
            <a:extLst>
              <a:ext uri="{FF2B5EF4-FFF2-40B4-BE49-F238E27FC236}">
                <a16:creationId xmlns:a16="http://schemas.microsoft.com/office/drawing/2014/main" id="{3D8C7F2B-3402-4C4F-A6E0-96079354646B}"/>
              </a:ext>
            </a:extLst>
          </p:cNvPr>
          <p:cNvSpPr/>
          <p:nvPr/>
        </p:nvSpPr>
        <p:spPr>
          <a:xfrm>
            <a:off x="4590679" y="1762707"/>
            <a:ext cx="3017520" cy="1371600"/>
          </a:xfrm>
          <a:prstGeom prst="roundRect">
            <a:avLst>
              <a:gd name="adj" fmla="val 5581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defTabSz="914378"/>
            <a:r>
              <a:rPr lang="en-GB" sz="1400" b="1" kern="0" dirty="0">
                <a:solidFill>
                  <a:schemeClr val="bg1"/>
                </a:solidFill>
              </a:rPr>
              <a:t>           Containerised application</a:t>
            </a: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680AF36B-7D4C-41C7-AA1B-57FB2CC3774A}"/>
              </a:ext>
            </a:extLst>
          </p:cNvPr>
          <p:cNvGrpSpPr/>
          <p:nvPr/>
        </p:nvGrpSpPr>
        <p:grpSpPr>
          <a:xfrm>
            <a:off x="4889764" y="2224965"/>
            <a:ext cx="2419350" cy="766957"/>
            <a:chOff x="4539617" y="2365454"/>
            <a:chExt cx="2419350" cy="766957"/>
          </a:xfrm>
        </p:grpSpPr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9E5B1124-746C-4000-BA1C-F110E3CF9C0A}"/>
                </a:ext>
              </a:extLst>
            </p:cNvPr>
            <p:cNvGrpSpPr/>
            <p:nvPr/>
          </p:nvGrpSpPr>
          <p:grpSpPr>
            <a:xfrm>
              <a:off x="4539617" y="2365454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535" name="Rectangle: Rounded Corners 534">
                <a:extLst>
                  <a:ext uri="{FF2B5EF4-FFF2-40B4-BE49-F238E27FC236}">
                    <a16:creationId xmlns:a16="http://schemas.microsoft.com/office/drawing/2014/main" id="{223FDFB3-E0B8-4DF6-B53B-56FA93769ADE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D03C4B26-DD13-43F9-AD27-437B027B224D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2DF9F8DF-BE1E-4096-B5FE-97DCA8F1331E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9E6B1382-7BB6-4CD5-9BC1-F0F45D8768D1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5229C595-B3FC-4050-91D4-47F2D240D111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B561D6D5-521F-49BB-89B4-2ABECEF72B7E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F198E1BF-ABA5-4771-8B7A-8D915C5D11A5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2F26E2A5-CB8A-49F3-AD07-BD6907DB6F97}"/>
                </a:ext>
              </a:extLst>
            </p:cNvPr>
            <p:cNvGrpSpPr/>
            <p:nvPr/>
          </p:nvGrpSpPr>
          <p:grpSpPr>
            <a:xfrm>
              <a:off x="4954907" y="2365454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543" name="Rectangle: Rounded Corners 542">
                <a:extLst>
                  <a:ext uri="{FF2B5EF4-FFF2-40B4-BE49-F238E27FC236}">
                    <a16:creationId xmlns:a16="http://schemas.microsoft.com/office/drawing/2014/main" id="{1E1C8578-8633-4426-A846-C4AE050BB1B1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1616B2F0-CC70-4A62-BD90-6D360AA3F8B9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B1AA1B03-D86C-4A32-9EC4-DDA92C7B5806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5C891D15-7A55-4B74-8745-E78956445887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737C8AD4-0CFC-42A2-9FB8-0729DED48828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0783086C-E59F-4EF2-A87A-1FE305D393BE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AE411B6B-E2D2-40C6-8888-F049A8B85ABD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84DE4F30-A74D-4E40-8880-16779204F57A}"/>
                </a:ext>
              </a:extLst>
            </p:cNvPr>
            <p:cNvGrpSpPr/>
            <p:nvPr/>
          </p:nvGrpSpPr>
          <p:grpSpPr>
            <a:xfrm>
              <a:off x="5370197" y="2365454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551" name="Rectangle: Rounded Corners 550">
                <a:extLst>
                  <a:ext uri="{FF2B5EF4-FFF2-40B4-BE49-F238E27FC236}">
                    <a16:creationId xmlns:a16="http://schemas.microsoft.com/office/drawing/2014/main" id="{A3BBFB0F-348E-4BAA-B3B0-01D9033D5373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9713F4DA-0529-4512-A8B2-DD42EC683A6E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C9D383ED-C21C-4759-9965-08ECD6C3C4A1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BCAD8D8-C11A-424B-9420-75BA1B6CBF74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D05FC332-E56C-4244-A506-876404C6CBC4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775EF0DC-EDED-4E85-847A-B5FDA382E66F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5BF12034-A23E-44B6-B8BE-B7EFABC46034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5CCE1B5A-2989-49F9-BE54-FF75522A7B33}"/>
                </a:ext>
              </a:extLst>
            </p:cNvPr>
            <p:cNvGrpSpPr/>
            <p:nvPr/>
          </p:nvGrpSpPr>
          <p:grpSpPr>
            <a:xfrm>
              <a:off x="5785487" y="2365454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559" name="Rectangle: Rounded Corners 558">
                <a:extLst>
                  <a:ext uri="{FF2B5EF4-FFF2-40B4-BE49-F238E27FC236}">
                    <a16:creationId xmlns:a16="http://schemas.microsoft.com/office/drawing/2014/main" id="{B82C17EF-39BE-4850-B666-EE12232FE028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560B93D3-FB2A-4D26-845F-D7A6E1F8EDF2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BAF53A2D-E7F0-4542-BF54-844A45169A30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0ECF8389-265A-4741-9D5A-448C33FE9B3D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ECE118EA-FAD2-4878-A938-7C4D0FB7F30D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16810869-7667-40B4-B260-000CF2A2DB79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173B2FE7-FC14-445D-B855-02AF1B1D6291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6E31F45E-ABD5-4E47-948D-73A2910070EA}"/>
                </a:ext>
              </a:extLst>
            </p:cNvPr>
            <p:cNvGrpSpPr/>
            <p:nvPr/>
          </p:nvGrpSpPr>
          <p:grpSpPr>
            <a:xfrm>
              <a:off x="6200777" y="2365454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567" name="Rectangle: Rounded Corners 566">
                <a:extLst>
                  <a:ext uri="{FF2B5EF4-FFF2-40B4-BE49-F238E27FC236}">
                    <a16:creationId xmlns:a16="http://schemas.microsoft.com/office/drawing/2014/main" id="{1FA4A740-0D44-49FC-82E3-AC7759C8F042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9156D848-255E-4C71-9227-7195EEE7914C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CF841355-EAE6-4609-A17B-CABBAD7E2A9E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02DDE9B9-DCCC-4D76-8E9A-852F6B5FF5B7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A32E7AA4-F3AC-47E9-86D8-E25C35301F2F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>
                <a:extLst>
                  <a:ext uri="{FF2B5EF4-FFF2-40B4-BE49-F238E27FC236}">
                    <a16:creationId xmlns:a16="http://schemas.microsoft.com/office/drawing/2014/main" id="{1DF64143-4343-411C-8A35-C515CD8968A4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>
                <a:extLst>
                  <a:ext uri="{FF2B5EF4-FFF2-40B4-BE49-F238E27FC236}">
                    <a16:creationId xmlns:a16="http://schemas.microsoft.com/office/drawing/2014/main" id="{4ABE5642-5FC4-4B47-9BB8-0A5F3AA78E4D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E0BE737A-E73D-4041-8CA1-FDF164D1C388}"/>
                </a:ext>
              </a:extLst>
            </p:cNvPr>
            <p:cNvGrpSpPr/>
            <p:nvPr/>
          </p:nvGrpSpPr>
          <p:grpSpPr>
            <a:xfrm>
              <a:off x="6616067" y="2365454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575" name="Rectangle: Rounded Corners 574">
                <a:extLst>
                  <a:ext uri="{FF2B5EF4-FFF2-40B4-BE49-F238E27FC236}">
                    <a16:creationId xmlns:a16="http://schemas.microsoft.com/office/drawing/2014/main" id="{0481F547-3CCB-4E16-9BA9-182E008D23D9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C0BB2FCE-162B-4381-905A-EAA373A6B01A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827D57D7-1158-4EF4-B265-B746459510BF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9080ACCC-7992-4EDB-95DD-210A3443CE7E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BDB0DDF9-CF54-4ECC-B2C9-83C199B0AEB4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6A806F78-8A7D-4C1F-886D-3B60010DCE55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E935C893-77B1-4724-A11B-CB3335FD91F2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9D00750C-D212-4E68-B088-D0CEA874CBD3}"/>
                </a:ext>
              </a:extLst>
            </p:cNvPr>
            <p:cNvGrpSpPr/>
            <p:nvPr/>
          </p:nvGrpSpPr>
          <p:grpSpPr>
            <a:xfrm>
              <a:off x="4539617" y="2789511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591" name="Rectangle: Rounded Corners 590">
                <a:extLst>
                  <a:ext uri="{FF2B5EF4-FFF2-40B4-BE49-F238E27FC236}">
                    <a16:creationId xmlns:a16="http://schemas.microsoft.com/office/drawing/2014/main" id="{7911375C-A0B7-4055-948C-528F9761EADC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25A80233-56C1-4A0F-95E9-9C66ED5275BC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1512899E-988D-45B6-98AC-986C3CBA3533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C9BAFE47-062F-4380-BB1C-1AFE72BD85EC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A321FA2C-34C2-49B6-8DA9-7E7D8F233C38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C1D4D13E-1615-4816-AD40-43BFB959E659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2E075A14-EDE2-470D-A512-F8C8F70419E6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14B4C5B-DAD3-4BA8-ABD0-2281D467E5F4}"/>
                </a:ext>
              </a:extLst>
            </p:cNvPr>
            <p:cNvGrpSpPr/>
            <p:nvPr/>
          </p:nvGrpSpPr>
          <p:grpSpPr>
            <a:xfrm>
              <a:off x="4954907" y="2789511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599" name="Rectangle: Rounded Corners 598">
                <a:extLst>
                  <a:ext uri="{FF2B5EF4-FFF2-40B4-BE49-F238E27FC236}">
                    <a16:creationId xmlns:a16="http://schemas.microsoft.com/office/drawing/2014/main" id="{2965B4D0-7138-41D7-9060-F548CF7B2F7D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6B238D35-61BC-4EC7-BEDE-4C9816308264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8964CC15-CE47-4350-BB5B-1958ECFF99F9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A8031D75-1819-4F60-BCFD-D67BE4F286F8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AD1992D1-DDED-47EF-94C2-AA632B6AD891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96DCD937-ACB4-4E92-A5C2-FB0112131C28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A7490C3E-EC2C-4688-AEE6-C047B78D3E64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D7A47692-780A-4BBA-9830-31C0571AAD9C}"/>
                </a:ext>
              </a:extLst>
            </p:cNvPr>
            <p:cNvGrpSpPr/>
            <p:nvPr/>
          </p:nvGrpSpPr>
          <p:grpSpPr>
            <a:xfrm>
              <a:off x="5370197" y="2789511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607" name="Rectangle: Rounded Corners 606">
                <a:extLst>
                  <a:ext uri="{FF2B5EF4-FFF2-40B4-BE49-F238E27FC236}">
                    <a16:creationId xmlns:a16="http://schemas.microsoft.com/office/drawing/2014/main" id="{2A1532F6-5859-4553-9DCA-1893178777FF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3E74791D-695E-4148-B69D-F521543A4C4F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265C741E-F3FB-419A-89E5-D729CBB2CF7D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45854432-8269-4F68-8500-4916FB8A78A9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6DA31EFA-9E6D-4BA6-B81F-F0417FC5CA9D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817D2931-6BAE-4C57-A7C1-C46D90D190A2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EE2D5670-59B2-4A47-A83E-B791213E5387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4" name="Group 613">
              <a:extLst>
                <a:ext uri="{FF2B5EF4-FFF2-40B4-BE49-F238E27FC236}">
                  <a16:creationId xmlns:a16="http://schemas.microsoft.com/office/drawing/2014/main" id="{18149D87-E63A-4C97-8ADE-0379A9A6FD95}"/>
                </a:ext>
              </a:extLst>
            </p:cNvPr>
            <p:cNvGrpSpPr/>
            <p:nvPr/>
          </p:nvGrpSpPr>
          <p:grpSpPr>
            <a:xfrm>
              <a:off x="5785487" y="2789511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615" name="Rectangle: Rounded Corners 614">
                <a:extLst>
                  <a:ext uri="{FF2B5EF4-FFF2-40B4-BE49-F238E27FC236}">
                    <a16:creationId xmlns:a16="http://schemas.microsoft.com/office/drawing/2014/main" id="{9977B2E3-2979-4162-A134-5AA954004C03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355AFB7C-8ADC-4BD3-BEC9-A7C3F8111CAC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B40B6F6B-185F-4297-A1F2-B40198B0A6FB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C1380919-DDBC-47A2-9767-6678109483FC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7F171BCF-D585-43A8-9452-4A5E8B0D5E8E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4810DDEA-4F10-4475-BE29-16875E92FC67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CDDE1844-4E4B-4774-B52F-B9B05E517174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CAE00863-6C95-4D92-96AD-2299B0FDD19C}"/>
                </a:ext>
              </a:extLst>
            </p:cNvPr>
            <p:cNvGrpSpPr/>
            <p:nvPr/>
          </p:nvGrpSpPr>
          <p:grpSpPr>
            <a:xfrm>
              <a:off x="6200777" y="2789511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623" name="Rectangle: Rounded Corners 622">
                <a:extLst>
                  <a:ext uri="{FF2B5EF4-FFF2-40B4-BE49-F238E27FC236}">
                    <a16:creationId xmlns:a16="http://schemas.microsoft.com/office/drawing/2014/main" id="{67D4F97B-2D04-4CE5-8A2B-7976AC3F7B29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BF6CF109-2771-42E8-87F4-F5621BEF0F47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CBCE9057-F86B-4E0A-832A-5382948B23A1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7A9A5B7A-C4BE-4BDA-B6CA-1B91C63721ED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70B99277-BA14-4FEF-B596-4D369A500C24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3924D126-A1B3-4A7B-8338-ED5821626130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6144D6ED-9915-4237-995F-8D830F16DCAA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0" name="Group 629">
              <a:extLst>
                <a:ext uri="{FF2B5EF4-FFF2-40B4-BE49-F238E27FC236}">
                  <a16:creationId xmlns:a16="http://schemas.microsoft.com/office/drawing/2014/main" id="{1A547521-17B7-4335-AD54-7512B99088A2}"/>
                </a:ext>
              </a:extLst>
            </p:cNvPr>
            <p:cNvGrpSpPr/>
            <p:nvPr/>
          </p:nvGrpSpPr>
          <p:grpSpPr>
            <a:xfrm>
              <a:off x="6616067" y="2789511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631" name="Rectangle: Rounded Corners 630">
                <a:extLst>
                  <a:ext uri="{FF2B5EF4-FFF2-40B4-BE49-F238E27FC236}">
                    <a16:creationId xmlns:a16="http://schemas.microsoft.com/office/drawing/2014/main" id="{58968BE7-6DDC-4D05-BB5E-CFFB974304EC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81CDE05E-C486-4777-B519-039DF4EEC544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AFCF6933-1AC7-4760-BC45-88F31910A841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8E733F71-1AF7-47F7-8E29-F227C5C0DD94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046A2772-A68E-48F4-9609-A6B3A31F26D3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3EC2160B-4551-4FF7-914B-88FF426751FF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D23BF85E-D41C-4886-9494-0A5D9BF919A6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9" name="Rectangle: Rounded Corners 648">
            <a:extLst>
              <a:ext uri="{FF2B5EF4-FFF2-40B4-BE49-F238E27FC236}">
                <a16:creationId xmlns:a16="http://schemas.microsoft.com/office/drawing/2014/main" id="{4DE56529-02E6-465F-B839-B5124E323FDB}"/>
              </a:ext>
            </a:extLst>
          </p:cNvPr>
          <p:cNvSpPr/>
          <p:nvPr/>
        </p:nvSpPr>
        <p:spPr>
          <a:xfrm>
            <a:off x="4819279" y="2148055"/>
            <a:ext cx="2560320" cy="914400"/>
          </a:xfrm>
          <a:prstGeom prst="roundRect">
            <a:avLst>
              <a:gd name="adj" fmla="val 5581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 defTabSz="914378"/>
            <a:endParaRPr lang="en-GB" sz="825" b="1" kern="0" dirty="0">
              <a:solidFill>
                <a:schemeClr val="bg1"/>
              </a:solidFill>
            </a:endParaRPr>
          </a:p>
        </p:txBody>
      </p:sp>
      <p:sp>
        <p:nvSpPr>
          <p:cNvPr id="651" name="Rectangle: Rounded Corners 650">
            <a:extLst>
              <a:ext uri="{FF2B5EF4-FFF2-40B4-BE49-F238E27FC236}">
                <a16:creationId xmlns:a16="http://schemas.microsoft.com/office/drawing/2014/main" id="{419492C2-437F-425A-84B3-B10A42AFA2B1}"/>
              </a:ext>
            </a:extLst>
          </p:cNvPr>
          <p:cNvSpPr/>
          <p:nvPr/>
        </p:nvSpPr>
        <p:spPr>
          <a:xfrm>
            <a:off x="8466646" y="2931949"/>
            <a:ext cx="3017520" cy="365760"/>
          </a:xfrm>
          <a:prstGeom prst="roundRect">
            <a:avLst>
              <a:gd name="adj" fmla="val 14507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IT environment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DFBD1-9310-4E1F-9C4C-BF85AF9B653E}"/>
              </a:ext>
            </a:extLst>
          </p:cNvPr>
          <p:cNvGrpSpPr/>
          <p:nvPr/>
        </p:nvGrpSpPr>
        <p:grpSpPr>
          <a:xfrm>
            <a:off x="8466646" y="1762707"/>
            <a:ext cx="3017520" cy="548640"/>
            <a:chOff x="8466646" y="1762707"/>
            <a:chExt cx="3017520" cy="548640"/>
          </a:xfrm>
        </p:grpSpPr>
        <p:sp>
          <p:nvSpPr>
            <p:cNvPr id="653" name="Rectangle: Rounded Corners 652">
              <a:extLst>
                <a:ext uri="{FF2B5EF4-FFF2-40B4-BE49-F238E27FC236}">
                  <a16:creationId xmlns:a16="http://schemas.microsoft.com/office/drawing/2014/main" id="{55073C39-EA93-4D00-B7C7-36EB10B1C192}"/>
                </a:ext>
              </a:extLst>
            </p:cNvPr>
            <p:cNvSpPr/>
            <p:nvPr/>
          </p:nvSpPr>
          <p:spPr>
            <a:xfrm>
              <a:off x="8466646" y="1762707"/>
              <a:ext cx="3017520" cy="548640"/>
            </a:xfrm>
            <a:prstGeom prst="roundRect">
              <a:avLst>
                <a:gd name="adj" fmla="val 10745"/>
              </a:avLst>
            </a:prstGeom>
            <a:solidFill>
              <a:schemeClr val="accent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0" rIns="34290" rtlCol="0" anchor="ctr"/>
            <a:lstStyle/>
            <a:p>
              <a:pPr defTabSz="914378"/>
              <a:r>
                <a:rPr lang="en-GB" sz="1400" b="1" kern="0" dirty="0">
                  <a:solidFill>
                    <a:schemeClr val="bg1"/>
                  </a:solidFill>
                </a:rPr>
                <a:t>             Cloud-based application</a:t>
              </a:r>
            </a:p>
          </p:txBody>
        </p:sp>
        <p:pic>
          <p:nvPicPr>
            <p:cNvPr id="654" name="Graphic 653" descr="Cloud">
              <a:extLst>
                <a:ext uri="{FF2B5EF4-FFF2-40B4-BE49-F238E27FC236}">
                  <a16:creationId xmlns:a16="http://schemas.microsoft.com/office/drawing/2014/main" id="{820C44B4-7CD3-472B-B5CD-333C73F90A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614" t="22467" r="4260" b="23997"/>
            <a:stretch/>
          </p:blipFill>
          <p:spPr>
            <a:xfrm>
              <a:off x="8550690" y="1916155"/>
              <a:ext cx="411480" cy="241745"/>
            </a:xfrm>
            <a:prstGeom prst="rect">
              <a:avLst/>
            </a:prstGeom>
          </p:spPr>
        </p:pic>
      </p:grpSp>
      <p:sp>
        <p:nvSpPr>
          <p:cNvPr id="657" name="Rectangle: Rounded Corners 656">
            <a:extLst>
              <a:ext uri="{FF2B5EF4-FFF2-40B4-BE49-F238E27FC236}">
                <a16:creationId xmlns:a16="http://schemas.microsoft.com/office/drawing/2014/main" id="{2B9CA635-431D-4907-AFD9-4C3C2511EF8B}"/>
              </a:ext>
            </a:extLst>
          </p:cNvPr>
          <p:cNvSpPr/>
          <p:nvPr/>
        </p:nvSpPr>
        <p:spPr>
          <a:xfrm>
            <a:off x="8466646" y="3333690"/>
            <a:ext cx="3017520" cy="2834640"/>
          </a:xfrm>
          <a:prstGeom prst="roundRect">
            <a:avLst>
              <a:gd name="adj" fmla="val 333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182880" bIns="0" rtlCol="0" anchor="t"/>
          <a:lstStyle/>
          <a:p>
            <a:pPr algn="ctr"/>
            <a:endParaRPr lang="en-GB" sz="1400" b="1" dirty="0">
              <a:solidFill>
                <a:schemeClr val="accent4"/>
              </a:solidFill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A1641B61-F7C4-43B0-B46D-883574CE728A}"/>
              </a:ext>
            </a:extLst>
          </p:cNvPr>
          <p:cNvSpPr/>
          <p:nvPr/>
        </p:nvSpPr>
        <p:spPr>
          <a:xfrm>
            <a:off x="806399" y="5436886"/>
            <a:ext cx="3017520" cy="73866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1400" b="1" dirty="0"/>
              <a:t>Capabilities from our traditional products have been rebuilt as small, standalone services</a:t>
            </a:r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A75A05DC-F00B-4200-936B-AA27C90C7A76}"/>
              </a:ext>
            </a:extLst>
          </p:cNvPr>
          <p:cNvSpPr/>
          <p:nvPr/>
        </p:nvSpPr>
        <p:spPr>
          <a:xfrm>
            <a:off x="806399" y="3187167"/>
            <a:ext cx="3017520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/>
              <a:t>Our traditional products combine different capabilities in a single, self-contained application</a:t>
            </a:r>
          </a:p>
        </p:txBody>
      </p:sp>
      <p:cxnSp>
        <p:nvCxnSpPr>
          <p:cNvPr id="666" name="Connector: Elbow 665">
            <a:extLst>
              <a:ext uri="{FF2B5EF4-FFF2-40B4-BE49-F238E27FC236}">
                <a16:creationId xmlns:a16="http://schemas.microsoft.com/office/drawing/2014/main" id="{F166BF9C-BCCF-44D8-BC02-8EC7ACC9CE84}"/>
              </a:ext>
            </a:extLst>
          </p:cNvPr>
          <p:cNvCxnSpPr>
            <a:cxnSpLocks/>
            <a:stCxn id="818" idx="1"/>
            <a:endCxn id="115" idx="1"/>
          </p:cNvCxnSpPr>
          <p:nvPr/>
        </p:nvCxnSpPr>
        <p:spPr>
          <a:xfrm rot="10800000" flipH="1" flipV="1">
            <a:off x="806399" y="2448507"/>
            <a:ext cx="91440" cy="2333066"/>
          </a:xfrm>
          <a:prstGeom prst="bentConnector3">
            <a:avLst>
              <a:gd name="adj1" fmla="val -2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4010AFF2-A44A-457F-A3A1-978AA4A721A6}"/>
              </a:ext>
            </a:extLst>
          </p:cNvPr>
          <p:cNvCxnSpPr>
            <a:cxnSpLocks/>
            <a:stCxn id="73" idx="3"/>
            <a:endCxn id="777" idx="1"/>
          </p:cNvCxnSpPr>
          <p:nvPr/>
        </p:nvCxnSpPr>
        <p:spPr>
          <a:xfrm>
            <a:off x="3732479" y="4781573"/>
            <a:ext cx="1034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9CF9F128-0BAB-417C-83A6-7D0AD0D5136A}"/>
              </a:ext>
            </a:extLst>
          </p:cNvPr>
          <p:cNvGrpSpPr/>
          <p:nvPr/>
        </p:nvGrpSpPr>
        <p:grpSpPr>
          <a:xfrm>
            <a:off x="4767099" y="4278653"/>
            <a:ext cx="2664680" cy="1005840"/>
            <a:chOff x="4767099" y="4278653"/>
            <a:chExt cx="2664680" cy="1005840"/>
          </a:xfrm>
        </p:grpSpPr>
        <p:grpSp>
          <p:nvGrpSpPr>
            <p:cNvPr id="681" name="Group 680">
              <a:extLst>
                <a:ext uri="{FF2B5EF4-FFF2-40B4-BE49-F238E27FC236}">
                  <a16:creationId xmlns:a16="http://schemas.microsoft.com/office/drawing/2014/main" id="{BBEEC91B-B5E6-47D2-9950-FDBF1693A9D0}"/>
                </a:ext>
              </a:extLst>
            </p:cNvPr>
            <p:cNvGrpSpPr/>
            <p:nvPr/>
          </p:nvGrpSpPr>
          <p:grpSpPr>
            <a:xfrm>
              <a:off x="4889764" y="4398095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770" name="Rectangle: Rounded Corners 769">
                <a:extLst>
                  <a:ext uri="{FF2B5EF4-FFF2-40B4-BE49-F238E27FC236}">
                    <a16:creationId xmlns:a16="http://schemas.microsoft.com/office/drawing/2014/main" id="{8FF77286-B3E3-48BC-9A38-DCE812E0D3E6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5F235F4B-4DC6-455B-B673-50962AF0D1F4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>
                <a:extLst>
                  <a:ext uri="{FF2B5EF4-FFF2-40B4-BE49-F238E27FC236}">
                    <a16:creationId xmlns:a16="http://schemas.microsoft.com/office/drawing/2014/main" id="{73C159C7-393B-4920-AEE0-BB5CA7BC09D8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>
                <a:extLst>
                  <a:ext uri="{FF2B5EF4-FFF2-40B4-BE49-F238E27FC236}">
                    <a16:creationId xmlns:a16="http://schemas.microsoft.com/office/drawing/2014/main" id="{170A2444-6CE4-4781-9603-EEC715DC30D5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>
                <a:extLst>
                  <a:ext uri="{FF2B5EF4-FFF2-40B4-BE49-F238E27FC236}">
                    <a16:creationId xmlns:a16="http://schemas.microsoft.com/office/drawing/2014/main" id="{A037093E-739E-4B75-AF50-63435A7E35D6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>
                <a:extLst>
                  <a:ext uri="{FF2B5EF4-FFF2-40B4-BE49-F238E27FC236}">
                    <a16:creationId xmlns:a16="http://schemas.microsoft.com/office/drawing/2014/main" id="{59F980FD-2952-4F5F-ADCD-63ACCF477CCD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DFDF38D4-0F63-4352-B440-0554240F8423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2" name="Group 681">
              <a:extLst>
                <a:ext uri="{FF2B5EF4-FFF2-40B4-BE49-F238E27FC236}">
                  <a16:creationId xmlns:a16="http://schemas.microsoft.com/office/drawing/2014/main" id="{4F22D4FC-EEEA-479B-831B-25A3AFD0E1F3}"/>
                </a:ext>
              </a:extLst>
            </p:cNvPr>
            <p:cNvGrpSpPr/>
            <p:nvPr/>
          </p:nvGrpSpPr>
          <p:grpSpPr>
            <a:xfrm>
              <a:off x="5305054" y="4398095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763" name="Rectangle: Rounded Corners 762">
                <a:extLst>
                  <a:ext uri="{FF2B5EF4-FFF2-40B4-BE49-F238E27FC236}">
                    <a16:creationId xmlns:a16="http://schemas.microsoft.com/office/drawing/2014/main" id="{D55F65A5-78B9-4230-872B-ADF328B38D52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64" name="Straight Connector 763">
                <a:extLst>
                  <a:ext uri="{FF2B5EF4-FFF2-40B4-BE49-F238E27FC236}">
                    <a16:creationId xmlns:a16="http://schemas.microsoft.com/office/drawing/2014/main" id="{1342C81C-D1AA-4E4B-BB5A-3323500DEFCE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0E9991D5-C519-4E0C-8DF6-06F7A4023F49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>
                <a:extLst>
                  <a:ext uri="{FF2B5EF4-FFF2-40B4-BE49-F238E27FC236}">
                    <a16:creationId xmlns:a16="http://schemas.microsoft.com/office/drawing/2014/main" id="{CC7EBE6F-C754-44C6-81A1-D01CC78C4583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>
                <a:extLst>
                  <a:ext uri="{FF2B5EF4-FFF2-40B4-BE49-F238E27FC236}">
                    <a16:creationId xmlns:a16="http://schemas.microsoft.com/office/drawing/2014/main" id="{53960698-6ED6-4D69-A4EB-C03EF77D4B78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6656A737-7B2A-4F84-ADEF-81ADC139103A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>
                <a:extLst>
                  <a:ext uri="{FF2B5EF4-FFF2-40B4-BE49-F238E27FC236}">
                    <a16:creationId xmlns:a16="http://schemas.microsoft.com/office/drawing/2014/main" id="{3DFB798C-4B5B-4EC2-8AF2-8CEFEBF7C687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3" name="Group 682">
              <a:extLst>
                <a:ext uri="{FF2B5EF4-FFF2-40B4-BE49-F238E27FC236}">
                  <a16:creationId xmlns:a16="http://schemas.microsoft.com/office/drawing/2014/main" id="{B07ACED9-5F04-4D8A-AB0E-F0B4F5152020}"/>
                </a:ext>
              </a:extLst>
            </p:cNvPr>
            <p:cNvGrpSpPr/>
            <p:nvPr/>
          </p:nvGrpSpPr>
          <p:grpSpPr>
            <a:xfrm>
              <a:off x="5720344" y="4398095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756" name="Rectangle: Rounded Corners 755">
                <a:extLst>
                  <a:ext uri="{FF2B5EF4-FFF2-40B4-BE49-F238E27FC236}">
                    <a16:creationId xmlns:a16="http://schemas.microsoft.com/office/drawing/2014/main" id="{444EFFBE-C3B4-48CE-B8BF-98C0DA7B0E83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57" name="Straight Connector 756">
                <a:extLst>
                  <a:ext uri="{FF2B5EF4-FFF2-40B4-BE49-F238E27FC236}">
                    <a16:creationId xmlns:a16="http://schemas.microsoft.com/office/drawing/2014/main" id="{D063DCEA-C61B-4370-B0BC-1959D0513136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79F5C637-CBEA-41F5-AC64-B844C3E88881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4957411F-DF25-4382-BF0C-3E7F0A483EBB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>
                <a:extLst>
                  <a:ext uri="{FF2B5EF4-FFF2-40B4-BE49-F238E27FC236}">
                    <a16:creationId xmlns:a16="http://schemas.microsoft.com/office/drawing/2014/main" id="{93BAC110-127B-40F7-AB7E-6879CA1B750A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BD9588C4-9D16-4FEC-B156-C1E09BA5A4BD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>
                <a:extLst>
                  <a:ext uri="{FF2B5EF4-FFF2-40B4-BE49-F238E27FC236}">
                    <a16:creationId xmlns:a16="http://schemas.microsoft.com/office/drawing/2014/main" id="{E9DEC241-E4CC-46D8-9FDB-9E5D5BBFA111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DB3E2C8B-802C-4B28-B15B-BC66C2CB0A6C}"/>
                </a:ext>
              </a:extLst>
            </p:cNvPr>
            <p:cNvGrpSpPr/>
            <p:nvPr/>
          </p:nvGrpSpPr>
          <p:grpSpPr>
            <a:xfrm>
              <a:off x="6135634" y="4398095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749" name="Rectangle: Rounded Corners 748">
                <a:extLst>
                  <a:ext uri="{FF2B5EF4-FFF2-40B4-BE49-F238E27FC236}">
                    <a16:creationId xmlns:a16="http://schemas.microsoft.com/office/drawing/2014/main" id="{47AE1E38-CAA3-4C0D-ADA8-C3CC58ED4DB8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42D1AE7E-BCB6-410E-A2D9-FD491033ECEC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79B7557E-F8BB-4836-BB2F-F98A534724C9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69AC821A-17A9-4EF8-9867-A8E7C910813D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CA0C1B50-187C-447D-9E2A-8BBBCA4173DD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>
                <a:extLst>
                  <a:ext uri="{FF2B5EF4-FFF2-40B4-BE49-F238E27FC236}">
                    <a16:creationId xmlns:a16="http://schemas.microsoft.com/office/drawing/2014/main" id="{D6C33152-7DDA-4050-8A71-D956D333B399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158FCC57-8EF7-4FB7-BEAD-B9C45564374D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id="{515D808C-9C25-40F5-A556-500D0402890C}"/>
                </a:ext>
              </a:extLst>
            </p:cNvPr>
            <p:cNvGrpSpPr/>
            <p:nvPr/>
          </p:nvGrpSpPr>
          <p:grpSpPr>
            <a:xfrm>
              <a:off x="6550924" y="4398095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742" name="Rectangle: Rounded Corners 741">
                <a:extLst>
                  <a:ext uri="{FF2B5EF4-FFF2-40B4-BE49-F238E27FC236}">
                    <a16:creationId xmlns:a16="http://schemas.microsoft.com/office/drawing/2014/main" id="{4BB4293D-EF78-4039-8B90-1AAB0488A0C0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ACB34870-5850-4FBB-9150-53A6631BB3EF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>
                <a:extLst>
                  <a:ext uri="{FF2B5EF4-FFF2-40B4-BE49-F238E27FC236}">
                    <a16:creationId xmlns:a16="http://schemas.microsoft.com/office/drawing/2014/main" id="{066C10A7-695D-4662-8770-3A23E13E99DC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>
                <a:extLst>
                  <a:ext uri="{FF2B5EF4-FFF2-40B4-BE49-F238E27FC236}">
                    <a16:creationId xmlns:a16="http://schemas.microsoft.com/office/drawing/2014/main" id="{3604E84C-A92A-4276-A23C-DFF76706730A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>
                <a:extLst>
                  <a:ext uri="{FF2B5EF4-FFF2-40B4-BE49-F238E27FC236}">
                    <a16:creationId xmlns:a16="http://schemas.microsoft.com/office/drawing/2014/main" id="{76148DE9-E7ED-416F-AB9F-6745FD71E256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304E59F6-B2DF-4003-9ECE-EC577D446A97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0D7BBBB9-AF87-429A-B13E-F3CA1A3D9F97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58005683-48F1-4DBE-BC7D-8375D7486B2A}"/>
                </a:ext>
              </a:extLst>
            </p:cNvPr>
            <p:cNvGrpSpPr/>
            <p:nvPr/>
          </p:nvGrpSpPr>
          <p:grpSpPr>
            <a:xfrm>
              <a:off x="6966214" y="4398095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735" name="Rectangle: Rounded Corners 734">
                <a:extLst>
                  <a:ext uri="{FF2B5EF4-FFF2-40B4-BE49-F238E27FC236}">
                    <a16:creationId xmlns:a16="http://schemas.microsoft.com/office/drawing/2014/main" id="{243ABA66-DC31-4BE6-B538-7238F90EB3DE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C5E108D2-4018-46A8-907D-70D2DCF96F3A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>
                <a:extLst>
                  <a:ext uri="{FF2B5EF4-FFF2-40B4-BE49-F238E27FC236}">
                    <a16:creationId xmlns:a16="http://schemas.microsoft.com/office/drawing/2014/main" id="{80763D41-7390-46B1-91D6-4925BBEC859D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>
                <a:extLst>
                  <a:ext uri="{FF2B5EF4-FFF2-40B4-BE49-F238E27FC236}">
                    <a16:creationId xmlns:a16="http://schemas.microsoft.com/office/drawing/2014/main" id="{E7629D16-6A63-425C-A3ED-71C582DCFB53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>
                <a:extLst>
                  <a:ext uri="{FF2B5EF4-FFF2-40B4-BE49-F238E27FC236}">
                    <a16:creationId xmlns:a16="http://schemas.microsoft.com/office/drawing/2014/main" id="{AEDE17D6-84B2-472B-AED5-97968F1B5F47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A6CFDB12-6569-476F-87CF-59AF103A6F1C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9264237A-8F67-4851-ABF5-3F016C72F745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7" name="Group 686">
              <a:extLst>
                <a:ext uri="{FF2B5EF4-FFF2-40B4-BE49-F238E27FC236}">
                  <a16:creationId xmlns:a16="http://schemas.microsoft.com/office/drawing/2014/main" id="{9509F426-F279-424E-8CE6-FDFDEFAF4C34}"/>
                </a:ext>
              </a:extLst>
            </p:cNvPr>
            <p:cNvGrpSpPr/>
            <p:nvPr/>
          </p:nvGrpSpPr>
          <p:grpSpPr>
            <a:xfrm>
              <a:off x="4889764" y="4822152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728" name="Rectangle: Rounded Corners 727">
                <a:extLst>
                  <a:ext uri="{FF2B5EF4-FFF2-40B4-BE49-F238E27FC236}">
                    <a16:creationId xmlns:a16="http://schemas.microsoft.com/office/drawing/2014/main" id="{62698D71-EA76-451D-8831-9677D6051B3F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621A6B03-07DB-40F6-9F2A-236BCF6C32B5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798FC8A1-E3C8-4E6E-AC44-A22876669BED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D8C2DCBB-EA00-4424-8BDD-0CDE566E7F69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E5D9FFB6-8D61-4AB9-A2C3-4D9F5646DF70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BD5634E3-31A5-4D02-A3CC-5FC9DC0688F1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A2A79D13-2ACB-408F-8C85-6D61A0D4B238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8" name="Group 687">
              <a:extLst>
                <a:ext uri="{FF2B5EF4-FFF2-40B4-BE49-F238E27FC236}">
                  <a16:creationId xmlns:a16="http://schemas.microsoft.com/office/drawing/2014/main" id="{2E32433D-A8CD-42E1-9C60-1E9E775243BB}"/>
                </a:ext>
              </a:extLst>
            </p:cNvPr>
            <p:cNvGrpSpPr/>
            <p:nvPr/>
          </p:nvGrpSpPr>
          <p:grpSpPr>
            <a:xfrm>
              <a:off x="5305054" y="4822152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721" name="Rectangle: Rounded Corners 720">
                <a:extLst>
                  <a:ext uri="{FF2B5EF4-FFF2-40B4-BE49-F238E27FC236}">
                    <a16:creationId xmlns:a16="http://schemas.microsoft.com/office/drawing/2014/main" id="{6438CBDA-442A-4496-A0F8-7EBA5050229A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631A00DE-014D-4AE5-99C1-2AEF142298DC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B316E8E5-BD16-4949-A289-A4D233C1AD12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C0527157-FF58-47A7-9FE6-EDF647204101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93837D9B-29CA-412E-9BD6-047C3B889429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C0E2F957-3F22-437C-B8DB-4AE10E49E191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29F20EFF-CD3D-4E46-B651-1031E11C1E4B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29C73A02-8237-4BDF-A9BC-58C38F3EAA09}"/>
                </a:ext>
              </a:extLst>
            </p:cNvPr>
            <p:cNvGrpSpPr/>
            <p:nvPr/>
          </p:nvGrpSpPr>
          <p:grpSpPr>
            <a:xfrm>
              <a:off x="5720344" y="4822152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714" name="Rectangle: Rounded Corners 713">
                <a:extLst>
                  <a:ext uri="{FF2B5EF4-FFF2-40B4-BE49-F238E27FC236}">
                    <a16:creationId xmlns:a16="http://schemas.microsoft.com/office/drawing/2014/main" id="{B328943B-7671-41BC-A450-E15499D3077B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1699DAEA-AC80-4B24-8D61-4CBA9002416A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B713C062-D485-4164-8A6E-44A95B94B363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>
                <a:extLst>
                  <a:ext uri="{FF2B5EF4-FFF2-40B4-BE49-F238E27FC236}">
                    <a16:creationId xmlns:a16="http://schemas.microsoft.com/office/drawing/2014/main" id="{0C7F4F61-D6AF-4748-8F3C-7622266574D1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7D4908ED-E99C-46D2-B845-D3F81BB3C979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E149AE02-1C68-4E83-A2AA-00BDB349C95A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8E40385F-1D37-4E3E-B182-C167FCCA31A7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B5306C29-1FBB-4252-B895-F5D2D9A37B3A}"/>
                </a:ext>
              </a:extLst>
            </p:cNvPr>
            <p:cNvGrpSpPr/>
            <p:nvPr/>
          </p:nvGrpSpPr>
          <p:grpSpPr>
            <a:xfrm>
              <a:off x="6135634" y="4822152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707" name="Rectangle: Rounded Corners 706">
                <a:extLst>
                  <a:ext uri="{FF2B5EF4-FFF2-40B4-BE49-F238E27FC236}">
                    <a16:creationId xmlns:a16="http://schemas.microsoft.com/office/drawing/2014/main" id="{8C827279-2B7B-4067-AE2E-B058035346AE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08" name="Straight Connector 707">
                <a:extLst>
                  <a:ext uri="{FF2B5EF4-FFF2-40B4-BE49-F238E27FC236}">
                    <a16:creationId xmlns:a16="http://schemas.microsoft.com/office/drawing/2014/main" id="{80F8E5A5-B5E8-4CCD-82D1-B41276A97899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>
                <a:extLst>
                  <a:ext uri="{FF2B5EF4-FFF2-40B4-BE49-F238E27FC236}">
                    <a16:creationId xmlns:a16="http://schemas.microsoft.com/office/drawing/2014/main" id="{A4BE83D2-44AB-4432-B824-E79F5221AA87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>
                <a:extLst>
                  <a:ext uri="{FF2B5EF4-FFF2-40B4-BE49-F238E27FC236}">
                    <a16:creationId xmlns:a16="http://schemas.microsoft.com/office/drawing/2014/main" id="{734A5F2E-0236-4025-834F-135097F8EA9D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EB92B6E7-9E0B-4656-9F4C-11D2DE467738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BB7E3389-A478-46BC-9380-9E7F53CCD132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7A3EBDF2-A5A4-4608-A9D6-DE479C33FB89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1" name="Group 690">
              <a:extLst>
                <a:ext uri="{FF2B5EF4-FFF2-40B4-BE49-F238E27FC236}">
                  <a16:creationId xmlns:a16="http://schemas.microsoft.com/office/drawing/2014/main" id="{6F93A950-DFFC-45B4-A5FA-0BF0E945FF38}"/>
                </a:ext>
              </a:extLst>
            </p:cNvPr>
            <p:cNvGrpSpPr/>
            <p:nvPr/>
          </p:nvGrpSpPr>
          <p:grpSpPr>
            <a:xfrm>
              <a:off x="6550924" y="4822152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700" name="Rectangle: Rounded Corners 699">
                <a:extLst>
                  <a:ext uri="{FF2B5EF4-FFF2-40B4-BE49-F238E27FC236}">
                    <a16:creationId xmlns:a16="http://schemas.microsoft.com/office/drawing/2014/main" id="{9D0228A5-06A1-402E-B11F-BDE18A101352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7A5DD078-B55F-488D-A6E9-BE5FBCF8566C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7A9572B-B12C-4D67-99BF-FD1BF2F31F3F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D99FF0C5-8662-42EA-9596-710B070AE216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>
                <a:extLst>
                  <a:ext uri="{FF2B5EF4-FFF2-40B4-BE49-F238E27FC236}">
                    <a16:creationId xmlns:a16="http://schemas.microsoft.com/office/drawing/2014/main" id="{680DEB6B-247B-4E92-B4A5-7E9CB32B63A0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>
                <a:extLst>
                  <a:ext uri="{FF2B5EF4-FFF2-40B4-BE49-F238E27FC236}">
                    <a16:creationId xmlns:a16="http://schemas.microsoft.com/office/drawing/2014/main" id="{313CCE84-2FB9-443E-86F7-15AA820351C3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>
                <a:extLst>
                  <a:ext uri="{FF2B5EF4-FFF2-40B4-BE49-F238E27FC236}">
                    <a16:creationId xmlns:a16="http://schemas.microsoft.com/office/drawing/2014/main" id="{24297A42-2674-4C3C-9C21-0700A616EE68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7E00948E-EED1-4A09-8E7B-88019AD624F3}"/>
                </a:ext>
              </a:extLst>
            </p:cNvPr>
            <p:cNvGrpSpPr/>
            <p:nvPr/>
          </p:nvGrpSpPr>
          <p:grpSpPr>
            <a:xfrm>
              <a:off x="6966214" y="4822152"/>
              <a:ext cx="342900" cy="342900"/>
              <a:chOff x="2126738" y="4959516"/>
              <a:chExt cx="342900" cy="342900"/>
            </a:xfrm>
            <a:solidFill>
              <a:schemeClr val="accent1"/>
            </a:solidFill>
          </p:grpSpPr>
          <p:sp>
            <p:nvSpPr>
              <p:cNvPr id="693" name="Rectangle: Rounded Corners 692">
                <a:extLst>
                  <a:ext uri="{FF2B5EF4-FFF2-40B4-BE49-F238E27FC236}">
                    <a16:creationId xmlns:a16="http://schemas.microsoft.com/office/drawing/2014/main" id="{BEF539AB-A955-4246-8CB9-3425096AA86A}"/>
                  </a:ext>
                </a:extLst>
              </p:cNvPr>
              <p:cNvSpPr/>
              <p:nvPr/>
            </p:nvSpPr>
            <p:spPr>
              <a:xfrm>
                <a:off x="2126738" y="4959516"/>
                <a:ext cx="342900" cy="342900"/>
              </a:xfrm>
              <a:prstGeom prst="roundRect">
                <a:avLst>
                  <a:gd name="adj" fmla="val 13195"/>
                </a:avLst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GB" kern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D67C3BDE-AC9D-43C7-BC2F-2F3E62002E55}"/>
                  </a:ext>
                </a:extLst>
              </p:cNvPr>
              <p:cNvCxnSpPr/>
              <p:nvPr/>
            </p:nvCxnSpPr>
            <p:spPr>
              <a:xfrm>
                <a:off x="2174361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D6E198EA-6A2B-4552-9AE7-A721B1D72716}"/>
                  </a:ext>
                </a:extLst>
              </p:cNvPr>
              <p:cNvCxnSpPr/>
              <p:nvPr/>
            </p:nvCxnSpPr>
            <p:spPr>
              <a:xfrm>
                <a:off x="2223892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9B6204AB-BC99-46EA-8CD2-881C6A10A551}"/>
                  </a:ext>
                </a:extLst>
              </p:cNvPr>
              <p:cNvCxnSpPr/>
              <p:nvPr/>
            </p:nvCxnSpPr>
            <p:spPr>
              <a:xfrm>
                <a:off x="2273423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35508445-F9C8-427A-9149-B9C396DEF27B}"/>
                  </a:ext>
                </a:extLst>
              </p:cNvPr>
              <p:cNvCxnSpPr/>
              <p:nvPr/>
            </p:nvCxnSpPr>
            <p:spPr>
              <a:xfrm>
                <a:off x="2322954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D4038947-8193-4E3B-840F-04A9638ECA6C}"/>
                  </a:ext>
                </a:extLst>
              </p:cNvPr>
              <p:cNvCxnSpPr/>
              <p:nvPr/>
            </p:nvCxnSpPr>
            <p:spPr>
              <a:xfrm>
                <a:off x="237248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120644BF-6035-4298-9EC9-88E539162A98}"/>
                  </a:ext>
                </a:extLst>
              </p:cNvPr>
              <p:cNvCxnSpPr/>
              <p:nvPr/>
            </p:nvCxnSpPr>
            <p:spPr>
              <a:xfrm>
                <a:off x="2422015" y="4988091"/>
                <a:ext cx="0" cy="28575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7" name="Rectangle: Rounded Corners 776">
              <a:extLst>
                <a:ext uri="{FF2B5EF4-FFF2-40B4-BE49-F238E27FC236}">
                  <a16:creationId xmlns:a16="http://schemas.microsoft.com/office/drawing/2014/main" id="{E8FE318A-A22D-44CE-9154-259BCF391140}"/>
                </a:ext>
              </a:extLst>
            </p:cNvPr>
            <p:cNvSpPr/>
            <p:nvPr/>
          </p:nvSpPr>
          <p:spPr>
            <a:xfrm>
              <a:off x="4767099" y="4278653"/>
              <a:ext cx="2664680" cy="1005840"/>
            </a:xfrm>
            <a:prstGeom prst="roundRect">
              <a:avLst>
                <a:gd name="adj" fmla="val 5581"/>
              </a:avLst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0" rIns="34290" rtlCol="0" anchor="ctr"/>
            <a:lstStyle/>
            <a:p>
              <a:pPr algn="ctr" defTabSz="914378"/>
              <a:endParaRPr lang="en-GB" sz="825" b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86" name="Rectangle 785">
            <a:extLst>
              <a:ext uri="{FF2B5EF4-FFF2-40B4-BE49-F238E27FC236}">
                <a16:creationId xmlns:a16="http://schemas.microsoft.com/office/drawing/2014/main" id="{39AB3E76-5FC7-4B47-A911-7B8393351424}"/>
              </a:ext>
            </a:extLst>
          </p:cNvPr>
          <p:cNvSpPr/>
          <p:nvPr/>
        </p:nvSpPr>
        <p:spPr>
          <a:xfrm>
            <a:off x="4590679" y="5436886"/>
            <a:ext cx="3017520" cy="73866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1400" b="1" dirty="0"/>
              <a:t> Capabilities (services) are put in “containers” and assembled to solve a client problem</a:t>
            </a: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74ACF888-6415-4BAF-9ECE-8CE4A1169EA4}"/>
              </a:ext>
            </a:extLst>
          </p:cNvPr>
          <p:cNvSpPr/>
          <p:nvPr/>
        </p:nvSpPr>
        <p:spPr>
          <a:xfrm>
            <a:off x="4590679" y="3187167"/>
            <a:ext cx="3017520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/>
              <a:t>Kubernetes is a technology we use to manage containerised applications</a:t>
            </a:r>
          </a:p>
        </p:txBody>
      </p:sp>
      <p:cxnSp>
        <p:nvCxnSpPr>
          <p:cNvPr id="800" name="Straight Arrow Connector 799">
            <a:extLst>
              <a:ext uri="{FF2B5EF4-FFF2-40B4-BE49-F238E27FC236}">
                <a16:creationId xmlns:a16="http://schemas.microsoft.com/office/drawing/2014/main" id="{80FC5075-B9CC-405A-95A1-3E3BC94AB220}"/>
              </a:ext>
            </a:extLst>
          </p:cNvPr>
          <p:cNvCxnSpPr>
            <a:cxnSpLocks/>
          </p:cNvCxnSpPr>
          <p:nvPr/>
        </p:nvCxnSpPr>
        <p:spPr>
          <a:xfrm flipV="1">
            <a:off x="6099439" y="3925831"/>
            <a:ext cx="0" cy="352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Arrow Connector 806">
            <a:extLst>
              <a:ext uri="{FF2B5EF4-FFF2-40B4-BE49-F238E27FC236}">
                <a16:creationId xmlns:a16="http://schemas.microsoft.com/office/drawing/2014/main" id="{272F5516-F835-4F7A-B7AB-DD7671875E60}"/>
              </a:ext>
            </a:extLst>
          </p:cNvPr>
          <p:cNvCxnSpPr>
            <a:cxnSpLocks/>
          </p:cNvCxnSpPr>
          <p:nvPr/>
        </p:nvCxnSpPr>
        <p:spPr>
          <a:xfrm>
            <a:off x="7601907" y="2037027"/>
            <a:ext cx="8647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6" descr="Kubernetes Logo on Blue Background">
            <a:extLst>
              <a:ext uri="{FF2B5EF4-FFF2-40B4-BE49-F238E27FC236}">
                <a16:creationId xmlns:a16="http://schemas.microsoft.com/office/drawing/2014/main" id="{B692B7D9-5658-460D-9980-47EF7DCC3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336AEB"/>
              </a:clrFrom>
              <a:clrTo>
                <a:srgbClr val="336A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2" t="11368" r="29210" b="11843"/>
          <a:stretch/>
        </p:blipFill>
        <p:spPr bwMode="auto">
          <a:xfrm>
            <a:off x="4792044" y="1773784"/>
            <a:ext cx="326753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1" name="Connector: Elbow 810">
            <a:extLst>
              <a:ext uri="{FF2B5EF4-FFF2-40B4-BE49-F238E27FC236}">
                <a16:creationId xmlns:a16="http://schemas.microsoft.com/office/drawing/2014/main" id="{7DB48489-17FC-4B61-A4C2-C21B5CD51FFE}"/>
              </a:ext>
            </a:extLst>
          </p:cNvPr>
          <p:cNvCxnSpPr>
            <a:cxnSpLocks/>
            <a:stCxn id="652" idx="1"/>
            <a:endCxn id="657" idx="1"/>
          </p:cNvCxnSpPr>
          <p:nvPr/>
        </p:nvCxnSpPr>
        <p:spPr>
          <a:xfrm rot="10800000" flipV="1">
            <a:off x="8466646" y="2621648"/>
            <a:ext cx="12700" cy="2129362"/>
          </a:xfrm>
          <a:prstGeom prst="bentConnector3">
            <a:avLst>
              <a:gd name="adj1" fmla="val 2146992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Rectangle: Rounded Corners 817">
            <a:extLst>
              <a:ext uri="{FF2B5EF4-FFF2-40B4-BE49-F238E27FC236}">
                <a16:creationId xmlns:a16="http://schemas.microsoft.com/office/drawing/2014/main" id="{7437AE84-38E3-484D-B92A-F2D59CC4CDE0}"/>
              </a:ext>
            </a:extLst>
          </p:cNvPr>
          <p:cNvSpPr/>
          <p:nvPr/>
        </p:nvSpPr>
        <p:spPr>
          <a:xfrm>
            <a:off x="806399" y="1762707"/>
            <a:ext cx="3017520" cy="1371600"/>
          </a:xfrm>
          <a:prstGeom prst="roundRect">
            <a:avLst>
              <a:gd name="adj" fmla="val 5581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defTabSz="914378"/>
            <a:r>
              <a:rPr lang="en-GB" sz="1400" b="1" kern="0" dirty="0">
                <a:solidFill>
                  <a:schemeClr val="bg1"/>
                </a:solidFill>
              </a:rPr>
              <a:t>                 Traditional software</a:t>
            </a:r>
          </a:p>
          <a:p>
            <a:pPr defTabSz="914378"/>
            <a:endParaRPr lang="en-GB" sz="1400" b="1" kern="0" dirty="0">
              <a:solidFill>
                <a:schemeClr val="bg1"/>
              </a:solidFill>
            </a:endParaRPr>
          </a:p>
          <a:p>
            <a:pPr algn="ctr" defTabSz="914378"/>
            <a:endParaRPr lang="en-GB" sz="1400" kern="0" dirty="0">
              <a:solidFill>
                <a:schemeClr val="bg1"/>
              </a:solidFill>
            </a:endParaRPr>
          </a:p>
        </p:txBody>
      </p:sp>
      <p:pic>
        <p:nvPicPr>
          <p:cNvPr id="1038" name="Graphic 1037" descr="Computer">
            <a:extLst>
              <a:ext uri="{FF2B5EF4-FFF2-40B4-BE49-F238E27FC236}">
                <a16:creationId xmlns:a16="http://schemas.microsoft.com/office/drawing/2014/main" id="{3C6EBAEF-14D1-41A2-9AFA-1111C450FE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6615" y="1755788"/>
            <a:ext cx="365760" cy="365760"/>
          </a:xfrm>
          <a:prstGeom prst="rect">
            <a:avLst/>
          </a:prstGeom>
        </p:spPr>
      </p:pic>
      <p:sp>
        <p:nvSpPr>
          <p:cNvPr id="821" name="Rectangle: Rounded Corners 820">
            <a:extLst>
              <a:ext uri="{FF2B5EF4-FFF2-40B4-BE49-F238E27FC236}">
                <a16:creationId xmlns:a16="http://schemas.microsoft.com/office/drawing/2014/main" id="{2526EAF4-3348-42CC-8B2D-DE5B19EDC7F5}"/>
              </a:ext>
            </a:extLst>
          </p:cNvPr>
          <p:cNvSpPr/>
          <p:nvPr/>
        </p:nvSpPr>
        <p:spPr>
          <a:xfrm>
            <a:off x="1034999" y="2119183"/>
            <a:ext cx="2560320" cy="914400"/>
          </a:xfrm>
          <a:prstGeom prst="roundRect">
            <a:avLst>
              <a:gd name="adj" fmla="val 5581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 defTabSz="914378"/>
            <a:r>
              <a:rPr lang="en-GB" sz="1400" kern="0" dirty="0">
                <a:solidFill>
                  <a:schemeClr val="bg1"/>
                </a:solidFill>
              </a:rPr>
              <a:t>Developed by Global DA</a:t>
            </a:r>
          </a:p>
          <a:p>
            <a:pPr algn="ctr" defTabSz="914378"/>
            <a:r>
              <a:rPr lang="en-GB" sz="1400" kern="0" dirty="0">
                <a:solidFill>
                  <a:schemeClr val="bg1"/>
                </a:solidFill>
              </a:rPr>
              <a:t>(e.g., PowerCurve)</a:t>
            </a:r>
            <a:endParaRPr lang="en-GB" sz="1200" b="1" kern="0" dirty="0">
              <a:solidFill>
                <a:schemeClr val="bg1"/>
              </a:solidFill>
            </a:endParaRP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4D0B3BA-FB55-4458-9F6E-20DE9D9BFA8D}"/>
              </a:ext>
            </a:extLst>
          </p:cNvPr>
          <p:cNvGrpSpPr/>
          <p:nvPr/>
        </p:nvGrpSpPr>
        <p:grpSpPr>
          <a:xfrm>
            <a:off x="8628233" y="3454109"/>
            <a:ext cx="1280160" cy="896408"/>
            <a:chOff x="1305641" y="2000546"/>
            <a:chExt cx="1280160" cy="896408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0AB72D3D-68EC-43D6-BC99-B92A6976BBFC}"/>
                </a:ext>
              </a:extLst>
            </p:cNvPr>
            <p:cNvGrpSpPr/>
            <p:nvPr/>
          </p:nvGrpSpPr>
          <p:grpSpPr>
            <a:xfrm>
              <a:off x="1676269" y="2000546"/>
              <a:ext cx="538905" cy="457200"/>
              <a:chOff x="4966856" y="1654592"/>
              <a:chExt cx="538905" cy="457200"/>
            </a:xfrm>
          </p:grpSpPr>
          <p:pic>
            <p:nvPicPr>
              <p:cNvPr id="244" name="Graphic 243" descr="Monitor">
                <a:extLst>
                  <a:ext uri="{FF2B5EF4-FFF2-40B4-BE49-F238E27FC236}">
                    <a16:creationId xmlns:a16="http://schemas.microsoft.com/office/drawing/2014/main" id="{BFEF360A-A9EB-495F-84DD-33EF8D3621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7173" t="14028" r="6715" b="12917"/>
              <a:stretch/>
            </p:blipFill>
            <p:spPr>
              <a:xfrm>
                <a:off x="4966856" y="1654592"/>
                <a:ext cx="538905" cy="457200"/>
              </a:xfrm>
              <a:prstGeom prst="rect">
                <a:avLst/>
              </a:prstGeom>
            </p:spPr>
          </p:pic>
          <p:pic>
            <p:nvPicPr>
              <p:cNvPr id="245" name="Graphic 244" descr="User">
                <a:extLst>
                  <a:ext uri="{FF2B5EF4-FFF2-40B4-BE49-F238E27FC236}">
                    <a16:creationId xmlns:a16="http://schemas.microsoft.com/office/drawing/2014/main" id="{8FF20E84-0870-4559-AB16-AE47B06CE6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15088" t="13152" r="13902" b="13213"/>
              <a:stretch/>
            </p:blipFill>
            <p:spPr>
              <a:xfrm>
                <a:off x="5081992" y="1694887"/>
                <a:ext cx="308632" cy="320040"/>
              </a:xfrm>
              <a:prstGeom prst="rect">
                <a:avLst/>
              </a:prstGeom>
            </p:spPr>
          </p:pic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8CC707E-67D6-49F5-A091-83C7D2263192}"/>
                </a:ext>
              </a:extLst>
            </p:cNvPr>
            <p:cNvSpPr txBox="1"/>
            <p:nvPr/>
          </p:nvSpPr>
          <p:spPr>
            <a:xfrm>
              <a:off x="1305641" y="2466067"/>
              <a:ext cx="1280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 Environment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224F7D8-A6F4-4E52-A842-69B5D3831DDE}"/>
              </a:ext>
            </a:extLst>
          </p:cNvPr>
          <p:cNvGrpSpPr/>
          <p:nvPr/>
        </p:nvGrpSpPr>
        <p:grpSpPr>
          <a:xfrm>
            <a:off x="8628233" y="4403578"/>
            <a:ext cx="1280160" cy="693810"/>
            <a:chOff x="4253248" y="2033867"/>
            <a:chExt cx="1280160" cy="693810"/>
          </a:xfrm>
          <a:solidFill>
            <a:schemeClr val="accent4"/>
          </a:solidFill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777F6B6D-02C7-41C8-BC0F-4BFC45B126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10448" y="2033867"/>
              <a:ext cx="365760" cy="390558"/>
              <a:chOff x="6533741" y="4569755"/>
              <a:chExt cx="561566" cy="599640"/>
            </a:xfrm>
            <a:grpFill/>
          </p:grpSpPr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AB25D3A-3368-4EF8-AC9A-1CBBC28BE3B5}"/>
                  </a:ext>
                </a:extLst>
              </p:cNvPr>
              <p:cNvSpPr/>
              <p:nvPr/>
            </p:nvSpPr>
            <p:spPr>
              <a:xfrm>
                <a:off x="6533741" y="4895075"/>
                <a:ext cx="274320" cy="274320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7A90A9-2884-45D9-A0C0-449A72F1C690}"/>
                  </a:ext>
                </a:extLst>
              </p:cNvPr>
              <p:cNvSpPr/>
              <p:nvPr/>
            </p:nvSpPr>
            <p:spPr>
              <a:xfrm>
                <a:off x="6638107" y="4569755"/>
                <a:ext cx="457200" cy="457200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813F8E48-65EC-4FE6-B643-0D66DA157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27111" y="4588117"/>
                <a:ext cx="235064" cy="275208"/>
              </a:xfrm>
              <a:prstGeom prst="straightConnector1">
                <a:avLst/>
              </a:prstGeom>
              <a:grpFill/>
              <a:ln w="19050">
                <a:solidFill>
                  <a:schemeClr val="bg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A9CEA32F-3CE2-476F-92C1-493C60DBC7AA}"/>
                </a:ext>
              </a:extLst>
            </p:cNvPr>
            <p:cNvSpPr txBox="1"/>
            <p:nvPr/>
          </p:nvSpPr>
          <p:spPr>
            <a:xfrm>
              <a:off x="4253248" y="2466067"/>
              <a:ext cx="1280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Scalability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A95B0FEC-771E-4629-AF04-E2DA2DAB78B6}"/>
              </a:ext>
            </a:extLst>
          </p:cNvPr>
          <p:cNvGrpSpPr/>
          <p:nvPr/>
        </p:nvGrpSpPr>
        <p:grpSpPr>
          <a:xfrm>
            <a:off x="8628233" y="5270348"/>
            <a:ext cx="1280160" cy="727131"/>
            <a:chOff x="7238308" y="2000546"/>
            <a:chExt cx="1280160" cy="727131"/>
          </a:xfrm>
          <a:solidFill>
            <a:schemeClr val="accent4"/>
          </a:solidFill>
        </p:grpSpPr>
        <p:pic>
          <p:nvPicPr>
            <p:cNvPr id="254" name="Graphic 253" descr="Research">
              <a:extLst>
                <a:ext uri="{FF2B5EF4-FFF2-40B4-BE49-F238E27FC236}">
                  <a16:creationId xmlns:a16="http://schemas.microsoft.com/office/drawing/2014/main" id="{3EF7BCE2-F511-4A3E-8D0C-25F6FF459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49788" y="2000546"/>
              <a:ext cx="457200" cy="457200"/>
            </a:xfrm>
            <a:prstGeom prst="rect">
              <a:avLst/>
            </a:prstGeom>
          </p:spPr>
        </p:pic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E19668AC-4516-48BA-99B3-3302A96878CA}"/>
                </a:ext>
              </a:extLst>
            </p:cNvPr>
            <p:cNvSpPr txBox="1"/>
            <p:nvPr/>
          </p:nvSpPr>
          <p:spPr>
            <a:xfrm>
              <a:off x="7238308" y="2466067"/>
              <a:ext cx="1280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EF5F39C-2D03-47C2-9298-67969F0666D8}"/>
              </a:ext>
            </a:extLst>
          </p:cNvPr>
          <p:cNvGrpSpPr/>
          <p:nvPr/>
        </p:nvGrpSpPr>
        <p:grpSpPr>
          <a:xfrm>
            <a:off x="10110974" y="5189445"/>
            <a:ext cx="1280160" cy="873548"/>
            <a:chOff x="8820401" y="2023406"/>
            <a:chExt cx="1280160" cy="873548"/>
          </a:xfrm>
          <a:solidFill>
            <a:schemeClr val="accent4"/>
          </a:solidFill>
        </p:grpSpPr>
        <p:pic>
          <p:nvPicPr>
            <p:cNvPr id="257" name="Graphic 256" descr="Bar graph with upward trend">
              <a:extLst>
                <a:ext uri="{FF2B5EF4-FFF2-40B4-BE49-F238E27FC236}">
                  <a16:creationId xmlns:a16="http://schemas.microsoft.com/office/drawing/2014/main" id="{4FFA70AE-4883-4D11-B7D8-A4B98FCD8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14456" t="8887" r="9428" b="13213"/>
            <a:stretch/>
          </p:blipFill>
          <p:spPr>
            <a:xfrm>
              <a:off x="9259459" y="2023406"/>
              <a:ext cx="402044" cy="411480"/>
            </a:xfrm>
            <a:prstGeom prst="rect">
              <a:avLst/>
            </a:prstGeom>
          </p:spPr>
        </p:pic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B700EE1-31BB-44BF-8DDF-0825AF49BA48}"/>
                </a:ext>
              </a:extLst>
            </p:cNvPr>
            <p:cNvSpPr txBox="1"/>
            <p:nvPr/>
          </p:nvSpPr>
          <p:spPr>
            <a:xfrm>
              <a:off x="8820401" y="2466067"/>
              <a:ext cx="1280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Intelligence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2798086-D960-472A-B588-77CA0463B538}"/>
              </a:ext>
            </a:extLst>
          </p:cNvPr>
          <p:cNvGrpSpPr/>
          <p:nvPr/>
        </p:nvGrpSpPr>
        <p:grpSpPr>
          <a:xfrm>
            <a:off x="10110974" y="3454109"/>
            <a:ext cx="1280160" cy="727131"/>
            <a:chOff x="2822122" y="2000546"/>
            <a:chExt cx="1280160" cy="727131"/>
          </a:xfrm>
        </p:grpSpPr>
        <p:pic>
          <p:nvPicPr>
            <p:cNvPr id="260" name="Graphic 259" descr="Lock">
              <a:extLst>
                <a:ext uri="{FF2B5EF4-FFF2-40B4-BE49-F238E27FC236}">
                  <a16:creationId xmlns:a16="http://schemas.microsoft.com/office/drawing/2014/main" id="{477F575F-1B61-4CE6-87C3-6C6016874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5345" t="10356" r="16452" b="8830"/>
            <a:stretch/>
          </p:blipFill>
          <p:spPr>
            <a:xfrm>
              <a:off x="3269276" y="2000546"/>
              <a:ext cx="385853" cy="457200"/>
            </a:xfrm>
            <a:prstGeom prst="rect">
              <a:avLst/>
            </a:prstGeom>
          </p:spPr>
        </p:pic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B695419-79E0-4C25-9AAF-9AF8A32FCE3D}"/>
                </a:ext>
              </a:extLst>
            </p:cNvPr>
            <p:cNvSpPr txBox="1"/>
            <p:nvPr/>
          </p:nvSpPr>
          <p:spPr>
            <a:xfrm>
              <a:off x="2822122" y="2466067"/>
              <a:ext cx="1280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0AF3E97-20DB-4E32-8C17-C7235479AD84}"/>
              </a:ext>
            </a:extLst>
          </p:cNvPr>
          <p:cNvGrpSpPr/>
          <p:nvPr/>
        </p:nvGrpSpPr>
        <p:grpSpPr>
          <a:xfrm>
            <a:off x="10110974" y="4359849"/>
            <a:ext cx="1280160" cy="781268"/>
            <a:chOff x="9918470" y="4293254"/>
            <a:chExt cx="1280160" cy="781268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9B348CB6-A848-4058-916A-701B3F0E99CF}"/>
                </a:ext>
              </a:extLst>
            </p:cNvPr>
            <p:cNvSpPr txBox="1"/>
            <p:nvPr/>
          </p:nvSpPr>
          <p:spPr>
            <a:xfrm>
              <a:off x="9918470" y="4812912"/>
              <a:ext cx="1280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Resilience</a:t>
              </a:r>
            </a:p>
          </p:txBody>
        </p:sp>
        <p:pic>
          <p:nvPicPr>
            <p:cNvPr id="262" name="Graphic 261" descr="Database">
              <a:extLst>
                <a:ext uri="{FF2B5EF4-FFF2-40B4-BE49-F238E27FC236}">
                  <a16:creationId xmlns:a16="http://schemas.microsoft.com/office/drawing/2014/main" id="{3F72DF0C-5AF5-4C96-95FA-2165316D6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268670" y="4293254"/>
              <a:ext cx="579761" cy="57976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9A6583-9DD2-49B3-A78B-D8748A5EB4B5}"/>
              </a:ext>
            </a:extLst>
          </p:cNvPr>
          <p:cNvGrpSpPr/>
          <p:nvPr/>
        </p:nvGrpSpPr>
        <p:grpSpPr>
          <a:xfrm>
            <a:off x="8466646" y="2347328"/>
            <a:ext cx="3017520" cy="548640"/>
            <a:chOff x="8466646" y="2355867"/>
            <a:chExt cx="3017520" cy="548640"/>
          </a:xfrm>
        </p:grpSpPr>
        <p:sp>
          <p:nvSpPr>
            <p:cNvPr id="652" name="Rectangle: Rounded Corners 651">
              <a:extLst>
                <a:ext uri="{FF2B5EF4-FFF2-40B4-BE49-F238E27FC236}">
                  <a16:creationId xmlns:a16="http://schemas.microsoft.com/office/drawing/2014/main" id="{12A1E768-56E4-4612-A0B7-E1F70056F2B7}"/>
                </a:ext>
              </a:extLst>
            </p:cNvPr>
            <p:cNvSpPr/>
            <p:nvPr/>
          </p:nvSpPr>
          <p:spPr>
            <a:xfrm>
              <a:off x="8466646" y="2355867"/>
              <a:ext cx="3017520" cy="548640"/>
            </a:xfrm>
            <a:prstGeom prst="roundRect">
              <a:avLst>
                <a:gd name="adj" fmla="val 10491"/>
              </a:avLst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b="1" dirty="0"/>
                <a:t>          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5A6BE1-7AB4-46B9-A050-C6B64883C1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16813" y="2491982"/>
              <a:ext cx="457200" cy="276410"/>
              <a:chOff x="12411496" y="3733799"/>
              <a:chExt cx="365760" cy="221128"/>
            </a:xfrm>
          </p:grpSpPr>
          <p:pic>
            <p:nvPicPr>
              <p:cNvPr id="268" name="Picture 267">
                <a:extLst>
                  <a:ext uri="{FF2B5EF4-FFF2-40B4-BE49-F238E27FC236}">
                    <a16:creationId xmlns:a16="http://schemas.microsoft.com/office/drawing/2014/main" id="{CAEF1F26-1A9A-42BD-9911-46B993509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811" b="27732"/>
              <a:stretch/>
            </p:blipFill>
            <p:spPr>
              <a:xfrm>
                <a:off x="12411496" y="3733799"/>
                <a:ext cx="365760" cy="221127"/>
              </a:xfrm>
              <a:prstGeom prst="rect">
                <a:avLst/>
              </a:prstGeom>
            </p:spPr>
          </p:pic>
          <p:pic>
            <p:nvPicPr>
              <p:cNvPr id="269" name="Picture 268">
                <a:extLst>
                  <a:ext uri="{FF2B5EF4-FFF2-40B4-BE49-F238E27FC236}">
                    <a16:creationId xmlns:a16="http://schemas.microsoft.com/office/drawing/2014/main" id="{7F33AEC7-B809-4351-97FA-6E2F9D5920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48" t="44698" r="26186" b="27731"/>
              <a:stretch/>
            </p:blipFill>
            <p:spPr>
              <a:xfrm>
                <a:off x="12522893" y="3854084"/>
                <a:ext cx="127158" cy="100843"/>
              </a:xfrm>
              <a:prstGeom prst="rect">
                <a:avLst/>
              </a:prstGeom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D23ECB-4182-4FDB-8F5C-370DBC7E0094}"/>
                </a:ext>
              </a:extLst>
            </p:cNvPr>
            <p:cNvSpPr/>
            <p:nvPr/>
          </p:nvSpPr>
          <p:spPr>
            <a:xfrm>
              <a:off x="9006461" y="2368577"/>
              <a:ext cx="2377440" cy="52322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Cloud deployment platform</a:t>
              </a:r>
            </a:p>
            <a:p>
              <a:r>
                <a:rPr lang="en-US" sz="1400" b="1" dirty="0">
                  <a:solidFill>
                    <a:schemeClr val="bg1"/>
                  </a:solidFill>
                </a:rPr>
                <a:t>          (Experian One)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25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227B-B3FA-42B0-854F-0479D60A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We are using capabilities from PowerCurve Originations to develop the first set of cloud-based solutions on the Experian One platform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ECCEA7-8AEB-44DB-A98B-EB99C0B40544}"/>
              </a:ext>
            </a:extLst>
          </p:cNvPr>
          <p:cNvSpPr/>
          <p:nvPr/>
        </p:nvSpPr>
        <p:spPr>
          <a:xfrm>
            <a:off x="556135" y="1549366"/>
            <a:ext cx="3474720" cy="4389120"/>
          </a:xfrm>
          <a:prstGeom prst="roundRect">
            <a:avLst>
              <a:gd name="adj" fmla="val 5169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5B665-6FED-4FEB-B63D-03EB75242EE4}"/>
              </a:ext>
            </a:extLst>
          </p:cNvPr>
          <p:cNvSpPr txBox="1"/>
          <p:nvPr/>
        </p:nvSpPr>
        <p:spPr>
          <a:xfrm>
            <a:off x="647575" y="1695221"/>
            <a:ext cx="3291840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We started our cloud transition by re-engineering PowerCurve Originations so it could run in containers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D81446F-9377-4E9F-A40A-6B2F9A0C1A63}"/>
              </a:ext>
            </a:extLst>
          </p:cNvPr>
          <p:cNvSpPr>
            <a:spLocks noChangeAspect="1"/>
          </p:cNvSpPr>
          <p:nvPr/>
        </p:nvSpPr>
        <p:spPr>
          <a:xfrm>
            <a:off x="830455" y="3739467"/>
            <a:ext cx="2926080" cy="1477298"/>
          </a:xfrm>
          <a:prstGeom prst="cube">
            <a:avLst/>
          </a:prstGeom>
          <a:solidFill>
            <a:schemeClr val="accent1"/>
          </a:solidFill>
          <a:ln w="57150">
            <a:solidFill>
              <a:schemeClr val="bg1"/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F2285-3204-4F50-AFA7-B4F658CEDAC0}"/>
              </a:ext>
            </a:extLst>
          </p:cNvPr>
          <p:cNvSpPr txBox="1"/>
          <p:nvPr/>
        </p:nvSpPr>
        <p:spPr>
          <a:xfrm>
            <a:off x="1175873" y="4212346"/>
            <a:ext cx="1920240" cy="89794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PowerCurve</a:t>
            </a:r>
            <a:r>
              <a:rPr lang="en-US" sz="2000" baseline="30000" dirty="0">
                <a:solidFill>
                  <a:schemeClr val="bg1"/>
                </a:solidFill>
              </a:rPr>
              <a:t>®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Originations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0A9353-D327-4372-908B-95AA11C9C3B9}"/>
              </a:ext>
            </a:extLst>
          </p:cNvPr>
          <p:cNvSpPr/>
          <p:nvPr/>
        </p:nvSpPr>
        <p:spPr>
          <a:xfrm>
            <a:off x="4363091" y="1549366"/>
            <a:ext cx="3474720" cy="4389120"/>
          </a:xfrm>
          <a:prstGeom prst="roundRect">
            <a:avLst>
              <a:gd name="adj" fmla="val 5169"/>
            </a:avLst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EEC1B-BFBF-4B2C-AD92-F68DB4A26577}"/>
              </a:ext>
            </a:extLst>
          </p:cNvPr>
          <p:cNvSpPr/>
          <p:nvPr/>
        </p:nvSpPr>
        <p:spPr>
          <a:xfrm>
            <a:off x="8170048" y="1549366"/>
            <a:ext cx="3474720" cy="4389120"/>
          </a:xfrm>
          <a:prstGeom prst="roundRect">
            <a:avLst>
              <a:gd name="adj" fmla="val 5169"/>
            </a:avLst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5650CF-0CB5-41CF-9BA2-17ABF38599EC}"/>
              </a:ext>
            </a:extLst>
          </p:cNvPr>
          <p:cNvGrpSpPr/>
          <p:nvPr/>
        </p:nvGrpSpPr>
        <p:grpSpPr>
          <a:xfrm>
            <a:off x="4363091" y="3536085"/>
            <a:ext cx="1849786" cy="1052361"/>
            <a:chOff x="4363091" y="3441085"/>
            <a:chExt cx="1849786" cy="105236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6E38BD-C8E9-418C-BEA9-930C615395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2319" y="3441085"/>
              <a:ext cx="538905" cy="457200"/>
              <a:chOff x="3270250" y="4800601"/>
              <a:chExt cx="1968500" cy="1670050"/>
            </a:xfrm>
            <a:solidFill>
              <a:schemeClr val="accent2"/>
            </a:solidFill>
          </p:grpSpPr>
          <p:pic>
            <p:nvPicPr>
              <p:cNvPr id="13" name="Graphic 12" descr="Monitor">
                <a:extLst>
                  <a:ext uri="{FF2B5EF4-FFF2-40B4-BE49-F238E27FC236}">
                    <a16:creationId xmlns:a16="http://schemas.microsoft.com/office/drawing/2014/main" id="{719418AE-E4D0-4115-88E4-0D54ACC6D1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7173" t="14028" r="6715" b="12917"/>
              <a:stretch/>
            </p:blipFill>
            <p:spPr>
              <a:xfrm>
                <a:off x="3270250" y="4800601"/>
                <a:ext cx="1968500" cy="1670050"/>
              </a:xfrm>
              <a:prstGeom prst="rect">
                <a:avLst/>
              </a:prstGeom>
            </p:spPr>
          </p:pic>
          <p:pic>
            <p:nvPicPr>
              <p:cNvPr id="14" name="Graphic 13" descr="Gears">
                <a:extLst>
                  <a:ext uri="{FF2B5EF4-FFF2-40B4-BE49-F238E27FC236}">
                    <a16:creationId xmlns:a16="http://schemas.microsoft.com/office/drawing/2014/main" id="{15ED0DA6-8364-4F7D-BAA8-C0FE60A5F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3756" t="6873" r="13110" b="6560"/>
              <a:stretch/>
            </p:blipFill>
            <p:spPr>
              <a:xfrm>
                <a:off x="3868245" y="5017246"/>
                <a:ext cx="772511" cy="914400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81ACA3-9444-44E6-8F82-76FB6FE718BD}"/>
                </a:ext>
              </a:extLst>
            </p:cNvPr>
            <p:cNvSpPr txBox="1"/>
            <p:nvPr/>
          </p:nvSpPr>
          <p:spPr>
            <a:xfrm>
              <a:off x="4363091" y="4031781"/>
              <a:ext cx="1849786" cy="461665"/>
            </a:xfrm>
            <a:prstGeom prst="rect">
              <a:avLst/>
            </a:prstGeom>
            <a:noFill/>
          </p:spPr>
          <p:txBody>
            <a:bodyPr wrap="square" lIns="45720" rIns="45720" rtlCol="0" anchor="t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accent2"/>
                  </a:solidFill>
                  <a:latin typeface="Arial"/>
                  <a:cs typeface="Arial"/>
                </a:rPr>
                <a:t>PowerCurve</a:t>
              </a:r>
              <a:r>
                <a:rPr lang="en-US" sz="1200" b="1" dirty="0">
                  <a:solidFill>
                    <a:schemeClr val="accent2"/>
                  </a:solidFill>
                  <a:latin typeface="Arial"/>
                  <a:cs typeface="Arial"/>
                </a:rPr>
                <a:t> Customer </a:t>
              </a:r>
              <a:endParaRPr lang="en-US" dirty="0">
                <a:solidFill>
                  <a:schemeClr val="accent2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200" b="1" dirty="0">
                  <a:solidFill>
                    <a:schemeClr val="accent2"/>
                  </a:solidFill>
                  <a:latin typeface="Arial"/>
                  <a:cs typeface="Arial"/>
                </a:rPr>
                <a:t>Acquisition</a:t>
              </a:r>
              <a:endParaRPr lang="en-US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4739D6B-799C-4BC1-A013-2B968D1E9B8D}"/>
              </a:ext>
            </a:extLst>
          </p:cNvPr>
          <p:cNvSpPr txBox="1"/>
          <p:nvPr/>
        </p:nvSpPr>
        <p:spPr>
          <a:xfrm>
            <a:off x="6191891" y="4966126"/>
            <a:ext cx="1554480" cy="501848"/>
          </a:xfrm>
          <a:prstGeom prst="roundRect">
            <a:avLst>
              <a:gd name="adj" fmla="val 14888"/>
            </a:avLst>
          </a:prstGeom>
          <a:solidFill>
            <a:schemeClr val="accent2"/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Highly-configured 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BD30BE-B8D1-48E5-A250-A5867AECD127}"/>
              </a:ext>
            </a:extLst>
          </p:cNvPr>
          <p:cNvSpPr txBox="1"/>
          <p:nvPr/>
        </p:nvSpPr>
        <p:spPr>
          <a:xfrm>
            <a:off x="4404360" y="1695229"/>
            <a:ext cx="3383280" cy="15240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accent2"/>
                </a:solidFill>
              </a:rPr>
              <a:t>Capabilities from PowerCurve Originations are “containerised” and combined to create unique, cloud-based applications 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903DB7F-2EB8-483D-9086-6630445124E9}"/>
              </a:ext>
            </a:extLst>
          </p:cNvPr>
          <p:cNvSpPr txBox="1"/>
          <p:nvPr/>
        </p:nvSpPr>
        <p:spPr>
          <a:xfrm>
            <a:off x="8261488" y="1696064"/>
            <a:ext cx="329184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accent4"/>
                </a:solidFill>
              </a:rPr>
              <a:t>Containers are very flexible and can run on a variety of cloud platforms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4C00FF58-675F-458B-BCE7-40BBAADB407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42436" y="4886306"/>
            <a:ext cx="1192585" cy="731520"/>
          </a:xfrm>
          <a:prstGeom prst="rect">
            <a:avLst/>
          </a:prstGeom>
        </p:spPr>
      </p:pic>
      <p:pic>
        <p:nvPicPr>
          <p:cNvPr id="127" name="Picture 4" descr="Image result for google cloud icon">
            <a:extLst>
              <a:ext uri="{FF2B5EF4-FFF2-40B4-BE49-F238E27FC236}">
                <a16:creationId xmlns:a16="http://schemas.microsoft.com/office/drawing/2014/main" id="{1C45321E-F3D5-4EDE-9FED-B3E981BD9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1088" y="3970117"/>
            <a:ext cx="910000" cy="731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Placeholder 6">
            <a:extLst>
              <a:ext uri="{FF2B5EF4-FFF2-40B4-BE49-F238E27FC236}">
                <a16:creationId xmlns:a16="http://schemas.microsoft.com/office/drawing/2014/main" id="{7FCE3B97-94B9-4470-ABCE-DA79738AB64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05596" y="3970117"/>
            <a:ext cx="866264" cy="731520"/>
          </a:xfrm>
          <a:prstGeom prst="roundRect">
            <a:avLst>
              <a:gd name="adj" fmla="val 25482"/>
            </a:avLst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D134749-E800-4CF6-98E0-0864FFAECCE9}"/>
              </a:ext>
            </a:extLst>
          </p:cNvPr>
          <p:cNvGrpSpPr/>
          <p:nvPr/>
        </p:nvGrpSpPr>
        <p:grpSpPr>
          <a:xfrm>
            <a:off x="10179323" y="4886306"/>
            <a:ext cx="1193530" cy="731520"/>
            <a:chOff x="10250729" y="4875455"/>
            <a:chExt cx="1193530" cy="731520"/>
          </a:xfrm>
        </p:grpSpPr>
        <p:pic>
          <p:nvPicPr>
            <p:cNvPr id="130" name="Graphic 129" descr="Cloud">
              <a:extLst>
                <a:ext uri="{FF2B5EF4-FFF2-40B4-BE49-F238E27FC236}">
                  <a16:creationId xmlns:a16="http://schemas.microsoft.com/office/drawing/2014/main" id="{C918CCC6-65F8-47DC-B01E-F5A1C1A6A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4347" t="23718" r="5236" b="20865"/>
            <a:stretch/>
          </p:blipFill>
          <p:spPr>
            <a:xfrm>
              <a:off x="10250729" y="4875455"/>
              <a:ext cx="1193530" cy="731520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E0851D4-C0CC-48CA-B10D-A789A3065540}"/>
                </a:ext>
              </a:extLst>
            </p:cNvPr>
            <p:cNvSpPr txBox="1"/>
            <p:nvPr/>
          </p:nvSpPr>
          <p:spPr>
            <a:xfrm>
              <a:off x="10370277" y="5143016"/>
              <a:ext cx="954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</a:t>
              </a:r>
            </a:p>
          </p:txBody>
        </p:sp>
      </p:grpSp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D03D73F2-B54F-4B0B-AB82-4DEC07935DA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602" y="3063240"/>
            <a:ext cx="593612" cy="73152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FD27347A-390E-4348-A7E0-D2599B9A9C56}"/>
              </a:ext>
            </a:extLst>
          </p:cNvPr>
          <p:cNvSpPr txBox="1"/>
          <p:nvPr/>
        </p:nvSpPr>
        <p:spPr>
          <a:xfrm>
            <a:off x="4454531" y="4942730"/>
            <a:ext cx="1554480" cy="548640"/>
          </a:xfrm>
          <a:prstGeom prst="roundRect">
            <a:avLst>
              <a:gd name="adj" fmla="val 13600"/>
            </a:avLst>
          </a:prstGeom>
          <a:solidFill>
            <a:schemeClr val="accent2"/>
          </a:solidFill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Preconfigured SaaS solution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88865-F657-478C-8D2C-1456BD2B1534}"/>
              </a:ext>
            </a:extLst>
          </p:cNvPr>
          <p:cNvGrpSpPr/>
          <p:nvPr/>
        </p:nvGrpSpPr>
        <p:grpSpPr>
          <a:xfrm>
            <a:off x="6100451" y="3536085"/>
            <a:ext cx="1737360" cy="1052361"/>
            <a:chOff x="6100451" y="3441085"/>
            <a:chExt cx="1737360" cy="105236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44E2B47-865B-4721-92C3-474B7F8AD9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99679" y="3441085"/>
              <a:ext cx="538905" cy="457200"/>
              <a:chOff x="5638800" y="4800601"/>
              <a:chExt cx="1968500" cy="1670050"/>
            </a:xfrm>
            <a:solidFill>
              <a:schemeClr val="accent2"/>
            </a:solidFill>
          </p:grpSpPr>
          <p:pic>
            <p:nvPicPr>
              <p:cNvPr id="18" name="Graphic 17" descr="Monitor">
                <a:extLst>
                  <a:ext uri="{FF2B5EF4-FFF2-40B4-BE49-F238E27FC236}">
                    <a16:creationId xmlns:a16="http://schemas.microsoft.com/office/drawing/2014/main" id="{0DC2B308-FBC2-4882-A856-AD2CDB1F6C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7173" t="14028" r="6715" b="12917"/>
              <a:stretch/>
            </p:blipFill>
            <p:spPr>
              <a:xfrm>
                <a:off x="5638800" y="4800601"/>
                <a:ext cx="1968500" cy="1670050"/>
              </a:xfrm>
              <a:prstGeom prst="rect">
                <a:avLst/>
              </a:prstGeom>
            </p:spPr>
          </p:pic>
          <p:pic>
            <p:nvPicPr>
              <p:cNvPr id="19" name="Graphic 18" descr="Web design">
                <a:extLst>
                  <a:ext uri="{FF2B5EF4-FFF2-40B4-BE49-F238E27FC236}">
                    <a16:creationId xmlns:a16="http://schemas.microsoft.com/office/drawing/2014/main" id="{5D0A114A-19E9-4217-83B2-ADEF56B2B6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20315" t="36224" r="20894" b="28062"/>
              <a:stretch/>
            </p:blipFill>
            <p:spPr>
              <a:xfrm>
                <a:off x="6020954" y="5118844"/>
                <a:ext cx="1204192" cy="731520"/>
              </a:xfrm>
              <a:prstGeom prst="rect">
                <a:avLst/>
              </a:prstGeom>
            </p:spPr>
          </p:pic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AF43101-81BF-4618-A037-22EE8619F069}"/>
                </a:ext>
              </a:extLst>
            </p:cNvPr>
            <p:cNvSpPr txBox="1"/>
            <p:nvPr/>
          </p:nvSpPr>
          <p:spPr>
            <a:xfrm>
              <a:off x="6100451" y="4031781"/>
              <a:ext cx="1737360" cy="461665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PowerCurve Originations 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33CB40-006B-4D03-843C-C29F8B366D6E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5231771" y="4588446"/>
            <a:ext cx="0" cy="3542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4EC4E5-B8BE-45E9-96F4-784DA0C216C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969131" y="4588446"/>
            <a:ext cx="0" cy="377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2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C966-57B2-4FEB-B38C-174F7912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28034"/>
            <a:ext cx="11257200" cy="1007678"/>
          </a:xfrm>
        </p:spPr>
        <p:txBody>
          <a:bodyPr/>
          <a:lstStyle/>
          <a:p>
            <a:r>
              <a:rPr lang="en-US" sz="2800" dirty="0"/>
              <a:t>Our decisioning vision includes a portfolio of cloud-based solutions that are based on our existing technology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D6C07F-08EA-47E5-80CE-B4804E9AAB26}"/>
              </a:ext>
            </a:extLst>
          </p:cNvPr>
          <p:cNvSpPr/>
          <p:nvPr/>
        </p:nvSpPr>
        <p:spPr>
          <a:xfrm>
            <a:off x="1532046" y="2301348"/>
            <a:ext cx="4114800" cy="914400"/>
          </a:xfrm>
          <a:prstGeom prst="roundRect">
            <a:avLst>
              <a:gd name="adj" fmla="val 10257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t"/>
          <a:lstStyle/>
          <a:p>
            <a:pPr marL="692150" lvl="1" indent="-117475">
              <a:spcAft>
                <a:spcPts val="200"/>
              </a:spcAft>
            </a:pPr>
            <a:r>
              <a:rPr lang="en-US" sz="1400" b="1" dirty="0">
                <a:solidFill>
                  <a:schemeClr val="bg1"/>
                </a:solidFill>
              </a:rPr>
              <a:t>Preconfigured SaaS solutions</a:t>
            </a:r>
          </a:p>
          <a:p>
            <a:pPr marL="796925" lvl="1" indent="-163513">
              <a:spcAft>
                <a:spcPts val="200"/>
              </a:spcAft>
              <a:buFont typeface="Arial" panose="020B0604020202020204" pitchFamily="34" charset="0"/>
              <a:buChar char="−"/>
            </a:pPr>
            <a:r>
              <a:rPr lang="en-US" sz="1200" dirty="0">
                <a:solidFill>
                  <a:schemeClr val="bg1"/>
                </a:solidFill>
              </a:rPr>
              <a:t>Standardised offerings</a:t>
            </a:r>
          </a:p>
          <a:p>
            <a:pPr marL="796925" lvl="1" indent="-163513">
              <a:spcAft>
                <a:spcPts val="200"/>
              </a:spcAft>
              <a:buFont typeface="Arial" panose="020B0604020202020204" pitchFamily="34" charset="0"/>
              <a:buChar char="−"/>
            </a:pPr>
            <a:r>
              <a:rPr lang="en-US" sz="1200" dirty="0">
                <a:solidFill>
                  <a:schemeClr val="bg1"/>
                </a:solidFill>
              </a:rPr>
              <a:t>Configuration options</a:t>
            </a:r>
          </a:p>
          <a:p>
            <a:pPr marL="796925" lvl="1" indent="-163513">
              <a:spcAft>
                <a:spcPts val="200"/>
              </a:spcAft>
              <a:buFont typeface="Arial" panose="020B0604020202020204" pitchFamily="34" charset="0"/>
              <a:buChar char="−"/>
            </a:pPr>
            <a:r>
              <a:rPr lang="en-US" sz="1200" dirty="0">
                <a:solidFill>
                  <a:schemeClr val="bg1"/>
                </a:solidFill>
              </a:rPr>
              <a:t>Rapid deployment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56A989-3020-42B0-ACF7-4CD5C1AAA78D}"/>
              </a:ext>
            </a:extLst>
          </p:cNvPr>
          <p:cNvSpPr/>
          <p:nvPr/>
        </p:nvSpPr>
        <p:spPr>
          <a:xfrm>
            <a:off x="6559061" y="2301348"/>
            <a:ext cx="4114800" cy="914400"/>
          </a:xfrm>
          <a:prstGeom prst="roundRect">
            <a:avLst>
              <a:gd name="adj" fmla="val 10256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marL="692150" lvl="1" indent="-117475">
              <a:spcAft>
                <a:spcPts val="200"/>
              </a:spcAft>
            </a:pPr>
            <a:r>
              <a:rPr lang="en-US" sz="1400" b="1" dirty="0">
                <a:solidFill>
                  <a:schemeClr val="bg1"/>
                </a:solidFill>
              </a:rPr>
              <a:t>Bespoke, highly-configured solutions</a:t>
            </a:r>
          </a:p>
          <a:p>
            <a:pPr marL="796925" lvl="1" indent="-163513">
              <a:spcAft>
                <a:spcPts val="200"/>
              </a:spcAft>
              <a:buFont typeface="Arial" panose="020B0604020202020204" pitchFamily="34" charset="0"/>
              <a:buChar char="−"/>
            </a:pPr>
            <a:r>
              <a:rPr lang="en-US" sz="1200" dirty="0">
                <a:solidFill>
                  <a:schemeClr val="bg1"/>
                </a:solidFill>
              </a:rPr>
              <a:t>Single client solutions</a:t>
            </a:r>
          </a:p>
          <a:p>
            <a:pPr marL="796925" lvl="1" indent="-163513">
              <a:spcAft>
                <a:spcPts val="200"/>
              </a:spcAft>
              <a:buFont typeface="Arial" panose="020B0604020202020204" pitchFamily="34" charset="0"/>
              <a:buChar char="−"/>
            </a:pPr>
            <a:r>
              <a:rPr lang="en-US" sz="1200" dirty="0">
                <a:solidFill>
                  <a:schemeClr val="bg1"/>
                </a:solidFill>
              </a:rPr>
              <a:t>Tailored to client needs</a:t>
            </a:r>
          </a:p>
          <a:p>
            <a:pPr marL="796925" lvl="1" indent="-163513">
              <a:spcAft>
                <a:spcPts val="200"/>
              </a:spcAft>
              <a:buFont typeface="Arial" panose="020B0604020202020204" pitchFamily="34" charset="0"/>
              <a:buChar char="−"/>
            </a:pPr>
            <a:r>
              <a:rPr lang="en-US" sz="1200" dirty="0">
                <a:solidFill>
                  <a:schemeClr val="bg1"/>
                </a:solidFill>
              </a:rPr>
              <a:t>Client control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A37D4D-5949-4659-AD91-248CE2D3E73E}"/>
              </a:ext>
            </a:extLst>
          </p:cNvPr>
          <p:cNvSpPr/>
          <p:nvPr/>
        </p:nvSpPr>
        <p:spPr>
          <a:xfrm>
            <a:off x="1806366" y="3375000"/>
            <a:ext cx="32004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PowerCurve</a:t>
            </a:r>
            <a:r>
              <a:rPr lang="en-US" sz="1400" baseline="30000" dirty="0">
                <a:solidFill>
                  <a:schemeClr val="bg1"/>
                </a:solidFill>
              </a:rPr>
              <a:t>®</a:t>
            </a:r>
            <a:r>
              <a:rPr lang="en-US" sz="1400" dirty="0">
                <a:solidFill>
                  <a:schemeClr val="bg1"/>
                </a:solidFill>
              </a:rPr>
              <a:t> Customer Acquisition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72369A-675A-4801-86AF-5E80D9386DDD}"/>
              </a:ext>
            </a:extLst>
          </p:cNvPr>
          <p:cNvSpPr/>
          <p:nvPr/>
        </p:nvSpPr>
        <p:spPr>
          <a:xfrm>
            <a:off x="1806366" y="4029542"/>
            <a:ext cx="3200400" cy="457200"/>
          </a:xfrm>
          <a:prstGeom prst="roundRect">
            <a:avLst/>
          </a:prstGeom>
          <a:solidFill>
            <a:srgbClr val="6387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PowerCurve</a:t>
            </a:r>
            <a:r>
              <a:rPr lang="en-US" sz="1400" baseline="30000" dirty="0">
                <a:solidFill>
                  <a:schemeClr val="bg1"/>
                </a:solidFill>
              </a:rPr>
              <a:t>®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2"/>
                </a:solidFill>
              </a:rPr>
              <a:t>Eligibility Check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1351A0-397C-4D73-8621-086328577E73}"/>
              </a:ext>
            </a:extLst>
          </p:cNvPr>
          <p:cNvSpPr/>
          <p:nvPr/>
        </p:nvSpPr>
        <p:spPr>
          <a:xfrm>
            <a:off x="1806366" y="4684084"/>
            <a:ext cx="32004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PowerCurve</a:t>
            </a:r>
            <a:r>
              <a:rPr lang="en-US" sz="1400" baseline="30000" dirty="0">
                <a:solidFill>
                  <a:schemeClr val="tx1"/>
                </a:solidFill>
              </a:rPr>
              <a:t>®</a:t>
            </a:r>
            <a:r>
              <a:rPr lang="en-US" sz="1400" dirty="0">
                <a:solidFill>
                  <a:schemeClr val="tx1"/>
                </a:solidFill>
              </a:rPr>
              <a:t> Collections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0A5FBB-453F-4676-813B-4419020A3608}"/>
              </a:ext>
            </a:extLst>
          </p:cNvPr>
          <p:cNvSpPr/>
          <p:nvPr/>
        </p:nvSpPr>
        <p:spPr>
          <a:xfrm>
            <a:off x="4489938" y="5352295"/>
            <a:ext cx="3200400" cy="457200"/>
          </a:xfrm>
          <a:prstGeom prst="round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Strategy Design Studio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180176-63C9-405D-8A88-4D2BFC14B6C8}"/>
              </a:ext>
            </a:extLst>
          </p:cNvPr>
          <p:cNvSpPr/>
          <p:nvPr/>
        </p:nvSpPr>
        <p:spPr>
          <a:xfrm>
            <a:off x="6833381" y="3375000"/>
            <a:ext cx="32004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PowerCurve</a:t>
            </a:r>
            <a:r>
              <a:rPr lang="en-US" sz="1400" baseline="30000" dirty="0">
                <a:solidFill>
                  <a:schemeClr val="bg1"/>
                </a:solidFill>
              </a:rPr>
              <a:t>®</a:t>
            </a:r>
            <a:r>
              <a:rPr lang="en-US" sz="1400" dirty="0">
                <a:solidFill>
                  <a:schemeClr val="bg1"/>
                </a:solidFill>
              </a:rPr>
              <a:t> Originations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EEC2074-90D7-46AF-AC7D-8A02BDB14C1D}"/>
              </a:ext>
            </a:extLst>
          </p:cNvPr>
          <p:cNvSpPr/>
          <p:nvPr/>
        </p:nvSpPr>
        <p:spPr>
          <a:xfrm>
            <a:off x="6833381" y="4028312"/>
            <a:ext cx="32004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PowerCurve</a:t>
            </a:r>
            <a:r>
              <a:rPr lang="en-US" sz="1400" baseline="30000" dirty="0">
                <a:solidFill>
                  <a:schemeClr val="tx1"/>
                </a:solidFill>
              </a:rPr>
              <a:t>®</a:t>
            </a:r>
            <a:r>
              <a:rPr lang="en-US" sz="1400" dirty="0">
                <a:solidFill>
                  <a:schemeClr val="tx1"/>
                </a:solidFill>
              </a:rPr>
              <a:t> Customer Management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D6BF8B-A65E-4C9E-8788-D0F81BF85DCF}"/>
              </a:ext>
            </a:extLst>
          </p:cNvPr>
          <p:cNvSpPr/>
          <p:nvPr/>
        </p:nvSpPr>
        <p:spPr>
          <a:xfrm>
            <a:off x="6833381" y="4670608"/>
            <a:ext cx="32004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PowerCurve</a:t>
            </a:r>
            <a:r>
              <a:rPr lang="en-US" sz="1400" baseline="30000" dirty="0">
                <a:solidFill>
                  <a:schemeClr val="tx1"/>
                </a:solidFill>
              </a:rPr>
              <a:t>®</a:t>
            </a:r>
            <a:r>
              <a:rPr lang="en-US" sz="1400" dirty="0">
                <a:solidFill>
                  <a:schemeClr val="tx1"/>
                </a:solidFill>
              </a:rPr>
              <a:t> Collections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8B1DBB-5616-4C1E-A5EE-1FD7BE7B597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64671" y="3603600"/>
            <a:ext cx="141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26265F-F4D7-43A0-94F6-E6F7ECD71595}"/>
              </a:ext>
            </a:extLst>
          </p:cNvPr>
          <p:cNvCxnSpPr>
            <a:cxnSpLocks/>
          </p:cNvCxnSpPr>
          <p:nvPr/>
        </p:nvCxnSpPr>
        <p:spPr>
          <a:xfrm flipV="1">
            <a:off x="1664671" y="3216021"/>
            <a:ext cx="494" cy="1696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54A841-F44C-424F-8FE3-9F4A0711EB9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664671" y="4258142"/>
            <a:ext cx="141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155371-2E0D-4FD8-9C3D-FD7D6E0409E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664671" y="4912684"/>
            <a:ext cx="141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E37BBF-AC35-4367-977E-C5DBD47FC57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77913" y="3603600"/>
            <a:ext cx="1554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14F55C-EB91-4B9A-9015-0D3CC9EF84D6}"/>
              </a:ext>
            </a:extLst>
          </p:cNvPr>
          <p:cNvCxnSpPr>
            <a:cxnSpLocks/>
          </p:cNvCxnSpPr>
          <p:nvPr/>
        </p:nvCxnSpPr>
        <p:spPr>
          <a:xfrm flipV="1">
            <a:off x="6678407" y="3216022"/>
            <a:ext cx="0" cy="1683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3F8B1A-915C-4709-8E2F-338ACE51596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677913" y="4256912"/>
            <a:ext cx="1554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4B3028-D735-406D-B051-A0B790052A9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677913" y="4899208"/>
            <a:ext cx="1554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CAD275-2BF9-4479-847D-F65E8E24B3BB}"/>
              </a:ext>
            </a:extLst>
          </p:cNvPr>
          <p:cNvCxnSpPr>
            <a:cxnSpLocks/>
          </p:cNvCxnSpPr>
          <p:nvPr/>
        </p:nvCxnSpPr>
        <p:spPr>
          <a:xfrm flipV="1">
            <a:off x="6086742" y="2758548"/>
            <a:ext cx="16211" cy="2593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14DF32-A0DD-4FD7-9498-CE8CA220BA5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646846" y="2758548"/>
            <a:ext cx="912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8EE1DE-240F-43BF-8ACA-C779FC137CFE}"/>
              </a:ext>
            </a:extLst>
          </p:cNvPr>
          <p:cNvGrpSpPr>
            <a:grpSpLocks noChangeAspect="1"/>
          </p:cNvGrpSpPr>
          <p:nvPr/>
        </p:nvGrpSpPr>
        <p:grpSpPr>
          <a:xfrm>
            <a:off x="1647660" y="2377499"/>
            <a:ext cx="538905" cy="457200"/>
            <a:chOff x="3270250" y="4800601"/>
            <a:chExt cx="1968500" cy="1670050"/>
          </a:xfrm>
        </p:grpSpPr>
        <p:pic>
          <p:nvPicPr>
            <p:cNvPr id="39" name="Graphic 38" descr="Monitor">
              <a:extLst>
                <a:ext uri="{FF2B5EF4-FFF2-40B4-BE49-F238E27FC236}">
                  <a16:creationId xmlns:a16="http://schemas.microsoft.com/office/drawing/2014/main" id="{4FDC78B3-1628-494B-8FA9-1279D2F76A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173" t="14028" r="6715" b="12917"/>
            <a:stretch/>
          </p:blipFill>
          <p:spPr>
            <a:xfrm>
              <a:off x="3270250" y="4800601"/>
              <a:ext cx="1968500" cy="1670050"/>
            </a:xfrm>
            <a:prstGeom prst="rect">
              <a:avLst/>
            </a:prstGeom>
          </p:spPr>
        </p:pic>
        <p:pic>
          <p:nvPicPr>
            <p:cNvPr id="40" name="Graphic 39" descr="Gears">
              <a:extLst>
                <a:ext uri="{FF2B5EF4-FFF2-40B4-BE49-F238E27FC236}">
                  <a16:creationId xmlns:a16="http://schemas.microsoft.com/office/drawing/2014/main" id="{99D08375-16DF-483B-9B96-DAED2BEC0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3756" t="6873" r="13110" b="6560"/>
            <a:stretch/>
          </p:blipFill>
          <p:spPr>
            <a:xfrm>
              <a:off x="3868245" y="5017246"/>
              <a:ext cx="772511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A52E0B-11B5-432A-8C2A-DDACFA5ECE5D}"/>
              </a:ext>
            </a:extLst>
          </p:cNvPr>
          <p:cNvGrpSpPr>
            <a:grpSpLocks noChangeAspect="1"/>
          </p:cNvGrpSpPr>
          <p:nvPr/>
        </p:nvGrpSpPr>
        <p:grpSpPr>
          <a:xfrm>
            <a:off x="6681236" y="2377499"/>
            <a:ext cx="538905" cy="457200"/>
            <a:chOff x="5638800" y="4800601"/>
            <a:chExt cx="1968500" cy="1670050"/>
          </a:xfrm>
        </p:grpSpPr>
        <p:pic>
          <p:nvPicPr>
            <p:cNvPr id="44" name="Graphic 43" descr="Monitor">
              <a:extLst>
                <a:ext uri="{FF2B5EF4-FFF2-40B4-BE49-F238E27FC236}">
                  <a16:creationId xmlns:a16="http://schemas.microsoft.com/office/drawing/2014/main" id="{2168E632-FA99-4197-9489-4D51B795F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173" t="14028" r="6715" b="12917"/>
            <a:stretch/>
          </p:blipFill>
          <p:spPr>
            <a:xfrm>
              <a:off x="5638800" y="4800601"/>
              <a:ext cx="1968500" cy="1670050"/>
            </a:xfrm>
            <a:prstGeom prst="rect">
              <a:avLst/>
            </a:prstGeom>
          </p:spPr>
        </p:pic>
        <p:pic>
          <p:nvPicPr>
            <p:cNvPr id="45" name="Graphic 44" descr="Web design">
              <a:extLst>
                <a:ext uri="{FF2B5EF4-FFF2-40B4-BE49-F238E27FC236}">
                  <a16:creationId xmlns:a16="http://schemas.microsoft.com/office/drawing/2014/main" id="{30F691E9-4A6E-4229-AA42-9CBDF1231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20315" t="36224" r="20894" b="28062"/>
            <a:stretch/>
          </p:blipFill>
          <p:spPr>
            <a:xfrm>
              <a:off x="6020954" y="5118844"/>
              <a:ext cx="1204192" cy="731520"/>
            </a:xfrm>
            <a:prstGeom prst="rect">
              <a:avLst/>
            </a:prstGeom>
          </p:spPr>
        </p:pic>
      </p:grpSp>
      <p:sp>
        <p:nvSpPr>
          <p:cNvPr id="33" name="Left Brace 32">
            <a:extLst>
              <a:ext uri="{FF2B5EF4-FFF2-40B4-BE49-F238E27FC236}">
                <a16:creationId xmlns:a16="http://schemas.microsoft.com/office/drawing/2014/main" id="{10411058-3080-4EAB-BC65-F142C5A3842E}"/>
              </a:ext>
            </a:extLst>
          </p:cNvPr>
          <p:cNvSpPr/>
          <p:nvPr/>
        </p:nvSpPr>
        <p:spPr>
          <a:xfrm rot="5400000">
            <a:off x="5927978" y="-382482"/>
            <a:ext cx="359502" cy="5004998"/>
          </a:xfrm>
          <a:prstGeom prst="leftBrace">
            <a:avLst>
              <a:gd name="adj1" fmla="val 0"/>
              <a:gd name="adj2" fmla="val 5011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05443244-2A25-4E07-B14B-617C905C7507}"/>
              </a:ext>
            </a:extLst>
          </p:cNvPr>
          <p:cNvGraphicFramePr>
            <a:graphicFrameLocks noGrp="1"/>
          </p:cNvGraphicFramePr>
          <p:nvPr/>
        </p:nvGraphicFramePr>
        <p:xfrm>
          <a:off x="1532046" y="6364442"/>
          <a:ext cx="493776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84857169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60149562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883716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5444109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9308722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9654624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Available in select regions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Shared capability</a:t>
                      </a:r>
                    </a:p>
                  </a:txBody>
                  <a:tcPr marL="4572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Roadmap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916400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8F713E-A721-491F-8799-3EEE29656DA5}"/>
              </a:ext>
            </a:extLst>
          </p:cNvPr>
          <p:cNvSpPr/>
          <p:nvPr/>
        </p:nvSpPr>
        <p:spPr>
          <a:xfrm>
            <a:off x="3807313" y="1445854"/>
            <a:ext cx="4572000" cy="548640"/>
          </a:xfrm>
          <a:prstGeom prst="roundRect">
            <a:avLst>
              <a:gd name="adj" fmla="val 16645"/>
            </a:avLst>
          </a:prstGeom>
          <a:solidFill>
            <a:schemeClr val="accent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9140"/>
            <a:r>
              <a:rPr lang="en-GB" sz="2400" b="1" kern="0" dirty="0">
                <a:solidFill>
                  <a:schemeClr val="bg1"/>
                </a:solidFill>
              </a:rPr>
              <a:t>          </a:t>
            </a:r>
            <a:r>
              <a:rPr lang="en-GB" kern="0" dirty="0">
                <a:solidFill>
                  <a:schemeClr val="bg1"/>
                </a:solidFill>
              </a:rPr>
              <a:t>Cloud decisioning solution portfolio</a:t>
            </a:r>
            <a:endParaRPr lang="en-GB" sz="2800" kern="0" dirty="0">
              <a:solidFill>
                <a:schemeClr val="bg1"/>
              </a:solidFill>
            </a:endParaRPr>
          </a:p>
        </p:txBody>
      </p:sp>
      <p:pic>
        <p:nvPicPr>
          <p:cNvPr id="52" name="Graphic 51" descr="Cloud">
            <a:extLst>
              <a:ext uri="{FF2B5EF4-FFF2-40B4-BE49-F238E27FC236}">
                <a16:creationId xmlns:a16="http://schemas.microsoft.com/office/drawing/2014/main" id="{F8DF7024-0D34-4886-BECF-AB5B3641F3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614" t="22467" r="4260" b="23997"/>
          <a:stretch/>
        </p:blipFill>
        <p:spPr>
          <a:xfrm>
            <a:off x="4003579" y="1536238"/>
            <a:ext cx="62257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3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8925-9E5E-49F9-AA77-755A1052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Our cloud deployment platform and cloud-based solutions fit together to address a wide variety of clients with a range of needs</a:t>
            </a:r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0E4968F9-4921-4BB5-AAB5-52E0DC3DDD7E}"/>
              </a:ext>
            </a:extLst>
          </p:cNvPr>
          <p:cNvSpPr/>
          <p:nvPr/>
        </p:nvSpPr>
        <p:spPr>
          <a:xfrm>
            <a:off x="3075153" y="1711196"/>
            <a:ext cx="8961120" cy="4441347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38"/>
              </a:spcBef>
              <a:spcAft>
                <a:spcPts val="338"/>
              </a:spcAft>
            </a:pPr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5158E9-86BF-4F70-8646-1C1832E74E78}"/>
              </a:ext>
            </a:extLst>
          </p:cNvPr>
          <p:cNvSpPr/>
          <p:nvPr/>
        </p:nvSpPr>
        <p:spPr>
          <a:xfrm>
            <a:off x="3202814" y="5476263"/>
            <a:ext cx="8711254" cy="640080"/>
          </a:xfrm>
          <a:prstGeom prst="roundRect">
            <a:avLst>
              <a:gd name="adj" fmla="val 10491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1400" b="1" dirty="0"/>
              <a:t>IT environment </a:t>
            </a:r>
          </a:p>
          <a:p>
            <a:pPr marL="171450" indent="-171450" algn="ctr">
              <a:spcAft>
                <a:spcPts val="600"/>
              </a:spcAft>
              <a:buFontTx/>
              <a:buChar char="-"/>
            </a:pPr>
            <a:r>
              <a:rPr lang="en-US" sz="1100" dirty="0"/>
              <a:t>IT infrastructure that our cloud platform runs on and in</a:t>
            </a:r>
          </a:p>
          <a:p>
            <a:pPr algn="ctr"/>
            <a:endParaRPr lang="en-US" sz="12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E19A55-C8C7-43DC-B580-9A564071B991}"/>
              </a:ext>
            </a:extLst>
          </p:cNvPr>
          <p:cNvSpPr/>
          <p:nvPr/>
        </p:nvSpPr>
        <p:spPr>
          <a:xfrm>
            <a:off x="3202815" y="4483090"/>
            <a:ext cx="8711254" cy="914400"/>
          </a:xfrm>
          <a:prstGeom prst="roundRect">
            <a:avLst>
              <a:gd name="adj" fmla="val 10491"/>
            </a:avLst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1400" b="1" dirty="0"/>
              <a:t>Cloud deployment platform (Experian One)</a:t>
            </a:r>
          </a:p>
          <a:p>
            <a:pPr marL="171450" indent="-171450" algn="ctr">
              <a:spcAft>
                <a:spcPts val="600"/>
              </a:spcAft>
              <a:buFontTx/>
              <a:buChar char="-"/>
            </a:pPr>
            <a:r>
              <a:rPr lang="en-US" sz="1100" dirty="0"/>
              <a:t>The platform where we execute products from Decision Analytics.  It supports clients and multiple solutions </a:t>
            </a:r>
          </a:p>
          <a:p>
            <a:pPr marL="171450" indent="-171450" algn="ctr">
              <a:spcAft>
                <a:spcPts val="600"/>
              </a:spcAft>
              <a:buFontTx/>
              <a:buChar char="-"/>
            </a:pPr>
            <a:r>
              <a:rPr lang="en-US" sz="1100" dirty="0"/>
              <a:t>Includes a common set of capabilities for security, user management, configuration, reporting, etc.</a:t>
            </a:r>
          </a:p>
          <a:p>
            <a:pPr algn="ctr"/>
            <a:endParaRPr lang="en-GB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6E3B60-2C3A-4DCA-98E0-C903826FA608}"/>
              </a:ext>
            </a:extLst>
          </p:cNvPr>
          <p:cNvSpPr/>
          <p:nvPr/>
        </p:nvSpPr>
        <p:spPr>
          <a:xfrm>
            <a:off x="3271394" y="4119686"/>
            <a:ext cx="2011680" cy="22676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GB" sz="1100" b="1" dirty="0">
                <a:solidFill>
                  <a:schemeClr val="bg1"/>
                </a:solidFill>
                <a:latin typeface="Arial" panose="020B0604020202020204"/>
              </a:rPr>
              <a:t>Client services</a:t>
            </a:r>
            <a:endParaRPr lang="en-GB" sz="1000" b="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827475-C052-49A0-8F8D-80DE7746C8CA}"/>
              </a:ext>
            </a:extLst>
          </p:cNvPr>
          <p:cNvSpPr/>
          <p:nvPr/>
        </p:nvSpPr>
        <p:spPr>
          <a:xfrm>
            <a:off x="3271394" y="2332080"/>
            <a:ext cx="2011680" cy="1737360"/>
          </a:xfrm>
          <a:prstGeom prst="roundRect">
            <a:avLst>
              <a:gd name="adj" fmla="val 3640"/>
            </a:avLst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accent1"/>
                </a:solidFill>
              </a:rPr>
              <a:t>PowerCurve Customer </a:t>
            </a:r>
            <a:r>
              <a:rPr lang="en-GB" sz="1100" b="1" dirty="0">
                <a:solidFill>
                  <a:schemeClr val="accent1"/>
                </a:solidFill>
                <a:latin typeface="Arial" panose="020B0604020202020204"/>
              </a:rPr>
              <a:t>Acquisition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1CD9D9-3FB3-4675-876B-5A7EBBFCFC26}"/>
              </a:ext>
            </a:extLst>
          </p:cNvPr>
          <p:cNvSpPr/>
          <p:nvPr/>
        </p:nvSpPr>
        <p:spPr>
          <a:xfrm>
            <a:off x="3202814" y="2021369"/>
            <a:ext cx="2148840" cy="2377440"/>
          </a:xfrm>
          <a:prstGeom prst="roundRect">
            <a:avLst>
              <a:gd name="adj" fmla="val 311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GB" sz="1200" b="1" dirty="0">
                <a:solidFill>
                  <a:srgbClr val="575756"/>
                </a:solidFill>
                <a:latin typeface="Arial" panose="020B0604020202020204"/>
              </a:rPr>
              <a:t>INSTANT BANK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494ACA-6CD7-470C-9E73-DBF7217239C5}"/>
              </a:ext>
            </a:extLst>
          </p:cNvPr>
          <p:cNvGrpSpPr/>
          <p:nvPr/>
        </p:nvGrpSpPr>
        <p:grpSpPr>
          <a:xfrm>
            <a:off x="3343365" y="2817806"/>
            <a:ext cx="1867738" cy="1188720"/>
            <a:chOff x="2636562" y="2871897"/>
            <a:chExt cx="1867738" cy="11887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58F199-B461-48D2-9CEC-9098317BEF24}"/>
                </a:ext>
              </a:extLst>
            </p:cNvPr>
            <p:cNvGrpSpPr/>
            <p:nvPr/>
          </p:nvGrpSpPr>
          <p:grpSpPr>
            <a:xfrm>
              <a:off x="2636562" y="2871897"/>
              <a:ext cx="914400" cy="1188720"/>
              <a:chOff x="2636562" y="2871897"/>
              <a:chExt cx="914400" cy="118872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EBE452-8D8E-4D62-B9C4-16D9B1923FEE}"/>
                  </a:ext>
                </a:extLst>
              </p:cNvPr>
              <p:cNvSpPr/>
              <p:nvPr/>
            </p:nvSpPr>
            <p:spPr>
              <a:xfrm>
                <a:off x="2636562" y="2871897"/>
                <a:ext cx="914400" cy="1188720"/>
              </a:xfrm>
              <a:prstGeom prst="roundRect">
                <a:avLst>
                  <a:gd name="adj" fmla="val 5417"/>
                </a:avLst>
              </a:prstGeom>
              <a:solidFill>
                <a:schemeClr val="accent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/>
                <a:r>
                  <a:rPr lang="en-GB" sz="1000" b="1" dirty="0">
                    <a:solidFill>
                      <a:schemeClr val="bg1"/>
                    </a:solidFill>
                    <a:latin typeface="Arial" panose="020B0604020202020204"/>
                  </a:rPr>
                  <a:t>Production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8296A4E-C216-4CD2-ADEE-8D588FDB951A}"/>
                  </a:ext>
                </a:extLst>
              </p:cNvPr>
              <p:cNvSpPr/>
              <p:nvPr/>
            </p:nvSpPr>
            <p:spPr>
              <a:xfrm>
                <a:off x="2682282" y="3252441"/>
                <a:ext cx="822960" cy="640080"/>
              </a:xfrm>
              <a:prstGeom prst="roundRect">
                <a:avLst>
                  <a:gd name="adj" fmla="val 364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/>
                <a:r>
                  <a:rPr lang="en-GB" sz="1000" dirty="0">
                    <a:solidFill>
                      <a:schemeClr val="bg1"/>
                    </a:solidFill>
                    <a:latin typeface="Arial" panose="020B0604020202020204"/>
                  </a:rPr>
                  <a:t>Preconfigured PCO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08395EA-4E4B-4A23-B596-5D0D4C4E22AC}"/>
                  </a:ext>
                </a:extLst>
              </p:cNvPr>
              <p:cNvSpPr/>
              <p:nvPr/>
            </p:nvSpPr>
            <p:spPr>
              <a:xfrm>
                <a:off x="2728002" y="3790468"/>
                <a:ext cx="731520" cy="18288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GB" sz="1000" dirty="0">
                    <a:solidFill>
                      <a:schemeClr val="accent1"/>
                    </a:solidFill>
                    <a:latin typeface="Arial" panose="020B0604020202020204"/>
                  </a:rPr>
                  <a:t>PCSM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59DF3B9-CC10-46BD-B10C-C5F2F8766935}"/>
                </a:ext>
              </a:extLst>
            </p:cNvPr>
            <p:cNvGrpSpPr/>
            <p:nvPr/>
          </p:nvGrpSpPr>
          <p:grpSpPr>
            <a:xfrm>
              <a:off x="3589900" y="2871897"/>
              <a:ext cx="914400" cy="1188720"/>
              <a:chOff x="3678612" y="2871897"/>
              <a:chExt cx="914400" cy="118872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2708DB9-2E66-497E-B9B0-7E8BF532A6F1}"/>
                  </a:ext>
                </a:extLst>
              </p:cNvPr>
              <p:cNvSpPr/>
              <p:nvPr/>
            </p:nvSpPr>
            <p:spPr>
              <a:xfrm>
                <a:off x="3678612" y="2871897"/>
                <a:ext cx="914400" cy="1188720"/>
              </a:xfrm>
              <a:prstGeom prst="roundRect">
                <a:avLst>
                  <a:gd name="adj" fmla="val 5417"/>
                </a:avLst>
              </a:prstGeom>
              <a:solidFill>
                <a:schemeClr val="accent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/>
                <a:r>
                  <a:rPr lang="en-GB" sz="1000" b="1" dirty="0">
                    <a:solidFill>
                      <a:schemeClr val="bg1"/>
                    </a:solidFill>
                    <a:latin typeface="Arial" panose="020B0604020202020204"/>
                  </a:rPr>
                  <a:t>Test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3DBC060-B7DA-4604-9318-74AF32B2643C}"/>
                  </a:ext>
                </a:extLst>
              </p:cNvPr>
              <p:cNvSpPr/>
              <p:nvPr/>
            </p:nvSpPr>
            <p:spPr>
              <a:xfrm>
                <a:off x="3724332" y="3264718"/>
                <a:ext cx="822960" cy="640080"/>
              </a:xfrm>
              <a:prstGeom prst="roundRect">
                <a:avLst>
                  <a:gd name="adj" fmla="val 364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/>
                <a:r>
                  <a:rPr lang="en-GB" sz="1000" dirty="0">
                    <a:solidFill>
                      <a:schemeClr val="bg1"/>
                    </a:solidFill>
                    <a:latin typeface="Arial" panose="020B0604020202020204"/>
                  </a:rPr>
                  <a:t>Preconfigured PCO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7BD426F-D2F9-44A3-ADDA-6552A1ECEBD9}"/>
                  </a:ext>
                </a:extLst>
              </p:cNvPr>
              <p:cNvSpPr/>
              <p:nvPr/>
            </p:nvSpPr>
            <p:spPr>
              <a:xfrm>
                <a:off x="3770052" y="3802745"/>
                <a:ext cx="731520" cy="18288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GB" sz="1000" dirty="0">
                    <a:solidFill>
                      <a:schemeClr val="accent1"/>
                    </a:solidFill>
                    <a:latin typeface="Arial" panose="020B0604020202020204"/>
                  </a:rPr>
                  <a:t>PCSM</a:t>
                </a:r>
              </a:p>
            </p:txBody>
          </p:sp>
        </p:grp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9D8F95-4C04-4094-B4C8-0DC659CB9104}"/>
              </a:ext>
            </a:extLst>
          </p:cNvPr>
          <p:cNvSpPr/>
          <p:nvPr/>
        </p:nvSpPr>
        <p:spPr>
          <a:xfrm>
            <a:off x="5523901" y="4119686"/>
            <a:ext cx="2011680" cy="22676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GB" sz="1100" b="1" dirty="0">
                <a:solidFill>
                  <a:schemeClr val="bg1"/>
                </a:solidFill>
                <a:latin typeface="Arial" panose="020B0604020202020204"/>
              </a:rPr>
              <a:t>Client services</a:t>
            </a:r>
            <a:endParaRPr lang="en-GB" sz="1000" b="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49046D-6C0B-4D47-B362-79C65B02745B}"/>
              </a:ext>
            </a:extLst>
          </p:cNvPr>
          <p:cNvSpPr/>
          <p:nvPr/>
        </p:nvSpPr>
        <p:spPr>
          <a:xfrm>
            <a:off x="5523901" y="2332080"/>
            <a:ext cx="2011680" cy="1737360"/>
          </a:xfrm>
          <a:prstGeom prst="roundRect">
            <a:avLst>
              <a:gd name="adj" fmla="val 3640"/>
            </a:avLst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accent2"/>
                </a:solidFill>
              </a:rPr>
              <a:t>PowerCurve Originations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5764DC-483D-4B6C-A4EA-C48587F6A45D}"/>
              </a:ext>
            </a:extLst>
          </p:cNvPr>
          <p:cNvSpPr/>
          <p:nvPr/>
        </p:nvSpPr>
        <p:spPr>
          <a:xfrm>
            <a:off x="5455321" y="2021369"/>
            <a:ext cx="2148840" cy="2377440"/>
          </a:xfrm>
          <a:prstGeom prst="roundRect">
            <a:avLst>
              <a:gd name="adj" fmla="val 311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srgbClr val="575756"/>
                </a:solidFill>
                <a:latin typeface="Arial" panose="020B0604020202020204"/>
              </a:rPr>
              <a:t>UPTOWN BANK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260A1A-3853-4659-BBB1-3B2E122BF9B7}"/>
              </a:ext>
            </a:extLst>
          </p:cNvPr>
          <p:cNvGrpSpPr/>
          <p:nvPr/>
        </p:nvGrpSpPr>
        <p:grpSpPr>
          <a:xfrm>
            <a:off x="5592460" y="2817806"/>
            <a:ext cx="1874562" cy="1188720"/>
            <a:chOff x="4977781" y="2871897"/>
            <a:chExt cx="1874562" cy="11887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CA7033B-2F18-489D-9D51-931239085F79}"/>
                </a:ext>
              </a:extLst>
            </p:cNvPr>
            <p:cNvGrpSpPr/>
            <p:nvPr/>
          </p:nvGrpSpPr>
          <p:grpSpPr>
            <a:xfrm>
              <a:off x="4977781" y="2871897"/>
              <a:ext cx="914400" cy="1188720"/>
              <a:chOff x="4977781" y="2871897"/>
              <a:chExt cx="914400" cy="118872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A26DD5A-83A5-4EC1-AE50-17154D595DE0}"/>
                  </a:ext>
                </a:extLst>
              </p:cNvPr>
              <p:cNvSpPr/>
              <p:nvPr/>
            </p:nvSpPr>
            <p:spPr>
              <a:xfrm>
                <a:off x="4977781" y="2871897"/>
                <a:ext cx="914400" cy="1188720"/>
              </a:xfrm>
              <a:prstGeom prst="roundRect">
                <a:avLst>
                  <a:gd name="adj" fmla="val 5417"/>
                </a:avLst>
              </a:prstGeom>
              <a:solidFill>
                <a:schemeClr val="accent2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/>
                <a:r>
                  <a:rPr lang="en-GB" sz="1000" b="1" dirty="0">
                    <a:solidFill>
                      <a:schemeClr val="bg1"/>
                    </a:solidFill>
                    <a:latin typeface="Arial" panose="020B0604020202020204"/>
                  </a:rPr>
                  <a:t>Production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478D232-52A9-45DB-84B9-418849C28663}"/>
                  </a:ext>
                </a:extLst>
              </p:cNvPr>
              <p:cNvSpPr/>
              <p:nvPr/>
            </p:nvSpPr>
            <p:spPr>
              <a:xfrm>
                <a:off x="5023501" y="3252441"/>
                <a:ext cx="822960" cy="640080"/>
              </a:xfrm>
              <a:prstGeom prst="roundRect">
                <a:avLst>
                  <a:gd name="adj" fmla="val 364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/>
                <a:r>
                  <a:rPr lang="en-GB" sz="1000" dirty="0">
                    <a:solidFill>
                      <a:schemeClr val="bg1"/>
                    </a:solidFill>
                    <a:latin typeface="Arial" panose="020B0604020202020204"/>
                  </a:rPr>
                  <a:t>PCO</a:t>
                </a:r>
              </a:p>
              <a:p>
                <a:pPr algn="ctr" defTabSz="914400"/>
                <a:r>
                  <a:rPr lang="en-GB" sz="1000" dirty="0">
                    <a:solidFill>
                      <a:schemeClr val="bg1"/>
                    </a:solidFill>
                    <a:latin typeface="Arial" panose="020B0604020202020204"/>
                  </a:rPr>
                  <a:t>(Bespoke)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A3FA1409-CFEE-4CDF-B5DA-915CF1D66331}"/>
                  </a:ext>
                </a:extLst>
              </p:cNvPr>
              <p:cNvSpPr/>
              <p:nvPr/>
            </p:nvSpPr>
            <p:spPr>
              <a:xfrm>
                <a:off x="5069221" y="3790468"/>
                <a:ext cx="731520" cy="18288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GB" sz="1000" dirty="0">
                    <a:solidFill>
                      <a:schemeClr val="accent2"/>
                    </a:solidFill>
                    <a:latin typeface="Arial" panose="020B0604020202020204"/>
                  </a:rPr>
                  <a:t>PCSM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D9657D-3523-45EE-AB82-92CDDB68613B}"/>
                </a:ext>
              </a:extLst>
            </p:cNvPr>
            <p:cNvGrpSpPr/>
            <p:nvPr/>
          </p:nvGrpSpPr>
          <p:grpSpPr>
            <a:xfrm>
              <a:off x="5937943" y="2871897"/>
              <a:ext cx="914400" cy="1188720"/>
              <a:chOff x="6019831" y="2871897"/>
              <a:chExt cx="914400" cy="118872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45ACCCE-A9C1-4B35-9141-F3122EC1A355}"/>
                  </a:ext>
                </a:extLst>
              </p:cNvPr>
              <p:cNvSpPr/>
              <p:nvPr/>
            </p:nvSpPr>
            <p:spPr>
              <a:xfrm>
                <a:off x="6019831" y="2871897"/>
                <a:ext cx="914400" cy="1188720"/>
              </a:xfrm>
              <a:prstGeom prst="roundRect">
                <a:avLst>
                  <a:gd name="adj" fmla="val 5417"/>
                </a:avLst>
              </a:prstGeom>
              <a:solidFill>
                <a:schemeClr val="accent2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/>
                <a:r>
                  <a:rPr lang="en-GB" sz="1000" b="1" dirty="0">
                    <a:solidFill>
                      <a:schemeClr val="bg1"/>
                    </a:solidFill>
                    <a:latin typeface="Arial" panose="020B0604020202020204"/>
                  </a:rPr>
                  <a:t>Test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8F129EA-8765-490D-944A-7B63F25874A7}"/>
                  </a:ext>
                </a:extLst>
              </p:cNvPr>
              <p:cNvSpPr/>
              <p:nvPr/>
            </p:nvSpPr>
            <p:spPr>
              <a:xfrm>
                <a:off x="6065551" y="3264718"/>
                <a:ext cx="822960" cy="640080"/>
              </a:xfrm>
              <a:prstGeom prst="roundRect">
                <a:avLst>
                  <a:gd name="adj" fmla="val 364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PCO</a:t>
                </a:r>
              </a:p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(Bespoke)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F9A4B82-F420-4204-945B-A99BEF44DD74}"/>
                  </a:ext>
                </a:extLst>
              </p:cNvPr>
              <p:cNvSpPr/>
              <p:nvPr/>
            </p:nvSpPr>
            <p:spPr>
              <a:xfrm>
                <a:off x="6111271" y="3802745"/>
                <a:ext cx="731520" cy="18288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GB" sz="1000" dirty="0">
                    <a:solidFill>
                      <a:schemeClr val="accent2"/>
                    </a:solidFill>
                    <a:latin typeface="Arial" panose="020B0604020202020204"/>
                  </a:rPr>
                  <a:t>PCSM</a:t>
                </a:r>
              </a:p>
            </p:txBody>
          </p:sp>
        </p:grp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97EE20E-F6DC-4D6B-96A1-8AF1E5545AB2}"/>
              </a:ext>
            </a:extLst>
          </p:cNvPr>
          <p:cNvSpPr/>
          <p:nvPr/>
        </p:nvSpPr>
        <p:spPr>
          <a:xfrm>
            <a:off x="7776408" y="4119686"/>
            <a:ext cx="4077557" cy="2286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GB" sz="1100" b="1" dirty="0">
                <a:solidFill>
                  <a:schemeClr val="bg1"/>
                </a:solidFill>
                <a:latin typeface="Arial" panose="020B0604020202020204"/>
              </a:rPr>
              <a:t>Client services</a:t>
            </a:r>
            <a:endParaRPr lang="en-GB" sz="1000" b="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ECA4C18-A306-4800-88B1-9B45B05FA7B3}"/>
              </a:ext>
            </a:extLst>
          </p:cNvPr>
          <p:cNvSpPr/>
          <p:nvPr/>
        </p:nvSpPr>
        <p:spPr>
          <a:xfrm>
            <a:off x="7776408" y="2332080"/>
            <a:ext cx="2011680" cy="1737360"/>
          </a:xfrm>
          <a:prstGeom prst="roundRect">
            <a:avLst>
              <a:gd name="adj" fmla="val 3640"/>
            </a:avLst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accent2"/>
                </a:solidFill>
              </a:rPr>
              <a:t>PowerCurve Originations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9B6591B-1545-4A11-8A6F-A35C2AD6DD9B}"/>
              </a:ext>
            </a:extLst>
          </p:cNvPr>
          <p:cNvSpPr/>
          <p:nvPr/>
        </p:nvSpPr>
        <p:spPr>
          <a:xfrm>
            <a:off x="7707828" y="2021369"/>
            <a:ext cx="4206240" cy="2377440"/>
          </a:xfrm>
          <a:prstGeom prst="roundRect">
            <a:avLst>
              <a:gd name="adj" fmla="val 311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srgbClr val="575756"/>
                </a:solidFill>
                <a:latin typeface="Arial" panose="020B0604020202020204"/>
              </a:rPr>
              <a:t>UNIVERSAL BANK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88DAEF-D650-496C-9233-0394B5378EC2}"/>
              </a:ext>
            </a:extLst>
          </p:cNvPr>
          <p:cNvGrpSpPr/>
          <p:nvPr/>
        </p:nvGrpSpPr>
        <p:grpSpPr>
          <a:xfrm>
            <a:off x="7844967" y="2817806"/>
            <a:ext cx="1874562" cy="1188720"/>
            <a:chOff x="7319000" y="2871897"/>
            <a:chExt cx="1874562" cy="118872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A45C13E-D8EB-41E8-87B7-5451F09CD838}"/>
                </a:ext>
              </a:extLst>
            </p:cNvPr>
            <p:cNvGrpSpPr/>
            <p:nvPr/>
          </p:nvGrpSpPr>
          <p:grpSpPr>
            <a:xfrm>
              <a:off x="7319000" y="2871897"/>
              <a:ext cx="914400" cy="1188720"/>
              <a:chOff x="7319000" y="2871897"/>
              <a:chExt cx="914400" cy="118872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F0DFFE0-4E78-4905-B357-737ABAE14E01}"/>
                  </a:ext>
                </a:extLst>
              </p:cNvPr>
              <p:cNvSpPr/>
              <p:nvPr/>
            </p:nvSpPr>
            <p:spPr>
              <a:xfrm>
                <a:off x="7319000" y="2871897"/>
                <a:ext cx="914400" cy="1188720"/>
              </a:xfrm>
              <a:prstGeom prst="roundRect">
                <a:avLst>
                  <a:gd name="adj" fmla="val 5417"/>
                </a:avLst>
              </a:prstGeom>
              <a:solidFill>
                <a:schemeClr val="accent2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/>
                <a:r>
                  <a:rPr lang="en-GB" sz="1000" b="1" dirty="0">
                    <a:solidFill>
                      <a:schemeClr val="bg1"/>
                    </a:solidFill>
                    <a:latin typeface="Arial" panose="020B0604020202020204"/>
                  </a:rPr>
                  <a:t>Production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1224555-AA79-4805-927C-E036048DF8D4}"/>
                  </a:ext>
                </a:extLst>
              </p:cNvPr>
              <p:cNvSpPr/>
              <p:nvPr/>
            </p:nvSpPr>
            <p:spPr>
              <a:xfrm>
                <a:off x="7364720" y="3252441"/>
                <a:ext cx="822960" cy="640080"/>
              </a:xfrm>
              <a:prstGeom prst="roundRect">
                <a:avLst>
                  <a:gd name="adj" fmla="val 364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/>
                <a:r>
                  <a:rPr lang="en-GB" sz="1000" dirty="0">
                    <a:solidFill>
                      <a:schemeClr val="bg1"/>
                    </a:solidFill>
                    <a:latin typeface="Arial" panose="020B0604020202020204"/>
                  </a:rPr>
                  <a:t>PCO</a:t>
                </a:r>
              </a:p>
              <a:p>
                <a:pPr algn="ctr" defTabSz="914400"/>
                <a:r>
                  <a:rPr lang="en-GB" sz="1000" dirty="0">
                    <a:solidFill>
                      <a:schemeClr val="bg1"/>
                    </a:solidFill>
                    <a:latin typeface="Arial" panose="020B0604020202020204"/>
                  </a:rPr>
                  <a:t>(Bespoke)</a:t>
                </a: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AA2B147B-7BA4-4E84-A39A-D04215B27B4C}"/>
                  </a:ext>
                </a:extLst>
              </p:cNvPr>
              <p:cNvSpPr/>
              <p:nvPr/>
            </p:nvSpPr>
            <p:spPr>
              <a:xfrm>
                <a:off x="7410440" y="3790468"/>
                <a:ext cx="731520" cy="18288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GB" sz="1000" dirty="0">
                    <a:solidFill>
                      <a:schemeClr val="accent2"/>
                    </a:solidFill>
                    <a:latin typeface="Arial" panose="020B0604020202020204"/>
                  </a:rPr>
                  <a:t>PCSM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D07CE6D-1E7B-4AD4-BFAA-97A9950B44B1}"/>
                </a:ext>
              </a:extLst>
            </p:cNvPr>
            <p:cNvGrpSpPr/>
            <p:nvPr/>
          </p:nvGrpSpPr>
          <p:grpSpPr>
            <a:xfrm>
              <a:off x="8279162" y="2871897"/>
              <a:ext cx="914400" cy="1188720"/>
              <a:chOff x="8361050" y="2871897"/>
              <a:chExt cx="914400" cy="1188720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5BDA4487-73D1-4E0F-A4B6-16BA32AD40D6}"/>
                  </a:ext>
                </a:extLst>
              </p:cNvPr>
              <p:cNvSpPr/>
              <p:nvPr/>
            </p:nvSpPr>
            <p:spPr>
              <a:xfrm>
                <a:off x="8361050" y="2871897"/>
                <a:ext cx="914400" cy="1188720"/>
              </a:xfrm>
              <a:prstGeom prst="roundRect">
                <a:avLst>
                  <a:gd name="adj" fmla="val 5417"/>
                </a:avLst>
              </a:prstGeom>
              <a:solidFill>
                <a:schemeClr val="accent2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/>
                <a:r>
                  <a:rPr lang="en-GB" sz="1000" b="1" dirty="0">
                    <a:solidFill>
                      <a:schemeClr val="bg1"/>
                    </a:solidFill>
                    <a:latin typeface="Arial" panose="020B0604020202020204"/>
                  </a:rPr>
                  <a:t>Test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242A1214-896F-4B0E-BB3C-AE3C9773E2C7}"/>
                  </a:ext>
                </a:extLst>
              </p:cNvPr>
              <p:cNvSpPr/>
              <p:nvPr/>
            </p:nvSpPr>
            <p:spPr>
              <a:xfrm>
                <a:off x="8406770" y="3264718"/>
                <a:ext cx="822960" cy="640080"/>
              </a:xfrm>
              <a:prstGeom prst="roundRect">
                <a:avLst>
                  <a:gd name="adj" fmla="val 364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PCO</a:t>
                </a:r>
              </a:p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(Bespoke)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D79A13DD-4A55-412C-A702-A544234F1F49}"/>
                  </a:ext>
                </a:extLst>
              </p:cNvPr>
              <p:cNvSpPr/>
              <p:nvPr/>
            </p:nvSpPr>
            <p:spPr>
              <a:xfrm>
                <a:off x="8452490" y="3802745"/>
                <a:ext cx="731520" cy="18288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GB" sz="1000" dirty="0">
                    <a:solidFill>
                      <a:schemeClr val="accent2"/>
                    </a:solidFill>
                    <a:latin typeface="Arial" panose="020B0604020202020204"/>
                  </a:rPr>
                  <a:t>PCSM</a:t>
                </a:r>
              </a:p>
            </p:txBody>
          </p:sp>
        </p:grp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10972F3-F761-41BB-B175-2D521340690B}"/>
              </a:ext>
            </a:extLst>
          </p:cNvPr>
          <p:cNvSpPr/>
          <p:nvPr/>
        </p:nvSpPr>
        <p:spPr>
          <a:xfrm>
            <a:off x="9842285" y="2329670"/>
            <a:ext cx="2011680" cy="1737360"/>
          </a:xfrm>
          <a:prstGeom prst="roundRect">
            <a:avLst>
              <a:gd name="adj" fmla="val 3640"/>
            </a:avLst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accent3"/>
                </a:solidFill>
              </a:rPr>
              <a:t>CrossCore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25F858-9AB1-44D3-8ED2-E19C518190A2}"/>
              </a:ext>
            </a:extLst>
          </p:cNvPr>
          <p:cNvGrpSpPr/>
          <p:nvPr/>
        </p:nvGrpSpPr>
        <p:grpSpPr>
          <a:xfrm>
            <a:off x="9910844" y="2815396"/>
            <a:ext cx="1874562" cy="1188720"/>
            <a:chOff x="9514533" y="2869487"/>
            <a:chExt cx="1874562" cy="118872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3DB97A-2ECF-4D9E-9698-22CC3C11B4CA}"/>
                </a:ext>
              </a:extLst>
            </p:cNvPr>
            <p:cNvGrpSpPr/>
            <p:nvPr/>
          </p:nvGrpSpPr>
          <p:grpSpPr>
            <a:xfrm>
              <a:off x="9514533" y="2869487"/>
              <a:ext cx="914400" cy="1188720"/>
              <a:chOff x="9514533" y="2869487"/>
              <a:chExt cx="914400" cy="1188720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33F357B-3399-494E-B53E-92454A1A4707}"/>
                  </a:ext>
                </a:extLst>
              </p:cNvPr>
              <p:cNvSpPr/>
              <p:nvPr/>
            </p:nvSpPr>
            <p:spPr>
              <a:xfrm>
                <a:off x="9514533" y="2869487"/>
                <a:ext cx="914400" cy="1188720"/>
              </a:xfrm>
              <a:prstGeom prst="roundRect">
                <a:avLst>
                  <a:gd name="adj" fmla="val 5417"/>
                </a:avLst>
              </a:prstGeom>
              <a:solidFill>
                <a:schemeClr val="accent3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/>
                <a:r>
                  <a:rPr lang="en-GB" sz="1000" b="1" dirty="0">
                    <a:solidFill>
                      <a:schemeClr val="bg1"/>
                    </a:solidFill>
                    <a:latin typeface="Arial" panose="020B0604020202020204"/>
                  </a:rPr>
                  <a:t>Production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F66ED50-6028-4415-B0FF-92E42244ACF3}"/>
                  </a:ext>
                </a:extLst>
              </p:cNvPr>
              <p:cNvSpPr/>
              <p:nvPr/>
            </p:nvSpPr>
            <p:spPr>
              <a:xfrm>
                <a:off x="9560253" y="3250031"/>
                <a:ext cx="822960" cy="640080"/>
              </a:xfrm>
              <a:prstGeom prst="roundRect">
                <a:avLst>
                  <a:gd name="adj" fmla="val 36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/>
                <a:r>
                  <a:rPr lang="en-GB" sz="1000" dirty="0">
                    <a:solidFill>
                      <a:schemeClr val="bg1"/>
                    </a:solidFill>
                    <a:latin typeface="Arial" panose="020B0604020202020204"/>
                  </a:rPr>
                  <a:t>CC-PCO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AE09119-1853-47DC-AD73-530947D42D43}"/>
                  </a:ext>
                </a:extLst>
              </p:cNvPr>
              <p:cNvSpPr/>
              <p:nvPr/>
            </p:nvSpPr>
            <p:spPr>
              <a:xfrm>
                <a:off x="9605973" y="3788058"/>
                <a:ext cx="731520" cy="18288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GB" sz="1000" dirty="0">
                    <a:solidFill>
                      <a:schemeClr val="accent3"/>
                    </a:solidFill>
                    <a:latin typeface="Arial" panose="020B0604020202020204"/>
                  </a:rPr>
                  <a:t>PCSM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7A6BC0D-F03D-4AD1-B93D-C4B3EE19636B}"/>
                </a:ext>
              </a:extLst>
            </p:cNvPr>
            <p:cNvGrpSpPr/>
            <p:nvPr/>
          </p:nvGrpSpPr>
          <p:grpSpPr>
            <a:xfrm>
              <a:off x="10474695" y="2869487"/>
              <a:ext cx="914400" cy="1188720"/>
              <a:chOff x="10556583" y="2869487"/>
              <a:chExt cx="914400" cy="118872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7A667E18-AC4A-4B7E-A644-FA9B0C17AEE5}"/>
                  </a:ext>
                </a:extLst>
              </p:cNvPr>
              <p:cNvSpPr/>
              <p:nvPr/>
            </p:nvSpPr>
            <p:spPr>
              <a:xfrm>
                <a:off x="10556583" y="2869487"/>
                <a:ext cx="914400" cy="1188720"/>
              </a:xfrm>
              <a:prstGeom prst="roundRect">
                <a:avLst>
                  <a:gd name="adj" fmla="val 5417"/>
                </a:avLst>
              </a:prstGeom>
              <a:solidFill>
                <a:schemeClr val="accent3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/>
                <a:r>
                  <a:rPr lang="en-GB" sz="1000" b="1" dirty="0">
                    <a:solidFill>
                      <a:schemeClr val="bg1"/>
                    </a:solidFill>
                    <a:latin typeface="Arial" panose="020B0604020202020204"/>
                  </a:rPr>
                  <a:t>Test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81A66397-A155-4096-AEB3-E9A9C2C86B23}"/>
                  </a:ext>
                </a:extLst>
              </p:cNvPr>
              <p:cNvSpPr/>
              <p:nvPr/>
            </p:nvSpPr>
            <p:spPr>
              <a:xfrm>
                <a:off x="10602303" y="3262308"/>
                <a:ext cx="822960" cy="640080"/>
              </a:xfrm>
              <a:prstGeom prst="roundRect">
                <a:avLst>
                  <a:gd name="adj" fmla="val 36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CC-PCO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5F86637-D793-4AC4-8F33-7BE98E0EF0D8}"/>
                  </a:ext>
                </a:extLst>
              </p:cNvPr>
              <p:cNvSpPr/>
              <p:nvPr/>
            </p:nvSpPr>
            <p:spPr>
              <a:xfrm>
                <a:off x="10648023" y="3800335"/>
                <a:ext cx="731520" cy="18288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accent3"/>
                    </a:solidFill>
                    <a:latin typeface="Arial" panose="020B0604020202020204"/>
                  </a:rPr>
                  <a:t>PCSM</a:t>
                </a:r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90E75CD-51BC-4927-9FF5-B2985C51A86A}"/>
              </a:ext>
            </a:extLst>
          </p:cNvPr>
          <p:cNvSpPr/>
          <p:nvPr/>
        </p:nvSpPr>
        <p:spPr>
          <a:xfrm>
            <a:off x="38398" y="1526212"/>
            <a:ext cx="2788920" cy="46263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398463" marR="0" indent="-169863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Font typeface="+mj-lt"/>
              <a:buAutoNum type="arabicPeriod"/>
            </a:pPr>
            <a:r>
              <a:rPr lang="en-US" sz="1200" b="1" dirty="0">
                <a:ea typeface="Calibri" panose="020F0502020204030204" pitchFamily="34" charset="0"/>
                <a:cs typeface="Times New Roman" panose="02020603050405020304" pitchFamily="18" charset="0"/>
              </a:rPr>
              <a:t>Solutions are based on PowerCurve but can also be independent </a:t>
            </a:r>
          </a:p>
          <a:p>
            <a:pPr marL="398463" marR="0" indent="-169863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Font typeface="+mj-lt"/>
              <a:buAutoNum type="arabicPeriod"/>
            </a:pPr>
            <a:r>
              <a:rPr lang="en-US" sz="1200" b="1" dirty="0">
                <a:ea typeface="Calibri" panose="020F0502020204030204" pitchFamily="34" charset="0"/>
                <a:cs typeface="Times New Roman" panose="02020603050405020304" pitchFamily="18" charset="0"/>
              </a:rPr>
              <a:t>Preconfigured and bespoke solutions are supported </a:t>
            </a:r>
          </a:p>
          <a:p>
            <a:pPr marL="398463" marR="0" indent="-169863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Font typeface="+mj-lt"/>
              <a:buAutoNum type="arabicPeriod"/>
            </a:pPr>
            <a:r>
              <a:rPr lang="en-US" sz="1200" b="1" dirty="0">
                <a:ea typeface="Calibri" panose="020F0502020204030204" pitchFamily="34" charset="0"/>
                <a:cs typeface="Times New Roman" panose="02020603050405020304" pitchFamily="18" charset="0"/>
              </a:rPr>
              <a:t>Appropriate for a range of clients - small to very large </a:t>
            </a:r>
          </a:p>
          <a:p>
            <a:pPr marL="398463" marR="0" indent="-169863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Font typeface="+mj-lt"/>
              <a:buAutoNum type="arabicPeriod"/>
            </a:pPr>
            <a:r>
              <a:rPr lang="en-US" sz="1200" b="1" dirty="0">
                <a:ea typeface="Calibri" panose="020F0502020204030204" pitchFamily="34" charset="0"/>
                <a:cs typeface="Times New Roman" panose="02020603050405020304" pitchFamily="18" charset="0"/>
              </a:rPr>
              <a:t>Clients can access one or multiple products deployed on the platform</a:t>
            </a:r>
          </a:p>
          <a:p>
            <a:pPr marL="398463" marR="0" indent="-169863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Font typeface="+mj-lt"/>
              <a:buAutoNum type="arabicPeriod"/>
            </a:pPr>
            <a:r>
              <a:rPr lang="en-US" sz="1200" b="1" dirty="0">
                <a:ea typeface="Calibri" panose="020F0502020204030204" pitchFamily="34" charset="0"/>
                <a:cs typeface="Times New Roman" panose="02020603050405020304" pitchFamily="18" charset="0"/>
              </a:rPr>
              <a:t>Common services are shared across environments (e.g. bureau connections, etc.)</a:t>
            </a:r>
          </a:p>
          <a:p>
            <a:pPr marL="398463" marR="0" indent="-169863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Font typeface="+mj-lt"/>
              <a:buAutoNum type="arabicPeriod"/>
            </a:pPr>
            <a:r>
              <a:rPr lang="en-US" sz="1200" b="1" dirty="0">
                <a:ea typeface="Calibri" panose="020F0502020204030204" pitchFamily="34" charset="0"/>
                <a:cs typeface="Times New Roman" panose="02020603050405020304" pitchFamily="18" charset="0"/>
              </a:rPr>
              <a:t>Solutions are standalone but configuration is managed across environments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0064B40B-70FE-454B-A1CE-1525A4CEC911}"/>
              </a:ext>
            </a:extLst>
          </p:cNvPr>
          <p:cNvSpPr/>
          <p:nvPr/>
        </p:nvSpPr>
        <p:spPr>
          <a:xfrm>
            <a:off x="2918759" y="2329670"/>
            <a:ext cx="131056" cy="173736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71E1D0E-00BC-4835-B7B2-F7FD5E9E992D}"/>
              </a:ext>
            </a:extLst>
          </p:cNvPr>
          <p:cNvSpPr>
            <a:spLocks noChangeAspect="1"/>
          </p:cNvSpPr>
          <p:nvPr/>
        </p:nvSpPr>
        <p:spPr>
          <a:xfrm>
            <a:off x="2598295" y="3054467"/>
            <a:ext cx="274320" cy="274320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14BE35-C502-4234-A9CB-7021160E6181}"/>
              </a:ext>
            </a:extLst>
          </p:cNvPr>
          <p:cNvSpPr>
            <a:spLocks noChangeAspect="1"/>
          </p:cNvSpPr>
          <p:nvPr/>
        </p:nvSpPr>
        <p:spPr>
          <a:xfrm>
            <a:off x="5394887" y="2161848"/>
            <a:ext cx="274320" cy="274320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2F065A8-759D-4880-8986-2A91AD657A91}"/>
              </a:ext>
            </a:extLst>
          </p:cNvPr>
          <p:cNvSpPr>
            <a:spLocks noChangeAspect="1"/>
          </p:cNvSpPr>
          <p:nvPr/>
        </p:nvSpPr>
        <p:spPr>
          <a:xfrm>
            <a:off x="3211291" y="2161848"/>
            <a:ext cx="274320" cy="274320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3FE81A9F-F39E-4F3B-9FCD-F70CFD3CEC33}"/>
              </a:ext>
            </a:extLst>
          </p:cNvPr>
          <p:cNvSpPr/>
          <p:nvPr/>
        </p:nvSpPr>
        <p:spPr>
          <a:xfrm rot="5400000">
            <a:off x="7371828" y="-2601696"/>
            <a:ext cx="373222" cy="8711253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81FDA50-6AA9-4BDF-9DF0-6DEC53BD91B1}"/>
              </a:ext>
            </a:extLst>
          </p:cNvPr>
          <p:cNvSpPr>
            <a:spLocks noChangeAspect="1"/>
          </p:cNvSpPr>
          <p:nvPr/>
        </p:nvSpPr>
        <p:spPr>
          <a:xfrm>
            <a:off x="9681055" y="2377103"/>
            <a:ext cx="274320" cy="274320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A48958D-D4B3-4030-94A3-55B8403B6AB4}"/>
              </a:ext>
            </a:extLst>
          </p:cNvPr>
          <p:cNvSpPr>
            <a:spLocks noChangeAspect="1"/>
          </p:cNvSpPr>
          <p:nvPr/>
        </p:nvSpPr>
        <p:spPr>
          <a:xfrm>
            <a:off x="3000387" y="4095907"/>
            <a:ext cx="274320" cy="274320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87EA0FA-0205-4559-8632-0E196819748C}"/>
              </a:ext>
            </a:extLst>
          </p:cNvPr>
          <p:cNvSpPr>
            <a:spLocks noChangeAspect="1"/>
          </p:cNvSpPr>
          <p:nvPr/>
        </p:nvSpPr>
        <p:spPr>
          <a:xfrm>
            <a:off x="7776408" y="2042449"/>
            <a:ext cx="274320" cy="274320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0D7AC1-FDDC-4A2C-85E6-4B560234BEEE}"/>
              </a:ext>
            </a:extLst>
          </p:cNvPr>
          <p:cNvSpPr>
            <a:spLocks noChangeAspect="1"/>
          </p:cNvSpPr>
          <p:nvPr/>
        </p:nvSpPr>
        <p:spPr>
          <a:xfrm>
            <a:off x="7424417" y="1378297"/>
            <a:ext cx="274320" cy="274320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1081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4ADA0F-D367-4D5F-AC82-3A1E31BAF676}"/>
              </a:ext>
            </a:extLst>
          </p:cNvPr>
          <p:cNvSpPr/>
          <p:nvPr/>
        </p:nvSpPr>
        <p:spPr>
          <a:xfrm>
            <a:off x="484095" y="1961985"/>
            <a:ext cx="5187889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16281-30A8-4803-A519-8D882D56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/>
              <a:t>Preconfigured SaaS solutions are designed for clients that prefer </a:t>
            </a:r>
            <a:r>
              <a:rPr lang="en-GB" sz="2800" dirty="0"/>
              <a:t>an out-of-the-box offering that doesn’t require any customisation</a:t>
            </a:r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EE20AC-EEC6-44E6-B9EC-95A1F555F873}"/>
              </a:ext>
            </a:extLst>
          </p:cNvPr>
          <p:cNvSpPr/>
          <p:nvPr/>
        </p:nvSpPr>
        <p:spPr>
          <a:xfrm>
            <a:off x="5922189" y="3976353"/>
            <a:ext cx="5665332" cy="2100432"/>
          </a:xfrm>
          <a:prstGeom prst="roundRect">
            <a:avLst>
              <a:gd name="adj" fmla="val 3334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0" rtlCol="0" anchor="t"/>
          <a:lstStyle/>
          <a:p>
            <a:pPr algn="ctr"/>
            <a:r>
              <a:rPr lang="en-GB" sz="1600" b="1" dirty="0">
                <a:solidFill>
                  <a:schemeClr val="accent1"/>
                </a:solidFill>
              </a:rPr>
              <a:t>Application Portfolio</a:t>
            </a:r>
          </a:p>
          <a:p>
            <a:pPr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tabLst>
                <a:tab pos="173831" algn="l"/>
              </a:tabLst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09538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PowerCurve Customer Acquisition</a:t>
            </a:r>
          </a:p>
          <a:p>
            <a:pPr marL="285750" indent="-28575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09538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PowerCurve Eligibility Check</a:t>
            </a:r>
          </a:p>
          <a:p>
            <a:pPr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tabLst>
                <a:tab pos="109538" algn="l"/>
              </a:tabLst>
              <a:defRPr/>
            </a:pPr>
            <a:r>
              <a:rPr lang="en-US" sz="1400" b="1" dirty="0">
                <a:solidFill>
                  <a:schemeClr val="accent1"/>
                </a:solidFill>
              </a:rPr>
              <a:t>Roadmap</a:t>
            </a:r>
          </a:p>
          <a:p>
            <a:pPr marL="285750" indent="-28575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09538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PowerCurve Collections</a:t>
            </a:r>
            <a:endParaRPr lang="en-GB" sz="1200" b="1" dirty="0">
              <a:solidFill>
                <a:schemeClr val="tx1"/>
              </a:solidFill>
            </a:endParaRPr>
          </a:p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F4895D-93FB-4B44-AF53-24F355D26956}"/>
              </a:ext>
            </a:extLst>
          </p:cNvPr>
          <p:cNvSpPr/>
          <p:nvPr/>
        </p:nvSpPr>
        <p:spPr>
          <a:xfrm>
            <a:off x="5922189" y="1461126"/>
            <a:ext cx="5665332" cy="2377440"/>
          </a:xfrm>
          <a:prstGeom prst="roundRect">
            <a:avLst>
              <a:gd name="adj" fmla="val 333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182880" rIns="182880" bIns="0" rtlCol="0" anchor="t"/>
          <a:lstStyle/>
          <a:p>
            <a:pPr algn="ctr"/>
            <a:r>
              <a:rPr lang="en-GB" sz="1600" b="1" dirty="0">
                <a:solidFill>
                  <a:schemeClr val="accent4"/>
                </a:solidFill>
              </a:rPr>
              <a:t>For clients that…</a:t>
            </a: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marL="285750" indent="-285750" fontAlgn="base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09538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Prefer that a 3rd party manages software infrastructure</a:t>
            </a:r>
          </a:p>
          <a:p>
            <a:pPr marL="285750" indent="-285750" fontAlgn="base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09538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Favor a standardised offering and avoid customisation</a:t>
            </a:r>
          </a:p>
          <a:p>
            <a:pPr marL="285750" indent="-285750" fontAlgn="base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09538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Require systems that offer a rapid implementation</a:t>
            </a:r>
          </a:p>
          <a:p>
            <a:pPr marL="285750" indent="-285750" fontAlgn="base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09538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May be a smaller organisation (e.g., Tier 2/3) but larger firms (or divisions of) may have similar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tx1"/>
              </a:solidFill>
            </a:endParaRPr>
          </a:p>
        </p:txBody>
      </p:sp>
      <p:pic>
        <p:nvPicPr>
          <p:cNvPr id="18" name="Graphic 17" descr="Monitor">
            <a:extLst>
              <a:ext uri="{FF2B5EF4-FFF2-40B4-BE49-F238E27FC236}">
                <a16:creationId xmlns:a16="http://schemas.microsoft.com/office/drawing/2014/main" id="{CB2DF4E5-CD2F-4599-BEA8-842F2049B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173" t="14028" r="6715" b="12917"/>
          <a:stretch/>
        </p:blipFill>
        <p:spPr>
          <a:xfrm>
            <a:off x="734300" y="1783462"/>
            <a:ext cx="538905" cy="457200"/>
          </a:xfrm>
          <a:prstGeom prst="rect">
            <a:avLst/>
          </a:prstGeom>
        </p:spPr>
      </p:pic>
      <p:pic>
        <p:nvPicPr>
          <p:cNvPr id="19" name="Graphic 18" descr="Gears">
            <a:extLst>
              <a:ext uri="{FF2B5EF4-FFF2-40B4-BE49-F238E27FC236}">
                <a16:creationId xmlns:a16="http://schemas.microsoft.com/office/drawing/2014/main" id="{98FD5F18-25F1-4BBA-A606-0C97ACF73D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756" t="6873" r="13110" b="6560"/>
          <a:stretch/>
        </p:blipFill>
        <p:spPr>
          <a:xfrm>
            <a:off x="898010" y="1842772"/>
            <a:ext cx="211486" cy="250330"/>
          </a:xfrm>
          <a:prstGeom prst="rect">
            <a:avLst/>
          </a:prstGeom>
        </p:spPr>
      </p:pic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C0F93AA8-2336-4EC7-9584-272B8D1ED0B2}"/>
              </a:ext>
            </a:extLst>
          </p:cNvPr>
          <p:cNvSpPr/>
          <p:nvPr/>
        </p:nvSpPr>
        <p:spPr>
          <a:xfrm>
            <a:off x="484095" y="1461128"/>
            <a:ext cx="5187889" cy="779534"/>
          </a:xfrm>
          <a:prstGeom prst="round2Same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40015A-18D0-4CC7-A2F5-BD5BB1E04F59}"/>
              </a:ext>
            </a:extLst>
          </p:cNvPr>
          <p:cNvGrpSpPr/>
          <p:nvPr/>
        </p:nvGrpSpPr>
        <p:grpSpPr>
          <a:xfrm>
            <a:off x="711889" y="1581757"/>
            <a:ext cx="775315" cy="609600"/>
            <a:chOff x="841876" y="1790931"/>
            <a:chExt cx="538905" cy="457200"/>
          </a:xfrm>
        </p:grpSpPr>
        <p:pic>
          <p:nvPicPr>
            <p:cNvPr id="12" name="Graphic 11" descr="Monitor">
              <a:extLst>
                <a:ext uri="{FF2B5EF4-FFF2-40B4-BE49-F238E27FC236}">
                  <a16:creationId xmlns:a16="http://schemas.microsoft.com/office/drawing/2014/main" id="{70428280-D70F-4399-94D5-33C3B52D0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7173" t="14028" r="6715" b="12917"/>
            <a:stretch/>
          </p:blipFill>
          <p:spPr>
            <a:xfrm>
              <a:off x="841876" y="1790931"/>
              <a:ext cx="538905" cy="457200"/>
            </a:xfrm>
            <a:prstGeom prst="rect">
              <a:avLst/>
            </a:prstGeom>
          </p:spPr>
        </p:pic>
        <p:pic>
          <p:nvPicPr>
            <p:cNvPr id="13" name="Graphic 12" descr="Gears">
              <a:extLst>
                <a:ext uri="{FF2B5EF4-FFF2-40B4-BE49-F238E27FC236}">
                  <a16:creationId xmlns:a16="http://schemas.microsoft.com/office/drawing/2014/main" id="{9B380875-CA4F-4661-8484-77B3C5966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3756" t="6873" r="13110" b="6560"/>
            <a:stretch/>
          </p:blipFill>
          <p:spPr>
            <a:xfrm>
              <a:off x="1005586" y="1850241"/>
              <a:ext cx="211486" cy="250330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14C444E-8F2B-4260-91E2-F1FD4D8046D5}"/>
              </a:ext>
            </a:extLst>
          </p:cNvPr>
          <p:cNvSpPr/>
          <p:nvPr/>
        </p:nvSpPr>
        <p:spPr>
          <a:xfrm>
            <a:off x="1273206" y="1662012"/>
            <a:ext cx="437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tabLst>
                <a:tab pos="173831" algn="l"/>
              </a:tabLst>
              <a:defRPr/>
            </a:pPr>
            <a:r>
              <a:rPr lang="en-US" b="1" kern="0" dirty="0">
                <a:solidFill>
                  <a:schemeClr val="bg1"/>
                </a:solidFill>
                <a:latin typeface="+mj-lt"/>
              </a:rPr>
              <a:t>Preconfigured SaaS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F685B-6A01-400E-91EA-9E277C46734C}"/>
              </a:ext>
            </a:extLst>
          </p:cNvPr>
          <p:cNvSpPr/>
          <p:nvPr/>
        </p:nvSpPr>
        <p:spPr>
          <a:xfrm>
            <a:off x="621255" y="2441546"/>
            <a:ext cx="4851698" cy="3124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US" sz="1600" dirty="0"/>
              <a:t>Employ a fully integrated solution with data, analytics, decisioning, and workflow </a:t>
            </a:r>
          </a:p>
          <a:p>
            <a:pPr marL="285750" indent="-285750" fontAlgn="base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US" sz="1600" dirty="0"/>
              <a:t>Adjust settings and configure parameters to meet unique business needs.</a:t>
            </a:r>
          </a:p>
          <a:p>
            <a:pPr marL="285750" indent="-285750" fontAlgn="base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US" sz="1600" dirty="0"/>
              <a:t>Realise a rapid deployment. </a:t>
            </a:r>
          </a:p>
          <a:p>
            <a:pPr marL="285750" indent="-285750" fontAlgn="base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US" sz="1600" dirty="0"/>
              <a:t>Flexibly manage IT investments with transaction-based pricing.</a:t>
            </a:r>
          </a:p>
          <a:p>
            <a:pPr marL="285750" indent="-285750" fontAlgn="base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US" sz="1600" dirty="0"/>
              <a:t>Drive innovation with access to regular, frequent updates.</a:t>
            </a:r>
          </a:p>
        </p:txBody>
      </p:sp>
      <p:pic>
        <p:nvPicPr>
          <p:cNvPr id="16" name="Graphic 15" descr="Meeting">
            <a:extLst>
              <a:ext uri="{FF2B5EF4-FFF2-40B4-BE49-F238E27FC236}">
                <a16:creationId xmlns:a16="http://schemas.microsoft.com/office/drawing/2014/main" id="{CB194751-612F-4071-A472-2F613B1C4BE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669" t="18845" r="4213" b="16621"/>
          <a:stretch/>
        </p:blipFill>
        <p:spPr>
          <a:xfrm>
            <a:off x="6096000" y="1526246"/>
            <a:ext cx="766119" cy="548640"/>
          </a:xfrm>
          <a:prstGeom prst="rect">
            <a:avLst/>
          </a:prstGeom>
        </p:spPr>
      </p:pic>
      <p:pic>
        <p:nvPicPr>
          <p:cNvPr id="20" name="Graphic 19" descr="Open folder">
            <a:extLst>
              <a:ext uri="{FF2B5EF4-FFF2-40B4-BE49-F238E27FC236}">
                <a16:creationId xmlns:a16="http://schemas.microsoft.com/office/drawing/2014/main" id="{923F3D8C-DFD3-48F1-B9CB-71CFD944329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5517" t="17442" r="4366" b="18024"/>
          <a:stretch/>
        </p:blipFill>
        <p:spPr>
          <a:xfrm>
            <a:off x="6096000" y="4024763"/>
            <a:ext cx="76611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4ADA0F-D367-4D5F-AC82-3A1E31BAF676}"/>
              </a:ext>
            </a:extLst>
          </p:cNvPr>
          <p:cNvSpPr/>
          <p:nvPr/>
        </p:nvSpPr>
        <p:spPr>
          <a:xfrm>
            <a:off x="484095" y="2046850"/>
            <a:ext cx="5187889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16281-30A8-4803-A519-8D882D56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/>
              <a:t>For clients with sophisticated requirements, our cloud platform supports highly-configured solutions that offer a significant level of control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EE20AC-EEC6-44E6-B9EC-95A1F555F873}"/>
              </a:ext>
            </a:extLst>
          </p:cNvPr>
          <p:cNvSpPr/>
          <p:nvPr/>
        </p:nvSpPr>
        <p:spPr>
          <a:xfrm>
            <a:off x="5922189" y="4058530"/>
            <a:ext cx="5665332" cy="2103120"/>
          </a:xfrm>
          <a:prstGeom prst="roundRect">
            <a:avLst>
              <a:gd name="adj" fmla="val 3334"/>
            </a:avLst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0" rtlCol="0" anchor="t"/>
          <a:lstStyle/>
          <a:p>
            <a:pPr algn="ctr"/>
            <a:r>
              <a:rPr lang="en-GB" sz="1600" b="1" dirty="0">
                <a:solidFill>
                  <a:schemeClr val="accent2"/>
                </a:solidFill>
              </a:rPr>
              <a:t>Application Portfolio</a:t>
            </a:r>
          </a:p>
          <a:p>
            <a:pPr marL="171450" indent="-17145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fontAlgn="base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PowerCurve Originations</a:t>
            </a:r>
          </a:p>
          <a:p>
            <a:pPr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tabLst>
                <a:tab pos="109538" algn="l"/>
              </a:tabLst>
              <a:defRPr/>
            </a:pPr>
            <a:r>
              <a:rPr lang="en-US" sz="1400" b="1" dirty="0">
                <a:solidFill>
                  <a:schemeClr val="accent2"/>
                </a:solidFill>
              </a:rPr>
              <a:t>Roadmap</a:t>
            </a:r>
          </a:p>
          <a:p>
            <a:pPr marL="285750" indent="-28575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09538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PowerCurve Customer Management</a:t>
            </a:r>
          </a:p>
          <a:p>
            <a:pPr marL="285750" indent="-28575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09538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PowerCurve Collections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F4895D-93FB-4B44-AF53-24F355D26956}"/>
              </a:ext>
            </a:extLst>
          </p:cNvPr>
          <p:cNvSpPr/>
          <p:nvPr/>
        </p:nvSpPr>
        <p:spPr>
          <a:xfrm>
            <a:off x="5922189" y="1530660"/>
            <a:ext cx="5665332" cy="2377440"/>
          </a:xfrm>
          <a:prstGeom prst="roundRect">
            <a:avLst>
              <a:gd name="adj" fmla="val 333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182880" rIns="182880" bIns="0" rtlCol="0" anchor="t"/>
          <a:lstStyle/>
          <a:p>
            <a:pPr algn="ctr"/>
            <a:r>
              <a:rPr lang="en-GB" sz="1600" b="1" dirty="0">
                <a:solidFill>
                  <a:schemeClr val="accent4"/>
                </a:solidFill>
              </a:rPr>
              <a:t>For clients that…</a:t>
            </a: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marL="285750" indent="-285750" fontAlgn="base">
              <a:lnSpc>
                <a:spcPct val="110000"/>
              </a:lnSpc>
              <a:spcAft>
                <a:spcPts val="4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Have significant IT, Risk, and Data Science resources </a:t>
            </a:r>
          </a:p>
          <a:p>
            <a:pPr marL="285750" indent="-285750" fontAlgn="base">
              <a:lnSpc>
                <a:spcPct val="110000"/>
              </a:lnSpc>
              <a:spcAft>
                <a:spcPts val="4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Want the ability to control strategy design and management and fully customise screens, workflows, etc. </a:t>
            </a:r>
          </a:p>
          <a:p>
            <a:pPr marL="285750" indent="-285750" fontAlgn="base">
              <a:lnSpc>
                <a:spcPct val="110000"/>
              </a:lnSpc>
              <a:spcAft>
                <a:spcPts val="4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Wish to use a wide range of data sources and sophisticated analytics (e.g., models developed w/ML).</a:t>
            </a:r>
          </a:p>
          <a:p>
            <a:pPr marL="285750" indent="-285750" fontAlgn="base">
              <a:lnSpc>
                <a:spcPct val="110000"/>
              </a:lnSpc>
              <a:spcAft>
                <a:spcPts val="4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Require flexible deployment options (e.g. public/private cloud).</a:t>
            </a:r>
            <a:endParaRPr lang="en-GB" sz="14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tx1"/>
              </a:solidFill>
            </a:endParaRPr>
          </a:p>
        </p:txBody>
      </p:sp>
      <p:pic>
        <p:nvPicPr>
          <p:cNvPr id="18" name="Graphic 17" descr="Monitor">
            <a:extLst>
              <a:ext uri="{FF2B5EF4-FFF2-40B4-BE49-F238E27FC236}">
                <a16:creationId xmlns:a16="http://schemas.microsoft.com/office/drawing/2014/main" id="{CB2DF4E5-CD2F-4599-BEA8-842F2049B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173" t="14028" r="6715" b="12917"/>
          <a:stretch/>
        </p:blipFill>
        <p:spPr>
          <a:xfrm>
            <a:off x="734300" y="1852995"/>
            <a:ext cx="538905" cy="457200"/>
          </a:xfrm>
          <a:prstGeom prst="rect">
            <a:avLst/>
          </a:prstGeom>
        </p:spPr>
      </p:pic>
      <p:pic>
        <p:nvPicPr>
          <p:cNvPr id="19" name="Graphic 18" descr="Gears">
            <a:extLst>
              <a:ext uri="{FF2B5EF4-FFF2-40B4-BE49-F238E27FC236}">
                <a16:creationId xmlns:a16="http://schemas.microsoft.com/office/drawing/2014/main" id="{98FD5F18-25F1-4BBA-A606-0C97ACF73D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756" t="6873" r="13110" b="6560"/>
          <a:stretch/>
        </p:blipFill>
        <p:spPr>
          <a:xfrm>
            <a:off x="898010" y="1912305"/>
            <a:ext cx="211486" cy="250330"/>
          </a:xfrm>
          <a:prstGeom prst="rect">
            <a:avLst/>
          </a:prstGeom>
        </p:spPr>
      </p:pic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C0F93AA8-2336-4EC7-9584-272B8D1ED0B2}"/>
              </a:ext>
            </a:extLst>
          </p:cNvPr>
          <p:cNvSpPr/>
          <p:nvPr/>
        </p:nvSpPr>
        <p:spPr>
          <a:xfrm>
            <a:off x="484095" y="1530661"/>
            <a:ext cx="5187889" cy="779534"/>
          </a:xfrm>
          <a:prstGeom prst="round2Same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4C444E-8F2B-4260-91E2-F1FD4D8046D5}"/>
              </a:ext>
            </a:extLst>
          </p:cNvPr>
          <p:cNvSpPr/>
          <p:nvPr/>
        </p:nvSpPr>
        <p:spPr>
          <a:xfrm>
            <a:off x="1273206" y="1731545"/>
            <a:ext cx="3823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915" algn="ctr">
              <a:spcBef>
                <a:spcPts val="450"/>
              </a:spcBef>
              <a:buClr>
                <a:schemeClr val="tx1"/>
              </a:buClr>
              <a:tabLst>
                <a:tab pos="173831" algn="l"/>
              </a:tabLst>
              <a:defRPr/>
            </a:pPr>
            <a:r>
              <a:rPr lang="en-US" b="1" kern="0" dirty="0">
                <a:solidFill>
                  <a:schemeClr val="bg1"/>
                </a:solidFill>
              </a:rPr>
              <a:t>Highly-configured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F685B-6A01-400E-91EA-9E277C46734C}"/>
              </a:ext>
            </a:extLst>
          </p:cNvPr>
          <p:cNvSpPr/>
          <p:nvPr/>
        </p:nvSpPr>
        <p:spPr>
          <a:xfrm>
            <a:off x="621255" y="2511079"/>
            <a:ext cx="4851698" cy="3124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10000"/>
              </a:lnSpc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600" dirty="0"/>
              <a:t>Fully customise and tailor solutions to meet unique business needs.</a:t>
            </a:r>
          </a:p>
          <a:p>
            <a:pPr marL="285750" indent="-285750" fontAlgn="base">
              <a:lnSpc>
                <a:spcPct val="110000"/>
              </a:lnSpc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600" dirty="0"/>
              <a:t>Gain control over strategy and process design.</a:t>
            </a:r>
          </a:p>
          <a:p>
            <a:pPr marL="285750" indent="-285750" fontAlgn="base">
              <a:lnSpc>
                <a:spcPct val="110000"/>
              </a:lnSpc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600" dirty="0"/>
              <a:t>Leverage enterprise-grade capabilities to ensure performance, reliability, and security.</a:t>
            </a:r>
          </a:p>
          <a:p>
            <a:pPr marL="285750" indent="-285750" fontAlgn="base">
              <a:lnSpc>
                <a:spcPct val="110000"/>
              </a:lnSpc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600" dirty="0"/>
              <a:t>Ease system upgrades with updates that are pushed out automatically.</a:t>
            </a:r>
          </a:p>
          <a:p>
            <a:pPr marL="285750" indent="-285750" fontAlgn="base">
              <a:lnSpc>
                <a:spcPct val="110000"/>
              </a:lnSpc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600" dirty="0"/>
              <a:t>Create a migration path for existing PowerCurve solutions.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DEF04A-5982-4BAB-B281-1FFC7764C1E1}"/>
              </a:ext>
            </a:extLst>
          </p:cNvPr>
          <p:cNvGrpSpPr/>
          <p:nvPr/>
        </p:nvGrpSpPr>
        <p:grpSpPr>
          <a:xfrm>
            <a:off x="705532" y="1652111"/>
            <a:ext cx="779361" cy="602774"/>
            <a:chOff x="813108" y="1749068"/>
            <a:chExt cx="538905" cy="457200"/>
          </a:xfrm>
        </p:grpSpPr>
        <p:pic>
          <p:nvPicPr>
            <p:cNvPr id="20" name="Graphic 19" descr="Monitor">
              <a:extLst>
                <a:ext uri="{FF2B5EF4-FFF2-40B4-BE49-F238E27FC236}">
                  <a16:creationId xmlns:a16="http://schemas.microsoft.com/office/drawing/2014/main" id="{2EF1CD9E-C2B4-4A57-836D-8B0105322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7173" t="14028" r="6715" b="12917"/>
            <a:stretch/>
          </p:blipFill>
          <p:spPr>
            <a:xfrm>
              <a:off x="813108" y="1749068"/>
              <a:ext cx="538905" cy="457200"/>
            </a:xfrm>
            <a:prstGeom prst="rect">
              <a:avLst/>
            </a:prstGeom>
          </p:spPr>
        </p:pic>
        <p:pic>
          <p:nvPicPr>
            <p:cNvPr id="21" name="Graphic 20" descr="Web design">
              <a:extLst>
                <a:ext uri="{FF2B5EF4-FFF2-40B4-BE49-F238E27FC236}">
                  <a16:creationId xmlns:a16="http://schemas.microsoft.com/office/drawing/2014/main" id="{69A4ADC2-A642-4D5B-A01D-4A05C1F237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0315" t="36224" r="20894" b="28062"/>
            <a:stretch/>
          </p:blipFill>
          <p:spPr>
            <a:xfrm>
              <a:off x="917728" y="1836192"/>
              <a:ext cx="329665" cy="200264"/>
            </a:xfrm>
            <a:prstGeom prst="rect">
              <a:avLst/>
            </a:prstGeom>
          </p:spPr>
        </p:pic>
      </p:grpSp>
      <p:pic>
        <p:nvPicPr>
          <p:cNvPr id="22" name="Graphic 21" descr="Meeting">
            <a:extLst>
              <a:ext uri="{FF2B5EF4-FFF2-40B4-BE49-F238E27FC236}">
                <a16:creationId xmlns:a16="http://schemas.microsoft.com/office/drawing/2014/main" id="{1E939897-C840-4FBE-9D02-B5AD7B45911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669" t="18845" r="4213" b="16621"/>
          <a:stretch/>
        </p:blipFill>
        <p:spPr>
          <a:xfrm>
            <a:off x="6096000" y="1603365"/>
            <a:ext cx="766119" cy="548640"/>
          </a:xfrm>
          <a:prstGeom prst="rect">
            <a:avLst/>
          </a:prstGeom>
        </p:spPr>
      </p:pic>
      <p:pic>
        <p:nvPicPr>
          <p:cNvPr id="23" name="Graphic 22" descr="Open folder">
            <a:extLst>
              <a:ext uri="{FF2B5EF4-FFF2-40B4-BE49-F238E27FC236}">
                <a16:creationId xmlns:a16="http://schemas.microsoft.com/office/drawing/2014/main" id="{E85F35AE-0641-4376-B770-47BAD37F494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5517" t="17442" r="4366" b="18024"/>
          <a:stretch/>
        </p:blipFill>
        <p:spPr>
          <a:xfrm>
            <a:off x="6096000" y="4164926"/>
            <a:ext cx="76611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20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3C2F8-0D46-413B-A6C2-35DCE4DF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value through the cloud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5206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About this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B4AD11-B37F-49CE-A271-259CFDDDB0BC}" type="datetime1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2647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06/04/2021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2647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Private and confidential</a:t>
            </a:r>
          </a:p>
        </p:txBody>
      </p:sp>
      <p:sp>
        <p:nvSpPr>
          <p:cNvPr id="6" name="Rectangle 5"/>
          <p:cNvSpPr/>
          <p:nvPr/>
        </p:nvSpPr>
        <p:spPr>
          <a:xfrm>
            <a:off x="589128" y="1935129"/>
            <a:ext cx="11013743" cy="3667552"/>
          </a:xfrm>
          <a:prstGeom prst="rect">
            <a:avLst/>
          </a:prstGeom>
          <a:ln>
            <a:noFill/>
          </a:ln>
        </p:spPr>
        <p:txBody>
          <a:bodyPr lIns="137160" rIns="137160" numCol="1">
            <a:noAutofit/>
          </a:bodyPr>
          <a:lstStyle/>
          <a:p>
            <a:pPr marL="214313" marR="0" lvl="0" indent="-214313" algn="l" defTabSz="9144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14313" marR="0" lvl="0" indent="-214313" algn="l" defTabSz="9144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is an </a:t>
            </a: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internal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document to be used by key stakeholders of </a:t>
            </a:r>
            <a:r>
              <a:rPr lang="en-GB" dirty="0">
                <a:solidFill>
                  <a:srgbClr val="575756"/>
                </a:solidFill>
                <a:latin typeface="Arial" panose="020B0604020202020204"/>
              </a:rPr>
              <a:t>our integrated decisioning platform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related software-as-a-service propositions.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14313" marR="0" lvl="0" indent="-214313" algn="l" defTabSz="9144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NOT an external market-facing presentation and should not be shared outside the audiences indicated above or used for any external sales or marketing purposes. </a:t>
            </a:r>
          </a:p>
        </p:txBody>
      </p:sp>
    </p:spTree>
    <p:extLst>
      <p:ext uri="{BB962C8B-B14F-4D97-AF65-F5344CB8AC3E}">
        <p14:creationId xmlns:p14="http://schemas.microsoft.com/office/powerpoint/2010/main" val="1538231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6281-30A8-4803-A519-8D882D56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28034"/>
            <a:ext cx="11257200" cy="1007678"/>
          </a:xfrm>
        </p:spPr>
        <p:txBody>
          <a:bodyPr/>
          <a:lstStyle/>
          <a:p>
            <a:r>
              <a:rPr lang="en-US" sz="2800" dirty="0"/>
              <a:t>A cloud-based delivery model and the services shared across Experian One allow us to deliver more value to clients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BA32A-6176-4D54-81F2-4F38D9003B61}"/>
              </a:ext>
            </a:extLst>
          </p:cNvPr>
          <p:cNvSpPr/>
          <p:nvPr/>
        </p:nvSpPr>
        <p:spPr>
          <a:xfrm>
            <a:off x="596348" y="2046850"/>
            <a:ext cx="34747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614B4213-337B-470F-B1EB-98E18869B0C4}"/>
              </a:ext>
            </a:extLst>
          </p:cNvPr>
          <p:cNvSpPr/>
          <p:nvPr/>
        </p:nvSpPr>
        <p:spPr>
          <a:xfrm>
            <a:off x="596348" y="1530661"/>
            <a:ext cx="3474720" cy="779534"/>
          </a:xfrm>
          <a:prstGeom prst="round2Same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21133C-6F4D-4984-9085-1B5670ADB391}"/>
              </a:ext>
            </a:extLst>
          </p:cNvPr>
          <p:cNvSpPr/>
          <p:nvPr/>
        </p:nvSpPr>
        <p:spPr>
          <a:xfrm>
            <a:off x="596348" y="2511079"/>
            <a:ext cx="3474720" cy="28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 fontAlgn="base">
              <a:lnSpc>
                <a:spcPct val="110000"/>
              </a:lnSpc>
              <a:spcAft>
                <a:spcPts val="2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400" dirty="0"/>
              <a:t>Get to market quickly with solutions that are deployed rapidly and offer low up front costs</a:t>
            </a:r>
          </a:p>
          <a:p>
            <a:pPr marL="176213" indent="-176213" fontAlgn="base">
              <a:lnSpc>
                <a:spcPct val="110000"/>
              </a:lnSpc>
              <a:spcAft>
                <a:spcPts val="2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400" dirty="0"/>
              <a:t>Stay ahead of the market with frequent enhancements and updates that are applied automatically</a:t>
            </a:r>
          </a:p>
          <a:p>
            <a:pPr marL="176213" indent="-176213" fontAlgn="base">
              <a:lnSpc>
                <a:spcPct val="110000"/>
              </a:lnSpc>
              <a:spcAft>
                <a:spcPts val="2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400" dirty="0"/>
              <a:t>Start small and scale rapidly as volumes increase or as business requirements evolve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C59E9-78ED-421D-AEBD-CC19CE68C650}"/>
              </a:ext>
            </a:extLst>
          </p:cNvPr>
          <p:cNvSpPr/>
          <p:nvPr/>
        </p:nvSpPr>
        <p:spPr>
          <a:xfrm>
            <a:off x="4968054" y="1735762"/>
            <a:ext cx="2621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915" algn="ctr">
              <a:spcBef>
                <a:spcPts val="450"/>
              </a:spcBef>
              <a:buClr>
                <a:schemeClr val="tx1"/>
              </a:buClr>
              <a:tabLst>
                <a:tab pos="173831" algn="l"/>
              </a:tabLst>
              <a:defRPr/>
            </a:pPr>
            <a:r>
              <a:rPr lang="en-US" b="1" kern="0" dirty="0">
                <a:solidFill>
                  <a:schemeClr val="bg1"/>
                </a:solidFill>
              </a:rPr>
              <a:t>Commercial Leader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4F20FD-3CE7-4333-99D4-73CFD2F18AFE}"/>
              </a:ext>
            </a:extLst>
          </p:cNvPr>
          <p:cNvSpPr/>
          <p:nvPr/>
        </p:nvSpPr>
        <p:spPr>
          <a:xfrm>
            <a:off x="4358640" y="2046850"/>
            <a:ext cx="34747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9B8B749B-433D-48D8-8CBB-99BADF7F556D}"/>
              </a:ext>
            </a:extLst>
          </p:cNvPr>
          <p:cNvSpPr/>
          <p:nvPr/>
        </p:nvSpPr>
        <p:spPr>
          <a:xfrm>
            <a:off x="4358640" y="1530661"/>
            <a:ext cx="3474720" cy="779534"/>
          </a:xfrm>
          <a:prstGeom prst="round2Same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505E22-7335-40D7-AD9C-A58BB1D56E4F}"/>
              </a:ext>
            </a:extLst>
          </p:cNvPr>
          <p:cNvSpPr/>
          <p:nvPr/>
        </p:nvSpPr>
        <p:spPr>
          <a:xfrm>
            <a:off x="4358640" y="2511079"/>
            <a:ext cx="3474720" cy="28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 fontAlgn="base">
              <a:lnSpc>
                <a:spcPct val="110000"/>
              </a:lnSpc>
              <a:spcAft>
                <a:spcPts val="2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400" dirty="0"/>
              <a:t>Measure performance with insightful reports and dashboards that are shared across Experian One solutions</a:t>
            </a:r>
          </a:p>
          <a:p>
            <a:pPr marL="176213" indent="-176213" fontAlgn="base">
              <a:lnSpc>
                <a:spcPct val="110000"/>
              </a:lnSpc>
              <a:spcAft>
                <a:spcPts val="2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400" dirty="0"/>
              <a:t>Evaluate new strategies in a test environment and easily move a configuration from test to production</a:t>
            </a:r>
          </a:p>
          <a:p>
            <a:pPr marL="176213" indent="-176213" fontAlgn="base">
              <a:lnSpc>
                <a:spcPct val="110000"/>
              </a:lnSpc>
              <a:spcAft>
                <a:spcPts val="2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400" dirty="0"/>
              <a:t>Integrate with data sources and other systems to access new information for a more thorough risk evaluation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8E2698-D189-4D6A-9EE4-0983F8585717}"/>
              </a:ext>
            </a:extLst>
          </p:cNvPr>
          <p:cNvSpPr/>
          <p:nvPr/>
        </p:nvSpPr>
        <p:spPr>
          <a:xfrm>
            <a:off x="5010284" y="1735762"/>
            <a:ext cx="2621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915" algn="ctr">
              <a:spcBef>
                <a:spcPts val="450"/>
              </a:spcBef>
              <a:buClr>
                <a:schemeClr val="tx1"/>
              </a:buClr>
              <a:tabLst>
                <a:tab pos="173831" algn="l"/>
              </a:tabLst>
              <a:defRPr/>
            </a:pPr>
            <a:r>
              <a:rPr lang="en-US" b="1" kern="0" dirty="0">
                <a:solidFill>
                  <a:schemeClr val="bg1"/>
                </a:solidFill>
              </a:rPr>
              <a:t>Risk Leader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3AA4AC-02E1-49D0-BC71-AFAB1A579D6B}"/>
              </a:ext>
            </a:extLst>
          </p:cNvPr>
          <p:cNvSpPr/>
          <p:nvPr/>
        </p:nvSpPr>
        <p:spPr>
          <a:xfrm>
            <a:off x="8120932" y="2046850"/>
            <a:ext cx="34747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0DAB99EC-FBD5-4621-B92F-CA3086C28DE2}"/>
              </a:ext>
            </a:extLst>
          </p:cNvPr>
          <p:cNvSpPr/>
          <p:nvPr/>
        </p:nvSpPr>
        <p:spPr>
          <a:xfrm>
            <a:off x="8120932" y="1530661"/>
            <a:ext cx="3474720" cy="779534"/>
          </a:xfrm>
          <a:prstGeom prst="round2Same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62EE8D-2B2E-49BA-9EDE-398AC8E5AFF8}"/>
              </a:ext>
            </a:extLst>
          </p:cNvPr>
          <p:cNvSpPr/>
          <p:nvPr/>
        </p:nvSpPr>
        <p:spPr>
          <a:xfrm>
            <a:off x="8120932" y="2511079"/>
            <a:ext cx="3474720" cy="282237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5895" indent="-175895" fontAlgn="base">
              <a:lnSpc>
                <a:spcPct val="110000"/>
              </a:lnSpc>
              <a:spcAft>
                <a:spcPts val="24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400" dirty="0"/>
              <a:t>Simplify the IT environment with cloud-services that eliminate the need to manage hardware, other infrastructure</a:t>
            </a:r>
            <a:endParaRPr lang="en-US" dirty="0"/>
          </a:p>
          <a:p>
            <a:pPr marL="175895" indent="-175895" fontAlgn="base">
              <a:lnSpc>
                <a:spcPct val="110000"/>
              </a:lnSpc>
              <a:spcAft>
                <a:spcPts val="24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400" dirty="0"/>
              <a:t>Minimise lengthy and costly delivery projects with solutions that can be deployed in weeks</a:t>
            </a:r>
            <a:endParaRPr lang="en-GB" sz="1400" dirty="0">
              <a:cs typeface="Arial"/>
            </a:endParaRPr>
          </a:p>
          <a:p>
            <a:pPr marL="175895" indent="-175895" fontAlgn="base">
              <a:lnSpc>
                <a:spcPct val="110000"/>
              </a:lnSpc>
              <a:spcAft>
                <a:spcPts val="24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400" dirty="0"/>
              <a:t>Keep systems up to date and secure with frequent, regular updates that are applied automatically</a:t>
            </a:r>
            <a:endParaRPr lang="en-GB" sz="1400" dirty="0"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77FF40-3B8D-4EB5-B35A-B698BAC8A9FF}"/>
              </a:ext>
            </a:extLst>
          </p:cNvPr>
          <p:cNvSpPr/>
          <p:nvPr/>
        </p:nvSpPr>
        <p:spPr>
          <a:xfrm>
            <a:off x="8753199" y="1735762"/>
            <a:ext cx="2621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915" algn="ctr">
              <a:spcBef>
                <a:spcPts val="450"/>
              </a:spcBef>
              <a:buClr>
                <a:schemeClr val="tx1"/>
              </a:buClr>
              <a:tabLst>
                <a:tab pos="173831" algn="l"/>
              </a:tabLst>
              <a:defRPr/>
            </a:pPr>
            <a:r>
              <a:rPr lang="en-US" b="1" kern="0" dirty="0">
                <a:solidFill>
                  <a:schemeClr val="bg1"/>
                </a:solidFill>
              </a:rPr>
              <a:t>IT Leader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696E73-2769-42BD-B034-BCBC85A783C1}"/>
              </a:ext>
            </a:extLst>
          </p:cNvPr>
          <p:cNvSpPr/>
          <p:nvPr/>
        </p:nvSpPr>
        <p:spPr>
          <a:xfrm>
            <a:off x="1280760" y="1735762"/>
            <a:ext cx="2621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915" algn="ctr">
              <a:spcBef>
                <a:spcPts val="450"/>
              </a:spcBef>
              <a:buClr>
                <a:schemeClr val="tx1"/>
              </a:buClr>
              <a:tabLst>
                <a:tab pos="173831" algn="l"/>
              </a:tabLst>
              <a:defRPr/>
            </a:pPr>
            <a:r>
              <a:rPr lang="en-US" b="1" kern="0" dirty="0">
                <a:solidFill>
                  <a:schemeClr val="bg1"/>
                </a:solidFill>
              </a:rPr>
              <a:t>Commercial Leader</a:t>
            </a:r>
          </a:p>
        </p:txBody>
      </p:sp>
      <p:pic>
        <p:nvPicPr>
          <p:cNvPr id="32" name="Graphic 31" descr="Office worker">
            <a:extLst>
              <a:ext uri="{FF2B5EF4-FFF2-40B4-BE49-F238E27FC236}">
                <a16:creationId xmlns:a16="http://schemas.microsoft.com/office/drawing/2014/main" id="{23157ED7-3320-4E56-85AD-C636694C6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980" t="14162" r="14958" b="13044"/>
          <a:stretch/>
        </p:blipFill>
        <p:spPr>
          <a:xfrm>
            <a:off x="700523" y="1600388"/>
            <a:ext cx="616050" cy="640080"/>
          </a:xfrm>
          <a:prstGeom prst="rect">
            <a:avLst/>
          </a:prstGeom>
        </p:spPr>
      </p:pic>
      <p:pic>
        <p:nvPicPr>
          <p:cNvPr id="33" name="Graphic 32" descr="Female Profile">
            <a:extLst>
              <a:ext uri="{FF2B5EF4-FFF2-40B4-BE49-F238E27FC236}">
                <a16:creationId xmlns:a16="http://schemas.microsoft.com/office/drawing/2014/main" id="{9FC64CF3-7A78-4553-A04C-9DD9ACE57D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715" t="5962" r="15222" b="13044"/>
          <a:stretch/>
        </p:blipFill>
        <p:spPr>
          <a:xfrm>
            <a:off x="4462703" y="1600388"/>
            <a:ext cx="553689" cy="640080"/>
          </a:xfrm>
          <a:prstGeom prst="rect">
            <a:avLst/>
          </a:prstGeom>
        </p:spPr>
      </p:pic>
      <p:pic>
        <p:nvPicPr>
          <p:cNvPr id="34" name="Graphic 33" descr="Programmer">
            <a:extLst>
              <a:ext uri="{FF2B5EF4-FFF2-40B4-BE49-F238E27FC236}">
                <a16:creationId xmlns:a16="http://schemas.microsoft.com/office/drawing/2014/main" id="{7A5D4DB7-FA88-4DE9-9473-209CDF012F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629" t="13146" r="15309" b="3872"/>
          <a:stretch/>
        </p:blipFill>
        <p:spPr>
          <a:xfrm>
            <a:off x="8212772" y="1600388"/>
            <a:ext cx="54042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73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6281-30A8-4803-A519-8D882D56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For Experian, a cloud model allows us to be more agile and efficient and resolve many of the challenges in our on-premise business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9BB2A3-3E41-4A07-BFBC-EA67F73CE3B8}"/>
              </a:ext>
            </a:extLst>
          </p:cNvPr>
          <p:cNvSpPr txBox="1"/>
          <p:nvPr/>
        </p:nvSpPr>
        <p:spPr>
          <a:xfrm>
            <a:off x="622760" y="1980770"/>
            <a:ext cx="5486400" cy="3931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16137C-8B01-4870-A5DB-A10B22DC2178}"/>
              </a:ext>
            </a:extLst>
          </p:cNvPr>
          <p:cNvSpPr txBox="1"/>
          <p:nvPr/>
        </p:nvSpPr>
        <p:spPr>
          <a:xfrm>
            <a:off x="6105886" y="1980770"/>
            <a:ext cx="5497551" cy="3931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D08C42C5-1E97-436A-9311-CCF83D96B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60" y="1612891"/>
            <a:ext cx="5486400" cy="365760"/>
          </a:xfrm>
          <a:prstGeom prst="round2Same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Current on premise challenges…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E8DDEC0F-2CE9-44AB-8D01-FB5C859B8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038" y="1612891"/>
            <a:ext cx="5486400" cy="365760"/>
          </a:xfrm>
          <a:prstGeom prst="round2SameRect">
            <a:avLst/>
          </a:prstGeom>
          <a:solidFill>
            <a:schemeClr val="accent4"/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Our cloud-first future…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11DBBF-771D-4092-9BDC-B5F879AA1E83}"/>
              </a:ext>
            </a:extLst>
          </p:cNvPr>
          <p:cNvSpPr/>
          <p:nvPr/>
        </p:nvSpPr>
        <p:spPr>
          <a:xfrm>
            <a:off x="5657977" y="3260930"/>
            <a:ext cx="914400" cy="914400"/>
          </a:xfrm>
          <a:prstGeom prst="ellipse">
            <a:avLst/>
          </a:prstGeom>
          <a:solidFill>
            <a:schemeClr val="tx1"/>
          </a:solidFill>
          <a:ln w="6350"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1996CE4-347A-47D6-9A35-421C5C395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76363"/>
              </p:ext>
            </p:extLst>
          </p:nvPr>
        </p:nvGraphicFramePr>
        <p:xfrm>
          <a:off x="806164" y="2081762"/>
          <a:ext cx="3055575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5575">
                  <a:extLst>
                    <a:ext uri="{9D8B030D-6E8A-4147-A177-3AD203B41FA5}">
                      <a16:colId xmlns:a16="http://schemas.microsoft.com/office/drawing/2014/main" val="314371381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 b="1" noProof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Hundreds of different software versions in the market</a:t>
                      </a:r>
                      <a:endParaRPr lang="en-GB" sz="1400" noProof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2685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 b="1" noProof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maintenance is costly and complex</a:t>
                      </a:r>
                      <a:endParaRPr lang="en-GB" sz="1400" noProof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74753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 b="1" noProof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Upgrades are inconsistent and intermittent</a:t>
                      </a:r>
                      <a:endParaRPr lang="en-GB" sz="1400" noProof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2668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 b="1" noProof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Complying with security standards is challenging</a:t>
                      </a:r>
                      <a:endParaRPr lang="en-GB" sz="1400" noProof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85456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 b="1" noProof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Fixes to one system are difficult to apply across all</a:t>
                      </a:r>
                      <a:endParaRPr lang="en-GB" sz="1400" noProof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58847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GB" sz="1400" noProof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19011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0A82F4A-7FE5-4962-B28F-F9FE0FA52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82849"/>
              </p:ext>
            </p:extLst>
          </p:nvPr>
        </p:nvGraphicFramePr>
        <p:xfrm>
          <a:off x="8706781" y="2081762"/>
          <a:ext cx="2743200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14371381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GB" sz="1400" b="1" kern="1200" noProof="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version across the estate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2685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GB" sz="1400" b="1" kern="1200" noProof="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maintenance is automated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74753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GB" sz="1400" b="1" kern="1200" noProof="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 updates are frequent and simultaneous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2668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GB" sz="1400" b="1" kern="1200" noProof="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Fixes are automatically applied to all systems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85456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GB" sz="1400" b="1" kern="1200" noProof="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Everything is automated and standardised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588472"/>
                  </a:ext>
                </a:extLst>
              </a:tr>
            </a:tbl>
          </a:graphicData>
        </a:graphic>
      </p:graphicFrame>
      <p:grpSp>
        <p:nvGrpSpPr>
          <p:cNvPr id="50" name="Group 49">
            <a:extLst>
              <a:ext uri="{FF2B5EF4-FFF2-40B4-BE49-F238E27FC236}">
                <a16:creationId xmlns:a16="http://schemas.microsoft.com/office/drawing/2014/main" id="{98C11A5C-99A1-4B09-912E-1185C68B762C}"/>
              </a:ext>
            </a:extLst>
          </p:cNvPr>
          <p:cNvGrpSpPr/>
          <p:nvPr/>
        </p:nvGrpSpPr>
        <p:grpSpPr>
          <a:xfrm>
            <a:off x="6603952" y="2788380"/>
            <a:ext cx="1920659" cy="2100712"/>
            <a:chOff x="6512853" y="2979601"/>
            <a:chExt cx="1920659" cy="2100712"/>
          </a:xfrm>
        </p:grpSpPr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270A8BC1-819E-47D0-93B2-C7C376A2633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764015" y="2979601"/>
              <a:ext cx="1371600" cy="876113"/>
            </a:xfrm>
            <a:custGeom>
              <a:avLst/>
              <a:gdLst>
                <a:gd name="T0" fmla="*/ 353 w 416"/>
                <a:gd name="T1" fmla="*/ 108 h 266"/>
                <a:gd name="T2" fmla="*/ 248 w 416"/>
                <a:gd name="T3" fmla="*/ 0 h 266"/>
                <a:gd name="T4" fmla="*/ 160 w 416"/>
                <a:gd name="T5" fmla="*/ 49 h 266"/>
                <a:gd name="T6" fmla="*/ 137 w 416"/>
                <a:gd name="T7" fmla="*/ 45 h 266"/>
                <a:gd name="T8" fmla="*/ 71 w 416"/>
                <a:gd name="T9" fmla="*/ 106 h 266"/>
                <a:gd name="T10" fmla="*/ 0 w 416"/>
                <a:gd name="T11" fmla="*/ 186 h 266"/>
                <a:gd name="T12" fmla="*/ 77 w 416"/>
                <a:gd name="T13" fmla="*/ 266 h 266"/>
                <a:gd name="T14" fmla="*/ 344 w 416"/>
                <a:gd name="T15" fmla="*/ 266 h 266"/>
                <a:gd name="T16" fmla="*/ 344 w 416"/>
                <a:gd name="T17" fmla="*/ 266 h 266"/>
                <a:gd name="T18" fmla="*/ 416 w 416"/>
                <a:gd name="T19" fmla="*/ 186 h 266"/>
                <a:gd name="T20" fmla="*/ 353 w 416"/>
                <a:gd name="T21" fmla="*/ 108 h 266"/>
                <a:gd name="T22" fmla="*/ 344 w 416"/>
                <a:gd name="T23" fmla="*/ 257 h 266"/>
                <a:gd name="T24" fmla="*/ 77 w 416"/>
                <a:gd name="T25" fmla="*/ 257 h 266"/>
                <a:gd name="T26" fmla="*/ 9 w 416"/>
                <a:gd name="T27" fmla="*/ 186 h 266"/>
                <a:gd name="T28" fmla="*/ 75 w 416"/>
                <a:gd name="T29" fmla="*/ 115 h 266"/>
                <a:gd name="T30" fmla="*/ 80 w 416"/>
                <a:gd name="T31" fmla="*/ 110 h 266"/>
                <a:gd name="T32" fmla="*/ 137 w 416"/>
                <a:gd name="T33" fmla="*/ 55 h 266"/>
                <a:gd name="T34" fmla="*/ 161 w 416"/>
                <a:gd name="T35" fmla="*/ 59 h 266"/>
                <a:gd name="T36" fmla="*/ 166 w 416"/>
                <a:gd name="T37" fmla="*/ 57 h 266"/>
                <a:gd name="T38" fmla="*/ 248 w 416"/>
                <a:gd name="T39" fmla="*/ 9 h 266"/>
                <a:gd name="T40" fmla="*/ 344 w 416"/>
                <a:gd name="T41" fmla="*/ 112 h 266"/>
                <a:gd name="T42" fmla="*/ 348 w 416"/>
                <a:gd name="T43" fmla="*/ 117 h 266"/>
                <a:gd name="T44" fmla="*/ 406 w 416"/>
                <a:gd name="T45" fmla="*/ 186 h 266"/>
                <a:gd name="T46" fmla="*/ 344 w 416"/>
                <a:gd name="T47" fmla="*/ 25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6" h="266">
                  <a:moveTo>
                    <a:pt x="353" y="108"/>
                  </a:moveTo>
                  <a:cubicBezTo>
                    <a:pt x="350" y="48"/>
                    <a:pt x="303" y="0"/>
                    <a:pt x="248" y="0"/>
                  </a:cubicBezTo>
                  <a:cubicBezTo>
                    <a:pt x="213" y="0"/>
                    <a:pt x="181" y="18"/>
                    <a:pt x="160" y="49"/>
                  </a:cubicBezTo>
                  <a:cubicBezTo>
                    <a:pt x="153" y="47"/>
                    <a:pt x="145" y="45"/>
                    <a:pt x="137" y="45"/>
                  </a:cubicBezTo>
                  <a:cubicBezTo>
                    <a:pt x="101" y="45"/>
                    <a:pt x="73" y="72"/>
                    <a:pt x="71" y="106"/>
                  </a:cubicBezTo>
                  <a:cubicBezTo>
                    <a:pt x="31" y="110"/>
                    <a:pt x="0" y="145"/>
                    <a:pt x="0" y="186"/>
                  </a:cubicBezTo>
                  <a:cubicBezTo>
                    <a:pt x="0" y="231"/>
                    <a:pt x="34" y="266"/>
                    <a:pt x="77" y="266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384" y="264"/>
                    <a:pt x="416" y="228"/>
                    <a:pt x="416" y="186"/>
                  </a:cubicBezTo>
                  <a:cubicBezTo>
                    <a:pt x="416" y="147"/>
                    <a:pt x="390" y="115"/>
                    <a:pt x="353" y="108"/>
                  </a:cubicBezTo>
                  <a:close/>
                  <a:moveTo>
                    <a:pt x="344" y="257"/>
                  </a:moveTo>
                  <a:cubicBezTo>
                    <a:pt x="77" y="257"/>
                    <a:pt x="77" y="257"/>
                    <a:pt x="77" y="257"/>
                  </a:cubicBezTo>
                  <a:cubicBezTo>
                    <a:pt x="39" y="257"/>
                    <a:pt x="9" y="226"/>
                    <a:pt x="9" y="186"/>
                  </a:cubicBezTo>
                  <a:cubicBezTo>
                    <a:pt x="9" y="148"/>
                    <a:pt x="39" y="117"/>
                    <a:pt x="75" y="115"/>
                  </a:cubicBezTo>
                  <a:cubicBezTo>
                    <a:pt x="78" y="115"/>
                    <a:pt x="80" y="113"/>
                    <a:pt x="80" y="110"/>
                  </a:cubicBezTo>
                  <a:cubicBezTo>
                    <a:pt x="80" y="79"/>
                    <a:pt x="105" y="55"/>
                    <a:pt x="137" y="55"/>
                  </a:cubicBezTo>
                  <a:cubicBezTo>
                    <a:pt x="145" y="55"/>
                    <a:pt x="153" y="56"/>
                    <a:pt x="161" y="59"/>
                  </a:cubicBezTo>
                  <a:cubicBezTo>
                    <a:pt x="163" y="60"/>
                    <a:pt x="165" y="59"/>
                    <a:pt x="166" y="57"/>
                  </a:cubicBezTo>
                  <a:cubicBezTo>
                    <a:pt x="185" y="27"/>
                    <a:pt x="215" y="9"/>
                    <a:pt x="248" y="9"/>
                  </a:cubicBezTo>
                  <a:cubicBezTo>
                    <a:pt x="299" y="9"/>
                    <a:pt x="343" y="55"/>
                    <a:pt x="344" y="112"/>
                  </a:cubicBezTo>
                  <a:cubicBezTo>
                    <a:pt x="344" y="114"/>
                    <a:pt x="346" y="116"/>
                    <a:pt x="348" y="117"/>
                  </a:cubicBezTo>
                  <a:cubicBezTo>
                    <a:pt x="382" y="122"/>
                    <a:pt x="406" y="151"/>
                    <a:pt x="406" y="186"/>
                  </a:cubicBezTo>
                  <a:cubicBezTo>
                    <a:pt x="406" y="223"/>
                    <a:pt x="378" y="255"/>
                    <a:pt x="344" y="2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02">
              <a:extLst>
                <a:ext uri="{FF2B5EF4-FFF2-40B4-BE49-F238E27FC236}">
                  <a16:creationId xmlns:a16="http://schemas.microsoft.com/office/drawing/2014/main" id="{54BA6594-B2FB-460F-AE0D-6ACFECC2085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12853" y="4531673"/>
              <a:ext cx="515659" cy="548640"/>
            </a:xfrm>
            <a:custGeom>
              <a:avLst/>
              <a:gdLst>
                <a:gd name="T0" fmla="*/ 160 w 576"/>
                <a:gd name="T1" fmla="*/ 333 h 613"/>
                <a:gd name="T2" fmla="*/ 251 w 576"/>
                <a:gd name="T3" fmla="*/ 413 h 613"/>
                <a:gd name="T4" fmla="*/ 174 w 576"/>
                <a:gd name="T5" fmla="*/ 340 h 613"/>
                <a:gd name="T6" fmla="*/ 50 w 576"/>
                <a:gd name="T7" fmla="*/ 326 h 613"/>
                <a:gd name="T8" fmla="*/ 126 w 576"/>
                <a:gd name="T9" fmla="*/ 420 h 613"/>
                <a:gd name="T10" fmla="*/ 119 w 576"/>
                <a:gd name="T11" fmla="*/ 406 h 613"/>
                <a:gd name="T12" fmla="*/ 119 w 576"/>
                <a:gd name="T13" fmla="*/ 406 h 613"/>
                <a:gd name="T14" fmla="*/ 251 w 576"/>
                <a:gd name="T15" fmla="*/ 199 h 613"/>
                <a:gd name="T16" fmla="*/ 160 w 576"/>
                <a:gd name="T17" fmla="*/ 279 h 613"/>
                <a:gd name="T18" fmla="*/ 237 w 576"/>
                <a:gd name="T19" fmla="*/ 272 h 613"/>
                <a:gd name="T20" fmla="*/ 50 w 576"/>
                <a:gd name="T21" fmla="*/ 192 h 613"/>
                <a:gd name="T22" fmla="*/ 126 w 576"/>
                <a:gd name="T23" fmla="*/ 286 h 613"/>
                <a:gd name="T24" fmla="*/ 119 w 576"/>
                <a:gd name="T25" fmla="*/ 272 h 613"/>
                <a:gd name="T26" fmla="*/ 119 w 576"/>
                <a:gd name="T27" fmla="*/ 272 h 613"/>
                <a:gd name="T28" fmla="*/ 43 w 576"/>
                <a:gd name="T29" fmla="*/ 549 h 613"/>
                <a:gd name="T30" fmla="*/ 133 w 576"/>
                <a:gd name="T31" fmla="*/ 468 h 613"/>
                <a:gd name="T32" fmla="*/ 57 w 576"/>
                <a:gd name="T33" fmla="*/ 475 h 613"/>
                <a:gd name="T34" fmla="*/ 288 w 576"/>
                <a:gd name="T35" fmla="*/ 0 h 613"/>
                <a:gd name="T36" fmla="*/ 0 w 576"/>
                <a:gd name="T37" fmla="*/ 153 h 613"/>
                <a:gd name="T38" fmla="*/ 174 w 576"/>
                <a:gd name="T39" fmla="*/ 606 h 613"/>
                <a:gd name="T40" fmla="*/ 244 w 576"/>
                <a:gd name="T41" fmla="*/ 613 h 613"/>
                <a:gd name="T42" fmla="*/ 456 w 576"/>
                <a:gd name="T43" fmla="*/ 475 h 613"/>
                <a:gd name="T44" fmla="*/ 569 w 576"/>
                <a:gd name="T45" fmla="*/ 613 h 613"/>
                <a:gd name="T46" fmla="*/ 244 w 576"/>
                <a:gd name="T47" fmla="*/ 461 h 613"/>
                <a:gd name="T48" fmla="*/ 14 w 576"/>
                <a:gd name="T49" fmla="*/ 599 h 613"/>
                <a:gd name="T50" fmla="*/ 251 w 576"/>
                <a:gd name="T51" fmla="*/ 599 h 613"/>
                <a:gd name="T52" fmla="*/ 532 w 576"/>
                <a:gd name="T53" fmla="*/ 599 h 613"/>
                <a:gd name="T54" fmla="*/ 442 w 576"/>
                <a:gd name="T55" fmla="*/ 468 h 613"/>
                <a:gd name="T56" fmla="*/ 295 w 576"/>
                <a:gd name="T57" fmla="*/ 14 h 613"/>
                <a:gd name="T58" fmla="*/ 525 w 576"/>
                <a:gd name="T59" fmla="*/ 420 h 613"/>
                <a:gd name="T60" fmla="*/ 449 w 576"/>
                <a:gd name="T61" fmla="*/ 326 h 613"/>
                <a:gd name="T62" fmla="*/ 456 w 576"/>
                <a:gd name="T63" fmla="*/ 340 h 613"/>
                <a:gd name="T64" fmla="*/ 456 w 576"/>
                <a:gd name="T65" fmla="*/ 340 h 613"/>
                <a:gd name="T66" fmla="*/ 414 w 576"/>
                <a:gd name="T67" fmla="*/ 333 h 613"/>
                <a:gd name="T68" fmla="*/ 324 w 576"/>
                <a:gd name="T69" fmla="*/ 413 h 613"/>
                <a:gd name="T70" fmla="*/ 400 w 576"/>
                <a:gd name="T71" fmla="*/ 406 h 613"/>
                <a:gd name="T72" fmla="*/ 525 w 576"/>
                <a:gd name="T73" fmla="*/ 286 h 613"/>
                <a:gd name="T74" fmla="*/ 449 w 576"/>
                <a:gd name="T75" fmla="*/ 192 h 613"/>
                <a:gd name="T76" fmla="*/ 456 w 576"/>
                <a:gd name="T77" fmla="*/ 206 h 613"/>
                <a:gd name="T78" fmla="*/ 456 w 576"/>
                <a:gd name="T79" fmla="*/ 206 h 613"/>
                <a:gd name="T80" fmla="*/ 414 w 576"/>
                <a:gd name="T81" fmla="*/ 199 h 613"/>
                <a:gd name="T82" fmla="*/ 324 w 576"/>
                <a:gd name="T83" fmla="*/ 279 h 613"/>
                <a:gd name="T84" fmla="*/ 400 w 576"/>
                <a:gd name="T85" fmla="*/ 272 h 613"/>
                <a:gd name="T86" fmla="*/ 525 w 576"/>
                <a:gd name="T87" fmla="*/ 153 h 613"/>
                <a:gd name="T88" fmla="*/ 449 w 576"/>
                <a:gd name="T89" fmla="*/ 59 h 613"/>
                <a:gd name="T90" fmla="*/ 456 w 576"/>
                <a:gd name="T91" fmla="*/ 73 h 613"/>
                <a:gd name="T92" fmla="*/ 456 w 576"/>
                <a:gd name="T93" fmla="*/ 73 h 613"/>
                <a:gd name="T94" fmla="*/ 414 w 576"/>
                <a:gd name="T95" fmla="*/ 66 h 613"/>
                <a:gd name="T96" fmla="*/ 324 w 576"/>
                <a:gd name="T97" fmla="*/ 146 h 613"/>
                <a:gd name="T98" fmla="*/ 400 w 576"/>
                <a:gd name="T99" fmla="*/ 139 h 613"/>
                <a:gd name="T100" fmla="*/ 407 w 576"/>
                <a:gd name="T101" fmla="*/ 556 h 613"/>
                <a:gd name="T102" fmla="*/ 331 w 576"/>
                <a:gd name="T103" fmla="*/ 461 h 613"/>
                <a:gd name="T104" fmla="*/ 338 w 576"/>
                <a:gd name="T105" fmla="*/ 475 h 613"/>
                <a:gd name="T106" fmla="*/ 338 w 576"/>
                <a:gd name="T107" fmla="*/ 475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6" h="613">
                  <a:moveTo>
                    <a:pt x="251" y="333"/>
                  </a:moveTo>
                  <a:cubicBezTo>
                    <a:pt x="251" y="329"/>
                    <a:pt x="248" y="326"/>
                    <a:pt x="244" y="326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64" y="326"/>
                    <a:pt x="160" y="329"/>
                    <a:pt x="160" y="333"/>
                  </a:cubicBezTo>
                  <a:cubicBezTo>
                    <a:pt x="160" y="413"/>
                    <a:pt x="160" y="413"/>
                    <a:pt x="160" y="413"/>
                  </a:cubicBezTo>
                  <a:cubicBezTo>
                    <a:pt x="160" y="417"/>
                    <a:pt x="164" y="420"/>
                    <a:pt x="167" y="420"/>
                  </a:cubicBezTo>
                  <a:cubicBezTo>
                    <a:pt x="244" y="420"/>
                    <a:pt x="244" y="420"/>
                    <a:pt x="244" y="420"/>
                  </a:cubicBezTo>
                  <a:cubicBezTo>
                    <a:pt x="248" y="420"/>
                    <a:pt x="251" y="417"/>
                    <a:pt x="251" y="413"/>
                  </a:cubicBezTo>
                  <a:lnTo>
                    <a:pt x="251" y="333"/>
                  </a:lnTo>
                  <a:close/>
                  <a:moveTo>
                    <a:pt x="237" y="406"/>
                  </a:moveTo>
                  <a:cubicBezTo>
                    <a:pt x="174" y="406"/>
                    <a:pt x="174" y="406"/>
                    <a:pt x="174" y="406"/>
                  </a:cubicBezTo>
                  <a:cubicBezTo>
                    <a:pt x="174" y="340"/>
                    <a:pt x="174" y="340"/>
                    <a:pt x="174" y="340"/>
                  </a:cubicBezTo>
                  <a:cubicBezTo>
                    <a:pt x="237" y="340"/>
                    <a:pt x="237" y="340"/>
                    <a:pt x="237" y="340"/>
                  </a:cubicBezTo>
                  <a:lnTo>
                    <a:pt x="237" y="406"/>
                  </a:lnTo>
                  <a:close/>
                  <a:moveTo>
                    <a:pt x="126" y="326"/>
                  </a:moveTo>
                  <a:cubicBezTo>
                    <a:pt x="50" y="326"/>
                    <a:pt x="50" y="326"/>
                    <a:pt x="50" y="326"/>
                  </a:cubicBezTo>
                  <a:cubicBezTo>
                    <a:pt x="46" y="326"/>
                    <a:pt x="43" y="329"/>
                    <a:pt x="43" y="333"/>
                  </a:cubicBezTo>
                  <a:cubicBezTo>
                    <a:pt x="43" y="413"/>
                    <a:pt x="43" y="413"/>
                    <a:pt x="43" y="413"/>
                  </a:cubicBezTo>
                  <a:cubicBezTo>
                    <a:pt x="43" y="417"/>
                    <a:pt x="46" y="420"/>
                    <a:pt x="50" y="420"/>
                  </a:cubicBezTo>
                  <a:cubicBezTo>
                    <a:pt x="126" y="420"/>
                    <a:pt x="126" y="420"/>
                    <a:pt x="126" y="420"/>
                  </a:cubicBezTo>
                  <a:cubicBezTo>
                    <a:pt x="130" y="420"/>
                    <a:pt x="133" y="417"/>
                    <a:pt x="133" y="413"/>
                  </a:cubicBezTo>
                  <a:cubicBezTo>
                    <a:pt x="133" y="333"/>
                    <a:pt x="133" y="333"/>
                    <a:pt x="133" y="333"/>
                  </a:cubicBezTo>
                  <a:cubicBezTo>
                    <a:pt x="133" y="329"/>
                    <a:pt x="130" y="326"/>
                    <a:pt x="126" y="326"/>
                  </a:cubicBezTo>
                  <a:close/>
                  <a:moveTo>
                    <a:pt x="119" y="406"/>
                  </a:moveTo>
                  <a:cubicBezTo>
                    <a:pt x="57" y="406"/>
                    <a:pt x="57" y="406"/>
                    <a:pt x="57" y="406"/>
                  </a:cubicBezTo>
                  <a:cubicBezTo>
                    <a:pt x="57" y="340"/>
                    <a:pt x="57" y="340"/>
                    <a:pt x="57" y="340"/>
                  </a:cubicBezTo>
                  <a:cubicBezTo>
                    <a:pt x="119" y="340"/>
                    <a:pt x="119" y="340"/>
                    <a:pt x="119" y="340"/>
                  </a:cubicBezTo>
                  <a:lnTo>
                    <a:pt x="119" y="406"/>
                  </a:lnTo>
                  <a:close/>
                  <a:moveTo>
                    <a:pt x="167" y="286"/>
                  </a:moveTo>
                  <a:cubicBezTo>
                    <a:pt x="244" y="286"/>
                    <a:pt x="244" y="286"/>
                    <a:pt x="244" y="286"/>
                  </a:cubicBezTo>
                  <a:cubicBezTo>
                    <a:pt x="248" y="286"/>
                    <a:pt x="251" y="283"/>
                    <a:pt x="251" y="279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51" y="195"/>
                    <a:pt x="248" y="192"/>
                    <a:pt x="244" y="192"/>
                  </a:cubicBezTo>
                  <a:cubicBezTo>
                    <a:pt x="167" y="192"/>
                    <a:pt x="167" y="192"/>
                    <a:pt x="167" y="192"/>
                  </a:cubicBezTo>
                  <a:cubicBezTo>
                    <a:pt x="164" y="192"/>
                    <a:pt x="160" y="195"/>
                    <a:pt x="160" y="199"/>
                  </a:cubicBezTo>
                  <a:cubicBezTo>
                    <a:pt x="160" y="279"/>
                    <a:pt x="160" y="279"/>
                    <a:pt x="160" y="279"/>
                  </a:cubicBezTo>
                  <a:cubicBezTo>
                    <a:pt x="160" y="283"/>
                    <a:pt x="164" y="286"/>
                    <a:pt x="167" y="286"/>
                  </a:cubicBezTo>
                  <a:close/>
                  <a:moveTo>
                    <a:pt x="174" y="206"/>
                  </a:moveTo>
                  <a:cubicBezTo>
                    <a:pt x="237" y="206"/>
                    <a:pt x="237" y="206"/>
                    <a:pt x="237" y="206"/>
                  </a:cubicBezTo>
                  <a:cubicBezTo>
                    <a:pt x="237" y="272"/>
                    <a:pt x="237" y="272"/>
                    <a:pt x="237" y="272"/>
                  </a:cubicBezTo>
                  <a:cubicBezTo>
                    <a:pt x="174" y="272"/>
                    <a:pt x="174" y="272"/>
                    <a:pt x="174" y="272"/>
                  </a:cubicBezTo>
                  <a:lnTo>
                    <a:pt x="174" y="206"/>
                  </a:lnTo>
                  <a:close/>
                  <a:moveTo>
                    <a:pt x="126" y="192"/>
                  </a:moveTo>
                  <a:cubicBezTo>
                    <a:pt x="50" y="192"/>
                    <a:pt x="50" y="192"/>
                    <a:pt x="50" y="192"/>
                  </a:cubicBezTo>
                  <a:cubicBezTo>
                    <a:pt x="46" y="192"/>
                    <a:pt x="43" y="195"/>
                    <a:pt x="43" y="199"/>
                  </a:cubicBezTo>
                  <a:cubicBezTo>
                    <a:pt x="43" y="279"/>
                    <a:pt x="43" y="279"/>
                    <a:pt x="43" y="279"/>
                  </a:cubicBezTo>
                  <a:cubicBezTo>
                    <a:pt x="43" y="283"/>
                    <a:pt x="46" y="286"/>
                    <a:pt x="50" y="286"/>
                  </a:cubicBezTo>
                  <a:cubicBezTo>
                    <a:pt x="126" y="286"/>
                    <a:pt x="126" y="286"/>
                    <a:pt x="126" y="286"/>
                  </a:cubicBezTo>
                  <a:cubicBezTo>
                    <a:pt x="130" y="286"/>
                    <a:pt x="133" y="283"/>
                    <a:pt x="133" y="279"/>
                  </a:cubicBezTo>
                  <a:cubicBezTo>
                    <a:pt x="133" y="199"/>
                    <a:pt x="133" y="199"/>
                    <a:pt x="133" y="199"/>
                  </a:cubicBezTo>
                  <a:cubicBezTo>
                    <a:pt x="133" y="195"/>
                    <a:pt x="130" y="192"/>
                    <a:pt x="126" y="192"/>
                  </a:cubicBezTo>
                  <a:close/>
                  <a:moveTo>
                    <a:pt x="119" y="272"/>
                  </a:moveTo>
                  <a:cubicBezTo>
                    <a:pt x="57" y="272"/>
                    <a:pt x="57" y="272"/>
                    <a:pt x="57" y="272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119" y="206"/>
                    <a:pt x="119" y="206"/>
                    <a:pt x="119" y="206"/>
                  </a:cubicBezTo>
                  <a:lnTo>
                    <a:pt x="119" y="272"/>
                  </a:lnTo>
                  <a:close/>
                  <a:moveTo>
                    <a:pt x="126" y="461"/>
                  </a:moveTo>
                  <a:cubicBezTo>
                    <a:pt x="50" y="461"/>
                    <a:pt x="50" y="461"/>
                    <a:pt x="50" y="461"/>
                  </a:cubicBezTo>
                  <a:cubicBezTo>
                    <a:pt x="46" y="461"/>
                    <a:pt x="43" y="465"/>
                    <a:pt x="43" y="468"/>
                  </a:cubicBezTo>
                  <a:cubicBezTo>
                    <a:pt x="43" y="549"/>
                    <a:pt x="43" y="549"/>
                    <a:pt x="43" y="549"/>
                  </a:cubicBezTo>
                  <a:cubicBezTo>
                    <a:pt x="43" y="553"/>
                    <a:pt x="46" y="556"/>
                    <a:pt x="50" y="556"/>
                  </a:cubicBezTo>
                  <a:cubicBezTo>
                    <a:pt x="126" y="556"/>
                    <a:pt x="126" y="556"/>
                    <a:pt x="126" y="556"/>
                  </a:cubicBezTo>
                  <a:cubicBezTo>
                    <a:pt x="130" y="556"/>
                    <a:pt x="133" y="553"/>
                    <a:pt x="133" y="549"/>
                  </a:cubicBezTo>
                  <a:cubicBezTo>
                    <a:pt x="133" y="468"/>
                    <a:pt x="133" y="468"/>
                    <a:pt x="133" y="468"/>
                  </a:cubicBezTo>
                  <a:cubicBezTo>
                    <a:pt x="133" y="465"/>
                    <a:pt x="130" y="461"/>
                    <a:pt x="126" y="461"/>
                  </a:cubicBezTo>
                  <a:close/>
                  <a:moveTo>
                    <a:pt x="119" y="542"/>
                  </a:moveTo>
                  <a:cubicBezTo>
                    <a:pt x="57" y="542"/>
                    <a:pt x="57" y="542"/>
                    <a:pt x="57" y="542"/>
                  </a:cubicBezTo>
                  <a:cubicBezTo>
                    <a:pt x="57" y="475"/>
                    <a:pt x="57" y="475"/>
                    <a:pt x="57" y="475"/>
                  </a:cubicBezTo>
                  <a:cubicBezTo>
                    <a:pt x="119" y="475"/>
                    <a:pt x="119" y="475"/>
                    <a:pt x="119" y="475"/>
                  </a:cubicBezTo>
                  <a:lnTo>
                    <a:pt x="119" y="542"/>
                  </a:lnTo>
                  <a:close/>
                  <a:moveTo>
                    <a:pt x="569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4" y="0"/>
                    <a:pt x="281" y="3"/>
                    <a:pt x="281" y="7"/>
                  </a:cubicBezTo>
                  <a:cubicBezTo>
                    <a:pt x="281" y="146"/>
                    <a:pt x="281" y="146"/>
                    <a:pt x="281" y="146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3" y="146"/>
                    <a:pt x="0" y="149"/>
                    <a:pt x="0" y="153"/>
                  </a:cubicBezTo>
                  <a:cubicBezTo>
                    <a:pt x="0" y="606"/>
                    <a:pt x="0" y="606"/>
                    <a:pt x="0" y="606"/>
                  </a:cubicBezTo>
                  <a:cubicBezTo>
                    <a:pt x="0" y="609"/>
                    <a:pt x="3" y="613"/>
                    <a:pt x="7" y="613"/>
                  </a:cubicBezTo>
                  <a:cubicBezTo>
                    <a:pt x="167" y="613"/>
                    <a:pt x="167" y="613"/>
                    <a:pt x="167" y="613"/>
                  </a:cubicBezTo>
                  <a:cubicBezTo>
                    <a:pt x="171" y="613"/>
                    <a:pt x="174" y="609"/>
                    <a:pt x="174" y="606"/>
                  </a:cubicBezTo>
                  <a:cubicBezTo>
                    <a:pt x="174" y="475"/>
                    <a:pt x="174" y="475"/>
                    <a:pt x="174" y="475"/>
                  </a:cubicBezTo>
                  <a:cubicBezTo>
                    <a:pt x="237" y="475"/>
                    <a:pt x="237" y="475"/>
                    <a:pt x="237" y="475"/>
                  </a:cubicBezTo>
                  <a:cubicBezTo>
                    <a:pt x="237" y="606"/>
                    <a:pt x="237" y="606"/>
                    <a:pt x="237" y="606"/>
                  </a:cubicBezTo>
                  <a:cubicBezTo>
                    <a:pt x="237" y="609"/>
                    <a:pt x="240" y="613"/>
                    <a:pt x="244" y="613"/>
                  </a:cubicBezTo>
                  <a:cubicBezTo>
                    <a:pt x="288" y="613"/>
                    <a:pt x="288" y="613"/>
                    <a:pt x="288" y="613"/>
                  </a:cubicBezTo>
                  <a:cubicBezTo>
                    <a:pt x="449" y="613"/>
                    <a:pt x="449" y="613"/>
                    <a:pt x="449" y="613"/>
                  </a:cubicBezTo>
                  <a:cubicBezTo>
                    <a:pt x="453" y="613"/>
                    <a:pt x="456" y="609"/>
                    <a:pt x="456" y="606"/>
                  </a:cubicBezTo>
                  <a:cubicBezTo>
                    <a:pt x="456" y="475"/>
                    <a:pt x="456" y="475"/>
                    <a:pt x="456" y="475"/>
                  </a:cubicBezTo>
                  <a:cubicBezTo>
                    <a:pt x="518" y="475"/>
                    <a:pt x="518" y="475"/>
                    <a:pt x="518" y="475"/>
                  </a:cubicBezTo>
                  <a:cubicBezTo>
                    <a:pt x="518" y="606"/>
                    <a:pt x="518" y="606"/>
                    <a:pt x="518" y="606"/>
                  </a:cubicBezTo>
                  <a:cubicBezTo>
                    <a:pt x="518" y="609"/>
                    <a:pt x="521" y="613"/>
                    <a:pt x="525" y="613"/>
                  </a:cubicBezTo>
                  <a:cubicBezTo>
                    <a:pt x="569" y="613"/>
                    <a:pt x="569" y="613"/>
                    <a:pt x="569" y="613"/>
                  </a:cubicBezTo>
                  <a:cubicBezTo>
                    <a:pt x="573" y="613"/>
                    <a:pt x="576" y="609"/>
                    <a:pt x="576" y="606"/>
                  </a:cubicBezTo>
                  <a:cubicBezTo>
                    <a:pt x="576" y="7"/>
                    <a:pt x="576" y="7"/>
                    <a:pt x="576" y="7"/>
                  </a:cubicBezTo>
                  <a:cubicBezTo>
                    <a:pt x="576" y="3"/>
                    <a:pt x="573" y="0"/>
                    <a:pt x="569" y="0"/>
                  </a:cubicBezTo>
                  <a:close/>
                  <a:moveTo>
                    <a:pt x="244" y="461"/>
                  </a:moveTo>
                  <a:cubicBezTo>
                    <a:pt x="167" y="461"/>
                    <a:pt x="167" y="461"/>
                    <a:pt x="167" y="461"/>
                  </a:cubicBezTo>
                  <a:cubicBezTo>
                    <a:pt x="164" y="461"/>
                    <a:pt x="160" y="465"/>
                    <a:pt x="160" y="468"/>
                  </a:cubicBezTo>
                  <a:cubicBezTo>
                    <a:pt x="160" y="599"/>
                    <a:pt x="160" y="599"/>
                    <a:pt x="160" y="599"/>
                  </a:cubicBezTo>
                  <a:cubicBezTo>
                    <a:pt x="14" y="599"/>
                    <a:pt x="14" y="599"/>
                    <a:pt x="14" y="599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281" y="160"/>
                    <a:pt x="281" y="160"/>
                    <a:pt x="281" y="160"/>
                  </a:cubicBezTo>
                  <a:cubicBezTo>
                    <a:pt x="281" y="599"/>
                    <a:pt x="281" y="599"/>
                    <a:pt x="281" y="599"/>
                  </a:cubicBezTo>
                  <a:cubicBezTo>
                    <a:pt x="251" y="599"/>
                    <a:pt x="251" y="599"/>
                    <a:pt x="251" y="599"/>
                  </a:cubicBezTo>
                  <a:cubicBezTo>
                    <a:pt x="251" y="468"/>
                    <a:pt x="251" y="468"/>
                    <a:pt x="251" y="468"/>
                  </a:cubicBezTo>
                  <a:cubicBezTo>
                    <a:pt x="251" y="465"/>
                    <a:pt x="248" y="461"/>
                    <a:pt x="244" y="461"/>
                  </a:cubicBezTo>
                  <a:close/>
                  <a:moveTo>
                    <a:pt x="562" y="599"/>
                  </a:moveTo>
                  <a:cubicBezTo>
                    <a:pt x="532" y="599"/>
                    <a:pt x="532" y="599"/>
                    <a:pt x="532" y="599"/>
                  </a:cubicBezTo>
                  <a:cubicBezTo>
                    <a:pt x="532" y="468"/>
                    <a:pt x="532" y="468"/>
                    <a:pt x="532" y="468"/>
                  </a:cubicBezTo>
                  <a:cubicBezTo>
                    <a:pt x="532" y="465"/>
                    <a:pt x="529" y="461"/>
                    <a:pt x="525" y="461"/>
                  </a:cubicBezTo>
                  <a:cubicBezTo>
                    <a:pt x="449" y="461"/>
                    <a:pt x="449" y="461"/>
                    <a:pt x="449" y="461"/>
                  </a:cubicBezTo>
                  <a:cubicBezTo>
                    <a:pt x="445" y="461"/>
                    <a:pt x="442" y="465"/>
                    <a:pt x="442" y="468"/>
                  </a:cubicBezTo>
                  <a:cubicBezTo>
                    <a:pt x="442" y="599"/>
                    <a:pt x="442" y="599"/>
                    <a:pt x="442" y="599"/>
                  </a:cubicBezTo>
                  <a:cubicBezTo>
                    <a:pt x="295" y="599"/>
                    <a:pt x="295" y="599"/>
                    <a:pt x="295" y="599"/>
                  </a:cubicBezTo>
                  <a:cubicBezTo>
                    <a:pt x="295" y="153"/>
                    <a:pt x="295" y="153"/>
                    <a:pt x="295" y="153"/>
                  </a:cubicBezTo>
                  <a:cubicBezTo>
                    <a:pt x="295" y="14"/>
                    <a:pt x="295" y="14"/>
                    <a:pt x="295" y="14"/>
                  </a:cubicBezTo>
                  <a:cubicBezTo>
                    <a:pt x="562" y="14"/>
                    <a:pt x="562" y="14"/>
                    <a:pt x="562" y="14"/>
                  </a:cubicBezTo>
                  <a:lnTo>
                    <a:pt x="562" y="599"/>
                  </a:lnTo>
                  <a:close/>
                  <a:moveTo>
                    <a:pt x="449" y="420"/>
                  </a:moveTo>
                  <a:cubicBezTo>
                    <a:pt x="525" y="420"/>
                    <a:pt x="525" y="420"/>
                    <a:pt x="525" y="420"/>
                  </a:cubicBezTo>
                  <a:cubicBezTo>
                    <a:pt x="529" y="420"/>
                    <a:pt x="532" y="417"/>
                    <a:pt x="532" y="413"/>
                  </a:cubicBezTo>
                  <a:cubicBezTo>
                    <a:pt x="532" y="333"/>
                    <a:pt x="532" y="333"/>
                    <a:pt x="532" y="333"/>
                  </a:cubicBezTo>
                  <a:cubicBezTo>
                    <a:pt x="532" y="329"/>
                    <a:pt x="529" y="326"/>
                    <a:pt x="525" y="326"/>
                  </a:cubicBezTo>
                  <a:cubicBezTo>
                    <a:pt x="449" y="326"/>
                    <a:pt x="449" y="326"/>
                    <a:pt x="449" y="326"/>
                  </a:cubicBezTo>
                  <a:cubicBezTo>
                    <a:pt x="445" y="326"/>
                    <a:pt x="442" y="329"/>
                    <a:pt x="442" y="333"/>
                  </a:cubicBezTo>
                  <a:cubicBezTo>
                    <a:pt x="442" y="413"/>
                    <a:pt x="442" y="413"/>
                    <a:pt x="442" y="413"/>
                  </a:cubicBezTo>
                  <a:cubicBezTo>
                    <a:pt x="442" y="417"/>
                    <a:pt x="445" y="420"/>
                    <a:pt x="449" y="420"/>
                  </a:cubicBezTo>
                  <a:close/>
                  <a:moveTo>
                    <a:pt x="456" y="340"/>
                  </a:moveTo>
                  <a:cubicBezTo>
                    <a:pt x="518" y="340"/>
                    <a:pt x="518" y="340"/>
                    <a:pt x="518" y="340"/>
                  </a:cubicBezTo>
                  <a:cubicBezTo>
                    <a:pt x="518" y="406"/>
                    <a:pt x="518" y="406"/>
                    <a:pt x="518" y="406"/>
                  </a:cubicBezTo>
                  <a:cubicBezTo>
                    <a:pt x="456" y="406"/>
                    <a:pt x="456" y="406"/>
                    <a:pt x="456" y="406"/>
                  </a:cubicBezTo>
                  <a:lnTo>
                    <a:pt x="456" y="340"/>
                  </a:lnTo>
                  <a:close/>
                  <a:moveTo>
                    <a:pt x="331" y="420"/>
                  </a:moveTo>
                  <a:cubicBezTo>
                    <a:pt x="407" y="420"/>
                    <a:pt x="407" y="420"/>
                    <a:pt x="407" y="420"/>
                  </a:cubicBezTo>
                  <a:cubicBezTo>
                    <a:pt x="411" y="420"/>
                    <a:pt x="414" y="417"/>
                    <a:pt x="414" y="413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4" y="329"/>
                    <a:pt x="411" y="326"/>
                    <a:pt x="407" y="326"/>
                  </a:cubicBezTo>
                  <a:cubicBezTo>
                    <a:pt x="331" y="326"/>
                    <a:pt x="331" y="326"/>
                    <a:pt x="331" y="326"/>
                  </a:cubicBezTo>
                  <a:cubicBezTo>
                    <a:pt x="327" y="326"/>
                    <a:pt x="324" y="329"/>
                    <a:pt x="324" y="333"/>
                  </a:cubicBezTo>
                  <a:cubicBezTo>
                    <a:pt x="324" y="413"/>
                    <a:pt x="324" y="413"/>
                    <a:pt x="324" y="413"/>
                  </a:cubicBezTo>
                  <a:cubicBezTo>
                    <a:pt x="324" y="417"/>
                    <a:pt x="327" y="420"/>
                    <a:pt x="331" y="420"/>
                  </a:cubicBezTo>
                  <a:close/>
                  <a:moveTo>
                    <a:pt x="338" y="340"/>
                  </a:moveTo>
                  <a:cubicBezTo>
                    <a:pt x="400" y="340"/>
                    <a:pt x="400" y="340"/>
                    <a:pt x="400" y="340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338" y="406"/>
                    <a:pt x="338" y="406"/>
                    <a:pt x="338" y="406"/>
                  </a:cubicBezTo>
                  <a:lnTo>
                    <a:pt x="338" y="340"/>
                  </a:lnTo>
                  <a:close/>
                  <a:moveTo>
                    <a:pt x="449" y="286"/>
                  </a:moveTo>
                  <a:cubicBezTo>
                    <a:pt x="525" y="286"/>
                    <a:pt x="525" y="286"/>
                    <a:pt x="525" y="286"/>
                  </a:cubicBezTo>
                  <a:cubicBezTo>
                    <a:pt x="529" y="286"/>
                    <a:pt x="532" y="283"/>
                    <a:pt x="532" y="279"/>
                  </a:cubicBezTo>
                  <a:cubicBezTo>
                    <a:pt x="532" y="199"/>
                    <a:pt x="532" y="199"/>
                    <a:pt x="532" y="199"/>
                  </a:cubicBezTo>
                  <a:cubicBezTo>
                    <a:pt x="532" y="195"/>
                    <a:pt x="529" y="192"/>
                    <a:pt x="525" y="192"/>
                  </a:cubicBezTo>
                  <a:cubicBezTo>
                    <a:pt x="449" y="192"/>
                    <a:pt x="449" y="192"/>
                    <a:pt x="449" y="192"/>
                  </a:cubicBezTo>
                  <a:cubicBezTo>
                    <a:pt x="445" y="192"/>
                    <a:pt x="442" y="195"/>
                    <a:pt x="442" y="199"/>
                  </a:cubicBezTo>
                  <a:cubicBezTo>
                    <a:pt x="442" y="279"/>
                    <a:pt x="442" y="279"/>
                    <a:pt x="442" y="279"/>
                  </a:cubicBezTo>
                  <a:cubicBezTo>
                    <a:pt x="442" y="283"/>
                    <a:pt x="445" y="286"/>
                    <a:pt x="449" y="286"/>
                  </a:cubicBezTo>
                  <a:close/>
                  <a:moveTo>
                    <a:pt x="456" y="206"/>
                  </a:moveTo>
                  <a:cubicBezTo>
                    <a:pt x="518" y="206"/>
                    <a:pt x="518" y="206"/>
                    <a:pt x="518" y="206"/>
                  </a:cubicBezTo>
                  <a:cubicBezTo>
                    <a:pt x="518" y="272"/>
                    <a:pt x="518" y="272"/>
                    <a:pt x="518" y="272"/>
                  </a:cubicBezTo>
                  <a:cubicBezTo>
                    <a:pt x="456" y="272"/>
                    <a:pt x="456" y="272"/>
                    <a:pt x="456" y="272"/>
                  </a:cubicBezTo>
                  <a:lnTo>
                    <a:pt x="456" y="206"/>
                  </a:lnTo>
                  <a:close/>
                  <a:moveTo>
                    <a:pt x="331" y="286"/>
                  </a:moveTo>
                  <a:cubicBezTo>
                    <a:pt x="407" y="286"/>
                    <a:pt x="407" y="286"/>
                    <a:pt x="407" y="286"/>
                  </a:cubicBezTo>
                  <a:cubicBezTo>
                    <a:pt x="411" y="286"/>
                    <a:pt x="414" y="283"/>
                    <a:pt x="414" y="279"/>
                  </a:cubicBezTo>
                  <a:cubicBezTo>
                    <a:pt x="414" y="199"/>
                    <a:pt x="414" y="199"/>
                    <a:pt x="414" y="199"/>
                  </a:cubicBezTo>
                  <a:cubicBezTo>
                    <a:pt x="414" y="195"/>
                    <a:pt x="411" y="192"/>
                    <a:pt x="407" y="192"/>
                  </a:cubicBezTo>
                  <a:cubicBezTo>
                    <a:pt x="331" y="192"/>
                    <a:pt x="331" y="192"/>
                    <a:pt x="331" y="192"/>
                  </a:cubicBezTo>
                  <a:cubicBezTo>
                    <a:pt x="327" y="192"/>
                    <a:pt x="324" y="195"/>
                    <a:pt x="324" y="199"/>
                  </a:cubicBezTo>
                  <a:cubicBezTo>
                    <a:pt x="324" y="279"/>
                    <a:pt x="324" y="279"/>
                    <a:pt x="324" y="279"/>
                  </a:cubicBezTo>
                  <a:cubicBezTo>
                    <a:pt x="324" y="283"/>
                    <a:pt x="327" y="286"/>
                    <a:pt x="331" y="286"/>
                  </a:cubicBezTo>
                  <a:close/>
                  <a:moveTo>
                    <a:pt x="338" y="206"/>
                  </a:moveTo>
                  <a:cubicBezTo>
                    <a:pt x="400" y="206"/>
                    <a:pt x="400" y="206"/>
                    <a:pt x="400" y="206"/>
                  </a:cubicBezTo>
                  <a:cubicBezTo>
                    <a:pt x="400" y="272"/>
                    <a:pt x="400" y="272"/>
                    <a:pt x="400" y="272"/>
                  </a:cubicBezTo>
                  <a:cubicBezTo>
                    <a:pt x="338" y="272"/>
                    <a:pt x="338" y="272"/>
                    <a:pt x="338" y="272"/>
                  </a:cubicBezTo>
                  <a:lnTo>
                    <a:pt x="338" y="206"/>
                  </a:lnTo>
                  <a:close/>
                  <a:moveTo>
                    <a:pt x="449" y="153"/>
                  </a:moveTo>
                  <a:cubicBezTo>
                    <a:pt x="525" y="153"/>
                    <a:pt x="525" y="153"/>
                    <a:pt x="525" y="153"/>
                  </a:cubicBezTo>
                  <a:cubicBezTo>
                    <a:pt x="529" y="153"/>
                    <a:pt x="532" y="150"/>
                    <a:pt x="532" y="146"/>
                  </a:cubicBezTo>
                  <a:cubicBezTo>
                    <a:pt x="532" y="66"/>
                    <a:pt x="532" y="66"/>
                    <a:pt x="532" y="66"/>
                  </a:cubicBezTo>
                  <a:cubicBezTo>
                    <a:pt x="532" y="62"/>
                    <a:pt x="529" y="59"/>
                    <a:pt x="525" y="59"/>
                  </a:cubicBezTo>
                  <a:cubicBezTo>
                    <a:pt x="449" y="59"/>
                    <a:pt x="449" y="59"/>
                    <a:pt x="449" y="59"/>
                  </a:cubicBezTo>
                  <a:cubicBezTo>
                    <a:pt x="445" y="59"/>
                    <a:pt x="442" y="62"/>
                    <a:pt x="442" y="66"/>
                  </a:cubicBezTo>
                  <a:cubicBezTo>
                    <a:pt x="442" y="146"/>
                    <a:pt x="442" y="146"/>
                    <a:pt x="442" y="146"/>
                  </a:cubicBezTo>
                  <a:cubicBezTo>
                    <a:pt x="442" y="150"/>
                    <a:pt x="445" y="153"/>
                    <a:pt x="449" y="153"/>
                  </a:cubicBezTo>
                  <a:close/>
                  <a:moveTo>
                    <a:pt x="456" y="73"/>
                  </a:moveTo>
                  <a:cubicBezTo>
                    <a:pt x="518" y="73"/>
                    <a:pt x="518" y="73"/>
                    <a:pt x="518" y="73"/>
                  </a:cubicBezTo>
                  <a:cubicBezTo>
                    <a:pt x="518" y="139"/>
                    <a:pt x="518" y="139"/>
                    <a:pt x="518" y="139"/>
                  </a:cubicBezTo>
                  <a:cubicBezTo>
                    <a:pt x="456" y="139"/>
                    <a:pt x="456" y="139"/>
                    <a:pt x="456" y="139"/>
                  </a:cubicBezTo>
                  <a:lnTo>
                    <a:pt x="456" y="73"/>
                  </a:lnTo>
                  <a:close/>
                  <a:moveTo>
                    <a:pt x="331" y="153"/>
                  </a:moveTo>
                  <a:cubicBezTo>
                    <a:pt x="407" y="153"/>
                    <a:pt x="407" y="153"/>
                    <a:pt x="407" y="153"/>
                  </a:cubicBezTo>
                  <a:cubicBezTo>
                    <a:pt x="411" y="153"/>
                    <a:pt x="414" y="150"/>
                    <a:pt x="414" y="146"/>
                  </a:cubicBezTo>
                  <a:cubicBezTo>
                    <a:pt x="414" y="66"/>
                    <a:pt x="414" y="66"/>
                    <a:pt x="414" y="66"/>
                  </a:cubicBezTo>
                  <a:cubicBezTo>
                    <a:pt x="414" y="62"/>
                    <a:pt x="411" y="59"/>
                    <a:pt x="407" y="59"/>
                  </a:cubicBezTo>
                  <a:cubicBezTo>
                    <a:pt x="331" y="59"/>
                    <a:pt x="331" y="59"/>
                    <a:pt x="331" y="59"/>
                  </a:cubicBezTo>
                  <a:cubicBezTo>
                    <a:pt x="327" y="59"/>
                    <a:pt x="324" y="62"/>
                    <a:pt x="324" y="66"/>
                  </a:cubicBezTo>
                  <a:cubicBezTo>
                    <a:pt x="324" y="146"/>
                    <a:pt x="324" y="146"/>
                    <a:pt x="324" y="146"/>
                  </a:cubicBezTo>
                  <a:cubicBezTo>
                    <a:pt x="324" y="150"/>
                    <a:pt x="327" y="153"/>
                    <a:pt x="331" y="153"/>
                  </a:cubicBezTo>
                  <a:close/>
                  <a:moveTo>
                    <a:pt x="338" y="73"/>
                  </a:moveTo>
                  <a:cubicBezTo>
                    <a:pt x="400" y="73"/>
                    <a:pt x="400" y="73"/>
                    <a:pt x="400" y="73"/>
                  </a:cubicBezTo>
                  <a:cubicBezTo>
                    <a:pt x="400" y="139"/>
                    <a:pt x="400" y="139"/>
                    <a:pt x="400" y="139"/>
                  </a:cubicBezTo>
                  <a:cubicBezTo>
                    <a:pt x="338" y="139"/>
                    <a:pt x="338" y="139"/>
                    <a:pt x="338" y="139"/>
                  </a:cubicBezTo>
                  <a:lnTo>
                    <a:pt x="338" y="73"/>
                  </a:lnTo>
                  <a:close/>
                  <a:moveTo>
                    <a:pt x="331" y="556"/>
                  </a:moveTo>
                  <a:cubicBezTo>
                    <a:pt x="407" y="556"/>
                    <a:pt x="407" y="556"/>
                    <a:pt x="407" y="556"/>
                  </a:cubicBezTo>
                  <a:cubicBezTo>
                    <a:pt x="411" y="556"/>
                    <a:pt x="414" y="553"/>
                    <a:pt x="414" y="549"/>
                  </a:cubicBezTo>
                  <a:cubicBezTo>
                    <a:pt x="414" y="468"/>
                    <a:pt x="414" y="468"/>
                    <a:pt x="414" y="468"/>
                  </a:cubicBezTo>
                  <a:cubicBezTo>
                    <a:pt x="414" y="465"/>
                    <a:pt x="411" y="461"/>
                    <a:pt x="407" y="461"/>
                  </a:cubicBezTo>
                  <a:cubicBezTo>
                    <a:pt x="331" y="461"/>
                    <a:pt x="331" y="461"/>
                    <a:pt x="331" y="461"/>
                  </a:cubicBezTo>
                  <a:cubicBezTo>
                    <a:pt x="327" y="461"/>
                    <a:pt x="324" y="465"/>
                    <a:pt x="324" y="468"/>
                  </a:cubicBezTo>
                  <a:cubicBezTo>
                    <a:pt x="324" y="549"/>
                    <a:pt x="324" y="549"/>
                    <a:pt x="324" y="549"/>
                  </a:cubicBezTo>
                  <a:cubicBezTo>
                    <a:pt x="324" y="553"/>
                    <a:pt x="327" y="556"/>
                    <a:pt x="331" y="556"/>
                  </a:cubicBezTo>
                  <a:close/>
                  <a:moveTo>
                    <a:pt x="338" y="475"/>
                  </a:moveTo>
                  <a:cubicBezTo>
                    <a:pt x="400" y="475"/>
                    <a:pt x="400" y="475"/>
                    <a:pt x="400" y="475"/>
                  </a:cubicBezTo>
                  <a:cubicBezTo>
                    <a:pt x="400" y="542"/>
                    <a:pt x="400" y="542"/>
                    <a:pt x="400" y="542"/>
                  </a:cubicBezTo>
                  <a:cubicBezTo>
                    <a:pt x="338" y="542"/>
                    <a:pt x="338" y="542"/>
                    <a:pt x="338" y="542"/>
                  </a:cubicBezTo>
                  <a:lnTo>
                    <a:pt x="338" y="475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102">
              <a:extLst>
                <a:ext uri="{FF2B5EF4-FFF2-40B4-BE49-F238E27FC236}">
                  <a16:creationId xmlns:a16="http://schemas.microsoft.com/office/drawing/2014/main" id="{C13EA409-A368-4E21-9781-7DEDDF9AABC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16050" y="4531673"/>
              <a:ext cx="515659" cy="548640"/>
            </a:xfrm>
            <a:custGeom>
              <a:avLst/>
              <a:gdLst>
                <a:gd name="T0" fmla="*/ 160 w 576"/>
                <a:gd name="T1" fmla="*/ 333 h 613"/>
                <a:gd name="T2" fmla="*/ 251 w 576"/>
                <a:gd name="T3" fmla="*/ 413 h 613"/>
                <a:gd name="T4" fmla="*/ 174 w 576"/>
                <a:gd name="T5" fmla="*/ 340 h 613"/>
                <a:gd name="T6" fmla="*/ 50 w 576"/>
                <a:gd name="T7" fmla="*/ 326 h 613"/>
                <a:gd name="T8" fmla="*/ 126 w 576"/>
                <a:gd name="T9" fmla="*/ 420 h 613"/>
                <a:gd name="T10" fmla="*/ 119 w 576"/>
                <a:gd name="T11" fmla="*/ 406 h 613"/>
                <a:gd name="T12" fmla="*/ 119 w 576"/>
                <a:gd name="T13" fmla="*/ 406 h 613"/>
                <a:gd name="T14" fmla="*/ 251 w 576"/>
                <a:gd name="T15" fmla="*/ 199 h 613"/>
                <a:gd name="T16" fmla="*/ 160 w 576"/>
                <a:gd name="T17" fmla="*/ 279 h 613"/>
                <a:gd name="T18" fmla="*/ 237 w 576"/>
                <a:gd name="T19" fmla="*/ 272 h 613"/>
                <a:gd name="T20" fmla="*/ 50 w 576"/>
                <a:gd name="T21" fmla="*/ 192 h 613"/>
                <a:gd name="T22" fmla="*/ 126 w 576"/>
                <a:gd name="T23" fmla="*/ 286 h 613"/>
                <a:gd name="T24" fmla="*/ 119 w 576"/>
                <a:gd name="T25" fmla="*/ 272 h 613"/>
                <a:gd name="T26" fmla="*/ 119 w 576"/>
                <a:gd name="T27" fmla="*/ 272 h 613"/>
                <a:gd name="T28" fmla="*/ 43 w 576"/>
                <a:gd name="T29" fmla="*/ 549 h 613"/>
                <a:gd name="T30" fmla="*/ 133 w 576"/>
                <a:gd name="T31" fmla="*/ 468 h 613"/>
                <a:gd name="T32" fmla="*/ 57 w 576"/>
                <a:gd name="T33" fmla="*/ 475 h 613"/>
                <a:gd name="T34" fmla="*/ 288 w 576"/>
                <a:gd name="T35" fmla="*/ 0 h 613"/>
                <a:gd name="T36" fmla="*/ 0 w 576"/>
                <a:gd name="T37" fmla="*/ 153 h 613"/>
                <a:gd name="T38" fmla="*/ 174 w 576"/>
                <a:gd name="T39" fmla="*/ 606 h 613"/>
                <a:gd name="T40" fmla="*/ 244 w 576"/>
                <a:gd name="T41" fmla="*/ 613 h 613"/>
                <a:gd name="T42" fmla="*/ 456 w 576"/>
                <a:gd name="T43" fmla="*/ 475 h 613"/>
                <a:gd name="T44" fmla="*/ 569 w 576"/>
                <a:gd name="T45" fmla="*/ 613 h 613"/>
                <a:gd name="T46" fmla="*/ 244 w 576"/>
                <a:gd name="T47" fmla="*/ 461 h 613"/>
                <a:gd name="T48" fmla="*/ 14 w 576"/>
                <a:gd name="T49" fmla="*/ 599 h 613"/>
                <a:gd name="T50" fmla="*/ 251 w 576"/>
                <a:gd name="T51" fmla="*/ 599 h 613"/>
                <a:gd name="T52" fmla="*/ 532 w 576"/>
                <a:gd name="T53" fmla="*/ 599 h 613"/>
                <a:gd name="T54" fmla="*/ 442 w 576"/>
                <a:gd name="T55" fmla="*/ 468 h 613"/>
                <a:gd name="T56" fmla="*/ 295 w 576"/>
                <a:gd name="T57" fmla="*/ 14 h 613"/>
                <a:gd name="T58" fmla="*/ 525 w 576"/>
                <a:gd name="T59" fmla="*/ 420 h 613"/>
                <a:gd name="T60" fmla="*/ 449 w 576"/>
                <a:gd name="T61" fmla="*/ 326 h 613"/>
                <a:gd name="T62" fmla="*/ 456 w 576"/>
                <a:gd name="T63" fmla="*/ 340 h 613"/>
                <a:gd name="T64" fmla="*/ 456 w 576"/>
                <a:gd name="T65" fmla="*/ 340 h 613"/>
                <a:gd name="T66" fmla="*/ 414 w 576"/>
                <a:gd name="T67" fmla="*/ 333 h 613"/>
                <a:gd name="T68" fmla="*/ 324 w 576"/>
                <a:gd name="T69" fmla="*/ 413 h 613"/>
                <a:gd name="T70" fmla="*/ 400 w 576"/>
                <a:gd name="T71" fmla="*/ 406 h 613"/>
                <a:gd name="T72" fmla="*/ 525 w 576"/>
                <a:gd name="T73" fmla="*/ 286 h 613"/>
                <a:gd name="T74" fmla="*/ 449 w 576"/>
                <a:gd name="T75" fmla="*/ 192 h 613"/>
                <a:gd name="T76" fmla="*/ 456 w 576"/>
                <a:gd name="T77" fmla="*/ 206 h 613"/>
                <a:gd name="T78" fmla="*/ 456 w 576"/>
                <a:gd name="T79" fmla="*/ 206 h 613"/>
                <a:gd name="T80" fmla="*/ 414 w 576"/>
                <a:gd name="T81" fmla="*/ 199 h 613"/>
                <a:gd name="T82" fmla="*/ 324 w 576"/>
                <a:gd name="T83" fmla="*/ 279 h 613"/>
                <a:gd name="T84" fmla="*/ 400 w 576"/>
                <a:gd name="T85" fmla="*/ 272 h 613"/>
                <a:gd name="T86" fmla="*/ 525 w 576"/>
                <a:gd name="T87" fmla="*/ 153 h 613"/>
                <a:gd name="T88" fmla="*/ 449 w 576"/>
                <a:gd name="T89" fmla="*/ 59 h 613"/>
                <a:gd name="T90" fmla="*/ 456 w 576"/>
                <a:gd name="T91" fmla="*/ 73 h 613"/>
                <a:gd name="T92" fmla="*/ 456 w 576"/>
                <a:gd name="T93" fmla="*/ 73 h 613"/>
                <a:gd name="T94" fmla="*/ 414 w 576"/>
                <a:gd name="T95" fmla="*/ 66 h 613"/>
                <a:gd name="T96" fmla="*/ 324 w 576"/>
                <a:gd name="T97" fmla="*/ 146 h 613"/>
                <a:gd name="T98" fmla="*/ 400 w 576"/>
                <a:gd name="T99" fmla="*/ 139 h 613"/>
                <a:gd name="T100" fmla="*/ 407 w 576"/>
                <a:gd name="T101" fmla="*/ 556 h 613"/>
                <a:gd name="T102" fmla="*/ 331 w 576"/>
                <a:gd name="T103" fmla="*/ 461 h 613"/>
                <a:gd name="T104" fmla="*/ 338 w 576"/>
                <a:gd name="T105" fmla="*/ 475 h 613"/>
                <a:gd name="T106" fmla="*/ 338 w 576"/>
                <a:gd name="T107" fmla="*/ 475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6" h="613">
                  <a:moveTo>
                    <a:pt x="251" y="333"/>
                  </a:moveTo>
                  <a:cubicBezTo>
                    <a:pt x="251" y="329"/>
                    <a:pt x="248" y="326"/>
                    <a:pt x="244" y="326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64" y="326"/>
                    <a:pt x="160" y="329"/>
                    <a:pt x="160" y="333"/>
                  </a:cubicBezTo>
                  <a:cubicBezTo>
                    <a:pt x="160" y="413"/>
                    <a:pt x="160" y="413"/>
                    <a:pt x="160" y="413"/>
                  </a:cubicBezTo>
                  <a:cubicBezTo>
                    <a:pt x="160" y="417"/>
                    <a:pt x="164" y="420"/>
                    <a:pt x="167" y="420"/>
                  </a:cubicBezTo>
                  <a:cubicBezTo>
                    <a:pt x="244" y="420"/>
                    <a:pt x="244" y="420"/>
                    <a:pt x="244" y="420"/>
                  </a:cubicBezTo>
                  <a:cubicBezTo>
                    <a:pt x="248" y="420"/>
                    <a:pt x="251" y="417"/>
                    <a:pt x="251" y="413"/>
                  </a:cubicBezTo>
                  <a:lnTo>
                    <a:pt x="251" y="333"/>
                  </a:lnTo>
                  <a:close/>
                  <a:moveTo>
                    <a:pt x="237" y="406"/>
                  </a:moveTo>
                  <a:cubicBezTo>
                    <a:pt x="174" y="406"/>
                    <a:pt x="174" y="406"/>
                    <a:pt x="174" y="406"/>
                  </a:cubicBezTo>
                  <a:cubicBezTo>
                    <a:pt x="174" y="340"/>
                    <a:pt x="174" y="340"/>
                    <a:pt x="174" y="340"/>
                  </a:cubicBezTo>
                  <a:cubicBezTo>
                    <a:pt x="237" y="340"/>
                    <a:pt x="237" y="340"/>
                    <a:pt x="237" y="340"/>
                  </a:cubicBezTo>
                  <a:lnTo>
                    <a:pt x="237" y="406"/>
                  </a:lnTo>
                  <a:close/>
                  <a:moveTo>
                    <a:pt x="126" y="326"/>
                  </a:moveTo>
                  <a:cubicBezTo>
                    <a:pt x="50" y="326"/>
                    <a:pt x="50" y="326"/>
                    <a:pt x="50" y="326"/>
                  </a:cubicBezTo>
                  <a:cubicBezTo>
                    <a:pt x="46" y="326"/>
                    <a:pt x="43" y="329"/>
                    <a:pt x="43" y="333"/>
                  </a:cubicBezTo>
                  <a:cubicBezTo>
                    <a:pt x="43" y="413"/>
                    <a:pt x="43" y="413"/>
                    <a:pt x="43" y="413"/>
                  </a:cubicBezTo>
                  <a:cubicBezTo>
                    <a:pt x="43" y="417"/>
                    <a:pt x="46" y="420"/>
                    <a:pt x="50" y="420"/>
                  </a:cubicBezTo>
                  <a:cubicBezTo>
                    <a:pt x="126" y="420"/>
                    <a:pt x="126" y="420"/>
                    <a:pt x="126" y="420"/>
                  </a:cubicBezTo>
                  <a:cubicBezTo>
                    <a:pt x="130" y="420"/>
                    <a:pt x="133" y="417"/>
                    <a:pt x="133" y="413"/>
                  </a:cubicBezTo>
                  <a:cubicBezTo>
                    <a:pt x="133" y="333"/>
                    <a:pt x="133" y="333"/>
                    <a:pt x="133" y="333"/>
                  </a:cubicBezTo>
                  <a:cubicBezTo>
                    <a:pt x="133" y="329"/>
                    <a:pt x="130" y="326"/>
                    <a:pt x="126" y="326"/>
                  </a:cubicBezTo>
                  <a:close/>
                  <a:moveTo>
                    <a:pt x="119" y="406"/>
                  </a:moveTo>
                  <a:cubicBezTo>
                    <a:pt x="57" y="406"/>
                    <a:pt x="57" y="406"/>
                    <a:pt x="57" y="406"/>
                  </a:cubicBezTo>
                  <a:cubicBezTo>
                    <a:pt x="57" y="340"/>
                    <a:pt x="57" y="340"/>
                    <a:pt x="57" y="340"/>
                  </a:cubicBezTo>
                  <a:cubicBezTo>
                    <a:pt x="119" y="340"/>
                    <a:pt x="119" y="340"/>
                    <a:pt x="119" y="340"/>
                  </a:cubicBezTo>
                  <a:lnTo>
                    <a:pt x="119" y="406"/>
                  </a:lnTo>
                  <a:close/>
                  <a:moveTo>
                    <a:pt x="167" y="286"/>
                  </a:moveTo>
                  <a:cubicBezTo>
                    <a:pt x="244" y="286"/>
                    <a:pt x="244" y="286"/>
                    <a:pt x="244" y="286"/>
                  </a:cubicBezTo>
                  <a:cubicBezTo>
                    <a:pt x="248" y="286"/>
                    <a:pt x="251" y="283"/>
                    <a:pt x="251" y="279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51" y="195"/>
                    <a:pt x="248" y="192"/>
                    <a:pt x="244" y="192"/>
                  </a:cubicBezTo>
                  <a:cubicBezTo>
                    <a:pt x="167" y="192"/>
                    <a:pt x="167" y="192"/>
                    <a:pt x="167" y="192"/>
                  </a:cubicBezTo>
                  <a:cubicBezTo>
                    <a:pt x="164" y="192"/>
                    <a:pt x="160" y="195"/>
                    <a:pt x="160" y="199"/>
                  </a:cubicBezTo>
                  <a:cubicBezTo>
                    <a:pt x="160" y="279"/>
                    <a:pt x="160" y="279"/>
                    <a:pt x="160" y="279"/>
                  </a:cubicBezTo>
                  <a:cubicBezTo>
                    <a:pt x="160" y="283"/>
                    <a:pt x="164" y="286"/>
                    <a:pt x="167" y="286"/>
                  </a:cubicBezTo>
                  <a:close/>
                  <a:moveTo>
                    <a:pt x="174" y="206"/>
                  </a:moveTo>
                  <a:cubicBezTo>
                    <a:pt x="237" y="206"/>
                    <a:pt x="237" y="206"/>
                    <a:pt x="237" y="206"/>
                  </a:cubicBezTo>
                  <a:cubicBezTo>
                    <a:pt x="237" y="272"/>
                    <a:pt x="237" y="272"/>
                    <a:pt x="237" y="272"/>
                  </a:cubicBezTo>
                  <a:cubicBezTo>
                    <a:pt x="174" y="272"/>
                    <a:pt x="174" y="272"/>
                    <a:pt x="174" y="272"/>
                  </a:cubicBezTo>
                  <a:lnTo>
                    <a:pt x="174" y="206"/>
                  </a:lnTo>
                  <a:close/>
                  <a:moveTo>
                    <a:pt x="126" y="192"/>
                  </a:moveTo>
                  <a:cubicBezTo>
                    <a:pt x="50" y="192"/>
                    <a:pt x="50" y="192"/>
                    <a:pt x="50" y="192"/>
                  </a:cubicBezTo>
                  <a:cubicBezTo>
                    <a:pt x="46" y="192"/>
                    <a:pt x="43" y="195"/>
                    <a:pt x="43" y="199"/>
                  </a:cubicBezTo>
                  <a:cubicBezTo>
                    <a:pt x="43" y="279"/>
                    <a:pt x="43" y="279"/>
                    <a:pt x="43" y="279"/>
                  </a:cubicBezTo>
                  <a:cubicBezTo>
                    <a:pt x="43" y="283"/>
                    <a:pt x="46" y="286"/>
                    <a:pt x="50" y="286"/>
                  </a:cubicBezTo>
                  <a:cubicBezTo>
                    <a:pt x="126" y="286"/>
                    <a:pt x="126" y="286"/>
                    <a:pt x="126" y="286"/>
                  </a:cubicBezTo>
                  <a:cubicBezTo>
                    <a:pt x="130" y="286"/>
                    <a:pt x="133" y="283"/>
                    <a:pt x="133" y="279"/>
                  </a:cubicBezTo>
                  <a:cubicBezTo>
                    <a:pt x="133" y="199"/>
                    <a:pt x="133" y="199"/>
                    <a:pt x="133" y="199"/>
                  </a:cubicBezTo>
                  <a:cubicBezTo>
                    <a:pt x="133" y="195"/>
                    <a:pt x="130" y="192"/>
                    <a:pt x="126" y="192"/>
                  </a:cubicBezTo>
                  <a:close/>
                  <a:moveTo>
                    <a:pt x="119" y="272"/>
                  </a:moveTo>
                  <a:cubicBezTo>
                    <a:pt x="57" y="272"/>
                    <a:pt x="57" y="272"/>
                    <a:pt x="57" y="272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119" y="206"/>
                    <a:pt x="119" y="206"/>
                    <a:pt x="119" y="206"/>
                  </a:cubicBezTo>
                  <a:lnTo>
                    <a:pt x="119" y="272"/>
                  </a:lnTo>
                  <a:close/>
                  <a:moveTo>
                    <a:pt x="126" y="461"/>
                  </a:moveTo>
                  <a:cubicBezTo>
                    <a:pt x="50" y="461"/>
                    <a:pt x="50" y="461"/>
                    <a:pt x="50" y="461"/>
                  </a:cubicBezTo>
                  <a:cubicBezTo>
                    <a:pt x="46" y="461"/>
                    <a:pt x="43" y="465"/>
                    <a:pt x="43" y="468"/>
                  </a:cubicBezTo>
                  <a:cubicBezTo>
                    <a:pt x="43" y="549"/>
                    <a:pt x="43" y="549"/>
                    <a:pt x="43" y="549"/>
                  </a:cubicBezTo>
                  <a:cubicBezTo>
                    <a:pt x="43" y="553"/>
                    <a:pt x="46" y="556"/>
                    <a:pt x="50" y="556"/>
                  </a:cubicBezTo>
                  <a:cubicBezTo>
                    <a:pt x="126" y="556"/>
                    <a:pt x="126" y="556"/>
                    <a:pt x="126" y="556"/>
                  </a:cubicBezTo>
                  <a:cubicBezTo>
                    <a:pt x="130" y="556"/>
                    <a:pt x="133" y="553"/>
                    <a:pt x="133" y="549"/>
                  </a:cubicBezTo>
                  <a:cubicBezTo>
                    <a:pt x="133" y="468"/>
                    <a:pt x="133" y="468"/>
                    <a:pt x="133" y="468"/>
                  </a:cubicBezTo>
                  <a:cubicBezTo>
                    <a:pt x="133" y="465"/>
                    <a:pt x="130" y="461"/>
                    <a:pt x="126" y="461"/>
                  </a:cubicBezTo>
                  <a:close/>
                  <a:moveTo>
                    <a:pt x="119" y="542"/>
                  </a:moveTo>
                  <a:cubicBezTo>
                    <a:pt x="57" y="542"/>
                    <a:pt x="57" y="542"/>
                    <a:pt x="57" y="542"/>
                  </a:cubicBezTo>
                  <a:cubicBezTo>
                    <a:pt x="57" y="475"/>
                    <a:pt x="57" y="475"/>
                    <a:pt x="57" y="475"/>
                  </a:cubicBezTo>
                  <a:cubicBezTo>
                    <a:pt x="119" y="475"/>
                    <a:pt x="119" y="475"/>
                    <a:pt x="119" y="475"/>
                  </a:cubicBezTo>
                  <a:lnTo>
                    <a:pt x="119" y="542"/>
                  </a:lnTo>
                  <a:close/>
                  <a:moveTo>
                    <a:pt x="569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4" y="0"/>
                    <a:pt x="281" y="3"/>
                    <a:pt x="281" y="7"/>
                  </a:cubicBezTo>
                  <a:cubicBezTo>
                    <a:pt x="281" y="146"/>
                    <a:pt x="281" y="146"/>
                    <a:pt x="281" y="146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3" y="146"/>
                    <a:pt x="0" y="149"/>
                    <a:pt x="0" y="153"/>
                  </a:cubicBezTo>
                  <a:cubicBezTo>
                    <a:pt x="0" y="606"/>
                    <a:pt x="0" y="606"/>
                    <a:pt x="0" y="606"/>
                  </a:cubicBezTo>
                  <a:cubicBezTo>
                    <a:pt x="0" y="609"/>
                    <a:pt x="3" y="613"/>
                    <a:pt x="7" y="613"/>
                  </a:cubicBezTo>
                  <a:cubicBezTo>
                    <a:pt x="167" y="613"/>
                    <a:pt x="167" y="613"/>
                    <a:pt x="167" y="613"/>
                  </a:cubicBezTo>
                  <a:cubicBezTo>
                    <a:pt x="171" y="613"/>
                    <a:pt x="174" y="609"/>
                    <a:pt x="174" y="606"/>
                  </a:cubicBezTo>
                  <a:cubicBezTo>
                    <a:pt x="174" y="475"/>
                    <a:pt x="174" y="475"/>
                    <a:pt x="174" y="475"/>
                  </a:cubicBezTo>
                  <a:cubicBezTo>
                    <a:pt x="237" y="475"/>
                    <a:pt x="237" y="475"/>
                    <a:pt x="237" y="475"/>
                  </a:cubicBezTo>
                  <a:cubicBezTo>
                    <a:pt x="237" y="606"/>
                    <a:pt x="237" y="606"/>
                    <a:pt x="237" y="606"/>
                  </a:cubicBezTo>
                  <a:cubicBezTo>
                    <a:pt x="237" y="609"/>
                    <a:pt x="240" y="613"/>
                    <a:pt x="244" y="613"/>
                  </a:cubicBezTo>
                  <a:cubicBezTo>
                    <a:pt x="288" y="613"/>
                    <a:pt x="288" y="613"/>
                    <a:pt x="288" y="613"/>
                  </a:cubicBezTo>
                  <a:cubicBezTo>
                    <a:pt x="449" y="613"/>
                    <a:pt x="449" y="613"/>
                    <a:pt x="449" y="613"/>
                  </a:cubicBezTo>
                  <a:cubicBezTo>
                    <a:pt x="453" y="613"/>
                    <a:pt x="456" y="609"/>
                    <a:pt x="456" y="606"/>
                  </a:cubicBezTo>
                  <a:cubicBezTo>
                    <a:pt x="456" y="475"/>
                    <a:pt x="456" y="475"/>
                    <a:pt x="456" y="475"/>
                  </a:cubicBezTo>
                  <a:cubicBezTo>
                    <a:pt x="518" y="475"/>
                    <a:pt x="518" y="475"/>
                    <a:pt x="518" y="475"/>
                  </a:cubicBezTo>
                  <a:cubicBezTo>
                    <a:pt x="518" y="606"/>
                    <a:pt x="518" y="606"/>
                    <a:pt x="518" y="606"/>
                  </a:cubicBezTo>
                  <a:cubicBezTo>
                    <a:pt x="518" y="609"/>
                    <a:pt x="521" y="613"/>
                    <a:pt x="525" y="613"/>
                  </a:cubicBezTo>
                  <a:cubicBezTo>
                    <a:pt x="569" y="613"/>
                    <a:pt x="569" y="613"/>
                    <a:pt x="569" y="613"/>
                  </a:cubicBezTo>
                  <a:cubicBezTo>
                    <a:pt x="573" y="613"/>
                    <a:pt x="576" y="609"/>
                    <a:pt x="576" y="606"/>
                  </a:cubicBezTo>
                  <a:cubicBezTo>
                    <a:pt x="576" y="7"/>
                    <a:pt x="576" y="7"/>
                    <a:pt x="576" y="7"/>
                  </a:cubicBezTo>
                  <a:cubicBezTo>
                    <a:pt x="576" y="3"/>
                    <a:pt x="573" y="0"/>
                    <a:pt x="569" y="0"/>
                  </a:cubicBezTo>
                  <a:close/>
                  <a:moveTo>
                    <a:pt x="244" y="461"/>
                  </a:moveTo>
                  <a:cubicBezTo>
                    <a:pt x="167" y="461"/>
                    <a:pt x="167" y="461"/>
                    <a:pt x="167" y="461"/>
                  </a:cubicBezTo>
                  <a:cubicBezTo>
                    <a:pt x="164" y="461"/>
                    <a:pt x="160" y="465"/>
                    <a:pt x="160" y="468"/>
                  </a:cubicBezTo>
                  <a:cubicBezTo>
                    <a:pt x="160" y="599"/>
                    <a:pt x="160" y="599"/>
                    <a:pt x="160" y="599"/>
                  </a:cubicBezTo>
                  <a:cubicBezTo>
                    <a:pt x="14" y="599"/>
                    <a:pt x="14" y="599"/>
                    <a:pt x="14" y="599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281" y="160"/>
                    <a:pt x="281" y="160"/>
                    <a:pt x="281" y="160"/>
                  </a:cubicBezTo>
                  <a:cubicBezTo>
                    <a:pt x="281" y="599"/>
                    <a:pt x="281" y="599"/>
                    <a:pt x="281" y="599"/>
                  </a:cubicBezTo>
                  <a:cubicBezTo>
                    <a:pt x="251" y="599"/>
                    <a:pt x="251" y="599"/>
                    <a:pt x="251" y="599"/>
                  </a:cubicBezTo>
                  <a:cubicBezTo>
                    <a:pt x="251" y="468"/>
                    <a:pt x="251" y="468"/>
                    <a:pt x="251" y="468"/>
                  </a:cubicBezTo>
                  <a:cubicBezTo>
                    <a:pt x="251" y="465"/>
                    <a:pt x="248" y="461"/>
                    <a:pt x="244" y="461"/>
                  </a:cubicBezTo>
                  <a:close/>
                  <a:moveTo>
                    <a:pt x="562" y="599"/>
                  </a:moveTo>
                  <a:cubicBezTo>
                    <a:pt x="532" y="599"/>
                    <a:pt x="532" y="599"/>
                    <a:pt x="532" y="599"/>
                  </a:cubicBezTo>
                  <a:cubicBezTo>
                    <a:pt x="532" y="468"/>
                    <a:pt x="532" y="468"/>
                    <a:pt x="532" y="468"/>
                  </a:cubicBezTo>
                  <a:cubicBezTo>
                    <a:pt x="532" y="465"/>
                    <a:pt x="529" y="461"/>
                    <a:pt x="525" y="461"/>
                  </a:cubicBezTo>
                  <a:cubicBezTo>
                    <a:pt x="449" y="461"/>
                    <a:pt x="449" y="461"/>
                    <a:pt x="449" y="461"/>
                  </a:cubicBezTo>
                  <a:cubicBezTo>
                    <a:pt x="445" y="461"/>
                    <a:pt x="442" y="465"/>
                    <a:pt x="442" y="468"/>
                  </a:cubicBezTo>
                  <a:cubicBezTo>
                    <a:pt x="442" y="599"/>
                    <a:pt x="442" y="599"/>
                    <a:pt x="442" y="599"/>
                  </a:cubicBezTo>
                  <a:cubicBezTo>
                    <a:pt x="295" y="599"/>
                    <a:pt x="295" y="599"/>
                    <a:pt x="295" y="599"/>
                  </a:cubicBezTo>
                  <a:cubicBezTo>
                    <a:pt x="295" y="153"/>
                    <a:pt x="295" y="153"/>
                    <a:pt x="295" y="153"/>
                  </a:cubicBezTo>
                  <a:cubicBezTo>
                    <a:pt x="295" y="14"/>
                    <a:pt x="295" y="14"/>
                    <a:pt x="295" y="14"/>
                  </a:cubicBezTo>
                  <a:cubicBezTo>
                    <a:pt x="562" y="14"/>
                    <a:pt x="562" y="14"/>
                    <a:pt x="562" y="14"/>
                  </a:cubicBezTo>
                  <a:lnTo>
                    <a:pt x="562" y="599"/>
                  </a:lnTo>
                  <a:close/>
                  <a:moveTo>
                    <a:pt x="449" y="420"/>
                  </a:moveTo>
                  <a:cubicBezTo>
                    <a:pt x="525" y="420"/>
                    <a:pt x="525" y="420"/>
                    <a:pt x="525" y="420"/>
                  </a:cubicBezTo>
                  <a:cubicBezTo>
                    <a:pt x="529" y="420"/>
                    <a:pt x="532" y="417"/>
                    <a:pt x="532" y="413"/>
                  </a:cubicBezTo>
                  <a:cubicBezTo>
                    <a:pt x="532" y="333"/>
                    <a:pt x="532" y="333"/>
                    <a:pt x="532" y="333"/>
                  </a:cubicBezTo>
                  <a:cubicBezTo>
                    <a:pt x="532" y="329"/>
                    <a:pt x="529" y="326"/>
                    <a:pt x="525" y="326"/>
                  </a:cubicBezTo>
                  <a:cubicBezTo>
                    <a:pt x="449" y="326"/>
                    <a:pt x="449" y="326"/>
                    <a:pt x="449" y="326"/>
                  </a:cubicBezTo>
                  <a:cubicBezTo>
                    <a:pt x="445" y="326"/>
                    <a:pt x="442" y="329"/>
                    <a:pt x="442" y="333"/>
                  </a:cubicBezTo>
                  <a:cubicBezTo>
                    <a:pt x="442" y="413"/>
                    <a:pt x="442" y="413"/>
                    <a:pt x="442" y="413"/>
                  </a:cubicBezTo>
                  <a:cubicBezTo>
                    <a:pt x="442" y="417"/>
                    <a:pt x="445" y="420"/>
                    <a:pt x="449" y="420"/>
                  </a:cubicBezTo>
                  <a:close/>
                  <a:moveTo>
                    <a:pt x="456" y="340"/>
                  </a:moveTo>
                  <a:cubicBezTo>
                    <a:pt x="518" y="340"/>
                    <a:pt x="518" y="340"/>
                    <a:pt x="518" y="340"/>
                  </a:cubicBezTo>
                  <a:cubicBezTo>
                    <a:pt x="518" y="406"/>
                    <a:pt x="518" y="406"/>
                    <a:pt x="518" y="406"/>
                  </a:cubicBezTo>
                  <a:cubicBezTo>
                    <a:pt x="456" y="406"/>
                    <a:pt x="456" y="406"/>
                    <a:pt x="456" y="406"/>
                  </a:cubicBezTo>
                  <a:lnTo>
                    <a:pt x="456" y="340"/>
                  </a:lnTo>
                  <a:close/>
                  <a:moveTo>
                    <a:pt x="331" y="420"/>
                  </a:moveTo>
                  <a:cubicBezTo>
                    <a:pt x="407" y="420"/>
                    <a:pt x="407" y="420"/>
                    <a:pt x="407" y="420"/>
                  </a:cubicBezTo>
                  <a:cubicBezTo>
                    <a:pt x="411" y="420"/>
                    <a:pt x="414" y="417"/>
                    <a:pt x="414" y="413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4" y="329"/>
                    <a:pt x="411" y="326"/>
                    <a:pt x="407" y="326"/>
                  </a:cubicBezTo>
                  <a:cubicBezTo>
                    <a:pt x="331" y="326"/>
                    <a:pt x="331" y="326"/>
                    <a:pt x="331" y="326"/>
                  </a:cubicBezTo>
                  <a:cubicBezTo>
                    <a:pt x="327" y="326"/>
                    <a:pt x="324" y="329"/>
                    <a:pt x="324" y="333"/>
                  </a:cubicBezTo>
                  <a:cubicBezTo>
                    <a:pt x="324" y="413"/>
                    <a:pt x="324" y="413"/>
                    <a:pt x="324" y="413"/>
                  </a:cubicBezTo>
                  <a:cubicBezTo>
                    <a:pt x="324" y="417"/>
                    <a:pt x="327" y="420"/>
                    <a:pt x="331" y="420"/>
                  </a:cubicBezTo>
                  <a:close/>
                  <a:moveTo>
                    <a:pt x="338" y="340"/>
                  </a:moveTo>
                  <a:cubicBezTo>
                    <a:pt x="400" y="340"/>
                    <a:pt x="400" y="340"/>
                    <a:pt x="400" y="340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338" y="406"/>
                    <a:pt x="338" y="406"/>
                    <a:pt x="338" y="406"/>
                  </a:cubicBezTo>
                  <a:lnTo>
                    <a:pt x="338" y="340"/>
                  </a:lnTo>
                  <a:close/>
                  <a:moveTo>
                    <a:pt x="449" y="286"/>
                  </a:moveTo>
                  <a:cubicBezTo>
                    <a:pt x="525" y="286"/>
                    <a:pt x="525" y="286"/>
                    <a:pt x="525" y="286"/>
                  </a:cubicBezTo>
                  <a:cubicBezTo>
                    <a:pt x="529" y="286"/>
                    <a:pt x="532" y="283"/>
                    <a:pt x="532" y="279"/>
                  </a:cubicBezTo>
                  <a:cubicBezTo>
                    <a:pt x="532" y="199"/>
                    <a:pt x="532" y="199"/>
                    <a:pt x="532" y="199"/>
                  </a:cubicBezTo>
                  <a:cubicBezTo>
                    <a:pt x="532" y="195"/>
                    <a:pt x="529" y="192"/>
                    <a:pt x="525" y="192"/>
                  </a:cubicBezTo>
                  <a:cubicBezTo>
                    <a:pt x="449" y="192"/>
                    <a:pt x="449" y="192"/>
                    <a:pt x="449" y="192"/>
                  </a:cubicBezTo>
                  <a:cubicBezTo>
                    <a:pt x="445" y="192"/>
                    <a:pt x="442" y="195"/>
                    <a:pt x="442" y="199"/>
                  </a:cubicBezTo>
                  <a:cubicBezTo>
                    <a:pt x="442" y="279"/>
                    <a:pt x="442" y="279"/>
                    <a:pt x="442" y="279"/>
                  </a:cubicBezTo>
                  <a:cubicBezTo>
                    <a:pt x="442" y="283"/>
                    <a:pt x="445" y="286"/>
                    <a:pt x="449" y="286"/>
                  </a:cubicBezTo>
                  <a:close/>
                  <a:moveTo>
                    <a:pt x="456" y="206"/>
                  </a:moveTo>
                  <a:cubicBezTo>
                    <a:pt x="518" y="206"/>
                    <a:pt x="518" y="206"/>
                    <a:pt x="518" y="206"/>
                  </a:cubicBezTo>
                  <a:cubicBezTo>
                    <a:pt x="518" y="272"/>
                    <a:pt x="518" y="272"/>
                    <a:pt x="518" y="272"/>
                  </a:cubicBezTo>
                  <a:cubicBezTo>
                    <a:pt x="456" y="272"/>
                    <a:pt x="456" y="272"/>
                    <a:pt x="456" y="272"/>
                  </a:cubicBezTo>
                  <a:lnTo>
                    <a:pt x="456" y="206"/>
                  </a:lnTo>
                  <a:close/>
                  <a:moveTo>
                    <a:pt x="331" y="286"/>
                  </a:moveTo>
                  <a:cubicBezTo>
                    <a:pt x="407" y="286"/>
                    <a:pt x="407" y="286"/>
                    <a:pt x="407" y="286"/>
                  </a:cubicBezTo>
                  <a:cubicBezTo>
                    <a:pt x="411" y="286"/>
                    <a:pt x="414" y="283"/>
                    <a:pt x="414" y="279"/>
                  </a:cubicBezTo>
                  <a:cubicBezTo>
                    <a:pt x="414" y="199"/>
                    <a:pt x="414" y="199"/>
                    <a:pt x="414" y="199"/>
                  </a:cubicBezTo>
                  <a:cubicBezTo>
                    <a:pt x="414" y="195"/>
                    <a:pt x="411" y="192"/>
                    <a:pt x="407" y="192"/>
                  </a:cubicBezTo>
                  <a:cubicBezTo>
                    <a:pt x="331" y="192"/>
                    <a:pt x="331" y="192"/>
                    <a:pt x="331" y="192"/>
                  </a:cubicBezTo>
                  <a:cubicBezTo>
                    <a:pt x="327" y="192"/>
                    <a:pt x="324" y="195"/>
                    <a:pt x="324" y="199"/>
                  </a:cubicBezTo>
                  <a:cubicBezTo>
                    <a:pt x="324" y="279"/>
                    <a:pt x="324" y="279"/>
                    <a:pt x="324" y="279"/>
                  </a:cubicBezTo>
                  <a:cubicBezTo>
                    <a:pt x="324" y="283"/>
                    <a:pt x="327" y="286"/>
                    <a:pt x="331" y="286"/>
                  </a:cubicBezTo>
                  <a:close/>
                  <a:moveTo>
                    <a:pt x="338" y="206"/>
                  </a:moveTo>
                  <a:cubicBezTo>
                    <a:pt x="400" y="206"/>
                    <a:pt x="400" y="206"/>
                    <a:pt x="400" y="206"/>
                  </a:cubicBezTo>
                  <a:cubicBezTo>
                    <a:pt x="400" y="272"/>
                    <a:pt x="400" y="272"/>
                    <a:pt x="400" y="272"/>
                  </a:cubicBezTo>
                  <a:cubicBezTo>
                    <a:pt x="338" y="272"/>
                    <a:pt x="338" y="272"/>
                    <a:pt x="338" y="272"/>
                  </a:cubicBezTo>
                  <a:lnTo>
                    <a:pt x="338" y="206"/>
                  </a:lnTo>
                  <a:close/>
                  <a:moveTo>
                    <a:pt x="449" y="153"/>
                  </a:moveTo>
                  <a:cubicBezTo>
                    <a:pt x="525" y="153"/>
                    <a:pt x="525" y="153"/>
                    <a:pt x="525" y="153"/>
                  </a:cubicBezTo>
                  <a:cubicBezTo>
                    <a:pt x="529" y="153"/>
                    <a:pt x="532" y="150"/>
                    <a:pt x="532" y="146"/>
                  </a:cubicBezTo>
                  <a:cubicBezTo>
                    <a:pt x="532" y="66"/>
                    <a:pt x="532" y="66"/>
                    <a:pt x="532" y="66"/>
                  </a:cubicBezTo>
                  <a:cubicBezTo>
                    <a:pt x="532" y="62"/>
                    <a:pt x="529" y="59"/>
                    <a:pt x="525" y="59"/>
                  </a:cubicBezTo>
                  <a:cubicBezTo>
                    <a:pt x="449" y="59"/>
                    <a:pt x="449" y="59"/>
                    <a:pt x="449" y="59"/>
                  </a:cubicBezTo>
                  <a:cubicBezTo>
                    <a:pt x="445" y="59"/>
                    <a:pt x="442" y="62"/>
                    <a:pt x="442" y="66"/>
                  </a:cubicBezTo>
                  <a:cubicBezTo>
                    <a:pt x="442" y="146"/>
                    <a:pt x="442" y="146"/>
                    <a:pt x="442" y="146"/>
                  </a:cubicBezTo>
                  <a:cubicBezTo>
                    <a:pt x="442" y="150"/>
                    <a:pt x="445" y="153"/>
                    <a:pt x="449" y="153"/>
                  </a:cubicBezTo>
                  <a:close/>
                  <a:moveTo>
                    <a:pt x="456" y="73"/>
                  </a:moveTo>
                  <a:cubicBezTo>
                    <a:pt x="518" y="73"/>
                    <a:pt x="518" y="73"/>
                    <a:pt x="518" y="73"/>
                  </a:cubicBezTo>
                  <a:cubicBezTo>
                    <a:pt x="518" y="139"/>
                    <a:pt x="518" y="139"/>
                    <a:pt x="518" y="139"/>
                  </a:cubicBezTo>
                  <a:cubicBezTo>
                    <a:pt x="456" y="139"/>
                    <a:pt x="456" y="139"/>
                    <a:pt x="456" y="139"/>
                  </a:cubicBezTo>
                  <a:lnTo>
                    <a:pt x="456" y="73"/>
                  </a:lnTo>
                  <a:close/>
                  <a:moveTo>
                    <a:pt x="331" y="153"/>
                  </a:moveTo>
                  <a:cubicBezTo>
                    <a:pt x="407" y="153"/>
                    <a:pt x="407" y="153"/>
                    <a:pt x="407" y="153"/>
                  </a:cubicBezTo>
                  <a:cubicBezTo>
                    <a:pt x="411" y="153"/>
                    <a:pt x="414" y="150"/>
                    <a:pt x="414" y="146"/>
                  </a:cubicBezTo>
                  <a:cubicBezTo>
                    <a:pt x="414" y="66"/>
                    <a:pt x="414" y="66"/>
                    <a:pt x="414" y="66"/>
                  </a:cubicBezTo>
                  <a:cubicBezTo>
                    <a:pt x="414" y="62"/>
                    <a:pt x="411" y="59"/>
                    <a:pt x="407" y="59"/>
                  </a:cubicBezTo>
                  <a:cubicBezTo>
                    <a:pt x="331" y="59"/>
                    <a:pt x="331" y="59"/>
                    <a:pt x="331" y="59"/>
                  </a:cubicBezTo>
                  <a:cubicBezTo>
                    <a:pt x="327" y="59"/>
                    <a:pt x="324" y="62"/>
                    <a:pt x="324" y="66"/>
                  </a:cubicBezTo>
                  <a:cubicBezTo>
                    <a:pt x="324" y="146"/>
                    <a:pt x="324" y="146"/>
                    <a:pt x="324" y="146"/>
                  </a:cubicBezTo>
                  <a:cubicBezTo>
                    <a:pt x="324" y="150"/>
                    <a:pt x="327" y="153"/>
                    <a:pt x="331" y="153"/>
                  </a:cubicBezTo>
                  <a:close/>
                  <a:moveTo>
                    <a:pt x="338" y="73"/>
                  </a:moveTo>
                  <a:cubicBezTo>
                    <a:pt x="400" y="73"/>
                    <a:pt x="400" y="73"/>
                    <a:pt x="400" y="73"/>
                  </a:cubicBezTo>
                  <a:cubicBezTo>
                    <a:pt x="400" y="139"/>
                    <a:pt x="400" y="139"/>
                    <a:pt x="400" y="139"/>
                  </a:cubicBezTo>
                  <a:cubicBezTo>
                    <a:pt x="338" y="139"/>
                    <a:pt x="338" y="139"/>
                    <a:pt x="338" y="139"/>
                  </a:cubicBezTo>
                  <a:lnTo>
                    <a:pt x="338" y="73"/>
                  </a:lnTo>
                  <a:close/>
                  <a:moveTo>
                    <a:pt x="331" y="556"/>
                  </a:moveTo>
                  <a:cubicBezTo>
                    <a:pt x="407" y="556"/>
                    <a:pt x="407" y="556"/>
                    <a:pt x="407" y="556"/>
                  </a:cubicBezTo>
                  <a:cubicBezTo>
                    <a:pt x="411" y="556"/>
                    <a:pt x="414" y="553"/>
                    <a:pt x="414" y="549"/>
                  </a:cubicBezTo>
                  <a:cubicBezTo>
                    <a:pt x="414" y="468"/>
                    <a:pt x="414" y="468"/>
                    <a:pt x="414" y="468"/>
                  </a:cubicBezTo>
                  <a:cubicBezTo>
                    <a:pt x="414" y="465"/>
                    <a:pt x="411" y="461"/>
                    <a:pt x="407" y="461"/>
                  </a:cubicBezTo>
                  <a:cubicBezTo>
                    <a:pt x="331" y="461"/>
                    <a:pt x="331" y="461"/>
                    <a:pt x="331" y="461"/>
                  </a:cubicBezTo>
                  <a:cubicBezTo>
                    <a:pt x="327" y="461"/>
                    <a:pt x="324" y="465"/>
                    <a:pt x="324" y="468"/>
                  </a:cubicBezTo>
                  <a:cubicBezTo>
                    <a:pt x="324" y="549"/>
                    <a:pt x="324" y="549"/>
                    <a:pt x="324" y="549"/>
                  </a:cubicBezTo>
                  <a:cubicBezTo>
                    <a:pt x="324" y="553"/>
                    <a:pt x="327" y="556"/>
                    <a:pt x="331" y="556"/>
                  </a:cubicBezTo>
                  <a:close/>
                  <a:moveTo>
                    <a:pt x="338" y="475"/>
                  </a:moveTo>
                  <a:cubicBezTo>
                    <a:pt x="400" y="475"/>
                    <a:pt x="400" y="475"/>
                    <a:pt x="400" y="475"/>
                  </a:cubicBezTo>
                  <a:cubicBezTo>
                    <a:pt x="400" y="542"/>
                    <a:pt x="400" y="542"/>
                    <a:pt x="400" y="542"/>
                  </a:cubicBezTo>
                  <a:cubicBezTo>
                    <a:pt x="338" y="542"/>
                    <a:pt x="338" y="542"/>
                    <a:pt x="338" y="542"/>
                  </a:cubicBezTo>
                  <a:lnTo>
                    <a:pt x="338" y="475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102">
              <a:extLst>
                <a:ext uri="{FF2B5EF4-FFF2-40B4-BE49-F238E27FC236}">
                  <a16:creationId xmlns:a16="http://schemas.microsoft.com/office/drawing/2014/main" id="{1AFF3A31-F670-4D8B-9AD2-7D82FE58B03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17853" y="4531673"/>
              <a:ext cx="515659" cy="548640"/>
            </a:xfrm>
            <a:custGeom>
              <a:avLst/>
              <a:gdLst>
                <a:gd name="T0" fmla="*/ 160 w 576"/>
                <a:gd name="T1" fmla="*/ 333 h 613"/>
                <a:gd name="T2" fmla="*/ 251 w 576"/>
                <a:gd name="T3" fmla="*/ 413 h 613"/>
                <a:gd name="T4" fmla="*/ 174 w 576"/>
                <a:gd name="T5" fmla="*/ 340 h 613"/>
                <a:gd name="T6" fmla="*/ 50 w 576"/>
                <a:gd name="T7" fmla="*/ 326 h 613"/>
                <a:gd name="T8" fmla="*/ 126 w 576"/>
                <a:gd name="T9" fmla="*/ 420 h 613"/>
                <a:gd name="T10" fmla="*/ 119 w 576"/>
                <a:gd name="T11" fmla="*/ 406 h 613"/>
                <a:gd name="T12" fmla="*/ 119 w 576"/>
                <a:gd name="T13" fmla="*/ 406 h 613"/>
                <a:gd name="T14" fmla="*/ 251 w 576"/>
                <a:gd name="T15" fmla="*/ 199 h 613"/>
                <a:gd name="T16" fmla="*/ 160 w 576"/>
                <a:gd name="T17" fmla="*/ 279 h 613"/>
                <a:gd name="T18" fmla="*/ 237 w 576"/>
                <a:gd name="T19" fmla="*/ 272 h 613"/>
                <a:gd name="T20" fmla="*/ 50 w 576"/>
                <a:gd name="T21" fmla="*/ 192 h 613"/>
                <a:gd name="T22" fmla="*/ 126 w 576"/>
                <a:gd name="T23" fmla="*/ 286 h 613"/>
                <a:gd name="T24" fmla="*/ 119 w 576"/>
                <a:gd name="T25" fmla="*/ 272 h 613"/>
                <a:gd name="T26" fmla="*/ 119 w 576"/>
                <a:gd name="T27" fmla="*/ 272 h 613"/>
                <a:gd name="T28" fmla="*/ 43 w 576"/>
                <a:gd name="T29" fmla="*/ 549 h 613"/>
                <a:gd name="T30" fmla="*/ 133 w 576"/>
                <a:gd name="T31" fmla="*/ 468 h 613"/>
                <a:gd name="T32" fmla="*/ 57 w 576"/>
                <a:gd name="T33" fmla="*/ 475 h 613"/>
                <a:gd name="T34" fmla="*/ 288 w 576"/>
                <a:gd name="T35" fmla="*/ 0 h 613"/>
                <a:gd name="T36" fmla="*/ 0 w 576"/>
                <a:gd name="T37" fmla="*/ 153 h 613"/>
                <a:gd name="T38" fmla="*/ 174 w 576"/>
                <a:gd name="T39" fmla="*/ 606 h 613"/>
                <a:gd name="T40" fmla="*/ 244 w 576"/>
                <a:gd name="T41" fmla="*/ 613 h 613"/>
                <a:gd name="T42" fmla="*/ 456 w 576"/>
                <a:gd name="T43" fmla="*/ 475 h 613"/>
                <a:gd name="T44" fmla="*/ 569 w 576"/>
                <a:gd name="T45" fmla="*/ 613 h 613"/>
                <a:gd name="T46" fmla="*/ 244 w 576"/>
                <a:gd name="T47" fmla="*/ 461 h 613"/>
                <a:gd name="T48" fmla="*/ 14 w 576"/>
                <a:gd name="T49" fmla="*/ 599 h 613"/>
                <a:gd name="T50" fmla="*/ 251 w 576"/>
                <a:gd name="T51" fmla="*/ 599 h 613"/>
                <a:gd name="T52" fmla="*/ 532 w 576"/>
                <a:gd name="T53" fmla="*/ 599 h 613"/>
                <a:gd name="T54" fmla="*/ 442 w 576"/>
                <a:gd name="T55" fmla="*/ 468 h 613"/>
                <a:gd name="T56" fmla="*/ 295 w 576"/>
                <a:gd name="T57" fmla="*/ 14 h 613"/>
                <a:gd name="T58" fmla="*/ 525 w 576"/>
                <a:gd name="T59" fmla="*/ 420 h 613"/>
                <a:gd name="T60" fmla="*/ 449 w 576"/>
                <a:gd name="T61" fmla="*/ 326 h 613"/>
                <a:gd name="T62" fmla="*/ 456 w 576"/>
                <a:gd name="T63" fmla="*/ 340 h 613"/>
                <a:gd name="T64" fmla="*/ 456 w 576"/>
                <a:gd name="T65" fmla="*/ 340 h 613"/>
                <a:gd name="T66" fmla="*/ 414 w 576"/>
                <a:gd name="T67" fmla="*/ 333 h 613"/>
                <a:gd name="T68" fmla="*/ 324 w 576"/>
                <a:gd name="T69" fmla="*/ 413 h 613"/>
                <a:gd name="T70" fmla="*/ 400 w 576"/>
                <a:gd name="T71" fmla="*/ 406 h 613"/>
                <a:gd name="T72" fmla="*/ 525 w 576"/>
                <a:gd name="T73" fmla="*/ 286 h 613"/>
                <a:gd name="T74" fmla="*/ 449 w 576"/>
                <a:gd name="T75" fmla="*/ 192 h 613"/>
                <a:gd name="T76" fmla="*/ 456 w 576"/>
                <a:gd name="T77" fmla="*/ 206 h 613"/>
                <a:gd name="T78" fmla="*/ 456 w 576"/>
                <a:gd name="T79" fmla="*/ 206 h 613"/>
                <a:gd name="T80" fmla="*/ 414 w 576"/>
                <a:gd name="T81" fmla="*/ 199 h 613"/>
                <a:gd name="T82" fmla="*/ 324 w 576"/>
                <a:gd name="T83" fmla="*/ 279 h 613"/>
                <a:gd name="T84" fmla="*/ 400 w 576"/>
                <a:gd name="T85" fmla="*/ 272 h 613"/>
                <a:gd name="T86" fmla="*/ 525 w 576"/>
                <a:gd name="T87" fmla="*/ 153 h 613"/>
                <a:gd name="T88" fmla="*/ 449 w 576"/>
                <a:gd name="T89" fmla="*/ 59 h 613"/>
                <a:gd name="T90" fmla="*/ 456 w 576"/>
                <a:gd name="T91" fmla="*/ 73 h 613"/>
                <a:gd name="T92" fmla="*/ 456 w 576"/>
                <a:gd name="T93" fmla="*/ 73 h 613"/>
                <a:gd name="T94" fmla="*/ 414 w 576"/>
                <a:gd name="T95" fmla="*/ 66 h 613"/>
                <a:gd name="T96" fmla="*/ 324 w 576"/>
                <a:gd name="T97" fmla="*/ 146 h 613"/>
                <a:gd name="T98" fmla="*/ 400 w 576"/>
                <a:gd name="T99" fmla="*/ 139 h 613"/>
                <a:gd name="T100" fmla="*/ 407 w 576"/>
                <a:gd name="T101" fmla="*/ 556 h 613"/>
                <a:gd name="T102" fmla="*/ 331 w 576"/>
                <a:gd name="T103" fmla="*/ 461 h 613"/>
                <a:gd name="T104" fmla="*/ 338 w 576"/>
                <a:gd name="T105" fmla="*/ 475 h 613"/>
                <a:gd name="T106" fmla="*/ 338 w 576"/>
                <a:gd name="T107" fmla="*/ 475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6" h="613">
                  <a:moveTo>
                    <a:pt x="251" y="333"/>
                  </a:moveTo>
                  <a:cubicBezTo>
                    <a:pt x="251" y="329"/>
                    <a:pt x="248" y="326"/>
                    <a:pt x="244" y="326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64" y="326"/>
                    <a:pt x="160" y="329"/>
                    <a:pt x="160" y="333"/>
                  </a:cubicBezTo>
                  <a:cubicBezTo>
                    <a:pt x="160" y="413"/>
                    <a:pt x="160" y="413"/>
                    <a:pt x="160" y="413"/>
                  </a:cubicBezTo>
                  <a:cubicBezTo>
                    <a:pt x="160" y="417"/>
                    <a:pt x="164" y="420"/>
                    <a:pt x="167" y="420"/>
                  </a:cubicBezTo>
                  <a:cubicBezTo>
                    <a:pt x="244" y="420"/>
                    <a:pt x="244" y="420"/>
                    <a:pt x="244" y="420"/>
                  </a:cubicBezTo>
                  <a:cubicBezTo>
                    <a:pt x="248" y="420"/>
                    <a:pt x="251" y="417"/>
                    <a:pt x="251" y="413"/>
                  </a:cubicBezTo>
                  <a:lnTo>
                    <a:pt x="251" y="333"/>
                  </a:lnTo>
                  <a:close/>
                  <a:moveTo>
                    <a:pt x="237" y="406"/>
                  </a:moveTo>
                  <a:cubicBezTo>
                    <a:pt x="174" y="406"/>
                    <a:pt x="174" y="406"/>
                    <a:pt x="174" y="406"/>
                  </a:cubicBezTo>
                  <a:cubicBezTo>
                    <a:pt x="174" y="340"/>
                    <a:pt x="174" y="340"/>
                    <a:pt x="174" y="340"/>
                  </a:cubicBezTo>
                  <a:cubicBezTo>
                    <a:pt x="237" y="340"/>
                    <a:pt x="237" y="340"/>
                    <a:pt x="237" y="340"/>
                  </a:cubicBezTo>
                  <a:lnTo>
                    <a:pt x="237" y="406"/>
                  </a:lnTo>
                  <a:close/>
                  <a:moveTo>
                    <a:pt x="126" y="326"/>
                  </a:moveTo>
                  <a:cubicBezTo>
                    <a:pt x="50" y="326"/>
                    <a:pt x="50" y="326"/>
                    <a:pt x="50" y="326"/>
                  </a:cubicBezTo>
                  <a:cubicBezTo>
                    <a:pt x="46" y="326"/>
                    <a:pt x="43" y="329"/>
                    <a:pt x="43" y="333"/>
                  </a:cubicBezTo>
                  <a:cubicBezTo>
                    <a:pt x="43" y="413"/>
                    <a:pt x="43" y="413"/>
                    <a:pt x="43" y="413"/>
                  </a:cubicBezTo>
                  <a:cubicBezTo>
                    <a:pt x="43" y="417"/>
                    <a:pt x="46" y="420"/>
                    <a:pt x="50" y="420"/>
                  </a:cubicBezTo>
                  <a:cubicBezTo>
                    <a:pt x="126" y="420"/>
                    <a:pt x="126" y="420"/>
                    <a:pt x="126" y="420"/>
                  </a:cubicBezTo>
                  <a:cubicBezTo>
                    <a:pt x="130" y="420"/>
                    <a:pt x="133" y="417"/>
                    <a:pt x="133" y="413"/>
                  </a:cubicBezTo>
                  <a:cubicBezTo>
                    <a:pt x="133" y="333"/>
                    <a:pt x="133" y="333"/>
                    <a:pt x="133" y="333"/>
                  </a:cubicBezTo>
                  <a:cubicBezTo>
                    <a:pt x="133" y="329"/>
                    <a:pt x="130" y="326"/>
                    <a:pt x="126" y="326"/>
                  </a:cubicBezTo>
                  <a:close/>
                  <a:moveTo>
                    <a:pt x="119" y="406"/>
                  </a:moveTo>
                  <a:cubicBezTo>
                    <a:pt x="57" y="406"/>
                    <a:pt x="57" y="406"/>
                    <a:pt x="57" y="406"/>
                  </a:cubicBezTo>
                  <a:cubicBezTo>
                    <a:pt x="57" y="340"/>
                    <a:pt x="57" y="340"/>
                    <a:pt x="57" y="340"/>
                  </a:cubicBezTo>
                  <a:cubicBezTo>
                    <a:pt x="119" y="340"/>
                    <a:pt x="119" y="340"/>
                    <a:pt x="119" y="340"/>
                  </a:cubicBezTo>
                  <a:lnTo>
                    <a:pt x="119" y="406"/>
                  </a:lnTo>
                  <a:close/>
                  <a:moveTo>
                    <a:pt x="167" y="286"/>
                  </a:moveTo>
                  <a:cubicBezTo>
                    <a:pt x="244" y="286"/>
                    <a:pt x="244" y="286"/>
                    <a:pt x="244" y="286"/>
                  </a:cubicBezTo>
                  <a:cubicBezTo>
                    <a:pt x="248" y="286"/>
                    <a:pt x="251" y="283"/>
                    <a:pt x="251" y="279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51" y="195"/>
                    <a:pt x="248" y="192"/>
                    <a:pt x="244" y="192"/>
                  </a:cubicBezTo>
                  <a:cubicBezTo>
                    <a:pt x="167" y="192"/>
                    <a:pt x="167" y="192"/>
                    <a:pt x="167" y="192"/>
                  </a:cubicBezTo>
                  <a:cubicBezTo>
                    <a:pt x="164" y="192"/>
                    <a:pt x="160" y="195"/>
                    <a:pt x="160" y="199"/>
                  </a:cubicBezTo>
                  <a:cubicBezTo>
                    <a:pt x="160" y="279"/>
                    <a:pt x="160" y="279"/>
                    <a:pt x="160" y="279"/>
                  </a:cubicBezTo>
                  <a:cubicBezTo>
                    <a:pt x="160" y="283"/>
                    <a:pt x="164" y="286"/>
                    <a:pt x="167" y="286"/>
                  </a:cubicBezTo>
                  <a:close/>
                  <a:moveTo>
                    <a:pt x="174" y="206"/>
                  </a:moveTo>
                  <a:cubicBezTo>
                    <a:pt x="237" y="206"/>
                    <a:pt x="237" y="206"/>
                    <a:pt x="237" y="206"/>
                  </a:cubicBezTo>
                  <a:cubicBezTo>
                    <a:pt x="237" y="272"/>
                    <a:pt x="237" y="272"/>
                    <a:pt x="237" y="272"/>
                  </a:cubicBezTo>
                  <a:cubicBezTo>
                    <a:pt x="174" y="272"/>
                    <a:pt x="174" y="272"/>
                    <a:pt x="174" y="272"/>
                  </a:cubicBezTo>
                  <a:lnTo>
                    <a:pt x="174" y="206"/>
                  </a:lnTo>
                  <a:close/>
                  <a:moveTo>
                    <a:pt x="126" y="192"/>
                  </a:moveTo>
                  <a:cubicBezTo>
                    <a:pt x="50" y="192"/>
                    <a:pt x="50" y="192"/>
                    <a:pt x="50" y="192"/>
                  </a:cubicBezTo>
                  <a:cubicBezTo>
                    <a:pt x="46" y="192"/>
                    <a:pt x="43" y="195"/>
                    <a:pt x="43" y="199"/>
                  </a:cubicBezTo>
                  <a:cubicBezTo>
                    <a:pt x="43" y="279"/>
                    <a:pt x="43" y="279"/>
                    <a:pt x="43" y="279"/>
                  </a:cubicBezTo>
                  <a:cubicBezTo>
                    <a:pt x="43" y="283"/>
                    <a:pt x="46" y="286"/>
                    <a:pt x="50" y="286"/>
                  </a:cubicBezTo>
                  <a:cubicBezTo>
                    <a:pt x="126" y="286"/>
                    <a:pt x="126" y="286"/>
                    <a:pt x="126" y="286"/>
                  </a:cubicBezTo>
                  <a:cubicBezTo>
                    <a:pt x="130" y="286"/>
                    <a:pt x="133" y="283"/>
                    <a:pt x="133" y="279"/>
                  </a:cubicBezTo>
                  <a:cubicBezTo>
                    <a:pt x="133" y="199"/>
                    <a:pt x="133" y="199"/>
                    <a:pt x="133" y="199"/>
                  </a:cubicBezTo>
                  <a:cubicBezTo>
                    <a:pt x="133" y="195"/>
                    <a:pt x="130" y="192"/>
                    <a:pt x="126" y="192"/>
                  </a:cubicBezTo>
                  <a:close/>
                  <a:moveTo>
                    <a:pt x="119" y="272"/>
                  </a:moveTo>
                  <a:cubicBezTo>
                    <a:pt x="57" y="272"/>
                    <a:pt x="57" y="272"/>
                    <a:pt x="57" y="272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119" y="206"/>
                    <a:pt x="119" y="206"/>
                    <a:pt x="119" y="206"/>
                  </a:cubicBezTo>
                  <a:lnTo>
                    <a:pt x="119" y="272"/>
                  </a:lnTo>
                  <a:close/>
                  <a:moveTo>
                    <a:pt x="126" y="461"/>
                  </a:moveTo>
                  <a:cubicBezTo>
                    <a:pt x="50" y="461"/>
                    <a:pt x="50" y="461"/>
                    <a:pt x="50" y="461"/>
                  </a:cubicBezTo>
                  <a:cubicBezTo>
                    <a:pt x="46" y="461"/>
                    <a:pt x="43" y="465"/>
                    <a:pt x="43" y="468"/>
                  </a:cubicBezTo>
                  <a:cubicBezTo>
                    <a:pt x="43" y="549"/>
                    <a:pt x="43" y="549"/>
                    <a:pt x="43" y="549"/>
                  </a:cubicBezTo>
                  <a:cubicBezTo>
                    <a:pt x="43" y="553"/>
                    <a:pt x="46" y="556"/>
                    <a:pt x="50" y="556"/>
                  </a:cubicBezTo>
                  <a:cubicBezTo>
                    <a:pt x="126" y="556"/>
                    <a:pt x="126" y="556"/>
                    <a:pt x="126" y="556"/>
                  </a:cubicBezTo>
                  <a:cubicBezTo>
                    <a:pt x="130" y="556"/>
                    <a:pt x="133" y="553"/>
                    <a:pt x="133" y="549"/>
                  </a:cubicBezTo>
                  <a:cubicBezTo>
                    <a:pt x="133" y="468"/>
                    <a:pt x="133" y="468"/>
                    <a:pt x="133" y="468"/>
                  </a:cubicBezTo>
                  <a:cubicBezTo>
                    <a:pt x="133" y="465"/>
                    <a:pt x="130" y="461"/>
                    <a:pt x="126" y="461"/>
                  </a:cubicBezTo>
                  <a:close/>
                  <a:moveTo>
                    <a:pt x="119" y="542"/>
                  </a:moveTo>
                  <a:cubicBezTo>
                    <a:pt x="57" y="542"/>
                    <a:pt x="57" y="542"/>
                    <a:pt x="57" y="542"/>
                  </a:cubicBezTo>
                  <a:cubicBezTo>
                    <a:pt x="57" y="475"/>
                    <a:pt x="57" y="475"/>
                    <a:pt x="57" y="475"/>
                  </a:cubicBezTo>
                  <a:cubicBezTo>
                    <a:pt x="119" y="475"/>
                    <a:pt x="119" y="475"/>
                    <a:pt x="119" y="475"/>
                  </a:cubicBezTo>
                  <a:lnTo>
                    <a:pt x="119" y="542"/>
                  </a:lnTo>
                  <a:close/>
                  <a:moveTo>
                    <a:pt x="569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4" y="0"/>
                    <a:pt x="281" y="3"/>
                    <a:pt x="281" y="7"/>
                  </a:cubicBezTo>
                  <a:cubicBezTo>
                    <a:pt x="281" y="146"/>
                    <a:pt x="281" y="146"/>
                    <a:pt x="281" y="146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3" y="146"/>
                    <a:pt x="0" y="149"/>
                    <a:pt x="0" y="153"/>
                  </a:cubicBezTo>
                  <a:cubicBezTo>
                    <a:pt x="0" y="606"/>
                    <a:pt x="0" y="606"/>
                    <a:pt x="0" y="606"/>
                  </a:cubicBezTo>
                  <a:cubicBezTo>
                    <a:pt x="0" y="609"/>
                    <a:pt x="3" y="613"/>
                    <a:pt x="7" y="613"/>
                  </a:cubicBezTo>
                  <a:cubicBezTo>
                    <a:pt x="167" y="613"/>
                    <a:pt x="167" y="613"/>
                    <a:pt x="167" y="613"/>
                  </a:cubicBezTo>
                  <a:cubicBezTo>
                    <a:pt x="171" y="613"/>
                    <a:pt x="174" y="609"/>
                    <a:pt x="174" y="606"/>
                  </a:cubicBezTo>
                  <a:cubicBezTo>
                    <a:pt x="174" y="475"/>
                    <a:pt x="174" y="475"/>
                    <a:pt x="174" y="475"/>
                  </a:cubicBezTo>
                  <a:cubicBezTo>
                    <a:pt x="237" y="475"/>
                    <a:pt x="237" y="475"/>
                    <a:pt x="237" y="475"/>
                  </a:cubicBezTo>
                  <a:cubicBezTo>
                    <a:pt x="237" y="606"/>
                    <a:pt x="237" y="606"/>
                    <a:pt x="237" y="606"/>
                  </a:cubicBezTo>
                  <a:cubicBezTo>
                    <a:pt x="237" y="609"/>
                    <a:pt x="240" y="613"/>
                    <a:pt x="244" y="613"/>
                  </a:cubicBezTo>
                  <a:cubicBezTo>
                    <a:pt x="288" y="613"/>
                    <a:pt x="288" y="613"/>
                    <a:pt x="288" y="613"/>
                  </a:cubicBezTo>
                  <a:cubicBezTo>
                    <a:pt x="449" y="613"/>
                    <a:pt x="449" y="613"/>
                    <a:pt x="449" y="613"/>
                  </a:cubicBezTo>
                  <a:cubicBezTo>
                    <a:pt x="453" y="613"/>
                    <a:pt x="456" y="609"/>
                    <a:pt x="456" y="606"/>
                  </a:cubicBezTo>
                  <a:cubicBezTo>
                    <a:pt x="456" y="475"/>
                    <a:pt x="456" y="475"/>
                    <a:pt x="456" y="475"/>
                  </a:cubicBezTo>
                  <a:cubicBezTo>
                    <a:pt x="518" y="475"/>
                    <a:pt x="518" y="475"/>
                    <a:pt x="518" y="475"/>
                  </a:cubicBezTo>
                  <a:cubicBezTo>
                    <a:pt x="518" y="606"/>
                    <a:pt x="518" y="606"/>
                    <a:pt x="518" y="606"/>
                  </a:cubicBezTo>
                  <a:cubicBezTo>
                    <a:pt x="518" y="609"/>
                    <a:pt x="521" y="613"/>
                    <a:pt x="525" y="613"/>
                  </a:cubicBezTo>
                  <a:cubicBezTo>
                    <a:pt x="569" y="613"/>
                    <a:pt x="569" y="613"/>
                    <a:pt x="569" y="613"/>
                  </a:cubicBezTo>
                  <a:cubicBezTo>
                    <a:pt x="573" y="613"/>
                    <a:pt x="576" y="609"/>
                    <a:pt x="576" y="606"/>
                  </a:cubicBezTo>
                  <a:cubicBezTo>
                    <a:pt x="576" y="7"/>
                    <a:pt x="576" y="7"/>
                    <a:pt x="576" y="7"/>
                  </a:cubicBezTo>
                  <a:cubicBezTo>
                    <a:pt x="576" y="3"/>
                    <a:pt x="573" y="0"/>
                    <a:pt x="569" y="0"/>
                  </a:cubicBezTo>
                  <a:close/>
                  <a:moveTo>
                    <a:pt x="244" y="461"/>
                  </a:moveTo>
                  <a:cubicBezTo>
                    <a:pt x="167" y="461"/>
                    <a:pt x="167" y="461"/>
                    <a:pt x="167" y="461"/>
                  </a:cubicBezTo>
                  <a:cubicBezTo>
                    <a:pt x="164" y="461"/>
                    <a:pt x="160" y="465"/>
                    <a:pt x="160" y="468"/>
                  </a:cubicBezTo>
                  <a:cubicBezTo>
                    <a:pt x="160" y="599"/>
                    <a:pt x="160" y="599"/>
                    <a:pt x="160" y="599"/>
                  </a:cubicBezTo>
                  <a:cubicBezTo>
                    <a:pt x="14" y="599"/>
                    <a:pt x="14" y="599"/>
                    <a:pt x="14" y="599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281" y="160"/>
                    <a:pt x="281" y="160"/>
                    <a:pt x="281" y="160"/>
                  </a:cubicBezTo>
                  <a:cubicBezTo>
                    <a:pt x="281" y="599"/>
                    <a:pt x="281" y="599"/>
                    <a:pt x="281" y="599"/>
                  </a:cubicBezTo>
                  <a:cubicBezTo>
                    <a:pt x="251" y="599"/>
                    <a:pt x="251" y="599"/>
                    <a:pt x="251" y="599"/>
                  </a:cubicBezTo>
                  <a:cubicBezTo>
                    <a:pt x="251" y="468"/>
                    <a:pt x="251" y="468"/>
                    <a:pt x="251" y="468"/>
                  </a:cubicBezTo>
                  <a:cubicBezTo>
                    <a:pt x="251" y="465"/>
                    <a:pt x="248" y="461"/>
                    <a:pt x="244" y="461"/>
                  </a:cubicBezTo>
                  <a:close/>
                  <a:moveTo>
                    <a:pt x="562" y="599"/>
                  </a:moveTo>
                  <a:cubicBezTo>
                    <a:pt x="532" y="599"/>
                    <a:pt x="532" y="599"/>
                    <a:pt x="532" y="599"/>
                  </a:cubicBezTo>
                  <a:cubicBezTo>
                    <a:pt x="532" y="468"/>
                    <a:pt x="532" y="468"/>
                    <a:pt x="532" y="468"/>
                  </a:cubicBezTo>
                  <a:cubicBezTo>
                    <a:pt x="532" y="465"/>
                    <a:pt x="529" y="461"/>
                    <a:pt x="525" y="461"/>
                  </a:cubicBezTo>
                  <a:cubicBezTo>
                    <a:pt x="449" y="461"/>
                    <a:pt x="449" y="461"/>
                    <a:pt x="449" y="461"/>
                  </a:cubicBezTo>
                  <a:cubicBezTo>
                    <a:pt x="445" y="461"/>
                    <a:pt x="442" y="465"/>
                    <a:pt x="442" y="468"/>
                  </a:cubicBezTo>
                  <a:cubicBezTo>
                    <a:pt x="442" y="599"/>
                    <a:pt x="442" y="599"/>
                    <a:pt x="442" y="599"/>
                  </a:cubicBezTo>
                  <a:cubicBezTo>
                    <a:pt x="295" y="599"/>
                    <a:pt x="295" y="599"/>
                    <a:pt x="295" y="599"/>
                  </a:cubicBezTo>
                  <a:cubicBezTo>
                    <a:pt x="295" y="153"/>
                    <a:pt x="295" y="153"/>
                    <a:pt x="295" y="153"/>
                  </a:cubicBezTo>
                  <a:cubicBezTo>
                    <a:pt x="295" y="14"/>
                    <a:pt x="295" y="14"/>
                    <a:pt x="295" y="14"/>
                  </a:cubicBezTo>
                  <a:cubicBezTo>
                    <a:pt x="562" y="14"/>
                    <a:pt x="562" y="14"/>
                    <a:pt x="562" y="14"/>
                  </a:cubicBezTo>
                  <a:lnTo>
                    <a:pt x="562" y="599"/>
                  </a:lnTo>
                  <a:close/>
                  <a:moveTo>
                    <a:pt x="449" y="420"/>
                  </a:moveTo>
                  <a:cubicBezTo>
                    <a:pt x="525" y="420"/>
                    <a:pt x="525" y="420"/>
                    <a:pt x="525" y="420"/>
                  </a:cubicBezTo>
                  <a:cubicBezTo>
                    <a:pt x="529" y="420"/>
                    <a:pt x="532" y="417"/>
                    <a:pt x="532" y="413"/>
                  </a:cubicBezTo>
                  <a:cubicBezTo>
                    <a:pt x="532" y="333"/>
                    <a:pt x="532" y="333"/>
                    <a:pt x="532" y="333"/>
                  </a:cubicBezTo>
                  <a:cubicBezTo>
                    <a:pt x="532" y="329"/>
                    <a:pt x="529" y="326"/>
                    <a:pt x="525" y="326"/>
                  </a:cubicBezTo>
                  <a:cubicBezTo>
                    <a:pt x="449" y="326"/>
                    <a:pt x="449" y="326"/>
                    <a:pt x="449" y="326"/>
                  </a:cubicBezTo>
                  <a:cubicBezTo>
                    <a:pt x="445" y="326"/>
                    <a:pt x="442" y="329"/>
                    <a:pt x="442" y="333"/>
                  </a:cubicBezTo>
                  <a:cubicBezTo>
                    <a:pt x="442" y="413"/>
                    <a:pt x="442" y="413"/>
                    <a:pt x="442" y="413"/>
                  </a:cubicBezTo>
                  <a:cubicBezTo>
                    <a:pt x="442" y="417"/>
                    <a:pt x="445" y="420"/>
                    <a:pt x="449" y="420"/>
                  </a:cubicBezTo>
                  <a:close/>
                  <a:moveTo>
                    <a:pt x="456" y="340"/>
                  </a:moveTo>
                  <a:cubicBezTo>
                    <a:pt x="518" y="340"/>
                    <a:pt x="518" y="340"/>
                    <a:pt x="518" y="340"/>
                  </a:cubicBezTo>
                  <a:cubicBezTo>
                    <a:pt x="518" y="406"/>
                    <a:pt x="518" y="406"/>
                    <a:pt x="518" y="406"/>
                  </a:cubicBezTo>
                  <a:cubicBezTo>
                    <a:pt x="456" y="406"/>
                    <a:pt x="456" y="406"/>
                    <a:pt x="456" y="406"/>
                  </a:cubicBezTo>
                  <a:lnTo>
                    <a:pt x="456" y="340"/>
                  </a:lnTo>
                  <a:close/>
                  <a:moveTo>
                    <a:pt x="331" y="420"/>
                  </a:moveTo>
                  <a:cubicBezTo>
                    <a:pt x="407" y="420"/>
                    <a:pt x="407" y="420"/>
                    <a:pt x="407" y="420"/>
                  </a:cubicBezTo>
                  <a:cubicBezTo>
                    <a:pt x="411" y="420"/>
                    <a:pt x="414" y="417"/>
                    <a:pt x="414" y="413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4" y="329"/>
                    <a:pt x="411" y="326"/>
                    <a:pt x="407" y="326"/>
                  </a:cubicBezTo>
                  <a:cubicBezTo>
                    <a:pt x="331" y="326"/>
                    <a:pt x="331" y="326"/>
                    <a:pt x="331" y="326"/>
                  </a:cubicBezTo>
                  <a:cubicBezTo>
                    <a:pt x="327" y="326"/>
                    <a:pt x="324" y="329"/>
                    <a:pt x="324" y="333"/>
                  </a:cubicBezTo>
                  <a:cubicBezTo>
                    <a:pt x="324" y="413"/>
                    <a:pt x="324" y="413"/>
                    <a:pt x="324" y="413"/>
                  </a:cubicBezTo>
                  <a:cubicBezTo>
                    <a:pt x="324" y="417"/>
                    <a:pt x="327" y="420"/>
                    <a:pt x="331" y="420"/>
                  </a:cubicBezTo>
                  <a:close/>
                  <a:moveTo>
                    <a:pt x="338" y="340"/>
                  </a:moveTo>
                  <a:cubicBezTo>
                    <a:pt x="400" y="340"/>
                    <a:pt x="400" y="340"/>
                    <a:pt x="400" y="340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338" y="406"/>
                    <a:pt x="338" y="406"/>
                    <a:pt x="338" y="406"/>
                  </a:cubicBezTo>
                  <a:lnTo>
                    <a:pt x="338" y="340"/>
                  </a:lnTo>
                  <a:close/>
                  <a:moveTo>
                    <a:pt x="449" y="286"/>
                  </a:moveTo>
                  <a:cubicBezTo>
                    <a:pt x="525" y="286"/>
                    <a:pt x="525" y="286"/>
                    <a:pt x="525" y="286"/>
                  </a:cubicBezTo>
                  <a:cubicBezTo>
                    <a:pt x="529" y="286"/>
                    <a:pt x="532" y="283"/>
                    <a:pt x="532" y="279"/>
                  </a:cubicBezTo>
                  <a:cubicBezTo>
                    <a:pt x="532" y="199"/>
                    <a:pt x="532" y="199"/>
                    <a:pt x="532" y="199"/>
                  </a:cubicBezTo>
                  <a:cubicBezTo>
                    <a:pt x="532" y="195"/>
                    <a:pt x="529" y="192"/>
                    <a:pt x="525" y="192"/>
                  </a:cubicBezTo>
                  <a:cubicBezTo>
                    <a:pt x="449" y="192"/>
                    <a:pt x="449" y="192"/>
                    <a:pt x="449" y="192"/>
                  </a:cubicBezTo>
                  <a:cubicBezTo>
                    <a:pt x="445" y="192"/>
                    <a:pt x="442" y="195"/>
                    <a:pt x="442" y="199"/>
                  </a:cubicBezTo>
                  <a:cubicBezTo>
                    <a:pt x="442" y="279"/>
                    <a:pt x="442" y="279"/>
                    <a:pt x="442" y="279"/>
                  </a:cubicBezTo>
                  <a:cubicBezTo>
                    <a:pt x="442" y="283"/>
                    <a:pt x="445" y="286"/>
                    <a:pt x="449" y="286"/>
                  </a:cubicBezTo>
                  <a:close/>
                  <a:moveTo>
                    <a:pt x="456" y="206"/>
                  </a:moveTo>
                  <a:cubicBezTo>
                    <a:pt x="518" y="206"/>
                    <a:pt x="518" y="206"/>
                    <a:pt x="518" y="206"/>
                  </a:cubicBezTo>
                  <a:cubicBezTo>
                    <a:pt x="518" y="272"/>
                    <a:pt x="518" y="272"/>
                    <a:pt x="518" y="272"/>
                  </a:cubicBezTo>
                  <a:cubicBezTo>
                    <a:pt x="456" y="272"/>
                    <a:pt x="456" y="272"/>
                    <a:pt x="456" y="272"/>
                  </a:cubicBezTo>
                  <a:lnTo>
                    <a:pt x="456" y="206"/>
                  </a:lnTo>
                  <a:close/>
                  <a:moveTo>
                    <a:pt x="331" y="286"/>
                  </a:moveTo>
                  <a:cubicBezTo>
                    <a:pt x="407" y="286"/>
                    <a:pt x="407" y="286"/>
                    <a:pt x="407" y="286"/>
                  </a:cubicBezTo>
                  <a:cubicBezTo>
                    <a:pt x="411" y="286"/>
                    <a:pt x="414" y="283"/>
                    <a:pt x="414" y="279"/>
                  </a:cubicBezTo>
                  <a:cubicBezTo>
                    <a:pt x="414" y="199"/>
                    <a:pt x="414" y="199"/>
                    <a:pt x="414" y="199"/>
                  </a:cubicBezTo>
                  <a:cubicBezTo>
                    <a:pt x="414" y="195"/>
                    <a:pt x="411" y="192"/>
                    <a:pt x="407" y="192"/>
                  </a:cubicBezTo>
                  <a:cubicBezTo>
                    <a:pt x="331" y="192"/>
                    <a:pt x="331" y="192"/>
                    <a:pt x="331" y="192"/>
                  </a:cubicBezTo>
                  <a:cubicBezTo>
                    <a:pt x="327" y="192"/>
                    <a:pt x="324" y="195"/>
                    <a:pt x="324" y="199"/>
                  </a:cubicBezTo>
                  <a:cubicBezTo>
                    <a:pt x="324" y="279"/>
                    <a:pt x="324" y="279"/>
                    <a:pt x="324" y="279"/>
                  </a:cubicBezTo>
                  <a:cubicBezTo>
                    <a:pt x="324" y="283"/>
                    <a:pt x="327" y="286"/>
                    <a:pt x="331" y="286"/>
                  </a:cubicBezTo>
                  <a:close/>
                  <a:moveTo>
                    <a:pt x="338" y="206"/>
                  </a:moveTo>
                  <a:cubicBezTo>
                    <a:pt x="400" y="206"/>
                    <a:pt x="400" y="206"/>
                    <a:pt x="400" y="206"/>
                  </a:cubicBezTo>
                  <a:cubicBezTo>
                    <a:pt x="400" y="272"/>
                    <a:pt x="400" y="272"/>
                    <a:pt x="400" y="272"/>
                  </a:cubicBezTo>
                  <a:cubicBezTo>
                    <a:pt x="338" y="272"/>
                    <a:pt x="338" y="272"/>
                    <a:pt x="338" y="272"/>
                  </a:cubicBezTo>
                  <a:lnTo>
                    <a:pt x="338" y="206"/>
                  </a:lnTo>
                  <a:close/>
                  <a:moveTo>
                    <a:pt x="449" y="153"/>
                  </a:moveTo>
                  <a:cubicBezTo>
                    <a:pt x="525" y="153"/>
                    <a:pt x="525" y="153"/>
                    <a:pt x="525" y="153"/>
                  </a:cubicBezTo>
                  <a:cubicBezTo>
                    <a:pt x="529" y="153"/>
                    <a:pt x="532" y="150"/>
                    <a:pt x="532" y="146"/>
                  </a:cubicBezTo>
                  <a:cubicBezTo>
                    <a:pt x="532" y="66"/>
                    <a:pt x="532" y="66"/>
                    <a:pt x="532" y="66"/>
                  </a:cubicBezTo>
                  <a:cubicBezTo>
                    <a:pt x="532" y="62"/>
                    <a:pt x="529" y="59"/>
                    <a:pt x="525" y="59"/>
                  </a:cubicBezTo>
                  <a:cubicBezTo>
                    <a:pt x="449" y="59"/>
                    <a:pt x="449" y="59"/>
                    <a:pt x="449" y="59"/>
                  </a:cubicBezTo>
                  <a:cubicBezTo>
                    <a:pt x="445" y="59"/>
                    <a:pt x="442" y="62"/>
                    <a:pt x="442" y="66"/>
                  </a:cubicBezTo>
                  <a:cubicBezTo>
                    <a:pt x="442" y="146"/>
                    <a:pt x="442" y="146"/>
                    <a:pt x="442" y="146"/>
                  </a:cubicBezTo>
                  <a:cubicBezTo>
                    <a:pt x="442" y="150"/>
                    <a:pt x="445" y="153"/>
                    <a:pt x="449" y="153"/>
                  </a:cubicBezTo>
                  <a:close/>
                  <a:moveTo>
                    <a:pt x="456" y="73"/>
                  </a:moveTo>
                  <a:cubicBezTo>
                    <a:pt x="518" y="73"/>
                    <a:pt x="518" y="73"/>
                    <a:pt x="518" y="73"/>
                  </a:cubicBezTo>
                  <a:cubicBezTo>
                    <a:pt x="518" y="139"/>
                    <a:pt x="518" y="139"/>
                    <a:pt x="518" y="139"/>
                  </a:cubicBezTo>
                  <a:cubicBezTo>
                    <a:pt x="456" y="139"/>
                    <a:pt x="456" y="139"/>
                    <a:pt x="456" y="139"/>
                  </a:cubicBezTo>
                  <a:lnTo>
                    <a:pt x="456" y="73"/>
                  </a:lnTo>
                  <a:close/>
                  <a:moveTo>
                    <a:pt x="331" y="153"/>
                  </a:moveTo>
                  <a:cubicBezTo>
                    <a:pt x="407" y="153"/>
                    <a:pt x="407" y="153"/>
                    <a:pt x="407" y="153"/>
                  </a:cubicBezTo>
                  <a:cubicBezTo>
                    <a:pt x="411" y="153"/>
                    <a:pt x="414" y="150"/>
                    <a:pt x="414" y="146"/>
                  </a:cubicBezTo>
                  <a:cubicBezTo>
                    <a:pt x="414" y="66"/>
                    <a:pt x="414" y="66"/>
                    <a:pt x="414" y="66"/>
                  </a:cubicBezTo>
                  <a:cubicBezTo>
                    <a:pt x="414" y="62"/>
                    <a:pt x="411" y="59"/>
                    <a:pt x="407" y="59"/>
                  </a:cubicBezTo>
                  <a:cubicBezTo>
                    <a:pt x="331" y="59"/>
                    <a:pt x="331" y="59"/>
                    <a:pt x="331" y="59"/>
                  </a:cubicBezTo>
                  <a:cubicBezTo>
                    <a:pt x="327" y="59"/>
                    <a:pt x="324" y="62"/>
                    <a:pt x="324" y="66"/>
                  </a:cubicBezTo>
                  <a:cubicBezTo>
                    <a:pt x="324" y="146"/>
                    <a:pt x="324" y="146"/>
                    <a:pt x="324" y="146"/>
                  </a:cubicBezTo>
                  <a:cubicBezTo>
                    <a:pt x="324" y="150"/>
                    <a:pt x="327" y="153"/>
                    <a:pt x="331" y="153"/>
                  </a:cubicBezTo>
                  <a:close/>
                  <a:moveTo>
                    <a:pt x="338" y="73"/>
                  </a:moveTo>
                  <a:cubicBezTo>
                    <a:pt x="400" y="73"/>
                    <a:pt x="400" y="73"/>
                    <a:pt x="400" y="73"/>
                  </a:cubicBezTo>
                  <a:cubicBezTo>
                    <a:pt x="400" y="139"/>
                    <a:pt x="400" y="139"/>
                    <a:pt x="400" y="139"/>
                  </a:cubicBezTo>
                  <a:cubicBezTo>
                    <a:pt x="338" y="139"/>
                    <a:pt x="338" y="139"/>
                    <a:pt x="338" y="139"/>
                  </a:cubicBezTo>
                  <a:lnTo>
                    <a:pt x="338" y="73"/>
                  </a:lnTo>
                  <a:close/>
                  <a:moveTo>
                    <a:pt x="331" y="556"/>
                  </a:moveTo>
                  <a:cubicBezTo>
                    <a:pt x="407" y="556"/>
                    <a:pt x="407" y="556"/>
                    <a:pt x="407" y="556"/>
                  </a:cubicBezTo>
                  <a:cubicBezTo>
                    <a:pt x="411" y="556"/>
                    <a:pt x="414" y="553"/>
                    <a:pt x="414" y="549"/>
                  </a:cubicBezTo>
                  <a:cubicBezTo>
                    <a:pt x="414" y="468"/>
                    <a:pt x="414" y="468"/>
                    <a:pt x="414" y="468"/>
                  </a:cubicBezTo>
                  <a:cubicBezTo>
                    <a:pt x="414" y="465"/>
                    <a:pt x="411" y="461"/>
                    <a:pt x="407" y="461"/>
                  </a:cubicBezTo>
                  <a:cubicBezTo>
                    <a:pt x="331" y="461"/>
                    <a:pt x="331" y="461"/>
                    <a:pt x="331" y="461"/>
                  </a:cubicBezTo>
                  <a:cubicBezTo>
                    <a:pt x="327" y="461"/>
                    <a:pt x="324" y="465"/>
                    <a:pt x="324" y="468"/>
                  </a:cubicBezTo>
                  <a:cubicBezTo>
                    <a:pt x="324" y="549"/>
                    <a:pt x="324" y="549"/>
                    <a:pt x="324" y="549"/>
                  </a:cubicBezTo>
                  <a:cubicBezTo>
                    <a:pt x="324" y="553"/>
                    <a:pt x="327" y="556"/>
                    <a:pt x="331" y="556"/>
                  </a:cubicBezTo>
                  <a:close/>
                  <a:moveTo>
                    <a:pt x="338" y="475"/>
                  </a:moveTo>
                  <a:cubicBezTo>
                    <a:pt x="400" y="475"/>
                    <a:pt x="400" y="475"/>
                    <a:pt x="400" y="475"/>
                  </a:cubicBezTo>
                  <a:cubicBezTo>
                    <a:pt x="400" y="542"/>
                    <a:pt x="400" y="542"/>
                    <a:pt x="400" y="542"/>
                  </a:cubicBezTo>
                  <a:cubicBezTo>
                    <a:pt x="338" y="542"/>
                    <a:pt x="338" y="542"/>
                    <a:pt x="338" y="542"/>
                  </a:cubicBezTo>
                  <a:lnTo>
                    <a:pt x="338" y="475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1E5433-37CA-42F3-A482-17430FA09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6863" y="3925868"/>
              <a:ext cx="548640" cy="548640"/>
            </a:xfrm>
            <a:prstGeom prst="line">
              <a:avLst/>
            </a:prstGeom>
            <a:ln w="19050"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5D1AF-BF33-4486-AF40-60C80ECFF119}"/>
                </a:ext>
              </a:extLst>
            </p:cNvPr>
            <p:cNvCxnSpPr>
              <a:cxnSpLocks/>
            </p:cNvCxnSpPr>
            <p:nvPr/>
          </p:nvCxnSpPr>
          <p:spPr>
            <a:xfrm>
              <a:off x="7539081" y="3924000"/>
              <a:ext cx="548640" cy="548640"/>
            </a:xfrm>
            <a:prstGeom prst="line">
              <a:avLst/>
            </a:prstGeom>
            <a:ln w="19050"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D40841A-175B-4A5D-9A9D-6B54A483C14D}"/>
                </a:ext>
              </a:extLst>
            </p:cNvPr>
            <p:cNvCxnSpPr>
              <a:cxnSpLocks/>
            </p:cNvCxnSpPr>
            <p:nvPr/>
          </p:nvCxnSpPr>
          <p:spPr>
            <a:xfrm>
              <a:off x="7449815" y="3926500"/>
              <a:ext cx="0" cy="548640"/>
            </a:xfrm>
            <a:prstGeom prst="line">
              <a:avLst/>
            </a:prstGeom>
            <a:ln w="19050"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909366-3F7E-40C1-933A-1086BEF0A4CD}"/>
              </a:ext>
            </a:extLst>
          </p:cNvPr>
          <p:cNvGrpSpPr/>
          <p:nvPr/>
        </p:nvGrpSpPr>
        <p:grpSpPr>
          <a:xfrm>
            <a:off x="4110887" y="2878619"/>
            <a:ext cx="1289148" cy="1920235"/>
            <a:chOff x="4140108" y="2991633"/>
            <a:chExt cx="1289148" cy="1920235"/>
          </a:xfrm>
        </p:grpSpPr>
        <p:sp>
          <p:nvSpPr>
            <p:cNvPr id="59" name="Freeform 102">
              <a:extLst>
                <a:ext uri="{FF2B5EF4-FFF2-40B4-BE49-F238E27FC236}">
                  <a16:creationId xmlns:a16="http://schemas.microsoft.com/office/drawing/2014/main" id="{9666287F-A627-4897-9FE8-77BD7D0C6F6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40108" y="2991633"/>
              <a:ext cx="1289148" cy="1371600"/>
            </a:xfrm>
            <a:custGeom>
              <a:avLst/>
              <a:gdLst>
                <a:gd name="T0" fmla="*/ 160 w 576"/>
                <a:gd name="T1" fmla="*/ 333 h 613"/>
                <a:gd name="T2" fmla="*/ 251 w 576"/>
                <a:gd name="T3" fmla="*/ 413 h 613"/>
                <a:gd name="T4" fmla="*/ 174 w 576"/>
                <a:gd name="T5" fmla="*/ 340 h 613"/>
                <a:gd name="T6" fmla="*/ 50 w 576"/>
                <a:gd name="T7" fmla="*/ 326 h 613"/>
                <a:gd name="T8" fmla="*/ 126 w 576"/>
                <a:gd name="T9" fmla="*/ 420 h 613"/>
                <a:gd name="T10" fmla="*/ 119 w 576"/>
                <a:gd name="T11" fmla="*/ 406 h 613"/>
                <a:gd name="T12" fmla="*/ 119 w 576"/>
                <a:gd name="T13" fmla="*/ 406 h 613"/>
                <a:gd name="T14" fmla="*/ 251 w 576"/>
                <a:gd name="T15" fmla="*/ 199 h 613"/>
                <a:gd name="T16" fmla="*/ 160 w 576"/>
                <a:gd name="T17" fmla="*/ 279 h 613"/>
                <a:gd name="T18" fmla="*/ 237 w 576"/>
                <a:gd name="T19" fmla="*/ 272 h 613"/>
                <a:gd name="T20" fmla="*/ 50 w 576"/>
                <a:gd name="T21" fmla="*/ 192 h 613"/>
                <a:gd name="T22" fmla="*/ 126 w 576"/>
                <a:gd name="T23" fmla="*/ 286 h 613"/>
                <a:gd name="T24" fmla="*/ 119 w 576"/>
                <a:gd name="T25" fmla="*/ 272 h 613"/>
                <a:gd name="T26" fmla="*/ 119 w 576"/>
                <a:gd name="T27" fmla="*/ 272 h 613"/>
                <a:gd name="T28" fmla="*/ 43 w 576"/>
                <a:gd name="T29" fmla="*/ 549 h 613"/>
                <a:gd name="T30" fmla="*/ 133 w 576"/>
                <a:gd name="T31" fmla="*/ 468 h 613"/>
                <a:gd name="T32" fmla="*/ 57 w 576"/>
                <a:gd name="T33" fmla="*/ 475 h 613"/>
                <a:gd name="T34" fmla="*/ 288 w 576"/>
                <a:gd name="T35" fmla="*/ 0 h 613"/>
                <a:gd name="T36" fmla="*/ 0 w 576"/>
                <a:gd name="T37" fmla="*/ 153 h 613"/>
                <a:gd name="T38" fmla="*/ 174 w 576"/>
                <a:gd name="T39" fmla="*/ 606 h 613"/>
                <a:gd name="T40" fmla="*/ 244 w 576"/>
                <a:gd name="T41" fmla="*/ 613 h 613"/>
                <a:gd name="T42" fmla="*/ 456 w 576"/>
                <a:gd name="T43" fmla="*/ 475 h 613"/>
                <a:gd name="T44" fmla="*/ 569 w 576"/>
                <a:gd name="T45" fmla="*/ 613 h 613"/>
                <a:gd name="T46" fmla="*/ 244 w 576"/>
                <a:gd name="T47" fmla="*/ 461 h 613"/>
                <a:gd name="T48" fmla="*/ 14 w 576"/>
                <a:gd name="T49" fmla="*/ 599 h 613"/>
                <a:gd name="T50" fmla="*/ 251 w 576"/>
                <a:gd name="T51" fmla="*/ 599 h 613"/>
                <a:gd name="T52" fmla="*/ 532 w 576"/>
                <a:gd name="T53" fmla="*/ 599 h 613"/>
                <a:gd name="T54" fmla="*/ 442 w 576"/>
                <a:gd name="T55" fmla="*/ 468 h 613"/>
                <a:gd name="T56" fmla="*/ 295 w 576"/>
                <a:gd name="T57" fmla="*/ 14 h 613"/>
                <a:gd name="T58" fmla="*/ 525 w 576"/>
                <a:gd name="T59" fmla="*/ 420 h 613"/>
                <a:gd name="T60" fmla="*/ 449 w 576"/>
                <a:gd name="T61" fmla="*/ 326 h 613"/>
                <a:gd name="T62" fmla="*/ 456 w 576"/>
                <a:gd name="T63" fmla="*/ 340 h 613"/>
                <a:gd name="T64" fmla="*/ 456 w 576"/>
                <a:gd name="T65" fmla="*/ 340 h 613"/>
                <a:gd name="T66" fmla="*/ 414 w 576"/>
                <a:gd name="T67" fmla="*/ 333 h 613"/>
                <a:gd name="T68" fmla="*/ 324 w 576"/>
                <a:gd name="T69" fmla="*/ 413 h 613"/>
                <a:gd name="T70" fmla="*/ 400 w 576"/>
                <a:gd name="T71" fmla="*/ 406 h 613"/>
                <a:gd name="T72" fmla="*/ 525 w 576"/>
                <a:gd name="T73" fmla="*/ 286 h 613"/>
                <a:gd name="T74" fmla="*/ 449 w 576"/>
                <a:gd name="T75" fmla="*/ 192 h 613"/>
                <a:gd name="T76" fmla="*/ 456 w 576"/>
                <a:gd name="T77" fmla="*/ 206 h 613"/>
                <a:gd name="T78" fmla="*/ 456 w 576"/>
                <a:gd name="T79" fmla="*/ 206 h 613"/>
                <a:gd name="T80" fmla="*/ 414 w 576"/>
                <a:gd name="T81" fmla="*/ 199 h 613"/>
                <a:gd name="T82" fmla="*/ 324 w 576"/>
                <a:gd name="T83" fmla="*/ 279 h 613"/>
                <a:gd name="T84" fmla="*/ 400 w 576"/>
                <a:gd name="T85" fmla="*/ 272 h 613"/>
                <a:gd name="T86" fmla="*/ 525 w 576"/>
                <a:gd name="T87" fmla="*/ 153 h 613"/>
                <a:gd name="T88" fmla="*/ 449 w 576"/>
                <a:gd name="T89" fmla="*/ 59 h 613"/>
                <a:gd name="T90" fmla="*/ 456 w 576"/>
                <a:gd name="T91" fmla="*/ 73 h 613"/>
                <a:gd name="T92" fmla="*/ 456 w 576"/>
                <a:gd name="T93" fmla="*/ 73 h 613"/>
                <a:gd name="T94" fmla="*/ 414 w 576"/>
                <a:gd name="T95" fmla="*/ 66 h 613"/>
                <a:gd name="T96" fmla="*/ 324 w 576"/>
                <a:gd name="T97" fmla="*/ 146 h 613"/>
                <a:gd name="T98" fmla="*/ 400 w 576"/>
                <a:gd name="T99" fmla="*/ 139 h 613"/>
                <a:gd name="T100" fmla="*/ 407 w 576"/>
                <a:gd name="T101" fmla="*/ 556 h 613"/>
                <a:gd name="T102" fmla="*/ 331 w 576"/>
                <a:gd name="T103" fmla="*/ 461 h 613"/>
                <a:gd name="T104" fmla="*/ 338 w 576"/>
                <a:gd name="T105" fmla="*/ 475 h 613"/>
                <a:gd name="T106" fmla="*/ 338 w 576"/>
                <a:gd name="T107" fmla="*/ 475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6" h="613">
                  <a:moveTo>
                    <a:pt x="251" y="333"/>
                  </a:moveTo>
                  <a:cubicBezTo>
                    <a:pt x="251" y="329"/>
                    <a:pt x="248" y="326"/>
                    <a:pt x="244" y="326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64" y="326"/>
                    <a:pt x="160" y="329"/>
                    <a:pt x="160" y="333"/>
                  </a:cubicBezTo>
                  <a:cubicBezTo>
                    <a:pt x="160" y="413"/>
                    <a:pt x="160" y="413"/>
                    <a:pt x="160" y="413"/>
                  </a:cubicBezTo>
                  <a:cubicBezTo>
                    <a:pt x="160" y="417"/>
                    <a:pt x="164" y="420"/>
                    <a:pt x="167" y="420"/>
                  </a:cubicBezTo>
                  <a:cubicBezTo>
                    <a:pt x="244" y="420"/>
                    <a:pt x="244" y="420"/>
                    <a:pt x="244" y="420"/>
                  </a:cubicBezTo>
                  <a:cubicBezTo>
                    <a:pt x="248" y="420"/>
                    <a:pt x="251" y="417"/>
                    <a:pt x="251" y="413"/>
                  </a:cubicBezTo>
                  <a:lnTo>
                    <a:pt x="251" y="333"/>
                  </a:lnTo>
                  <a:close/>
                  <a:moveTo>
                    <a:pt x="237" y="406"/>
                  </a:moveTo>
                  <a:cubicBezTo>
                    <a:pt x="174" y="406"/>
                    <a:pt x="174" y="406"/>
                    <a:pt x="174" y="406"/>
                  </a:cubicBezTo>
                  <a:cubicBezTo>
                    <a:pt x="174" y="340"/>
                    <a:pt x="174" y="340"/>
                    <a:pt x="174" y="340"/>
                  </a:cubicBezTo>
                  <a:cubicBezTo>
                    <a:pt x="237" y="340"/>
                    <a:pt x="237" y="340"/>
                    <a:pt x="237" y="340"/>
                  </a:cubicBezTo>
                  <a:lnTo>
                    <a:pt x="237" y="406"/>
                  </a:lnTo>
                  <a:close/>
                  <a:moveTo>
                    <a:pt x="126" y="326"/>
                  </a:moveTo>
                  <a:cubicBezTo>
                    <a:pt x="50" y="326"/>
                    <a:pt x="50" y="326"/>
                    <a:pt x="50" y="326"/>
                  </a:cubicBezTo>
                  <a:cubicBezTo>
                    <a:pt x="46" y="326"/>
                    <a:pt x="43" y="329"/>
                    <a:pt x="43" y="333"/>
                  </a:cubicBezTo>
                  <a:cubicBezTo>
                    <a:pt x="43" y="413"/>
                    <a:pt x="43" y="413"/>
                    <a:pt x="43" y="413"/>
                  </a:cubicBezTo>
                  <a:cubicBezTo>
                    <a:pt x="43" y="417"/>
                    <a:pt x="46" y="420"/>
                    <a:pt x="50" y="420"/>
                  </a:cubicBezTo>
                  <a:cubicBezTo>
                    <a:pt x="126" y="420"/>
                    <a:pt x="126" y="420"/>
                    <a:pt x="126" y="420"/>
                  </a:cubicBezTo>
                  <a:cubicBezTo>
                    <a:pt x="130" y="420"/>
                    <a:pt x="133" y="417"/>
                    <a:pt x="133" y="413"/>
                  </a:cubicBezTo>
                  <a:cubicBezTo>
                    <a:pt x="133" y="333"/>
                    <a:pt x="133" y="333"/>
                    <a:pt x="133" y="333"/>
                  </a:cubicBezTo>
                  <a:cubicBezTo>
                    <a:pt x="133" y="329"/>
                    <a:pt x="130" y="326"/>
                    <a:pt x="126" y="326"/>
                  </a:cubicBezTo>
                  <a:close/>
                  <a:moveTo>
                    <a:pt x="119" y="406"/>
                  </a:moveTo>
                  <a:cubicBezTo>
                    <a:pt x="57" y="406"/>
                    <a:pt x="57" y="406"/>
                    <a:pt x="57" y="406"/>
                  </a:cubicBezTo>
                  <a:cubicBezTo>
                    <a:pt x="57" y="340"/>
                    <a:pt x="57" y="340"/>
                    <a:pt x="57" y="340"/>
                  </a:cubicBezTo>
                  <a:cubicBezTo>
                    <a:pt x="119" y="340"/>
                    <a:pt x="119" y="340"/>
                    <a:pt x="119" y="340"/>
                  </a:cubicBezTo>
                  <a:lnTo>
                    <a:pt x="119" y="406"/>
                  </a:lnTo>
                  <a:close/>
                  <a:moveTo>
                    <a:pt x="167" y="286"/>
                  </a:moveTo>
                  <a:cubicBezTo>
                    <a:pt x="244" y="286"/>
                    <a:pt x="244" y="286"/>
                    <a:pt x="244" y="286"/>
                  </a:cubicBezTo>
                  <a:cubicBezTo>
                    <a:pt x="248" y="286"/>
                    <a:pt x="251" y="283"/>
                    <a:pt x="251" y="279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51" y="195"/>
                    <a:pt x="248" y="192"/>
                    <a:pt x="244" y="192"/>
                  </a:cubicBezTo>
                  <a:cubicBezTo>
                    <a:pt x="167" y="192"/>
                    <a:pt x="167" y="192"/>
                    <a:pt x="167" y="192"/>
                  </a:cubicBezTo>
                  <a:cubicBezTo>
                    <a:pt x="164" y="192"/>
                    <a:pt x="160" y="195"/>
                    <a:pt x="160" y="199"/>
                  </a:cubicBezTo>
                  <a:cubicBezTo>
                    <a:pt x="160" y="279"/>
                    <a:pt x="160" y="279"/>
                    <a:pt x="160" y="279"/>
                  </a:cubicBezTo>
                  <a:cubicBezTo>
                    <a:pt x="160" y="283"/>
                    <a:pt x="164" y="286"/>
                    <a:pt x="167" y="286"/>
                  </a:cubicBezTo>
                  <a:close/>
                  <a:moveTo>
                    <a:pt x="174" y="206"/>
                  </a:moveTo>
                  <a:cubicBezTo>
                    <a:pt x="237" y="206"/>
                    <a:pt x="237" y="206"/>
                    <a:pt x="237" y="206"/>
                  </a:cubicBezTo>
                  <a:cubicBezTo>
                    <a:pt x="237" y="272"/>
                    <a:pt x="237" y="272"/>
                    <a:pt x="237" y="272"/>
                  </a:cubicBezTo>
                  <a:cubicBezTo>
                    <a:pt x="174" y="272"/>
                    <a:pt x="174" y="272"/>
                    <a:pt x="174" y="272"/>
                  </a:cubicBezTo>
                  <a:lnTo>
                    <a:pt x="174" y="206"/>
                  </a:lnTo>
                  <a:close/>
                  <a:moveTo>
                    <a:pt x="126" y="192"/>
                  </a:moveTo>
                  <a:cubicBezTo>
                    <a:pt x="50" y="192"/>
                    <a:pt x="50" y="192"/>
                    <a:pt x="50" y="192"/>
                  </a:cubicBezTo>
                  <a:cubicBezTo>
                    <a:pt x="46" y="192"/>
                    <a:pt x="43" y="195"/>
                    <a:pt x="43" y="199"/>
                  </a:cubicBezTo>
                  <a:cubicBezTo>
                    <a:pt x="43" y="279"/>
                    <a:pt x="43" y="279"/>
                    <a:pt x="43" y="279"/>
                  </a:cubicBezTo>
                  <a:cubicBezTo>
                    <a:pt x="43" y="283"/>
                    <a:pt x="46" y="286"/>
                    <a:pt x="50" y="286"/>
                  </a:cubicBezTo>
                  <a:cubicBezTo>
                    <a:pt x="126" y="286"/>
                    <a:pt x="126" y="286"/>
                    <a:pt x="126" y="286"/>
                  </a:cubicBezTo>
                  <a:cubicBezTo>
                    <a:pt x="130" y="286"/>
                    <a:pt x="133" y="283"/>
                    <a:pt x="133" y="279"/>
                  </a:cubicBezTo>
                  <a:cubicBezTo>
                    <a:pt x="133" y="199"/>
                    <a:pt x="133" y="199"/>
                    <a:pt x="133" y="199"/>
                  </a:cubicBezTo>
                  <a:cubicBezTo>
                    <a:pt x="133" y="195"/>
                    <a:pt x="130" y="192"/>
                    <a:pt x="126" y="192"/>
                  </a:cubicBezTo>
                  <a:close/>
                  <a:moveTo>
                    <a:pt x="119" y="272"/>
                  </a:moveTo>
                  <a:cubicBezTo>
                    <a:pt x="57" y="272"/>
                    <a:pt x="57" y="272"/>
                    <a:pt x="57" y="272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119" y="206"/>
                    <a:pt x="119" y="206"/>
                    <a:pt x="119" y="206"/>
                  </a:cubicBezTo>
                  <a:lnTo>
                    <a:pt x="119" y="272"/>
                  </a:lnTo>
                  <a:close/>
                  <a:moveTo>
                    <a:pt x="126" y="461"/>
                  </a:moveTo>
                  <a:cubicBezTo>
                    <a:pt x="50" y="461"/>
                    <a:pt x="50" y="461"/>
                    <a:pt x="50" y="461"/>
                  </a:cubicBezTo>
                  <a:cubicBezTo>
                    <a:pt x="46" y="461"/>
                    <a:pt x="43" y="465"/>
                    <a:pt x="43" y="468"/>
                  </a:cubicBezTo>
                  <a:cubicBezTo>
                    <a:pt x="43" y="549"/>
                    <a:pt x="43" y="549"/>
                    <a:pt x="43" y="549"/>
                  </a:cubicBezTo>
                  <a:cubicBezTo>
                    <a:pt x="43" y="553"/>
                    <a:pt x="46" y="556"/>
                    <a:pt x="50" y="556"/>
                  </a:cubicBezTo>
                  <a:cubicBezTo>
                    <a:pt x="126" y="556"/>
                    <a:pt x="126" y="556"/>
                    <a:pt x="126" y="556"/>
                  </a:cubicBezTo>
                  <a:cubicBezTo>
                    <a:pt x="130" y="556"/>
                    <a:pt x="133" y="553"/>
                    <a:pt x="133" y="549"/>
                  </a:cubicBezTo>
                  <a:cubicBezTo>
                    <a:pt x="133" y="468"/>
                    <a:pt x="133" y="468"/>
                    <a:pt x="133" y="468"/>
                  </a:cubicBezTo>
                  <a:cubicBezTo>
                    <a:pt x="133" y="465"/>
                    <a:pt x="130" y="461"/>
                    <a:pt x="126" y="461"/>
                  </a:cubicBezTo>
                  <a:close/>
                  <a:moveTo>
                    <a:pt x="119" y="542"/>
                  </a:moveTo>
                  <a:cubicBezTo>
                    <a:pt x="57" y="542"/>
                    <a:pt x="57" y="542"/>
                    <a:pt x="57" y="542"/>
                  </a:cubicBezTo>
                  <a:cubicBezTo>
                    <a:pt x="57" y="475"/>
                    <a:pt x="57" y="475"/>
                    <a:pt x="57" y="475"/>
                  </a:cubicBezTo>
                  <a:cubicBezTo>
                    <a:pt x="119" y="475"/>
                    <a:pt x="119" y="475"/>
                    <a:pt x="119" y="475"/>
                  </a:cubicBezTo>
                  <a:lnTo>
                    <a:pt x="119" y="542"/>
                  </a:lnTo>
                  <a:close/>
                  <a:moveTo>
                    <a:pt x="569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4" y="0"/>
                    <a:pt x="281" y="3"/>
                    <a:pt x="281" y="7"/>
                  </a:cubicBezTo>
                  <a:cubicBezTo>
                    <a:pt x="281" y="146"/>
                    <a:pt x="281" y="146"/>
                    <a:pt x="281" y="146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3" y="146"/>
                    <a:pt x="0" y="149"/>
                    <a:pt x="0" y="153"/>
                  </a:cubicBezTo>
                  <a:cubicBezTo>
                    <a:pt x="0" y="606"/>
                    <a:pt x="0" y="606"/>
                    <a:pt x="0" y="606"/>
                  </a:cubicBezTo>
                  <a:cubicBezTo>
                    <a:pt x="0" y="609"/>
                    <a:pt x="3" y="613"/>
                    <a:pt x="7" y="613"/>
                  </a:cubicBezTo>
                  <a:cubicBezTo>
                    <a:pt x="167" y="613"/>
                    <a:pt x="167" y="613"/>
                    <a:pt x="167" y="613"/>
                  </a:cubicBezTo>
                  <a:cubicBezTo>
                    <a:pt x="171" y="613"/>
                    <a:pt x="174" y="609"/>
                    <a:pt x="174" y="606"/>
                  </a:cubicBezTo>
                  <a:cubicBezTo>
                    <a:pt x="174" y="475"/>
                    <a:pt x="174" y="475"/>
                    <a:pt x="174" y="475"/>
                  </a:cubicBezTo>
                  <a:cubicBezTo>
                    <a:pt x="237" y="475"/>
                    <a:pt x="237" y="475"/>
                    <a:pt x="237" y="475"/>
                  </a:cubicBezTo>
                  <a:cubicBezTo>
                    <a:pt x="237" y="606"/>
                    <a:pt x="237" y="606"/>
                    <a:pt x="237" y="606"/>
                  </a:cubicBezTo>
                  <a:cubicBezTo>
                    <a:pt x="237" y="609"/>
                    <a:pt x="240" y="613"/>
                    <a:pt x="244" y="613"/>
                  </a:cubicBezTo>
                  <a:cubicBezTo>
                    <a:pt x="288" y="613"/>
                    <a:pt x="288" y="613"/>
                    <a:pt x="288" y="613"/>
                  </a:cubicBezTo>
                  <a:cubicBezTo>
                    <a:pt x="449" y="613"/>
                    <a:pt x="449" y="613"/>
                    <a:pt x="449" y="613"/>
                  </a:cubicBezTo>
                  <a:cubicBezTo>
                    <a:pt x="453" y="613"/>
                    <a:pt x="456" y="609"/>
                    <a:pt x="456" y="606"/>
                  </a:cubicBezTo>
                  <a:cubicBezTo>
                    <a:pt x="456" y="475"/>
                    <a:pt x="456" y="475"/>
                    <a:pt x="456" y="475"/>
                  </a:cubicBezTo>
                  <a:cubicBezTo>
                    <a:pt x="518" y="475"/>
                    <a:pt x="518" y="475"/>
                    <a:pt x="518" y="475"/>
                  </a:cubicBezTo>
                  <a:cubicBezTo>
                    <a:pt x="518" y="606"/>
                    <a:pt x="518" y="606"/>
                    <a:pt x="518" y="606"/>
                  </a:cubicBezTo>
                  <a:cubicBezTo>
                    <a:pt x="518" y="609"/>
                    <a:pt x="521" y="613"/>
                    <a:pt x="525" y="613"/>
                  </a:cubicBezTo>
                  <a:cubicBezTo>
                    <a:pt x="569" y="613"/>
                    <a:pt x="569" y="613"/>
                    <a:pt x="569" y="613"/>
                  </a:cubicBezTo>
                  <a:cubicBezTo>
                    <a:pt x="573" y="613"/>
                    <a:pt x="576" y="609"/>
                    <a:pt x="576" y="606"/>
                  </a:cubicBezTo>
                  <a:cubicBezTo>
                    <a:pt x="576" y="7"/>
                    <a:pt x="576" y="7"/>
                    <a:pt x="576" y="7"/>
                  </a:cubicBezTo>
                  <a:cubicBezTo>
                    <a:pt x="576" y="3"/>
                    <a:pt x="573" y="0"/>
                    <a:pt x="569" y="0"/>
                  </a:cubicBezTo>
                  <a:close/>
                  <a:moveTo>
                    <a:pt x="244" y="461"/>
                  </a:moveTo>
                  <a:cubicBezTo>
                    <a:pt x="167" y="461"/>
                    <a:pt x="167" y="461"/>
                    <a:pt x="167" y="461"/>
                  </a:cubicBezTo>
                  <a:cubicBezTo>
                    <a:pt x="164" y="461"/>
                    <a:pt x="160" y="465"/>
                    <a:pt x="160" y="468"/>
                  </a:cubicBezTo>
                  <a:cubicBezTo>
                    <a:pt x="160" y="599"/>
                    <a:pt x="160" y="599"/>
                    <a:pt x="160" y="599"/>
                  </a:cubicBezTo>
                  <a:cubicBezTo>
                    <a:pt x="14" y="599"/>
                    <a:pt x="14" y="599"/>
                    <a:pt x="14" y="599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281" y="160"/>
                    <a:pt x="281" y="160"/>
                    <a:pt x="281" y="160"/>
                  </a:cubicBezTo>
                  <a:cubicBezTo>
                    <a:pt x="281" y="599"/>
                    <a:pt x="281" y="599"/>
                    <a:pt x="281" y="599"/>
                  </a:cubicBezTo>
                  <a:cubicBezTo>
                    <a:pt x="251" y="599"/>
                    <a:pt x="251" y="599"/>
                    <a:pt x="251" y="599"/>
                  </a:cubicBezTo>
                  <a:cubicBezTo>
                    <a:pt x="251" y="468"/>
                    <a:pt x="251" y="468"/>
                    <a:pt x="251" y="468"/>
                  </a:cubicBezTo>
                  <a:cubicBezTo>
                    <a:pt x="251" y="465"/>
                    <a:pt x="248" y="461"/>
                    <a:pt x="244" y="461"/>
                  </a:cubicBezTo>
                  <a:close/>
                  <a:moveTo>
                    <a:pt x="562" y="599"/>
                  </a:moveTo>
                  <a:cubicBezTo>
                    <a:pt x="532" y="599"/>
                    <a:pt x="532" y="599"/>
                    <a:pt x="532" y="599"/>
                  </a:cubicBezTo>
                  <a:cubicBezTo>
                    <a:pt x="532" y="468"/>
                    <a:pt x="532" y="468"/>
                    <a:pt x="532" y="468"/>
                  </a:cubicBezTo>
                  <a:cubicBezTo>
                    <a:pt x="532" y="465"/>
                    <a:pt x="529" y="461"/>
                    <a:pt x="525" y="461"/>
                  </a:cubicBezTo>
                  <a:cubicBezTo>
                    <a:pt x="449" y="461"/>
                    <a:pt x="449" y="461"/>
                    <a:pt x="449" y="461"/>
                  </a:cubicBezTo>
                  <a:cubicBezTo>
                    <a:pt x="445" y="461"/>
                    <a:pt x="442" y="465"/>
                    <a:pt x="442" y="468"/>
                  </a:cubicBezTo>
                  <a:cubicBezTo>
                    <a:pt x="442" y="599"/>
                    <a:pt x="442" y="599"/>
                    <a:pt x="442" y="599"/>
                  </a:cubicBezTo>
                  <a:cubicBezTo>
                    <a:pt x="295" y="599"/>
                    <a:pt x="295" y="599"/>
                    <a:pt x="295" y="599"/>
                  </a:cubicBezTo>
                  <a:cubicBezTo>
                    <a:pt x="295" y="153"/>
                    <a:pt x="295" y="153"/>
                    <a:pt x="295" y="153"/>
                  </a:cubicBezTo>
                  <a:cubicBezTo>
                    <a:pt x="295" y="14"/>
                    <a:pt x="295" y="14"/>
                    <a:pt x="295" y="14"/>
                  </a:cubicBezTo>
                  <a:cubicBezTo>
                    <a:pt x="562" y="14"/>
                    <a:pt x="562" y="14"/>
                    <a:pt x="562" y="14"/>
                  </a:cubicBezTo>
                  <a:lnTo>
                    <a:pt x="562" y="599"/>
                  </a:lnTo>
                  <a:close/>
                  <a:moveTo>
                    <a:pt x="449" y="420"/>
                  </a:moveTo>
                  <a:cubicBezTo>
                    <a:pt x="525" y="420"/>
                    <a:pt x="525" y="420"/>
                    <a:pt x="525" y="420"/>
                  </a:cubicBezTo>
                  <a:cubicBezTo>
                    <a:pt x="529" y="420"/>
                    <a:pt x="532" y="417"/>
                    <a:pt x="532" y="413"/>
                  </a:cubicBezTo>
                  <a:cubicBezTo>
                    <a:pt x="532" y="333"/>
                    <a:pt x="532" y="333"/>
                    <a:pt x="532" y="333"/>
                  </a:cubicBezTo>
                  <a:cubicBezTo>
                    <a:pt x="532" y="329"/>
                    <a:pt x="529" y="326"/>
                    <a:pt x="525" y="326"/>
                  </a:cubicBezTo>
                  <a:cubicBezTo>
                    <a:pt x="449" y="326"/>
                    <a:pt x="449" y="326"/>
                    <a:pt x="449" y="326"/>
                  </a:cubicBezTo>
                  <a:cubicBezTo>
                    <a:pt x="445" y="326"/>
                    <a:pt x="442" y="329"/>
                    <a:pt x="442" y="333"/>
                  </a:cubicBezTo>
                  <a:cubicBezTo>
                    <a:pt x="442" y="413"/>
                    <a:pt x="442" y="413"/>
                    <a:pt x="442" y="413"/>
                  </a:cubicBezTo>
                  <a:cubicBezTo>
                    <a:pt x="442" y="417"/>
                    <a:pt x="445" y="420"/>
                    <a:pt x="449" y="420"/>
                  </a:cubicBezTo>
                  <a:close/>
                  <a:moveTo>
                    <a:pt x="456" y="340"/>
                  </a:moveTo>
                  <a:cubicBezTo>
                    <a:pt x="518" y="340"/>
                    <a:pt x="518" y="340"/>
                    <a:pt x="518" y="340"/>
                  </a:cubicBezTo>
                  <a:cubicBezTo>
                    <a:pt x="518" y="406"/>
                    <a:pt x="518" y="406"/>
                    <a:pt x="518" y="406"/>
                  </a:cubicBezTo>
                  <a:cubicBezTo>
                    <a:pt x="456" y="406"/>
                    <a:pt x="456" y="406"/>
                    <a:pt x="456" y="406"/>
                  </a:cubicBezTo>
                  <a:lnTo>
                    <a:pt x="456" y="340"/>
                  </a:lnTo>
                  <a:close/>
                  <a:moveTo>
                    <a:pt x="331" y="420"/>
                  </a:moveTo>
                  <a:cubicBezTo>
                    <a:pt x="407" y="420"/>
                    <a:pt x="407" y="420"/>
                    <a:pt x="407" y="420"/>
                  </a:cubicBezTo>
                  <a:cubicBezTo>
                    <a:pt x="411" y="420"/>
                    <a:pt x="414" y="417"/>
                    <a:pt x="414" y="413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4" y="329"/>
                    <a:pt x="411" y="326"/>
                    <a:pt x="407" y="326"/>
                  </a:cubicBezTo>
                  <a:cubicBezTo>
                    <a:pt x="331" y="326"/>
                    <a:pt x="331" y="326"/>
                    <a:pt x="331" y="326"/>
                  </a:cubicBezTo>
                  <a:cubicBezTo>
                    <a:pt x="327" y="326"/>
                    <a:pt x="324" y="329"/>
                    <a:pt x="324" y="333"/>
                  </a:cubicBezTo>
                  <a:cubicBezTo>
                    <a:pt x="324" y="413"/>
                    <a:pt x="324" y="413"/>
                    <a:pt x="324" y="413"/>
                  </a:cubicBezTo>
                  <a:cubicBezTo>
                    <a:pt x="324" y="417"/>
                    <a:pt x="327" y="420"/>
                    <a:pt x="331" y="420"/>
                  </a:cubicBezTo>
                  <a:close/>
                  <a:moveTo>
                    <a:pt x="338" y="340"/>
                  </a:moveTo>
                  <a:cubicBezTo>
                    <a:pt x="400" y="340"/>
                    <a:pt x="400" y="340"/>
                    <a:pt x="400" y="340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338" y="406"/>
                    <a:pt x="338" y="406"/>
                    <a:pt x="338" y="406"/>
                  </a:cubicBezTo>
                  <a:lnTo>
                    <a:pt x="338" y="340"/>
                  </a:lnTo>
                  <a:close/>
                  <a:moveTo>
                    <a:pt x="449" y="286"/>
                  </a:moveTo>
                  <a:cubicBezTo>
                    <a:pt x="525" y="286"/>
                    <a:pt x="525" y="286"/>
                    <a:pt x="525" y="286"/>
                  </a:cubicBezTo>
                  <a:cubicBezTo>
                    <a:pt x="529" y="286"/>
                    <a:pt x="532" y="283"/>
                    <a:pt x="532" y="279"/>
                  </a:cubicBezTo>
                  <a:cubicBezTo>
                    <a:pt x="532" y="199"/>
                    <a:pt x="532" y="199"/>
                    <a:pt x="532" y="199"/>
                  </a:cubicBezTo>
                  <a:cubicBezTo>
                    <a:pt x="532" y="195"/>
                    <a:pt x="529" y="192"/>
                    <a:pt x="525" y="192"/>
                  </a:cubicBezTo>
                  <a:cubicBezTo>
                    <a:pt x="449" y="192"/>
                    <a:pt x="449" y="192"/>
                    <a:pt x="449" y="192"/>
                  </a:cubicBezTo>
                  <a:cubicBezTo>
                    <a:pt x="445" y="192"/>
                    <a:pt x="442" y="195"/>
                    <a:pt x="442" y="199"/>
                  </a:cubicBezTo>
                  <a:cubicBezTo>
                    <a:pt x="442" y="279"/>
                    <a:pt x="442" y="279"/>
                    <a:pt x="442" y="279"/>
                  </a:cubicBezTo>
                  <a:cubicBezTo>
                    <a:pt x="442" y="283"/>
                    <a:pt x="445" y="286"/>
                    <a:pt x="449" y="286"/>
                  </a:cubicBezTo>
                  <a:close/>
                  <a:moveTo>
                    <a:pt x="456" y="206"/>
                  </a:moveTo>
                  <a:cubicBezTo>
                    <a:pt x="518" y="206"/>
                    <a:pt x="518" y="206"/>
                    <a:pt x="518" y="206"/>
                  </a:cubicBezTo>
                  <a:cubicBezTo>
                    <a:pt x="518" y="272"/>
                    <a:pt x="518" y="272"/>
                    <a:pt x="518" y="272"/>
                  </a:cubicBezTo>
                  <a:cubicBezTo>
                    <a:pt x="456" y="272"/>
                    <a:pt x="456" y="272"/>
                    <a:pt x="456" y="272"/>
                  </a:cubicBezTo>
                  <a:lnTo>
                    <a:pt x="456" y="206"/>
                  </a:lnTo>
                  <a:close/>
                  <a:moveTo>
                    <a:pt x="331" y="286"/>
                  </a:moveTo>
                  <a:cubicBezTo>
                    <a:pt x="407" y="286"/>
                    <a:pt x="407" y="286"/>
                    <a:pt x="407" y="286"/>
                  </a:cubicBezTo>
                  <a:cubicBezTo>
                    <a:pt x="411" y="286"/>
                    <a:pt x="414" y="283"/>
                    <a:pt x="414" y="279"/>
                  </a:cubicBezTo>
                  <a:cubicBezTo>
                    <a:pt x="414" y="199"/>
                    <a:pt x="414" y="199"/>
                    <a:pt x="414" y="199"/>
                  </a:cubicBezTo>
                  <a:cubicBezTo>
                    <a:pt x="414" y="195"/>
                    <a:pt x="411" y="192"/>
                    <a:pt x="407" y="192"/>
                  </a:cubicBezTo>
                  <a:cubicBezTo>
                    <a:pt x="331" y="192"/>
                    <a:pt x="331" y="192"/>
                    <a:pt x="331" y="192"/>
                  </a:cubicBezTo>
                  <a:cubicBezTo>
                    <a:pt x="327" y="192"/>
                    <a:pt x="324" y="195"/>
                    <a:pt x="324" y="199"/>
                  </a:cubicBezTo>
                  <a:cubicBezTo>
                    <a:pt x="324" y="279"/>
                    <a:pt x="324" y="279"/>
                    <a:pt x="324" y="279"/>
                  </a:cubicBezTo>
                  <a:cubicBezTo>
                    <a:pt x="324" y="283"/>
                    <a:pt x="327" y="286"/>
                    <a:pt x="331" y="286"/>
                  </a:cubicBezTo>
                  <a:close/>
                  <a:moveTo>
                    <a:pt x="338" y="206"/>
                  </a:moveTo>
                  <a:cubicBezTo>
                    <a:pt x="400" y="206"/>
                    <a:pt x="400" y="206"/>
                    <a:pt x="400" y="206"/>
                  </a:cubicBezTo>
                  <a:cubicBezTo>
                    <a:pt x="400" y="272"/>
                    <a:pt x="400" y="272"/>
                    <a:pt x="400" y="272"/>
                  </a:cubicBezTo>
                  <a:cubicBezTo>
                    <a:pt x="338" y="272"/>
                    <a:pt x="338" y="272"/>
                    <a:pt x="338" y="272"/>
                  </a:cubicBezTo>
                  <a:lnTo>
                    <a:pt x="338" y="206"/>
                  </a:lnTo>
                  <a:close/>
                  <a:moveTo>
                    <a:pt x="449" y="153"/>
                  </a:moveTo>
                  <a:cubicBezTo>
                    <a:pt x="525" y="153"/>
                    <a:pt x="525" y="153"/>
                    <a:pt x="525" y="153"/>
                  </a:cubicBezTo>
                  <a:cubicBezTo>
                    <a:pt x="529" y="153"/>
                    <a:pt x="532" y="150"/>
                    <a:pt x="532" y="146"/>
                  </a:cubicBezTo>
                  <a:cubicBezTo>
                    <a:pt x="532" y="66"/>
                    <a:pt x="532" y="66"/>
                    <a:pt x="532" y="66"/>
                  </a:cubicBezTo>
                  <a:cubicBezTo>
                    <a:pt x="532" y="62"/>
                    <a:pt x="529" y="59"/>
                    <a:pt x="525" y="59"/>
                  </a:cubicBezTo>
                  <a:cubicBezTo>
                    <a:pt x="449" y="59"/>
                    <a:pt x="449" y="59"/>
                    <a:pt x="449" y="59"/>
                  </a:cubicBezTo>
                  <a:cubicBezTo>
                    <a:pt x="445" y="59"/>
                    <a:pt x="442" y="62"/>
                    <a:pt x="442" y="66"/>
                  </a:cubicBezTo>
                  <a:cubicBezTo>
                    <a:pt x="442" y="146"/>
                    <a:pt x="442" y="146"/>
                    <a:pt x="442" y="146"/>
                  </a:cubicBezTo>
                  <a:cubicBezTo>
                    <a:pt x="442" y="150"/>
                    <a:pt x="445" y="153"/>
                    <a:pt x="449" y="153"/>
                  </a:cubicBezTo>
                  <a:close/>
                  <a:moveTo>
                    <a:pt x="456" y="73"/>
                  </a:moveTo>
                  <a:cubicBezTo>
                    <a:pt x="518" y="73"/>
                    <a:pt x="518" y="73"/>
                    <a:pt x="518" y="73"/>
                  </a:cubicBezTo>
                  <a:cubicBezTo>
                    <a:pt x="518" y="139"/>
                    <a:pt x="518" y="139"/>
                    <a:pt x="518" y="139"/>
                  </a:cubicBezTo>
                  <a:cubicBezTo>
                    <a:pt x="456" y="139"/>
                    <a:pt x="456" y="139"/>
                    <a:pt x="456" y="139"/>
                  </a:cubicBezTo>
                  <a:lnTo>
                    <a:pt x="456" y="73"/>
                  </a:lnTo>
                  <a:close/>
                  <a:moveTo>
                    <a:pt x="331" y="153"/>
                  </a:moveTo>
                  <a:cubicBezTo>
                    <a:pt x="407" y="153"/>
                    <a:pt x="407" y="153"/>
                    <a:pt x="407" y="153"/>
                  </a:cubicBezTo>
                  <a:cubicBezTo>
                    <a:pt x="411" y="153"/>
                    <a:pt x="414" y="150"/>
                    <a:pt x="414" y="146"/>
                  </a:cubicBezTo>
                  <a:cubicBezTo>
                    <a:pt x="414" y="66"/>
                    <a:pt x="414" y="66"/>
                    <a:pt x="414" y="66"/>
                  </a:cubicBezTo>
                  <a:cubicBezTo>
                    <a:pt x="414" y="62"/>
                    <a:pt x="411" y="59"/>
                    <a:pt x="407" y="59"/>
                  </a:cubicBezTo>
                  <a:cubicBezTo>
                    <a:pt x="331" y="59"/>
                    <a:pt x="331" y="59"/>
                    <a:pt x="331" y="59"/>
                  </a:cubicBezTo>
                  <a:cubicBezTo>
                    <a:pt x="327" y="59"/>
                    <a:pt x="324" y="62"/>
                    <a:pt x="324" y="66"/>
                  </a:cubicBezTo>
                  <a:cubicBezTo>
                    <a:pt x="324" y="146"/>
                    <a:pt x="324" y="146"/>
                    <a:pt x="324" y="146"/>
                  </a:cubicBezTo>
                  <a:cubicBezTo>
                    <a:pt x="324" y="150"/>
                    <a:pt x="327" y="153"/>
                    <a:pt x="331" y="153"/>
                  </a:cubicBezTo>
                  <a:close/>
                  <a:moveTo>
                    <a:pt x="338" y="73"/>
                  </a:moveTo>
                  <a:cubicBezTo>
                    <a:pt x="400" y="73"/>
                    <a:pt x="400" y="73"/>
                    <a:pt x="400" y="73"/>
                  </a:cubicBezTo>
                  <a:cubicBezTo>
                    <a:pt x="400" y="139"/>
                    <a:pt x="400" y="139"/>
                    <a:pt x="400" y="139"/>
                  </a:cubicBezTo>
                  <a:cubicBezTo>
                    <a:pt x="338" y="139"/>
                    <a:pt x="338" y="139"/>
                    <a:pt x="338" y="139"/>
                  </a:cubicBezTo>
                  <a:lnTo>
                    <a:pt x="338" y="73"/>
                  </a:lnTo>
                  <a:close/>
                  <a:moveTo>
                    <a:pt x="331" y="556"/>
                  </a:moveTo>
                  <a:cubicBezTo>
                    <a:pt x="407" y="556"/>
                    <a:pt x="407" y="556"/>
                    <a:pt x="407" y="556"/>
                  </a:cubicBezTo>
                  <a:cubicBezTo>
                    <a:pt x="411" y="556"/>
                    <a:pt x="414" y="553"/>
                    <a:pt x="414" y="549"/>
                  </a:cubicBezTo>
                  <a:cubicBezTo>
                    <a:pt x="414" y="468"/>
                    <a:pt x="414" y="468"/>
                    <a:pt x="414" y="468"/>
                  </a:cubicBezTo>
                  <a:cubicBezTo>
                    <a:pt x="414" y="465"/>
                    <a:pt x="411" y="461"/>
                    <a:pt x="407" y="461"/>
                  </a:cubicBezTo>
                  <a:cubicBezTo>
                    <a:pt x="331" y="461"/>
                    <a:pt x="331" y="461"/>
                    <a:pt x="331" y="461"/>
                  </a:cubicBezTo>
                  <a:cubicBezTo>
                    <a:pt x="327" y="461"/>
                    <a:pt x="324" y="465"/>
                    <a:pt x="324" y="468"/>
                  </a:cubicBezTo>
                  <a:cubicBezTo>
                    <a:pt x="324" y="549"/>
                    <a:pt x="324" y="549"/>
                    <a:pt x="324" y="549"/>
                  </a:cubicBezTo>
                  <a:cubicBezTo>
                    <a:pt x="324" y="553"/>
                    <a:pt x="327" y="556"/>
                    <a:pt x="331" y="556"/>
                  </a:cubicBezTo>
                  <a:close/>
                  <a:moveTo>
                    <a:pt x="338" y="475"/>
                  </a:moveTo>
                  <a:cubicBezTo>
                    <a:pt x="400" y="475"/>
                    <a:pt x="400" y="475"/>
                    <a:pt x="400" y="475"/>
                  </a:cubicBezTo>
                  <a:cubicBezTo>
                    <a:pt x="400" y="542"/>
                    <a:pt x="400" y="542"/>
                    <a:pt x="400" y="542"/>
                  </a:cubicBezTo>
                  <a:cubicBezTo>
                    <a:pt x="338" y="542"/>
                    <a:pt x="338" y="542"/>
                    <a:pt x="338" y="542"/>
                  </a:cubicBezTo>
                  <a:lnTo>
                    <a:pt x="338" y="475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B5253CC-9A5C-4904-812D-255AF5DA0E23}"/>
                </a:ext>
              </a:extLst>
            </p:cNvPr>
            <p:cNvGrpSpPr/>
            <p:nvPr/>
          </p:nvGrpSpPr>
          <p:grpSpPr>
            <a:xfrm>
              <a:off x="4418922" y="4180348"/>
              <a:ext cx="731520" cy="731520"/>
              <a:chOff x="4464642" y="4805993"/>
              <a:chExt cx="731520" cy="73152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90CD69C-152F-40EC-AFDC-E329CF6310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4642" y="4805993"/>
                <a:ext cx="731520" cy="73152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0AC48C02-8F31-4A26-A072-33BCD26764C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595948" y="4943153"/>
                <a:ext cx="468908" cy="457200"/>
              </a:xfrm>
              <a:custGeom>
                <a:avLst/>
                <a:gdLst>
                  <a:gd name="T0" fmla="*/ 339 w 339"/>
                  <a:gd name="T1" fmla="*/ 98 h 331"/>
                  <a:gd name="T2" fmla="*/ 287 w 339"/>
                  <a:gd name="T3" fmla="*/ 0 h 331"/>
                  <a:gd name="T4" fmla="*/ 47 w 339"/>
                  <a:gd name="T5" fmla="*/ 3 h 331"/>
                  <a:gd name="T6" fmla="*/ 0 w 339"/>
                  <a:gd name="T7" fmla="*/ 98 h 331"/>
                  <a:gd name="T8" fmla="*/ 0 w 339"/>
                  <a:gd name="T9" fmla="*/ 326 h 331"/>
                  <a:gd name="T10" fmla="*/ 335 w 339"/>
                  <a:gd name="T11" fmla="*/ 331 h 331"/>
                  <a:gd name="T12" fmla="*/ 339 w 339"/>
                  <a:gd name="T13" fmla="*/ 100 h 331"/>
                  <a:gd name="T14" fmla="*/ 54 w 339"/>
                  <a:gd name="T15" fmla="*/ 9 h 331"/>
                  <a:gd name="T16" fmla="*/ 327 w 339"/>
                  <a:gd name="T17" fmla="*/ 96 h 331"/>
                  <a:gd name="T18" fmla="*/ 54 w 339"/>
                  <a:gd name="T19" fmla="*/ 9 h 331"/>
                  <a:gd name="T20" fmla="*/ 9 w 339"/>
                  <a:gd name="T21" fmla="*/ 322 h 331"/>
                  <a:gd name="T22" fmla="*/ 330 w 339"/>
                  <a:gd name="T23" fmla="*/ 256 h 331"/>
                  <a:gd name="T24" fmla="*/ 330 w 339"/>
                  <a:gd name="T25" fmla="*/ 246 h 331"/>
                  <a:gd name="T26" fmla="*/ 9 w 339"/>
                  <a:gd name="T27" fmla="*/ 180 h 331"/>
                  <a:gd name="T28" fmla="*/ 330 w 339"/>
                  <a:gd name="T29" fmla="*/ 246 h 331"/>
                  <a:gd name="T30" fmla="*/ 9 w 339"/>
                  <a:gd name="T31" fmla="*/ 171 h 331"/>
                  <a:gd name="T32" fmla="*/ 330 w 339"/>
                  <a:gd name="T33" fmla="*/ 105 h 331"/>
                  <a:gd name="T34" fmla="*/ 245 w 339"/>
                  <a:gd name="T35" fmla="*/ 308 h 331"/>
                  <a:gd name="T36" fmla="*/ 245 w 339"/>
                  <a:gd name="T37" fmla="*/ 269 h 331"/>
                  <a:gd name="T38" fmla="*/ 245 w 339"/>
                  <a:gd name="T39" fmla="*/ 308 h 331"/>
                  <a:gd name="T40" fmla="*/ 255 w 339"/>
                  <a:gd name="T41" fmla="*/ 289 h 331"/>
                  <a:gd name="T42" fmla="*/ 235 w 339"/>
                  <a:gd name="T43" fmla="*/ 289 h 331"/>
                  <a:gd name="T44" fmla="*/ 289 w 339"/>
                  <a:gd name="T45" fmla="*/ 308 h 331"/>
                  <a:gd name="T46" fmla="*/ 289 w 339"/>
                  <a:gd name="T47" fmla="*/ 269 h 331"/>
                  <a:gd name="T48" fmla="*/ 289 w 339"/>
                  <a:gd name="T49" fmla="*/ 308 h 331"/>
                  <a:gd name="T50" fmla="*/ 299 w 339"/>
                  <a:gd name="T51" fmla="*/ 289 h 331"/>
                  <a:gd name="T52" fmla="*/ 279 w 339"/>
                  <a:gd name="T53" fmla="*/ 289 h 331"/>
                  <a:gd name="T54" fmla="*/ 245 w 339"/>
                  <a:gd name="T55" fmla="*/ 158 h 331"/>
                  <a:gd name="T56" fmla="*/ 245 w 339"/>
                  <a:gd name="T57" fmla="*/ 119 h 331"/>
                  <a:gd name="T58" fmla="*/ 245 w 339"/>
                  <a:gd name="T59" fmla="*/ 158 h 331"/>
                  <a:gd name="T60" fmla="*/ 255 w 339"/>
                  <a:gd name="T61" fmla="*/ 138 h 331"/>
                  <a:gd name="T62" fmla="*/ 235 w 339"/>
                  <a:gd name="T63" fmla="*/ 138 h 331"/>
                  <a:gd name="T64" fmla="*/ 289 w 339"/>
                  <a:gd name="T65" fmla="*/ 158 h 331"/>
                  <a:gd name="T66" fmla="*/ 289 w 339"/>
                  <a:gd name="T67" fmla="*/ 119 h 331"/>
                  <a:gd name="T68" fmla="*/ 289 w 339"/>
                  <a:gd name="T69" fmla="*/ 158 h 331"/>
                  <a:gd name="T70" fmla="*/ 299 w 339"/>
                  <a:gd name="T71" fmla="*/ 138 h 331"/>
                  <a:gd name="T72" fmla="*/ 279 w 339"/>
                  <a:gd name="T73" fmla="*/ 138 h 331"/>
                  <a:gd name="T74" fmla="*/ 245 w 339"/>
                  <a:gd name="T75" fmla="*/ 233 h 331"/>
                  <a:gd name="T76" fmla="*/ 245 w 339"/>
                  <a:gd name="T77" fmla="*/ 194 h 331"/>
                  <a:gd name="T78" fmla="*/ 245 w 339"/>
                  <a:gd name="T79" fmla="*/ 233 h 331"/>
                  <a:gd name="T80" fmla="*/ 255 w 339"/>
                  <a:gd name="T81" fmla="*/ 213 h 331"/>
                  <a:gd name="T82" fmla="*/ 235 w 339"/>
                  <a:gd name="T83" fmla="*/ 213 h 331"/>
                  <a:gd name="T84" fmla="*/ 289 w 339"/>
                  <a:gd name="T85" fmla="*/ 233 h 331"/>
                  <a:gd name="T86" fmla="*/ 289 w 339"/>
                  <a:gd name="T87" fmla="*/ 194 h 331"/>
                  <a:gd name="T88" fmla="*/ 289 w 339"/>
                  <a:gd name="T89" fmla="*/ 233 h 331"/>
                  <a:gd name="T90" fmla="*/ 299 w 339"/>
                  <a:gd name="T91" fmla="*/ 213 h 331"/>
                  <a:gd name="T92" fmla="*/ 279 w 339"/>
                  <a:gd name="T93" fmla="*/ 213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39" h="331">
                    <a:moveTo>
                      <a:pt x="339" y="98"/>
                    </a:moveTo>
                    <a:cubicBezTo>
                      <a:pt x="339" y="98"/>
                      <a:pt x="339" y="98"/>
                      <a:pt x="339" y="98"/>
                    </a:cubicBezTo>
                    <a:cubicBezTo>
                      <a:pt x="292" y="3"/>
                      <a:pt x="292" y="3"/>
                      <a:pt x="292" y="3"/>
                    </a:cubicBezTo>
                    <a:cubicBezTo>
                      <a:pt x="291" y="1"/>
                      <a:pt x="289" y="0"/>
                      <a:pt x="287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0" y="0"/>
                      <a:pt x="48" y="1"/>
                      <a:pt x="47" y="3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9"/>
                      <a:pt x="0" y="100"/>
                      <a:pt x="0" y="100"/>
                    </a:cubicBezTo>
                    <a:cubicBezTo>
                      <a:pt x="0" y="326"/>
                      <a:pt x="0" y="326"/>
                      <a:pt x="0" y="326"/>
                    </a:cubicBezTo>
                    <a:cubicBezTo>
                      <a:pt x="0" y="329"/>
                      <a:pt x="2" y="331"/>
                      <a:pt x="4" y="331"/>
                    </a:cubicBezTo>
                    <a:cubicBezTo>
                      <a:pt x="335" y="331"/>
                      <a:pt x="335" y="331"/>
                      <a:pt x="335" y="331"/>
                    </a:cubicBezTo>
                    <a:cubicBezTo>
                      <a:pt x="337" y="331"/>
                      <a:pt x="339" y="329"/>
                      <a:pt x="339" y="326"/>
                    </a:cubicBezTo>
                    <a:cubicBezTo>
                      <a:pt x="339" y="100"/>
                      <a:pt x="339" y="100"/>
                      <a:pt x="339" y="100"/>
                    </a:cubicBezTo>
                    <a:cubicBezTo>
                      <a:pt x="339" y="100"/>
                      <a:pt x="339" y="99"/>
                      <a:pt x="339" y="98"/>
                    </a:cubicBezTo>
                    <a:close/>
                    <a:moveTo>
                      <a:pt x="54" y="9"/>
                    </a:moveTo>
                    <a:cubicBezTo>
                      <a:pt x="285" y="9"/>
                      <a:pt x="285" y="9"/>
                      <a:pt x="285" y="9"/>
                    </a:cubicBezTo>
                    <a:cubicBezTo>
                      <a:pt x="327" y="96"/>
                      <a:pt x="327" y="96"/>
                      <a:pt x="327" y="96"/>
                    </a:cubicBezTo>
                    <a:cubicBezTo>
                      <a:pt x="12" y="96"/>
                      <a:pt x="12" y="96"/>
                      <a:pt x="12" y="96"/>
                    </a:cubicBezTo>
                    <a:lnTo>
                      <a:pt x="54" y="9"/>
                    </a:lnTo>
                    <a:close/>
                    <a:moveTo>
                      <a:pt x="330" y="322"/>
                    </a:moveTo>
                    <a:cubicBezTo>
                      <a:pt x="9" y="322"/>
                      <a:pt x="9" y="322"/>
                      <a:pt x="9" y="322"/>
                    </a:cubicBezTo>
                    <a:cubicBezTo>
                      <a:pt x="9" y="256"/>
                      <a:pt x="9" y="256"/>
                      <a:pt x="9" y="256"/>
                    </a:cubicBezTo>
                    <a:cubicBezTo>
                      <a:pt x="330" y="256"/>
                      <a:pt x="330" y="256"/>
                      <a:pt x="330" y="256"/>
                    </a:cubicBezTo>
                    <a:lnTo>
                      <a:pt x="330" y="322"/>
                    </a:lnTo>
                    <a:close/>
                    <a:moveTo>
                      <a:pt x="330" y="246"/>
                    </a:moveTo>
                    <a:cubicBezTo>
                      <a:pt x="9" y="246"/>
                      <a:pt x="9" y="246"/>
                      <a:pt x="9" y="246"/>
                    </a:cubicBezTo>
                    <a:cubicBezTo>
                      <a:pt x="9" y="180"/>
                      <a:pt x="9" y="180"/>
                      <a:pt x="9" y="180"/>
                    </a:cubicBezTo>
                    <a:cubicBezTo>
                      <a:pt x="330" y="180"/>
                      <a:pt x="330" y="180"/>
                      <a:pt x="330" y="180"/>
                    </a:cubicBezTo>
                    <a:lnTo>
                      <a:pt x="330" y="246"/>
                    </a:lnTo>
                    <a:close/>
                    <a:moveTo>
                      <a:pt x="330" y="171"/>
                    </a:moveTo>
                    <a:cubicBezTo>
                      <a:pt x="9" y="171"/>
                      <a:pt x="9" y="171"/>
                      <a:pt x="9" y="171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330" y="105"/>
                      <a:pt x="330" y="105"/>
                      <a:pt x="330" y="105"/>
                    </a:cubicBezTo>
                    <a:lnTo>
                      <a:pt x="330" y="171"/>
                    </a:lnTo>
                    <a:close/>
                    <a:moveTo>
                      <a:pt x="245" y="308"/>
                    </a:moveTo>
                    <a:cubicBezTo>
                      <a:pt x="256" y="308"/>
                      <a:pt x="264" y="299"/>
                      <a:pt x="264" y="289"/>
                    </a:cubicBezTo>
                    <a:cubicBezTo>
                      <a:pt x="264" y="278"/>
                      <a:pt x="256" y="269"/>
                      <a:pt x="245" y="269"/>
                    </a:cubicBezTo>
                    <a:cubicBezTo>
                      <a:pt x="234" y="269"/>
                      <a:pt x="225" y="278"/>
                      <a:pt x="225" y="289"/>
                    </a:cubicBezTo>
                    <a:cubicBezTo>
                      <a:pt x="225" y="299"/>
                      <a:pt x="234" y="308"/>
                      <a:pt x="245" y="308"/>
                    </a:cubicBezTo>
                    <a:close/>
                    <a:moveTo>
                      <a:pt x="245" y="279"/>
                    </a:moveTo>
                    <a:cubicBezTo>
                      <a:pt x="250" y="279"/>
                      <a:pt x="255" y="283"/>
                      <a:pt x="255" y="289"/>
                    </a:cubicBezTo>
                    <a:cubicBezTo>
                      <a:pt x="255" y="294"/>
                      <a:pt x="250" y="299"/>
                      <a:pt x="245" y="299"/>
                    </a:cubicBezTo>
                    <a:cubicBezTo>
                      <a:pt x="239" y="299"/>
                      <a:pt x="235" y="294"/>
                      <a:pt x="235" y="289"/>
                    </a:cubicBezTo>
                    <a:cubicBezTo>
                      <a:pt x="235" y="283"/>
                      <a:pt x="239" y="279"/>
                      <a:pt x="245" y="279"/>
                    </a:cubicBezTo>
                    <a:close/>
                    <a:moveTo>
                      <a:pt x="289" y="308"/>
                    </a:moveTo>
                    <a:cubicBezTo>
                      <a:pt x="299" y="308"/>
                      <a:pt x="308" y="299"/>
                      <a:pt x="308" y="289"/>
                    </a:cubicBezTo>
                    <a:cubicBezTo>
                      <a:pt x="308" y="278"/>
                      <a:pt x="299" y="269"/>
                      <a:pt x="289" y="269"/>
                    </a:cubicBezTo>
                    <a:cubicBezTo>
                      <a:pt x="278" y="269"/>
                      <a:pt x="269" y="278"/>
                      <a:pt x="269" y="289"/>
                    </a:cubicBezTo>
                    <a:cubicBezTo>
                      <a:pt x="269" y="299"/>
                      <a:pt x="278" y="308"/>
                      <a:pt x="289" y="308"/>
                    </a:cubicBezTo>
                    <a:close/>
                    <a:moveTo>
                      <a:pt x="289" y="279"/>
                    </a:moveTo>
                    <a:cubicBezTo>
                      <a:pt x="294" y="279"/>
                      <a:pt x="299" y="283"/>
                      <a:pt x="299" y="289"/>
                    </a:cubicBezTo>
                    <a:cubicBezTo>
                      <a:pt x="299" y="294"/>
                      <a:pt x="294" y="299"/>
                      <a:pt x="289" y="299"/>
                    </a:cubicBezTo>
                    <a:cubicBezTo>
                      <a:pt x="283" y="299"/>
                      <a:pt x="279" y="294"/>
                      <a:pt x="279" y="289"/>
                    </a:cubicBezTo>
                    <a:cubicBezTo>
                      <a:pt x="279" y="283"/>
                      <a:pt x="283" y="279"/>
                      <a:pt x="289" y="279"/>
                    </a:cubicBezTo>
                    <a:close/>
                    <a:moveTo>
                      <a:pt x="245" y="158"/>
                    </a:moveTo>
                    <a:cubicBezTo>
                      <a:pt x="256" y="158"/>
                      <a:pt x="264" y="149"/>
                      <a:pt x="264" y="138"/>
                    </a:cubicBezTo>
                    <a:cubicBezTo>
                      <a:pt x="264" y="127"/>
                      <a:pt x="256" y="119"/>
                      <a:pt x="245" y="119"/>
                    </a:cubicBezTo>
                    <a:cubicBezTo>
                      <a:pt x="234" y="119"/>
                      <a:pt x="225" y="127"/>
                      <a:pt x="225" y="138"/>
                    </a:cubicBezTo>
                    <a:cubicBezTo>
                      <a:pt x="225" y="149"/>
                      <a:pt x="234" y="158"/>
                      <a:pt x="245" y="158"/>
                    </a:cubicBezTo>
                    <a:close/>
                    <a:moveTo>
                      <a:pt x="245" y="128"/>
                    </a:moveTo>
                    <a:cubicBezTo>
                      <a:pt x="250" y="128"/>
                      <a:pt x="255" y="133"/>
                      <a:pt x="255" y="138"/>
                    </a:cubicBezTo>
                    <a:cubicBezTo>
                      <a:pt x="255" y="144"/>
                      <a:pt x="250" y="148"/>
                      <a:pt x="245" y="148"/>
                    </a:cubicBezTo>
                    <a:cubicBezTo>
                      <a:pt x="239" y="148"/>
                      <a:pt x="235" y="144"/>
                      <a:pt x="235" y="138"/>
                    </a:cubicBezTo>
                    <a:cubicBezTo>
                      <a:pt x="235" y="133"/>
                      <a:pt x="239" y="128"/>
                      <a:pt x="245" y="128"/>
                    </a:cubicBezTo>
                    <a:close/>
                    <a:moveTo>
                      <a:pt x="289" y="158"/>
                    </a:moveTo>
                    <a:cubicBezTo>
                      <a:pt x="299" y="158"/>
                      <a:pt x="308" y="149"/>
                      <a:pt x="308" y="138"/>
                    </a:cubicBezTo>
                    <a:cubicBezTo>
                      <a:pt x="308" y="127"/>
                      <a:pt x="299" y="119"/>
                      <a:pt x="289" y="119"/>
                    </a:cubicBezTo>
                    <a:cubicBezTo>
                      <a:pt x="278" y="119"/>
                      <a:pt x="269" y="127"/>
                      <a:pt x="269" y="138"/>
                    </a:cubicBezTo>
                    <a:cubicBezTo>
                      <a:pt x="269" y="149"/>
                      <a:pt x="278" y="158"/>
                      <a:pt x="289" y="158"/>
                    </a:cubicBezTo>
                    <a:close/>
                    <a:moveTo>
                      <a:pt x="289" y="128"/>
                    </a:moveTo>
                    <a:cubicBezTo>
                      <a:pt x="294" y="128"/>
                      <a:pt x="299" y="133"/>
                      <a:pt x="299" y="138"/>
                    </a:cubicBezTo>
                    <a:cubicBezTo>
                      <a:pt x="299" y="144"/>
                      <a:pt x="294" y="148"/>
                      <a:pt x="289" y="148"/>
                    </a:cubicBezTo>
                    <a:cubicBezTo>
                      <a:pt x="283" y="148"/>
                      <a:pt x="279" y="144"/>
                      <a:pt x="279" y="138"/>
                    </a:cubicBezTo>
                    <a:cubicBezTo>
                      <a:pt x="279" y="133"/>
                      <a:pt x="283" y="128"/>
                      <a:pt x="289" y="128"/>
                    </a:cubicBezTo>
                    <a:close/>
                    <a:moveTo>
                      <a:pt x="245" y="233"/>
                    </a:moveTo>
                    <a:cubicBezTo>
                      <a:pt x="256" y="233"/>
                      <a:pt x="264" y="224"/>
                      <a:pt x="264" y="213"/>
                    </a:cubicBezTo>
                    <a:cubicBezTo>
                      <a:pt x="264" y="203"/>
                      <a:pt x="256" y="194"/>
                      <a:pt x="245" y="194"/>
                    </a:cubicBezTo>
                    <a:cubicBezTo>
                      <a:pt x="234" y="194"/>
                      <a:pt x="225" y="203"/>
                      <a:pt x="225" y="213"/>
                    </a:cubicBezTo>
                    <a:cubicBezTo>
                      <a:pt x="225" y="224"/>
                      <a:pt x="234" y="233"/>
                      <a:pt x="245" y="233"/>
                    </a:cubicBezTo>
                    <a:close/>
                    <a:moveTo>
                      <a:pt x="245" y="203"/>
                    </a:moveTo>
                    <a:cubicBezTo>
                      <a:pt x="250" y="203"/>
                      <a:pt x="255" y="208"/>
                      <a:pt x="255" y="213"/>
                    </a:cubicBezTo>
                    <a:cubicBezTo>
                      <a:pt x="255" y="219"/>
                      <a:pt x="250" y="223"/>
                      <a:pt x="245" y="223"/>
                    </a:cubicBezTo>
                    <a:cubicBezTo>
                      <a:pt x="239" y="223"/>
                      <a:pt x="235" y="219"/>
                      <a:pt x="235" y="213"/>
                    </a:cubicBezTo>
                    <a:cubicBezTo>
                      <a:pt x="235" y="208"/>
                      <a:pt x="239" y="203"/>
                      <a:pt x="245" y="203"/>
                    </a:cubicBezTo>
                    <a:close/>
                    <a:moveTo>
                      <a:pt x="289" y="233"/>
                    </a:moveTo>
                    <a:cubicBezTo>
                      <a:pt x="299" y="233"/>
                      <a:pt x="308" y="224"/>
                      <a:pt x="308" y="213"/>
                    </a:cubicBezTo>
                    <a:cubicBezTo>
                      <a:pt x="308" y="203"/>
                      <a:pt x="299" y="194"/>
                      <a:pt x="289" y="194"/>
                    </a:cubicBezTo>
                    <a:cubicBezTo>
                      <a:pt x="278" y="194"/>
                      <a:pt x="269" y="203"/>
                      <a:pt x="269" y="213"/>
                    </a:cubicBezTo>
                    <a:cubicBezTo>
                      <a:pt x="269" y="224"/>
                      <a:pt x="278" y="233"/>
                      <a:pt x="289" y="233"/>
                    </a:cubicBezTo>
                    <a:close/>
                    <a:moveTo>
                      <a:pt x="289" y="203"/>
                    </a:moveTo>
                    <a:cubicBezTo>
                      <a:pt x="294" y="203"/>
                      <a:pt x="299" y="208"/>
                      <a:pt x="299" y="213"/>
                    </a:cubicBezTo>
                    <a:cubicBezTo>
                      <a:pt x="299" y="219"/>
                      <a:pt x="294" y="223"/>
                      <a:pt x="289" y="223"/>
                    </a:cubicBezTo>
                    <a:cubicBezTo>
                      <a:pt x="283" y="223"/>
                      <a:pt x="279" y="219"/>
                      <a:pt x="279" y="213"/>
                    </a:cubicBezTo>
                    <a:cubicBezTo>
                      <a:pt x="279" y="208"/>
                      <a:pt x="283" y="203"/>
                      <a:pt x="289" y="2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2073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660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6281-30A8-4803-A519-8D882D56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For many of our clients, a cloud-based software deployment is no longer an option… it is mandatory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9FBECE4-1571-4CAA-B6A7-A98F28DDE0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819108"/>
              </p:ext>
            </p:extLst>
          </p:nvPr>
        </p:nvGraphicFramePr>
        <p:xfrm>
          <a:off x="9647270" y="2126628"/>
          <a:ext cx="2194560" cy="2365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54CD0-4522-4B42-9242-413A3B8B1554}"/>
              </a:ext>
            </a:extLst>
          </p:cNvPr>
          <p:cNvSpPr txBox="1"/>
          <p:nvPr/>
        </p:nvSpPr>
        <p:spPr>
          <a:xfrm>
            <a:off x="8110209" y="2372811"/>
            <a:ext cx="1870533" cy="1831784"/>
          </a:xfrm>
          <a:prstGeom prst="wedgeRectCallout">
            <a:avLst>
              <a:gd name="adj1" fmla="val 84213"/>
              <a:gd name="adj2" fmla="val -1987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</a:rPr>
              <a:t>86%</a:t>
            </a:r>
          </a:p>
          <a:p>
            <a:pPr algn="ctr">
              <a:lnSpc>
                <a:spcPct val="130000"/>
              </a:lnSpc>
            </a:pPr>
            <a:r>
              <a:rPr lang="en-US" sz="1600" dirty="0"/>
              <a:t>of clients currently buy or would consider SaaS for Decisioning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FC948E-FA3B-449C-B534-73EE79C1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17707"/>
              </p:ext>
            </p:extLst>
          </p:nvPr>
        </p:nvGraphicFramePr>
        <p:xfrm>
          <a:off x="4416395" y="2290750"/>
          <a:ext cx="34597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692">
                  <a:extLst>
                    <a:ext uri="{9D8B030D-6E8A-4147-A177-3AD203B41FA5}">
                      <a16:colId xmlns:a16="http://schemas.microsoft.com/office/drawing/2014/main" val="3318926789"/>
                    </a:ext>
                  </a:extLst>
                </a:gridCol>
                <a:gridCol w="965068">
                  <a:extLst>
                    <a:ext uri="{9D8B030D-6E8A-4147-A177-3AD203B41FA5}">
                      <a16:colId xmlns:a16="http://schemas.microsoft.com/office/drawing/2014/main" val="428362073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Take advantage of innovation/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new releases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87%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49108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 business  agility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24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</a:p>
                  </a:txBody>
                  <a:tcPr marL="8174" marR="8174" marT="754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821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Eliminate need to support infrastructure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24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</a:p>
                  </a:txBody>
                  <a:tcPr marL="8174" marR="8174" marT="754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55034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 IT complexity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24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84%</a:t>
                      </a:r>
                    </a:p>
                  </a:txBody>
                  <a:tcPr marL="8174" marR="8174" marT="754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7722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A5E92B-AAC6-4120-A617-42CBDF24D8E1}"/>
              </a:ext>
            </a:extLst>
          </p:cNvPr>
          <p:cNvSpPr txBox="1"/>
          <p:nvPr/>
        </p:nvSpPr>
        <p:spPr>
          <a:xfrm>
            <a:off x="4402755" y="5821906"/>
            <a:ext cx="338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000" dirty="0"/>
              <a:t>Source:  Experian market research (2016). Percentage choosing this reason in their top 3 for considering SaaS.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2875B-8676-4B1B-96CD-B526A18B93E2}"/>
              </a:ext>
            </a:extLst>
          </p:cNvPr>
          <p:cNvSpPr txBox="1"/>
          <p:nvPr/>
        </p:nvSpPr>
        <p:spPr>
          <a:xfrm>
            <a:off x="8211312" y="5821906"/>
            <a:ext cx="3474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000" dirty="0"/>
              <a:t>Source:  Experian market research (2016)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7CEE41-0B90-42E3-82EA-467D860FE55C}"/>
              </a:ext>
            </a:extLst>
          </p:cNvPr>
          <p:cNvSpPr/>
          <p:nvPr/>
        </p:nvSpPr>
        <p:spPr>
          <a:xfrm>
            <a:off x="620398" y="2290750"/>
            <a:ext cx="3474720" cy="3489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Aft>
                <a:spcPts val="180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“We have </a:t>
            </a:r>
            <a:r>
              <a:rPr lang="en-US" sz="1600" b="1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mandate to move everything onto the cloud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. …we are on multiple clouds, multiple environments.”</a:t>
            </a:r>
          </a:p>
          <a:p>
            <a:pPr>
              <a:lnSpc>
                <a:spcPts val="2100"/>
              </a:lnSpc>
              <a:spcAft>
                <a:spcPts val="180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“Initially, we were going with a “hard installation” with service, but </a:t>
            </a:r>
            <a:r>
              <a:rPr lang="en-US" sz="16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cloud became absolutely imperative.</a:t>
            </a:r>
            <a:r>
              <a:rPr lang="en-US" sz="1600" dirty="0"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ts val="2100"/>
              </a:lnSpc>
              <a:spcAft>
                <a:spcPts val="180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“We are in </a:t>
            </a:r>
            <a:r>
              <a:rPr lang="en-US" sz="1600" b="1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same place as everybody else about moving towards the cloud...</a:t>
            </a:r>
            <a:r>
              <a:rPr lang="en-US" sz="1600" b="1" dirty="0">
                <a:solidFill>
                  <a:schemeClr val="accent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Do we really want to build something in-house?”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887197-E394-4752-A923-6D1008AB35F4}"/>
              </a:ext>
            </a:extLst>
          </p:cNvPr>
          <p:cNvSpPr/>
          <p:nvPr/>
        </p:nvSpPr>
        <p:spPr>
          <a:xfrm>
            <a:off x="620398" y="1580460"/>
            <a:ext cx="3474720" cy="640080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Cloud computing is top of mind for clients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0CCC3C-3DC3-438C-9C9C-8F93D9AD8DC5}"/>
              </a:ext>
            </a:extLst>
          </p:cNvPr>
          <p:cNvSpPr/>
          <p:nvPr/>
        </p:nvSpPr>
        <p:spPr>
          <a:xfrm>
            <a:off x="4401435" y="1571244"/>
            <a:ext cx="3474720" cy="640080"/>
          </a:xfrm>
          <a:prstGeom prst="round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Top reasons clients are moving to the Cloud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B431C-9DF0-4E9A-A209-94788D800251}"/>
              </a:ext>
            </a:extLst>
          </p:cNvPr>
          <p:cNvSpPr/>
          <p:nvPr/>
        </p:nvSpPr>
        <p:spPr>
          <a:xfrm>
            <a:off x="8110209" y="1561664"/>
            <a:ext cx="3474720" cy="640080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b="1" dirty="0"/>
              <a:t>A strong majority of clients consider Cloud options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FB689F-04C5-43A7-BD80-B929F47193D7}"/>
              </a:ext>
            </a:extLst>
          </p:cNvPr>
          <p:cNvSpPr txBox="1"/>
          <p:nvPr/>
        </p:nvSpPr>
        <p:spPr>
          <a:xfrm>
            <a:off x="631711" y="5821906"/>
            <a:ext cx="3474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000" dirty="0"/>
              <a:t>Source:  Experian buyer persona research (2019)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F38C4D-235B-4732-A20E-761C914A5086}"/>
              </a:ext>
            </a:extLst>
          </p:cNvPr>
          <p:cNvCxnSpPr/>
          <p:nvPr/>
        </p:nvCxnSpPr>
        <p:spPr>
          <a:xfrm>
            <a:off x="4267200" y="2196966"/>
            <a:ext cx="0" cy="409222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04C473-C077-4C3F-92B4-2C5EFB146629}"/>
              </a:ext>
            </a:extLst>
          </p:cNvPr>
          <p:cNvCxnSpPr/>
          <p:nvPr/>
        </p:nvCxnSpPr>
        <p:spPr>
          <a:xfrm>
            <a:off x="7983416" y="2196966"/>
            <a:ext cx="0" cy="409222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53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6281-30A8-4803-A519-8D882D56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cloud applications that run on Experian One are based on the existing software solutions developed by Experian Decision Analytics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8C746F43-EB65-4B86-9B09-350737FE6B79}"/>
              </a:ext>
            </a:extLst>
          </p:cNvPr>
          <p:cNvSpPr/>
          <p:nvPr/>
        </p:nvSpPr>
        <p:spPr>
          <a:xfrm>
            <a:off x="624921" y="1555584"/>
            <a:ext cx="3200400" cy="4572000"/>
          </a:xfrm>
          <a:prstGeom prst="round2SameRect">
            <a:avLst>
              <a:gd name="adj1" fmla="val 420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/>
          <a:lstStyle/>
          <a:p>
            <a:pPr algn="ctr" defTabSz="914378"/>
            <a:r>
              <a:rPr lang="en-GB" sz="1400" b="1" kern="0" dirty="0">
                <a:solidFill>
                  <a:schemeClr val="tx1"/>
                </a:solidFill>
              </a:rPr>
              <a:t>TRADITIONAL SOFTWARE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2173EA-9A60-4B72-8A97-6DCC44A716E0}"/>
              </a:ext>
            </a:extLst>
          </p:cNvPr>
          <p:cNvSpPr/>
          <p:nvPr/>
        </p:nvSpPr>
        <p:spPr>
          <a:xfrm>
            <a:off x="726522" y="1940833"/>
            <a:ext cx="3017520" cy="1371600"/>
          </a:xfrm>
          <a:prstGeom prst="roundRect">
            <a:avLst>
              <a:gd name="adj" fmla="val 5581"/>
            </a:avLst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 defTabSz="914378"/>
            <a:endParaRPr lang="en-GB" sz="825" b="1" kern="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1C82D6-68B5-40FA-8374-AFF97D8D953C}"/>
              </a:ext>
            </a:extLst>
          </p:cNvPr>
          <p:cNvSpPr/>
          <p:nvPr/>
        </p:nvSpPr>
        <p:spPr>
          <a:xfrm>
            <a:off x="817962" y="2086414"/>
            <a:ext cx="2834640" cy="274320"/>
          </a:xfrm>
          <a:prstGeom prst="roundRect">
            <a:avLst>
              <a:gd name="adj" fmla="val 5581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 defTabSz="914378"/>
            <a:r>
              <a:rPr lang="en-GB" sz="1400" b="1" kern="0" dirty="0">
                <a:solidFill>
                  <a:schemeClr val="bg1"/>
                </a:solidFill>
              </a:rPr>
              <a:t>Data connectivity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621CF9-6F90-45B3-B0ED-A9DE9904EE9A}"/>
              </a:ext>
            </a:extLst>
          </p:cNvPr>
          <p:cNvSpPr/>
          <p:nvPr/>
        </p:nvSpPr>
        <p:spPr>
          <a:xfrm>
            <a:off x="817962" y="2489473"/>
            <a:ext cx="2834640" cy="274320"/>
          </a:xfrm>
          <a:prstGeom prst="roundRect">
            <a:avLst>
              <a:gd name="adj" fmla="val 5581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 defTabSz="914378"/>
            <a:r>
              <a:rPr lang="en-GB" sz="1400" b="1" kern="0" dirty="0">
                <a:solidFill>
                  <a:schemeClr val="bg1"/>
                </a:solidFill>
              </a:rPr>
              <a:t>Decisioning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694C4C-A87B-4F48-A7C2-3AD6568CF5AD}"/>
              </a:ext>
            </a:extLst>
          </p:cNvPr>
          <p:cNvSpPr/>
          <p:nvPr/>
        </p:nvSpPr>
        <p:spPr>
          <a:xfrm>
            <a:off x="817962" y="2892532"/>
            <a:ext cx="2834640" cy="274320"/>
          </a:xfrm>
          <a:prstGeom prst="roundRect">
            <a:avLst>
              <a:gd name="adj" fmla="val 5581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 defTabSz="914378"/>
            <a:r>
              <a:rPr lang="en-GB" sz="1400" b="1" kern="0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2BE26-5BCD-4CD0-B61C-81DEA98F1BAD}"/>
              </a:ext>
            </a:extLst>
          </p:cNvPr>
          <p:cNvSpPr/>
          <p:nvPr/>
        </p:nvSpPr>
        <p:spPr>
          <a:xfrm>
            <a:off x="716361" y="3389635"/>
            <a:ext cx="3017520" cy="266413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8">
              <a:lnSpc>
                <a:spcPts val="1800"/>
              </a:lnSpc>
              <a:defRPr/>
            </a:pPr>
            <a:r>
              <a:rPr lang="en-US" sz="1200" b="1" kern="0" dirty="0">
                <a:solidFill>
                  <a:schemeClr val="accent3"/>
                </a:solidFill>
              </a:rPr>
              <a:t>Current products (e.g. PowerCurve) combine different capabilities into a single, self-contained application</a:t>
            </a:r>
          </a:p>
          <a:p>
            <a:pPr algn="ctr" defTabSz="914378">
              <a:lnSpc>
                <a:spcPct val="150000"/>
              </a:lnSpc>
              <a:defRPr/>
            </a:pPr>
            <a:endParaRPr lang="en-US" sz="800" kern="0" dirty="0">
              <a:solidFill>
                <a:schemeClr val="tx1"/>
              </a:solidFill>
            </a:endParaRPr>
          </a:p>
          <a:p>
            <a:pPr defTabSz="914378">
              <a:lnSpc>
                <a:spcPct val="150000"/>
              </a:lnSpc>
              <a:defRPr/>
            </a:pPr>
            <a:r>
              <a:rPr lang="en-US" sz="1200" kern="0" dirty="0">
                <a:solidFill>
                  <a:schemeClr val="tx1"/>
                </a:solidFill>
              </a:rPr>
              <a:t>Examples of core capabilities:</a:t>
            </a:r>
          </a:p>
          <a:p>
            <a:pPr marL="171450" indent="-171450" defTabSz="914378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sz="1200" kern="0" dirty="0">
                <a:solidFill>
                  <a:schemeClr val="tx1"/>
                </a:solidFill>
              </a:rPr>
              <a:t>Screens (UI)  </a:t>
            </a:r>
          </a:p>
          <a:p>
            <a:pPr marL="171450" indent="-171450" defTabSz="914378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sz="1200" kern="0" dirty="0">
                <a:solidFill>
                  <a:schemeClr val="tx1"/>
                </a:solidFill>
              </a:rPr>
              <a:t>Data connectivity</a:t>
            </a:r>
          </a:p>
          <a:p>
            <a:pPr marL="171450" indent="-171450" defTabSz="914378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sz="1200" kern="0" dirty="0">
                <a:solidFill>
                  <a:schemeClr val="tx1"/>
                </a:solidFill>
              </a:rPr>
              <a:t>Data enrichment</a:t>
            </a:r>
          </a:p>
          <a:p>
            <a:pPr marL="171450" indent="-171450" defTabSz="914378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sz="1200" kern="0" dirty="0">
                <a:solidFill>
                  <a:schemeClr val="tx1"/>
                </a:solidFill>
              </a:rPr>
              <a:t>Decisioning </a:t>
            </a:r>
          </a:p>
          <a:p>
            <a:pPr marL="171450" indent="-171450" defTabSz="914378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sz="1200" kern="0" dirty="0">
                <a:solidFill>
                  <a:schemeClr val="tx1"/>
                </a:solidFill>
              </a:rPr>
              <a:t>Workflow</a:t>
            </a:r>
          </a:p>
          <a:p>
            <a:pPr defTabSz="914378">
              <a:defRPr/>
            </a:pPr>
            <a:endParaRPr lang="en-US" sz="1050" kern="0" dirty="0">
              <a:solidFill>
                <a:schemeClr val="tx1"/>
              </a:solidFill>
            </a:endParaRPr>
          </a:p>
          <a:p>
            <a:pPr defTabSz="914378">
              <a:defRPr/>
            </a:pPr>
            <a:endParaRPr lang="en-GB" sz="1050" kern="0" dirty="0">
              <a:solidFill>
                <a:schemeClr val="tx1"/>
              </a:solidFill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85D18C3-79AA-4C45-984B-CE93F956629B}"/>
              </a:ext>
            </a:extLst>
          </p:cNvPr>
          <p:cNvSpPr/>
          <p:nvPr/>
        </p:nvSpPr>
        <p:spPr>
          <a:xfrm>
            <a:off x="4505389" y="1555584"/>
            <a:ext cx="3200400" cy="4572000"/>
          </a:xfrm>
          <a:prstGeom prst="round2SameRect">
            <a:avLst>
              <a:gd name="adj1" fmla="val 3852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/>
          <a:lstStyle/>
          <a:p>
            <a:pPr algn="ctr" defTabSz="914378"/>
            <a:r>
              <a:rPr lang="en-GB" sz="1400" b="1" kern="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EAC4EED9-420C-44A8-9D18-FB478093588E}"/>
              </a:ext>
            </a:extLst>
          </p:cNvPr>
          <p:cNvSpPr/>
          <p:nvPr/>
        </p:nvSpPr>
        <p:spPr>
          <a:xfrm>
            <a:off x="4596829" y="3389635"/>
            <a:ext cx="3017520" cy="266413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8">
              <a:lnSpc>
                <a:spcPts val="1800"/>
              </a:lnSpc>
              <a:defRPr/>
            </a:pPr>
            <a:r>
              <a:rPr lang="en-US" sz="1200" b="1" kern="0" dirty="0">
                <a:solidFill>
                  <a:schemeClr val="accent2"/>
                </a:solidFill>
              </a:rPr>
              <a:t>Capabilities from our traditional software products have been rebuilt as smaller standalone services</a:t>
            </a:r>
          </a:p>
          <a:p>
            <a:pPr algn="ctr" defTabSz="914378">
              <a:lnSpc>
                <a:spcPts val="1800"/>
              </a:lnSpc>
              <a:defRPr/>
            </a:pPr>
            <a:endParaRPr lang="en-US" sz="800" b="1" kern="0" dirty="0">
              <a:solidFill>
                <a:schemeClr val="accent3"/>
              </a:solidFill>
            </a:endParaRPr>
          </a:p>
          <a:p>
            <a:pPr marL="171450" indent="-171450" defTabSz="914378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1200" kern="0" dirty="0">
                <a:solidFill>
                  <a:schemeClr val="tx1"/>
                </a:solidFill>
              </a:rPr>
              <a:t>Services (or micro capabilities) are  “containerised” </a:t>
            </a:r>
            <a:endParaRPr lang="en-US" sz="1200" kern="0" dirty="0">
              <a:solidFill>
                <a:schemeClr val="tx1"/>
              </a:solidFill>
              <a:cs typeface="Arial"/>
            </a:endParaRPr>
          </a:p>
          <a:p>
            <a:pPr marL="171450" indent="-171450" defTabSz="914378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1200" kern="0" dirty="0">
                <a:solidFill>
                  <a:schemeClr val="tx1"/>
                </a:solidFill>
              </a:rPr>
              <a:t>Suitable for cloud deployment</a:t>
            </a:r>
            <a:endParaRPr lang="en-US" sz="1200" kern="0" dirty="0">
              <a:solidFill>
                <a:schemeClr val="tx1"/>
              </a:solidFill>
              <a:cs typeface="Arial"/>
            </a:endParaRPr>
          </a:p>
          <a:p>
            <a:pPr marL="171450" indent="-171450" defTabSz="914378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en-US" sz="1200" kern="0" dirty="0">
              <a:solidFill>
                <a:schemeClr val="tx1"/>
              </a:solidFill>
            </a:endParaRPr>
          </a:p>
          <a:p>
            <a:pPr defTabSz="914378">
              <a:defRPr/>
            </a:pPr>
            <a:endParaRPr lang="en-US" sz="1050" kern="0" dirty="0">
              <a:solidFill>
                <a:schemeClr val="tx1"/>
              </a:solidFill>
            </a:endParaRPr>
          </a:p>
          <a:p>
            <a:pPr defTabSz="914378">
              <a:defRPr/>
            </a:pPr>
            <a:endParaRPr lang="en-GB" sz="1050" kern="0" dirty="0">
              <a:solidFill>
                <a:schemeClr val="tx1"/>
              </a:solidFill>
            </a:endParaRPr>
          </a:p>
        </p:txBody>
      </p: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64167CBE-8B5A-482D-B8CC-5024F3FA6053}"/>
              </a:ext>
            </a:extLst>
          </p:cNvPr>
          <p:cNvSpPr/>
          <p:nvPr/>
        </p:nvSpPr>
        <p:spPr>
          <a:xfrm rot="5400000">
            <a:off x="3628411" y="2457780"/>
            <a:ext cx="1097280" cy="27432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8">
              <a:defRPr/>
            </a:pPr>
            <a:endParaRPr lang="en-GB" sz="1200" b="1" kern="0" dirty="0">
              <a:solidFill>
                <a:schemeClr val="tx1"/>
              </a:solidFill>
            </a:endParaRPr>
          </a:p>
        </p:txBody>
      </p:sp>
      <p:sp>
        <p:nvSpPr>
          <p:cNvPr id="178" name="Rectangle: Top Corners Rounded 177">
            <a:extLst>
              <a:ext uri="{FF2B5EF4-FFF2-40B4-BE49-F238E27FC236}">
                <a16:creationId xmlns:a16="http://schemas.microsoft.com/office/drawing/2014/main" id="{128F35D5-77CB-4338-BBEA-8896DC9D25A8}"/>
              </a:ext>
            </a:extLst>
          </p:cNvPr>
          <p:cNvSpPr/>
          <p:nvPr/>
        </p:nvSpPr>
        <p:spPr>
          <a:xfrm>
            <a:off x="8295854" y="1535712"/>
            <a:ext cx="3200400" cy="4572000"/>
          </a:xfrm>
          <a:prstGeom prst="round2SameRect">
            <a:avLst>
              <a:gd name="adj1" fmla="val 4086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/>
          <a:lstStyle/>
          <a:p>
            <a:pPr algn="ctr" defTabSz="914378"/>
            <a:r>
              <a:rPr lang="en-GB" sz="1400" b="1" kern="0" dirty="0">
                <a:solidFill>
                  <a:schemeClr val="tx1"/>
                </a:solidFill>
              </a:rPr>
              <a:t>CLOUD-BASED APPLICATIONS</a:t>
            </a:r>
          </a:p>
        </p:txBody>
      </p:sp>
      <p:sp>
        <p:nvSpPr>
          <p:cNvPr id="179" name="Rounded Rectangle 7">
            <a:extLst>
              <a:ext uri="{FF2B5EF4-FFF2-40B4-BE49-F238E27FC236}">
                <a16:creationId xmlns:a16="http://schemas.microsoft.com/office/drawing/2014/main" id="{55CC26AD-2D65-4A10-8D91-743F1B1BA636}"/>
              </a:ext>
            </a:extLst>
          </p:cNvPr>
          <p:cNvSpPr/>
          <p:nvPr/>
        </p:nvSpPr>
        <p:spPr>
          <a:xfrm>
            <a:off x="8387294" y="3389635"/>
            <a:ext cx="3017520" cy="266413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8">
              <a:lnSpc>
                <a:spcPts val="1800"/>
              </a:lnSpc>
              <a:defRPr/>
            </a:pPr>
            <a:r>
              <a:rPr lang="en-US" sz="1200" b="1" kern="0" dirty="0">
                <a:solidFill>
                  <a:schemeClr val="accent1"/>
                </a:solidFill>
              </a:rPr>
              <a:t>Cloud-based applications are created using a collection of services and deployed on Experian One</a:t>
            </a:r>
          </a:p>
          <a:p>
            <a:pPr algn="ctr" defTabSz="914378">
              <a:lnSpc>
                <a:spcPts val="1800"/>
              </a:lnSpc>
              <a:defRPr/>
            </a:pPr>
            <a:r>
              <a:rPr lang="en-US" sz="800" b="1" kern="0" dirty="0">
                <a:solidFill>
                  <a:schemeClr val="accent2"/>
                </a:solidFill>
              </a:rPr>
              <a:t> </a:t>
            </a:r>
          </a:p>
          <a:p>
            <a:pPr marL="228600" indent="-228600" defTabSz="914378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200" kern="0" dirty="0">
                <a:solidFill>
                  <a:schemeClr val="tx1"/>
                </a:solidFill>
              </a:rPr>
              <a:t>Capabilities (services) are assembled to address a range of use cases</a:t>
            </a:r>
          </a:p>
          <a:p>
            <a:pPr marL="228600" indent="-228600" defTabSz="914378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200" kern="0" dirty="0">
                <a:solidFill>
                  <a:schemeClr val="tx1"/>
                </a:solidFill>
              </a:rPr>
              <a:t>Kubernetes is used to deploy, manage, and scale containers</a:t>
            </a:r>
          </a:p>
          <a:p>
            <a:pPr defTabSz="914378">
              <a:defRPr/>
            </a:pPr>
            <a:endParaRPr lang="en-US" sz="1050" kern="0" dirty="0">
              <a:solidFill>
                <a:schemeClr val="tx1"/>
              </a:solidFill>
            </a:endParaRPr>
          </a:p>
          <a:p>
            <a:pPr defTabSz="914378">
              <a:defRPr/>
            </a:pPr>
            <a:endParaRPr lang="en-GB" sz="1050" kern="0" dirty="0">
              <a:solidFill>
                <a:schemeClr val="tx1"/>
              </a:solidFill>
            </a:endParaRPr>
          </a:p>
        </p:txBody>
      </p:sp>
      <p:sp>
        <p:nvSpPr>
          <p:cNvPr id="183" name="Isosceles Triangle 182">
            <a:extLst>
              <a:ext uri="{FF2B5EF4-FFF2-40B4-BE49-F238E27FC236}">
                <a16:creationId xmlns:a16="http://schemas.microsoft.com/office/drawing/2014/main" id="{9B760D2C-970A-429E-B3D5-054195324D8C}"/>
              </a:ext>
            </a:extLst>
          </p:cNvPr>
          <p:cNvSpPr/>
          <p:nvPr/>
        </p:nvSpPr>
        <p:spPr>
          <a:xfrm rot="5400000">
            <a:off x="7486437" y="2476374"/>
            <a:ext cx="1097280" cy="27432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8">
              <a:defRPr/>
            </a:pPr>
            <a:endParaRPr lang="en-GB" sz="1200" b="1" kern="0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A3017-492C-4D89-99BA-8BD5498CBD33}"/>
              </a:ext>
            </a:extLst>
          </p:cNvPr>
          <p:cNvGrpSpPr/>
          <p:nvPr/>
        </p:nvGrpSpPr>
        <p:grpSpPr>
          <a:xfrm>
            <a:off x="4596829" y="1940833"/>
            <a:ext cx="3017520" cy="1371600"/>
            <a:chOff x="4596829" y="1940833"/>
            <a:chExt cx="3017520" cy="13716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195303C-12AD-498F-BBB5-61D625E9FA28}"/>
                </a:ext>
              </a:extLst>
            </p:cNvPr>
            <p:cNvSpPr/>
            <p:nvPr/>
          </p:nvSpPr>
          <p:spPr>
            <a:xfrm>
              <a:off x="4596829" y="1940833"/>
              <a:ext cx="3017520" cy="1371600"/>
            </a:xfrm>
            <a:prstGeom prst="roundRect">
              <a:avLst>
                <a:gd name="adj" fmla="val 5581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0" rIns="34290" rtlCol="0" anchor="ctr"/>
            <a:lstStyle/>
            <a:p>
              <a:pPr algn="ctr" defTabSz="914378"/>
              <a:endParaRPr lang="en-GB" sz="825" b="1" kern="0" dirty="0">
                <a:solidFill>
                  <a:schemeClr val="bg1"/>
                </a:solidFill>
              </a:endParaRP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AA266AA4-70EC-456C-B4AC-92661D02D0F5}"/>
                </a:ext>
              </a:extLst>
            </p:cNvPr>
            <p:cNvGrpSpPr/>
            <p:nvPr/>
          </p:nvGrpSpPr>
          <p:grpSpPr>
            <a:xfrm>
              <a:off x="4688269" y="2031126"/>
              <a:ext cx="2834640" cy="342900"/>
              <a:chOff x="817962" y="3429000"/>
              <a:chExt cx="2834640" cy="342900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EAB3370D-0873-453F-BFA1-F29AD860E17C}"/>
                  </a:ext>
                </a:extLst>
              </p:cNvPr>
              <p:cNvGrpSpPr/>
              <p:nvPr/>
            </p:nvGrpSpPr>
            <p:grpSpPr>
              <a:xfrm>
                <a:off x="81796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407" name="Rectangle: Rounded Corners 406">
                  <a:extLst>
                    <a:ext uri="{FF2B5EF4-FFF2-40B4-BE49-F238E27FC236}">
                      <a16:creationId xmlns:a16="http://schemas.microsoft.com/office/drawing/2014/main" id="{374E0072-579E-458D-BA20-63C164056736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CE9C755-3221-4B48-86F8-F56E471E5DC6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AFB5CEF0-5D95-48C8-A3DF-BAA7DA915796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71101C63-E252-4A4A-B65A-3694221EBB64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6E8B7C4C-213F-4CD4-A488-F3EB4FEBC762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789BAD55-83CA-4878-832E-025DE5ED9DA0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E107A5F5-9F00-4794-96BA-54CB9DEE9143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46219D24-B591-4C3D-97CD-22FD0624DCDB}"/>
                  </a:ext>
                </a:extLst>
              </p:cNvPr>
              <p:cNvGrpSpPr/>
              <p:nvPr/>
            </p:nvGrpSpPr>
            <p:grpSpPr>
              <a:xfrm>
                <a:off x="123325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418" name="Rectangle: Rounded Corners 417">
                  <a:extLst>
                    <a:ext uri="{FF2B5EF4-FFF2-40B4-BE49-F238E27FC236}">
                      <a16:creationId xmlns:a16="http://schemas.microsoft.com/office/drawing/2014/main" id="{3769FD4B-3924-46B4-8DA8-AA69DD34F1A5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D63DE637-A76E-4C71-AE9D-096F76E53DE4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451FD928-000D-41CE-B37B-441E5BAA8AB4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FE7C2A94-8463-4681-A85C-77FE30B4DC3F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6D7353A-CD07-4522-81F7-6BF932009B18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A5CE44F0-A83B-402E-B354-C91D671129FF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0F1D5775-E6A8-495E-BA8C-E6A86DC2E746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A6D51BBC-F381-4C90-8B6F-6C3A23AE8203}"/>
                  </a:ext>
                </a:extLst>
              </p:cNvPr>
              <p:cNvGrpSpPr/>
              <p:nvPr/>
            </p:nvGrpSpPr>
            <p:grpSpPr>
              <a:xfrm>
                <a:off x="164854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426" name="Rectangle: Rounded Corners 425">
                  <a:extLst>
                    <a:ext uri="{FF2B5EF4-FFF2-40B4-BE49-F238E27FC236}">
                      <a16:creationId xmlns:a16="http://schemas.microsoft.com/office/drawing/2014/main" id="{9B53E9B1-313A-49D6-98EF-E10A3A58CAB9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E71BF483-6735-402B-BEE2-89A0914C901A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2B78408C-A88D-4389-8283-F41D96B17B65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DB7281EA-3FB2-4455-9EAF-6DC41BADA14F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721C6207-461D-4B63-BA20-C688378A8588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8E53C179-D500-4BDA-954C-EA04BE5F6CDF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4EB88436-FC27-4272-806C-3C1177FA0EFF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685EC573-D42C-43EF-B0E7-16E4BD6EA4DE}"/>
                  </a:ext>
                </a:extLst>
              </p:cNvPr>
              <p:cNvGrpSpPr/>
              <p:nvPr/>
            </p:nvGrpSpPr>
            <p:grpSpPr>
              <a:xfrm>
                <a:off x="206383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434" name="Rectangle: Rounded Corners 433">
                  <a:extLst>
                    <a:ext uri="{FF2B5EF4-FFF2-40B4-BE49-F238E27FC236}">
                      <a16:creationId xmlns:a16="http://schemas.microsoft.com/office/drawing/2014/main" id="{3DAF2B7A-C3D6-4000-BA25-3300FD916FB9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51934359-B571-4E7C-A51C-F57FB9BB73C2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E94558C6-8C06-4C64-BE6F-5A55B6E30617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E965D96-9FD0-4792-B27A-9A0433FC7BED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EA757287-0883-4D07-B1CF-C04BA865D5D6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5EC7681A-D18D-44D5-AC5A-C72D1B1C54F8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84CEBA99-EE1E-41CC-9F32-21B9D5465CA2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75AE073D-92D9-4CF2-8FE2-F0C9861009B7}"/>
                  </a:ext>
                </a:extLst>
              </p:cNvPr>
              <p:cNvGrpSpPr/>
              <p:nvPr/>
            </p:nvGrpSpPr>
            <p:grpSpPr>
              <a:xfrm>
                <a:off x="247912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442" name="Rectangle: Rounded Corners 441">
                  <a:extLst>
                    <a:ext uri="{FF2B5EF4-FFF2-40B4-BE49-F238E27FC236}">
                      <a16:creationId xmlns:a16="http://schemas.microsoft.com/office/drawing/2014/main" id="{6956D67E-4F57-463F-8ED4-C7F55E94F892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A1A86662-96FF-4122-A00F-B6932718FCBD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3C6B60AA-0721-4EA1-B881-297BCACACDBD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EC5DD45E-82F4-4A99-BD0C-9C28A8BE0C77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A45A75E0-F486-4F45-A652-3CD19E53DAD8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10190752-CEBF-4E88-B89F-8A414EDBA6DE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1AA33511-09FB-450F-B734-865337B48067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6DAFC46C-3E75-4E94-B1CB-C08051B88FFD}"/>
                  </a:ext>
                </a:extLst>
              </p:cNvPr>
              <p:cNvGrpSpPr/>
              <p:nvPr/>
            </p:nvGrpSpPr>
            <p:grpSpPr>
              <a:xfrm>
                <a:off x="289441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450" name="Rectangle: Rounded Corners 449">
                  <a:extLst>
                    <a:ext uri="{FF2B5EF4-FFF2-40B4-BE49-F238E27FC236}">
                      <a16:creationId xmlns:a16="http://schemas.microsoft.com/office/drawing/2014/main" id="{14DB15A9-DC25-4DDC-90FE-6486A4160680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F62DBE59-7F94-4D67-A9C3-D9E9184B446B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8742F87E-047B-4B33-8FC1-FA44649A0904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B36C8CA1-AD37-4615-9838-D0A5D02297FC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41812C97-36BB-47FD-8B99-07C6B32F43E5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E6CC28AE-2C54-46C3-9ADA-7C8A7A22BA3D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85C9FAD2-F96E-478B-A99E-5CC5D3A2E486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113B2D40-C55A-4FC0-A716-0744D9938D4C}"/>
                  </a:ext>
                </a:extLst>
              </p:cNvPr>
              <p:cNvGrpSpPr/>
              <p:nvPr/>
            </p:nvGrpSpPr>
            <p:grpSpPr>
              <a:xfrm>
                <a:off x="330970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458" name="Rectangle: Rounded Corners 457">
                  <a:extLst>
                    <a:ext uri="{FF2B5EF4-FFF2-40B4-BE49-F238E27FC236}">
                      <a16:creationId xmlns:a16="http://schemas.microsoft.com/office/drawing/2014/main" id="{316EBB0D-2786-4FE1-A1F1-C787C7580291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0AEC637A-5F1F-45D0-BCA0-9C1360AA0AB9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63E6A4F6-FBD3-4773-837F-9FFDBEB49EAB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>
                  <a:extLst>
                    <a:ext uri="{FF2B5EF4-FFF2-40B4-BE49-F238E27FC236}">
                      <a16:creationId xmlns:a16="http://schemas.microsoft.com/office/drawing/2014/main" id="{91D74DDF-5AE3-4571-816B-014088C1FA00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C04AD65F-681F-47AD-AF1E-DFDC462926E4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1C2461CD-7508-4D8A-A54E-7D475B4C843C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B4FCB313-019A-4598-AE5D-1B22D7190C1C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E918E1A6-E282-4FE2-8676-6E2C88D360B8}"/>
                </a:ext>
              </a:extLst>
            </p:cNvPr>
            <p:cNvGrpSpPr/>
            <p:nvPr/>
          </p:nvGrpSpPr>
          <p:grpSpPr>
            <a:xfrm>
              <a:off x="4688269" y="2455183"/>
              <a:ext cx="2834640" cy="342900"/>
              <a:chOff x="817962" y="3429000"/>
              <a:chExt cx="2834640" cy="342900"/>
            </a:xfrm>
          </p:grpSpPr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A4860835-F728-4408-A4F0-1D1389C06E38}"/>
                  </a:ext>
                </a:extLst>
              </p:cNvPr>
              <p:cNvGrpSpPr/>
              <p:nvPr/>
            </p:nvGrpSpPr>
            <p:grpSpPr>
              <a:xfrm>
                <a:off x="81796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517" name="Rectangle: Rounded Corners 516">
                  <a:extLst>
                    <a:ext uri="{FF2B5EF4-FFF2-40B4-BE49-F238E27FC236}">
                      <a16:creationId xmlns:a16="http://schemas.microsoft.com/office/drawing/2014/main" id="{9ED33B74-3934-44EE-A1D0-9C4E9BABCAE0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B3F4D671-16DF-4896-8711-49DD047C955F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2FC18F4F-F402-496D-8DA8-11ACD1C48930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A7A37E6B-A8D3-46CB-BFD8-3F3DE7A21F70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DC7F086D-881D-4F10-A5E4-6B79B207A4F4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F94230F6-D5D8-41FD-B19E-781F0E15D917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1E6A6D48-A377-45D8-8733-27820330E1FF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06836C9A-14BB-432B-A957-E582A8B95901}"/>
                  </a:ext>
                </a:extLst>
              </p:cNvPr>
              <p:cNvGrpSpPr/>
              <p:nvPr/>
            </p:nvGrpSpPr>
            <p:grpSpPr>
              <a:xfrm>
                <a:off x="123325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510" name="Rectangle: Rounded Corners 509">
                  <a:extLst>
                    <a:ext uri="{FF2B5EF4-FFF2-40B4-BE49-F238E27FC236}">
                      <a16:creationId xmlns:a16="http://schemas.microsoft.com/office/drawing/2014/main" id="{3A1B026F-47ED-490F-A298-BD23F46F949B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3F78974A-91F8-4948-9BCB-79DC7E9D79F1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D0BE20BB-7D5A-4ADC-B256-2D3E1A8752BA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AB1B2473-6174-4D4E-8091-9B36C0B14374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1208B7E3-39FB-4208-AA10-B89B39FE42D2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B24292C1-0276-4EB9-89D4-2939F92B16DB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A7A9BC80-1A5E-407E-87AC-2F779076CFF8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6A72129F-727A-4346-8CD4-2CF20FCB2263}"/>
                  </a:ext>
                </a:extLst>
              </p:cNvPr>
              <p:cNvGrpSpPr/>
              <p:nvPr/>
            </p:nvGrpSpPr>
            <p:grpSpPr>
              <a:xfrm>
                <a:off x="164854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503" name="Rectangle: Rounded Corners 502">
                  <a:extLst>
                    <a:ext uri="{FF2B5EF4-FFF2-40B4-BE49-F238E27FC236}">
                      <a16:creationId xmlns:a16="http://schemas.microsoft.com/office/drawing/2014/main" id="{F9FADC58-5ACA-4BF5-BBCE-EEFA77B22C0D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5E003F32-7243-437A-8FF9-15A3CB42CD06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854257BE-F3A5-47A1-B6F4-8BDAA62D0949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E09DFAB6-DD8A-4883-A532-783F39DFC076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1E47498A-4D15-4E76-87FD-9CEA213EA1AE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0B967AD-F7A9-4BC9-97CA-ED9BA8C0F751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EDED8AD9-38C2-4648-A8A4-8A0AC6D5CAF6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C325337B-EC4E-4310-9576-B9D072874AF0}"/>
                  </a:ext>
                </a:extLst>
              </p:cNvPr>
              <p:cNvGrpSpPr/>
              <p:nvPr/>
            </p:nvGrpSpPr>
            <p:grpSpPr>
              <a:xfrm>
                <a:off x="206383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496" name="Rectangle: Rounded Corners 495">
                  <a:extLst>
                    <a:ext uri="{FF2B5EF4-FFF2-40B4-BE49-F238E27FC236}">
                      <a16:creationId xmlns:a16="http://schemas.microsoft.com/office/drawing/2014/main" id="{DE48F7AE-1736-4338-9F83-9D01DA78AFA9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97" name="Straight Connector 496">
                  <a:extLst>
                    <a:ext uri="{FF2B5EF4-FFF2-40B4-BE49-F238E27FC236}">
                      <a16:creationId xmlns:a16="http://schemas.microsoft.com/office/drawing/2014/main" id="{96A1122E-05E2-4724-AF2D-DD0EA50E256F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14F8DBB9-0977-4E22-B7EE-A6F80AE4AF0C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BA02A3B2-3CE1-4C82-894F-E7FEDA2F7B6F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C655986D-B68F-4A09-94EB-2DEA5BAB5CBB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76F44687-8047-478E-839C-AF9F64903369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DCCFA10D-069A-4514-BECD-0D374B3EF593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" name="Group 471">
                <a:extLst>
                  <a:ext uri="{FF2B5EF4-FFF2-40B4-BE49-F238E27FC236}">
                    <a16:creationId xmlns:a16="http://schemas.microsoft.com/office/drawing/2014/main" id="{3FC1D616-702A-42BF-8A02-10509413925F}"/>
                  </a:ext>
                </a:extLst>
              </p:cNvPr>
              <p:cNvGrpSpPr/>
              <p:nvPr/>
            </p:nvGrpSpPr>
            <p:grpSpPr>
              <a:xfrm>
                <a:off x="247912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489" name="Rectangle: Rounded Corners 488">
                  <a:extLst>
                    <a:ext uri="{FF2B5EF4-FFF2-40B4-BE49-F238E27FC236}">
                      <a16:creationId xmlns:a16="http://schemas.microsoft.com/office/drawing/2014/main" id="{B7FFBFD8-54B4-4971-9F67-94846941BAC4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66685D51-F8A7-41EF-B90F-208980FDC309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5FFBE090-385D-483E-B040-39EC01C78077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75481A18-A9E7-41B8-B47C-7A18707AC2B3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2">
                  <a:extLst>
                    <a:ext uri="{FF2B5EF4-FFF2-40B4-BE49-F238E27FC236}">
                      <a16:creationId xmlns:a16="http://schemas.microsoft.com/office/drawing/2014/main" id="{52150272-8F90-440D-B480-027236B5C4E3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E362AB63-F638-4F9B-BF9F-8AF39EF1F2D3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D56C79B5-EA0E-4493-A010-DFC773954528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65BCFA28-8AF1-460B-BC89-1D71C5F85A5F}"/>
                  </a:ext>
                </a:extLst>
              </p:cNvPr>
              <p:cNvGrpSpPr/>
              <p:nvPr/>
            </p:nvGrpSpPr>
            <p:grpSpPr>
              <a:xfrm>
                <a:off x="289441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482" name="Rectangle: Rounded Corners 481">
                  <a:extLst>
                    <a:ext uri="{FF2B5EF4-FFF2-40B4-BE49-F238E27FC236}">
                      <a16:creationId xmlns:a16="http://schemas.microsoft.com/office/drawing/2014/main" id="{DF57B8EE-5E76-4C64-870F-A503AD42608D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FFA58632-342E-45F0-BA23-4AA688846D91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A5823801-5216-4689-B274-DA12E3B5F07A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FF012682-8CC5-4CE0-BFDD-A4746B1F7BB3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67A70AF4-2EE7-48E0-95AD-C4644D87B217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76EAE9BC-B38B-4126-8705-6144A10485B4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>
                  <a:extLst>
                    <a:ext uri="{FF2B5EF4-FFF2-40B4-BE49-F238E27FC236}">
                      <a16:creationId xmlns:a16="http://schemas.microsoft.com/office/drawing/2014/main" id="{CFB4025E-35BD-42C7-858A-4B9A4A7631C4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255A5F84-EB4E-49A5-B7D1-80C887881822}"/>
                  </a:ext>
                </a:extLst>
              </p:cNvPr>
              <p:cNvGrpSpPr/>
              <p:nvPr/>
            </p:nvGrpSpPr>
            <p:grpSpPr>
              <a:xfrm>
                <a:off x="330970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475" name="Rectangle: Rounded Corners 474">
                  <a:extLst>
                    <a:ext uri="{FF2B5EF4-FFF2-40B4-BE49-F238E27FC236}">
                      <a16:creationId xmlns:a16="http://schemas.microsoft.com/office/drawing/2014/main" id="{0CD436D9-96DF-43CF-824D-DF4D882A6D9E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34C48E0C-6982-4F86-918E-4EA4192A2C1D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44417A39-87F2-48AE-82AC-0B3149BEF541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51E8047A-6829-459D-84F6-AB2907C5C4BF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BA91AAFE-0530-4E04-8AA2-7976844C2445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526C170D-139F-4FDC-9031-779EDE0EDC5F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48494E51-FDDF-4295-8081-AD8A40F2F5FD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772BB631-A742-4829-8ED9-68F5FD457AC2}"/>
                </a:ext>
              </a:extLst>
            </p:cNvPr>
            <p:cNvGrpSpPr/>
            <p:nvPr/>
          </p:nvGrpSpPr>
          <p:grpSpPr>
            <a:xfrm>
              <a:off x="4688269" y="2879240"/>
              <a:ext cx="2834640" cy="342900"/>
              <a:chOff x="817962" y="3429000"/>
              <a:chExt cx="2834640" cy="342900"/>
            </a:xfrm>
          </p:grpSpPr>
          <p:grpSp>
            <p:nvGrpSpPr>
              <p:cNvPr id="525" name="Group 524">
                <a:extLst>
                  <a:ext uri="{FF2B5EF4-FFF2-40B4-BE49-F238E27FC236}">
                    <a16:creationId xmlns:a16="http://schemas.microsoft.com/office/drawing/2014/main" id="{99DFC411-2BCA-4C9F-887A-0F6A65F03C4A}"/>
                  </a:ext>
                </a:extLst>
              </p:cNvPr>
              <p:cNvGrpSpPr/>
              <p:nvPr/>
            </p:nvGrpSpPr>
            <p:grpSpPr>
              <a:xfrm>
                <a:off x="81796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574" name="Rectangle: Rounded Corners 573">
                  <a:extLst>
                    <a:ext uri="{FF2B5EF4-FFF2-40B4-BE49-F238E27FC236}">
                      <a16:creationId xmlns:a16="http://schemas.microsoft.com/office/drawing/2014/main" id="{A99DF41C-B91E-477D-B109-E38DB4E2F858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75" name="Straight Connector 574">
                  <a:extLst>
                    <a:ext uri="{FF2B5EF4-FFF2-40B4-BE49-F238E27FC236}">
                      <a16:creationId xmlns:a16="http://schemas.microsoft.com/office/drawing/2014/main" id="{F8DC8818-A55C-4999-B608-0DD32F5FC9B4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5D0858F8-786E-48BC-B373-450BEB46C459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1947DC1B-25A1-4AD3-8BBC-62C81A409142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>
                  <a:extLst>
                    <a:ext uri="{FF2B5EF4-FFF2-40B4-BE49-F238E27FC236}">
                      <a16:creationId xmlns:a16="http://schemas.microsoft.com/office/drawing/2014/main" id="{052E3A77-A328-47CC-9C6E-07DD8DD3CAB9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6908EB0F-9AAB-485D-998D-5FC965009E62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07FDCA1-2758-447A-BEEC-F60FFEE6464C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0663847E-DB35-42A3-A22F-80935800473D}"/>
                  </a:ext>
                </a:extLst>
              </p:cNvPr>
              <p:cNvGrpSpPr/>
              <p:nvPr/>
            </p:nvGrpSpPr>
            <p:grpSpPr>
              <a:xfrm>
                <a:off x="123325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567" name="Rectangle: Rounded Corners 566">
                  <a:extLst>
                    <a:ext uri="{FF2B5EF4-FFF2-40B4-BE49-F238E27FC236}">
                      <a16:creationId xmlns:a16="http://schemas.microsoft.com/office/drawing/2014/main" id="{B91780F4-092F-411E-8CFE-1509931674BD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60F6A9F3-5C61-4ECA-BA18-39C08AE9DA61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DCC5D6EB-AF90-42CB-93EA-05A86560D4A6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3B7E2E15-454D-422C-908C-C40924225B67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1750338C-5657-4956-A0AB-732CDBEC99CA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B8EF0883-B47B-477D-8385-B0365B81E6A6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FC38EE9E-9E48-4636-823F-2D74D2E2396A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5A1391DC-27E1-4D80-A0FA-0D6AFB580C12}"/>
                  </a:ext>
                </a:extLst>
              </p:cNvPr>
              <p:cNvGrpSpPr/>
              <p:nvPr/>
            </p:nvGrpSpPr>
            <p:grpSpPr>
              <a:xfrm>
                <a:off x="164854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560" name="Rectangle: Rounded Corners 559">
                  <a:extLst>
                    <a:ext uri="{FF2B5EF4-FFF2-40B4-BE49-F238E27FC236}">
                      <a16:creationId xmlns:a16="http://schemas.microsoft.com/office/drawing/2014/main" id="{567DAE63-50E4-4A92-B90C-792F8EDC7659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152C297B-5A7F-45E6-B51E-11CBDBC9FC3E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5C875E90-A72B-4FE2-85F8-BEFF38AFB22D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>
                  <a:extLst>
                    <a:ext uri="{FF2B5EF4-FFF2-40B4-BE49-F238E27FC236}">
                      <a16:creationId xmlns:a16="http://schemas.microsoft.com/office/drawing/2014/main" id="{D4D9135B-CD33-4BFE-A62C-F20F9AD27168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38033EB1-FDFE-458D-B4D9-FEAA13F9661B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FC0D1A73-1E4A-4B5A-8E2A-F4454CFA4F2D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E20BAC04-16AE-46E4-8A65-9ACEE634AB9C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8" name="Group 527">
                <a:extLst>
                  <a:ext uri="{FF2B5EF4-FFF2-40B4-BE49-F238E27FC236}">
                    <a16:creationId xmlns:a16="http://schemas.microsoft.com/office/drawing/2014/main" id="{51DDE720-107C-4A7D-A515-83846A790CAB}"/>
                  </a:ext>
                </a:extLst>
              </p:cNvPr>
              <p:cNvGrpSpPr/>
              <p:nvPr/>
            </p:nvGrpSpPr>
            <p:grpSpPr>
              <a:xfrm>
                <a:off x="206383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553" name="Rectangle: Rounded Corners 552">
                  <a:extLst>
                    <a:ext uri="{FF2B5EF4-FFF2-40B4-BE49-F238E27FC236}">
                      <a16:creationId xmlns:a16="http://schemas.microsoft.com/office/drawing/2014/main" id="{4C948FDA-6369-4DE5-BAB3-9A167A931835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54" name="Straight Connector 553">
                  <a:extLst>
                    <a:ext uri="{FF2B5EF4-FFF2-40B4-BE49-F238E27FC236}">
                      <a16:creationId xmlns:a16="http://schemas.microsoft.com/office/drawing/2014/main" id="{04698DE7-AC2F-462C-948E-4BE0B32D114C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BEB0DA7B-CEC3-4352-992F-8DC96B998100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>
                  <a:extLst>
                    <a:ext uri="{FF2B5EF4-FFF2-40B4-BE49-F238E27FC236}">
                      <a16:creationId xmlns:a16="http://schemas.microsoft.com/office/drawing/2014/main" id="{4D617D27-B2AC-4274-A8C1-7B1F792FB73A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Straight Connector 556">
                  <a:extLst>
                    <a:ext uri="{FF2B5EF4-FFF2-40B4-BE49-F238E27FC236}">
                      <a16:creationId xmlns:a16="http://schemas.microsoft.com/office/drawing/2014/main" id="{46251118-379A-4737-88AF-1645F19D84CF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Straight Connector 557">
                  <a:extLst>
                    <a:ext uri="{FF2B5EF4-FFF2-40B4-BE49-F238E27FC236}">
                      <a16:creationId xmlns:a16="http://schemas.microsoft.com/office/drawing/2014/main" id="{E41EA28B-85F4-456F-A9E0-333229701AC5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>
                  <a:extLst>
                    <a:ext uri="{FF2B5EF4-FFF2-40B4-BE49-F238E27FC236}">
                      <a16:creationId xmlns:a16="http://schemas.microsoft.com/office/drawing/2014/main" id="{07DF3E50-AE0B-4BFE-B1EE-01C9823C3547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F5EF77E6-8DDD-472C-B91E-300B007455F6}"/>
                  </a:ext>
                </a:extLst>
              </p:cNvPr>
              <p:cNvGrpSpPr/>
              <p:nvPr/>
            </p:nvGrpSpPr>
            <p:grpSpPr>
              <a:xfrm>
                <a:off x="247912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546" name="Rectangle: Rounded Corners 545">
                  <a:extLst>
                    <a:ext uri="{FF2B5EF4-FFF2-40B4-BE49-F238E27FC236}">
                      <a16:creationId xmlns:a16="http://schemas.microsoft.com/office/drawing/2014/main" id="{A2B7C624-81AC-44C4-8BCC-C52F951FFC2C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AB482C14-26B8-40AB-BCBB-CDD4D857DE01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84E5A74A-6FFF-472A-9704-8E3CA05DF6B7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E78F7C82-118F-41DF-9A0E-B2BE1950F55C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8A460AC7-91A7-4008-ADA1-44FF3BBB8E84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98FFB567-7CA1-4879-AA3F-397A7FD6407B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9275C1CE-E980-4D7D-997D-5D8D51A83506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0C888684-A8AA-4FC3-8429-7CB7758D2BDA}"/>
                  </a:ext>
                </a:extLst>
              </p:cNvPr>
              <p:cNvGrpSpPr/>
              <p:nvPr/>
            </p:nvGrpSpPr>
            <p:grpSpPr>
              <a:xfrm>
                <a:off x="289441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539" name="Rectangle: Rounded Corners 538">
                  <a:extLst>
                    <a:ext uri="{FF2B5EF4-FFF2-40B4-BE49-F238E27FC236}">
                      <a16:creationId xmlns:a16="http://schemas.microsoft.com/office/drawing/2014/main" id="{E8F66D81-A0C4-4BE1-AAB4-74E233732E9F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BF23ACE0-987F-47FF-8C1E-934E8F9B8BBE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DB719BD6-622D-404B-A272-8E8EFDF6F192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18D8A23B-6E6C-4065-9C60-B41C75042212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Straight Connector 542">
                  <a:extLst>
                    <a:ext uri="{FF2B5EF4-FFF2-40B4-BE49-F238E27FC236}">
                      <a16:creationId xmlns:a16="http://schemas.microsoft.com/office/drawing/2014/main" id="{239B1599-93FE-47DC-B500-5B4C4A7D6539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Straight Connector 543">
                  <a:extLst>
                    <a:ext uri="{FF2B5EF4-FFF2-40B4-BE49-F238E27FC236}">
                      <a16:creationId xmlns:a16="http://schemas.microsoft.com/office/drawing/2014/main" id="{6A970461-CC35-4529-991E-E7F1A5669A9C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Straight Connector 544">
                  <a:extLst>
                    <a:ext uri="{FF2B5EF4-FFF2-40B4-BE49-F238E27FC236}">
                      <a16:creationId xmlns:a16="http://schemas.microsoft.com/office/drawing/2014/main" id="{90AB455D-9606-4372-B798-6CCC198AF9CE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5BE0A2A6-9A29-4547-8382-60DB6AF7FA5E}"/>
                  </a:ext>
                </a:extLst>
              </p:cNvPr>
              <p:cNvGrpSpPr/>
              <p:nvPr/>
            </p:nvGrpSpPr>
            <p:grpSpPr>
              <a:xfrm>
                <a:off x="3309702" y="3429000"/>
                <a:ext cx="342900" cy="342900"/>
                <a:chOff x="2126738" y="4959516"/>
                <a:chExt cx="342900" cy="342900"/>
              </a:xfrm>
            </p:grpSpPr>
            <p:sp>
              <p:nvSpPr>
                <p:cNvPr id="532" name="Rectangle: Rounded Corners 531">
                  <a:extLst>
                    <a:ext uri="{FF2B5EF4-FFF2-40B4-BE49-F238E27FC236}">
                      <a16:creationId xmlns:a16="http://schemas.microsoft.com/office/drawing/2014/main" id="{D910E788-94FE-430E-BDB0-60ED4F446A32}"/>
                    </a:ext>
                  </a:extLst>
                </p:cNvPr>
                <p:cNvSpPr/>
                <p:nvPr/>
              </p:nvSpPr>
              <p:spPr>
                <a:xfrm>
                  <a:off x="2126738" y="4959516"/>
                  <a:ext cx="342900" cy="342900"/>
                </a:xfrm>
                <a:prstGeom prst="roundRect">
                  <a:avLst>
                    <a:gd name="adj" fmla="val 13195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8"/>
                  <a:endParaRPr lang="en-GB" kern="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464363DF-6AB5-41FD-9F82-1A35CB4D9006}"/>
                    </a:ext>
                  </a:extLst>
                </p:cNvPr>
                <p:cNvCxnSpPr/>
                <p:nvPr/>
              </p:nvCxnSpPr>
              <p:spPr>
                <a:xfrm>
                  <a:off x="2174361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B25C1429-B416-47D5-B51B-DF0622386AF9}"/>
                    </a:ext>
                  </a:extLst>
                </p:cNvPr>
                <p:cNvCxnSpPr/>
                <p:nvPr/>
              </p:nvCxnSpPr>
              <p:spPr>
                <a:xfrm>
                  <a:off x="2223892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5" name="Straight Connector 534">
                  <a:extLst>
                    <a:ext uri="{FF2B5EF4-FFF2-40B4-BE49-F238E27FC236}">
                      <a16:creationId xmlns:a16="http://schemas.microsoft.com/office/drawing/2014/main" id="{4AF7646E-2CBA-45FA-BB87-8309AE81960B}"/>
                    </a:ext>
                  </a:extLst>
                </p:cNvPr>
                <p:cNvCxnSpPr/>
                <p:nvPr/>
              </p:nvCxnSpPr>
              <p:spPr>
                <a:xfrm>
                  <a:off x="2273423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28EC3094-6EFB-469D-A126-14D04693344B}"/>
                    </a:ext>
                  </a:extLst>
                </p:cNvPr>
                <p:cNvCxnSpPr/>
                <p:nvPr/>
              </p:nvCxnSpPr>
              <p:spPr>
                <a:xfrm>
                  <a:off x="2322954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>
                  <a:extLst>
                    <a:ext uri="{FF2B5EF4-FFF2-40B4-BE49-F238E27FC236}">
                      <a16:creationId xmlns:a16="http://schemas.microsoft.com/office/drawing/2014/main" id="{26D295BC-1E15-4881-9C0B-459C9DF56EDC}"/>
                    </a:ext>
                  </a:extLst>
                </p:cNvPr>
                <p:cNvCxnSpPr/>
                <p:nvPr/>
              </p:nvCxnSpPr>
              <p:spPr>
                <a:xfrm>
                  <a:off x="237248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>
                  <a:extLst>
                    <a:ext uri="{FF2B5EF4-FFF2-40B4-BE49-F238E27FC236}">
                      <a16:creationId xmlns:a16="http://schemas.microsoft.com/office/drawing/2014/main" id="{22423D99-C135-40B5-984F-BD1F595E2B25}"/>
                    </a:ext>
                  </a:extLst>
                </p:cNvPr>
                <p:cNvCxnSpPr/>
                <p:nvPr/>
              </p:nvCxnSpPr>
              <p:spPr>
                <a:xfrm>
                  <a:off x="2422015" y="4988091"/>
                  <a:ext cx="0" cy="28575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D370CE88-DA16-424A-8FC2-5E3B96DF32E1}"/>
              </a:ext>
            </a:extLst>
          </p:cNvPr>
          <p:cNvGrpSpPr/>
          <p:nvPr/>
        </p:nvGrpSpPr>
        <p:grpSpPr>
          <a:xfrm>
            <a:off x="8227122" y="1940833"/>
            <a:ext cx="1280160" cy="1371600"/>
            <a:chOff x="8238342" y="1873099"/>
            <a:chExt cx="1280160" cy="1371600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71B773B7-7A70-46D4-B5E3-8018907E889B}"/>
                </a:ext>
              </a:extLst>
            </p:cNvPr>
            <p:cNvSpPr/>
            <p:nvPr/>
          </p:nvSpPr>
          <p:spPr>
            <a:xfrm>
              <a:off x="8398362" y="1873099"/>
              <a:ext cx="960120" cy="1371600"/>
            </a:xfrm>
            <a:prstGeom prst="roundRect">
              <a:avLst>
                <a:gd name="adj" fmla="val 5581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endParaRPr lang="en-GB" sz="900" b="1" kern="0" dirty="0">
                <a:solidFill>
                  <a:schemeClr val="bg1"/>
                </a:solidFill>
              </a:endParaRP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EAD8E259-2677-462C-8B70-0DF5D7D5B0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08970" y="1978566"/>
              <a:ext cx="538905" cy="457200"/>
              <a:chOff x="3270250" y="4800601"/>
              <a:chExt cx="1968500" cy="1670050"/>
            </a:xfrm>
          </p:grpSpPr>
          <p:pic>
            <p:nvPicPr>
              <p:cNvPr id="598" name="Graphic 597" descr="Monitor">
                <a:extLst>
                  <a:ext uri="{FF2B5EF4-FFF2-40B4-BE49-F238E27FC236}">
                    <a16:creationId xmlns:a16="http://schemas.microsoft.com/office/drawing/2014/main" id="{F26F3218-40E8-4A20-948B-DADD7F3B70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7173" t="14028" r="6715" b="12917"/>
              <a:stretch/>
            </p:blipFill>
            <p:spPr>
              <a:xfrm>
                <a:off x="3270250" y="4800601"/>
                <a:ext cx="1968500" cy="1670050"/>
              </a:xfrm>
              <a:prstGeom prst="rect">
                <a:avLst/>
              </a:prstGeom>
            </p:spPr>
          </p:pic>
          <p:pic>
            <p:nvPicPr>
              <p:cNvPr id="599" name="Graphic 598" descr="Gears">
                <a:extLst>
                  <a:ext uri="{FF2B5EF4-FFF2-40B4-BE49-F238E27FC236}">
                    <a16:creationId xmlns:a16="http://schemas.microsoft.com/office/drawing/2014/main" id="{8E213D7B-099E-44CD-B8E6-47558E3C96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3756" t="6873" r="13110" b="6560"/>
              <a:stretch/>
            </p:blipFill>
            <p:spPr>
              <a:xfrm>
                <a:off x="3868245" y="5017246"/>
                <a:ext cx="772511" cy="914400"/>
              </a:xfrm>
              <a:prstGeom prst="rect">
                <a:avLst/>
              </a:prstGeom>
            </p:spPr>
          </p:pic>
        </p:grp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DAA11705-4730-42C9-935B-E94F55678F9F}"/>
                </a:ext>
              </a:extLst>
            </p:cNvPr>
            <p:cNvSpPr txBox="1"/>
            <p:nvPr/>
          </p:nvSpPr>
          <p:spPr>
            <a:xfrm>
              <a:off x="8238342" y="2434345"/>
              <a:ext cx="12801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Preconfigured</a:t>
              </a:r>
            </a:p>
          </p:txBody>
        </p: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5F51CA2D-B1E1-4426-B3CB-F8B2AA8A2229}"/>
              </a:ext>
            </a:extLst>
          </p:cNvPr>
          <p:cNvGrpSpPr/>
          <p:nvPr/>
        </p:nvGrpSpPr>
        <p:grpSpPr>
          <a:xfrm>
            <a:off x="9255974" y="1940833"/>
            <a:ext cx="1280160" cy="1371600"/>
            <a:chOff x="9305607" y="1873099"/>
            <a:chExt cx="1280160" cy="1371600"/>
          </a:xfrm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E49BDA7-BD66-4B38-A7D7-3B3DC895E208}"/>
                </a:ext>
              </a:extLst>
            </p:cNvPr>
            <p:cNvSpPr/>
            <p:nvPr/>
          </p:nvSpPr>
          <p:spPr>
            <a:xfrm>
              <a:off x="9465627" y="1873099"/>
              <a:ext cx="960120" cy="1371600"/>
            </a:xfrm>
            <a:prstGeom prst="roundRect">
              <a:avLst>
                <a:gd name="adj" fmla="val 5581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endParaRPr lang="en-GB" sz="900" b="1" kern="0" dirty="0">
                <a:solidFill>
                  <a:schemeClr val="bg1"/>
                </a:solidFill>
              </a:endParaRPr>
            </a:p>
          </p:txBody>
        </p: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74F6292F-4AA8-4C26-8B9F-D44046016FE0}"/>
                </a:ext>
              </a:extLst>
            </p:cNvPr>
            <p:cNvGrpSpPr/>
            <p:nvPr/>
          </p:nvGrpSpPr>
          <p:grpSpPr>
            <a:xfrm>
              <a:off x="9305607" y="1968757"/>
              <a:ext cx="1280160" cy="702000"/>
              <a:chOff x="7362621" y="329052"/>
              <a:chExt cx="1280160" cy="702000"/>
            </a:xfrm>
          </p:grpSpPr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3AE3E924-B594-4C6D-9D05-1EA7C10A287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33249" y="329052"/>
                <a:ext cx="538905" cy="457200"/>
                <a:chOff x="5638800" y="4800601"/>
                <a:chExt cx="1968500" cy="1670050"/>
              </a:xfrm>
            </p:grpSpPr>
            <p:pic>
              <p:nvPicPr>
                <p:cNvPr id="603" name="Graphic 602" descr="Monitor">
                  <a:extLst>
                    <a:ext uri="{FF2B5EF4-FFF2-40B4-BE49-F238E27FC236}">
                      <a16:creationId xmlns:a16="http://schemas.microsoft.com/office/drawing/2014/main" id="{64A28ADA-2E97-414E-ACA2-0D4D799E7F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7173" t="14028" r="6715" b="12917"/>
                <a:stretch/>
              </p:blipFill>
              <p:spPr>
                <a:xfrm>
                  <a:off x="5638800" y="4800601"/>
                  <a:ext cx="1968500" cy="1670050"/>
                </a:xfrm>
                <a:prstGeom prst="rect">
                  <a:avLst/>
                </a:prstGeom>
              </p:spPr>
            </p:pic>
            <p:pic>
              <p:nvPicPr>
                <p:cNvPr id="604" name="Graphic 603" descr="Web design">
                  <a:extLst>
                    <a:ext uri="{FF2B5EF4-FFF2-40B4-BE49-F238E27FC236}">
                      <a16:creationId xmlns:a16="http://schemas.microsoft.com/office/drawing/2014/main" id="{75EF8EBE-DC19-4676-939A-CDC28B7162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20315" t="36224" r="20894" b="28062"/>
                <a:stretch/>
              </p:blipFill>
              <p:spPr>
                <a:xfrm>
                  <a:off x="6020954" y="5118844"/>
                  <a:ext cx="1204192" cy="731520"/>
                </a:xfrm>
                <a:prstGeom prst="rect">
                  <a:avLst/>
                </a:prstGeom>
              </p:spPr>
            </p:pic>
          </p:grpSp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A93E6AAD-FBD0-456B-8CC1-ACC4EAB59F15}"/>
                  </a:ext>
                </a:extLst>
              </p:cNvPr>
              <p:cNvSpPr txBox="1"/>
              <p:nvPr/>
            </p:nvSpPr>
            <p:spPr>
              <a:xfrm>
                <a:off x="7362621" y="784831"/>
                <a:ext cx="128016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Bespoke</a:t>
                </a: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48281DC3-F269-4FD6-BB5D-87A74127CA6F}"/>
              </a:ext>
            </a:extLst>
          </p:cNvPr>
          <p:cNvGrpSpPr/>
          <p:nvPr/>
        </p:nvGrpSpPr>
        <p:grpSpPr>
          <a:xfrm>
            <a:off x="10288677" y="1940833"/>
            <a:ext cx="1280160" cy="1371600"/>
            <a:chOff x="10288677" y="1873099"/>
            <a:chExt cx="1280160" cy="1371600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B9AF78D4-E017-4DDA-BA17-FA072998B150}"/>
                </a:ext>
              </a:extLst>
            </p:cNvPr>
            <p:cNvSpPr/>
            <p:nvPr/>
          </p:nvSpPr>
          <p:spPr>
            <a:xfrm>
              <a:off x="10448697" y="1873099"/>
              <a:ext cx="960120" cy="1371600"/>
            </a:xfrm>
            <a:prstGeom prst="roundRect">
              <a:avLst>
                <a:gd name="adj" fmla="val 5581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endParaRPr lang="en-GB" sz="900" b="1" kern="0" dirty="0">
                <a:solidFill>
                  <a:schemeClr val="bg1"/>
                </a:solidFill>
              </a:endParaRPr>
            </a:p>
          </p:txBody>
        </p: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A9A0FE40-BB40-455E-A679-65579979383C}"/>
                </a:ext>
              </a:extLst>
            </p:cNvPr>
            <p:cNvGrpSpPr/>
            <p:nvPr/>
          </p:nvGrpSpPr>
          <p:grpSpPr>
            <a:xfrm>
              <a:off x="10288677" y="1953664"/>
              <a:ext cx="1280160" cy="702000"/>
              <a:chOff x="7496572" y="2093950"/>
              <a:chExt cx="1280160" cy="702000"/>
            </a:xfrm>
          </p:grpSpPr>
          <p:grpSp>
            <p:nvGrpSpPr>
              <p:cNvPr id="606" name="Group 605">
                <a:extLst>
                  <a:ext uri="{FF2B5EF4-FFF2-40B4-BE49-F238E27FC236}">
                    <a16:creationId xmlns:a16="http://schemas.microsoft.com/office/drawing/2014/main" id="{5B7AAE8E-DCE9-423A-B89C-0FBC0DA4553F}"/>
                  </a:ext>
                </a:extLst>
              </p:cNvPr>
              <p:cNvGrpSpPr/>
              <p:nvPr/>
            </p:nvGrpSpPr>
            <p:grpSpPr>
              <a:xfrm>
                <a:off x="7867200" y="2093950"/>
                <a:ext cx="538905" cy="457200"/>
                <a:chOff x="7224258" y="2185104"/>
                <a:chExt cx="538905" cy="457200"/>
              </a:xfrm>
            </p:grpSpPr>
            <p:pic>
              <p:nvPicPr>
                <p:cNvPr id="608" name="Graphic 607" descr="Target">
                  <a:extLst>
                    <a:ext uri="{FF2B5EF4-FFF2-40B4-BE49-F238E27FC236}">
                      <a16:creationId xmlns:a16="http://schemas.microsoft.com/office/drawing/2014/main" id="{7888D81A-F7A2-49EA-BE52-D3A43F8482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443" t="5932" r="6005" b="6189"/>
                <a:stretch/>
              </p:blipFill>
              <p:spPr>
                <a:xfrm>
                  <a:off x="7380199" y="2258863"/>
                  <a:ext cx="227024" cy="225297"/>
                </a:xfrm>
                <a:prstGeom prst="rect">
                  <a:avLst/>
                </a:prstGeom>
              </p:spPr>
            </p:pic>
            <p:pic>
              <p:nvPicPr>
                <p:cNvPr id="609" name="Graphic 608" descr="Monitor">
                  <a:extLst>
                    <a:ext uri="{FF2B5EF4-FFF2-40B4-BE49-F238E27FC236}">
                      <a16:creationId xmlns:a16="http://schemas.microsoft.com/office/drawing/2014/main" id="{9167BC5B-32F4-49B6-9BBD-139A78F0D0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7173" t="14028" r="6715" b="12917"/>
                <a:stretch/>
              </p:blipFill>
              <p:spPr>
                <a:xfrm>
                  <a:off x="7224258" y="2185104"/>
                  <a:ext cx="538905" cy="457200"/>
                </a:xfrm>
                <a:prstGeom prst="rect">
                  <a:avLst/>
                </a:prstGeom>
              </p:spPr>
            </p:pic>
          </p:grp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62621368-4F1B-4193-AB9A-64B585B90454}"/>
                  </a:ext>
                </a:extLst>
              </p:cNvPr>
              <p:cNvSpPr txBox="1"/>
              <p:nvPr/>
            </p:nvSpPr>
            <p:spPr>
              <a:xfrm>
                <a:off x="7496572" y="2549729"/>
                <a:ext cx="128016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Purpose-built</a:t>
                </a:r>
              </a:p>
            </p:txBody>
          </p:sp>
        </p:grpSp>
      </p:grpSp>
      <p:sp>
        <p:nvSpPr>
          <p:cNvPr id="184" name="Rounded Rectangle 5">
            <a:extLst>
              <a:ext uri="{FF2B5EF4-FFF2-40B4-BE49-F238E27FC236}">
                <a16:creationId xmlns:a16="http://schemas.microsoft.com/office/drawing/2014/main" id="{C2716AE7-A9CC-4B7B-BA26-9071D86ECE60}"/>
              </a:ext>
            </a:extLst>
          </p:cNvPr>
          <p:cNvSpPr/>
          <p:nvPr/>
        </p:nvSpPr>
        <p:spPr>
          <a:xfrm>
            <a:off x="8387142" y="2992393"/>
            <a:ext cx="3021675" cy="3200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b"/>
          <a:lstStyle/>
          <a:p>
            <a:pPr algn="ctr">
              <a:lnSpc>
                <a:spcPct val="9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Experian One platform</a:t>
            </a:r>
          </a:p>
        </p:txBody>
      </p:sp>
    </p:spTree>
    <p:extLst>
      <p:ext uri="{BB962C8B-B14F-4D97-AF65-F5344CB8AC3E}">
        <p14:creationId xmlns:p14="http://schemas.microsoft.com/office/powerpoint/2010/main" val="1739108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C966-57B2-4FEB-B38C-174F7912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Our vision for Experian One includes a portfolio of cloud-based applications that are based on our existing technology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EFE509-FF46-43F4-B9B4-8D6F26D3758E}"/>
              </a:ext>
            </a:extLst>
          </p:cNvPr>
          <p:cNvCxnSpPr>
            <a:cxnSpLocks/>
          </p:cNvCxnSpPr>
          <p:nvPr/>
        </p:nvCxnSpPr>
        <p:spPr>
          <a:xfrm>
            <a:off x="2206125" y="2162562"/>
            <a:ext cx="7775226" cy="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D6C07F-08EA-47E5-80CE-B4804E9AAB26}"/>
              </a:ext>
            </a:extLst>
          </p:cNvPr>
          <p:cNvSpPr/>
          <p:nvPr/>
        </p:nvSpPr>
        <p:spPr>
          <a:xfrm>
            <a:off x="605927" y="2430301"/>
            <a:ext cx="3200400" cy="914400"/>
          </a:xfrm>
          <a:prstGeom prst="roundRect">
            <a:avLst>
              <a:gd name="adj" fmla="val 10257"/>
            </a:avLst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marL="692150" lvl="1" indent="-117475"/>
            <a:r>
              <a:rPr lang="en-US" sz="1400" b="1" dirty="0">
                <a:solidFill>
                  <a:schemeClr val="bg1"/>
                </a:solidFill>
              </a:rPr>
              <a:t>Preconfigured applications</a:t>
            </a:r>
          </a:p>
          <a:p>
            <a:pPr marL="796925" lvl="1" indent="-163513">
              <a:buFont typeface="Arial" panose="020B0604020202020204" pitchFamily="34" charset="0"/>
              <a:buChar char="−"/>
            </a:pPr>
            <a:r>
              <a:rPr lang="en-US" sz="1200" dirty="0">
                <a:solidFill>
                  <a:schemeClr val="bg1"/>
                </a:solidFill>
              </a:rPr>
              <a:t>Standardised offerings</a:t>
            </a:r>
          </a:p>
          <a:p>
            <a:pPr marL="796925" lvl="1" indent="-163513">
              <a:buFont typeface="Arial" panose="020B0604020202020204" pitchFamily="34" charset="0"/>
              <a:buChar char="−"/>
            </a:pPr>
            <a:r>
              <a:rPr lang="en-US" sz="1200" dirty="0">
                <a:solidFill>
                  <a:schemeClr val="bg1"/>
                </a:solidFill>
              </a:rPr>
              <a:t>Highly configurable</a:t>
            </a:r>
          </a:p>
          <a:p>
            <a:pPr marL="796925" lvl="1" indent="-163513">
              <a:buFont typeface="Arial" panose="020B0604020202020204" pitchFamily="34" charset="0"/>
              <a:buChar char="−"/>
            </a:pPr>
            <a:r>
              <a:rPr lang="en-US" sz="1200" dirty="0">
                <a:solidFill>
                  <a:schemeClr val="bg1"/>
                </a:solidFill>
              </a:rPr>
              <a:t>Rapid deployment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56A989-3020-42B0-ACF7-4CD5C1AAA78D}"/>
              </a:ext>
            </a:extLst>
          </p:cNvPr>
          <p:cNvSpPr/>
          <p:nvPr/>
        </p:nvSpPr>
        <p:spPr>
          <a:xfrm>
            <a:off x="4499753" y="2430301"/>
            <a:ext cx="3200400" cy="914400"/>
          </a:xfrm>
          <a:prstGeom prst="roundRect">
            <a:avLst>
              <a:gd name="adj" fmla="val 10256"/>
            </a:avLst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92150" lvl="1" indent="-117475"/>
            <a:r>
              <a:rPr lang="en-US" sz="1400" b="1" dirty="0">
                <a:solidFill>
                  <a:schemeClr val="bg1"/>
                </a:solidFill>
              </a:rPr>
              <a:t>Bespoke cloud applications</a:t>
            </a:r>
          </a:p>
          <a:p>
            <a:pPr marL="796925" lvl="1" indent="-163513">
              <a:buFont typeface="Arial" panose="020B0604020202020204" pitchFamily="34" charset="0"/>
              <a:buChar char="−"/>
            </a:pPr>
            <a:r>
              <a:rPr lang="en-US" sz="1200" dirty="0">
                <a:solidFill>
                  <a:schemeClr val="bg1"/>
                </a:solidFill>
              </a:rPr>
              <a:t>Tailored to client needs</a:t>
            </a:r>
          </a:p>
          <a:p>
            <a:pPr marL="796925" lvl="1" indent="-163513">
              <a:buFont typeface="Arial" panose="020B0604020202020204" pitchFamily="34" charset="0"/>
              <a:buChar char="−"/>
            </a:pPr>
            <a:r>
              <a:rPr lang="en-US" sz="1200" dirty="0">
                <a:solidFill>
                  <a:schemeClr val="bg1"/>
                </a:solidFill>
              </a:rPr>
              <a:t>Client control</a:t>
            </a:r>
          </a:p>
          <a:p>
            <a:pPr marL="796925" lvl="1" indent="-163513">
              <a:buFont typeface="Arial" panose="020B0604020202020204" pitchFamily="34" charset="0"/>
              <a:buChar char="−"/>
            </a:pPr>
            <a:r>
              <a:rPr lang="en-US" sz="1200" dirty="0">
                <a:solidFill>
                  <a:schemeClr val="bg1"/>
                </a:solidFill>
              </a:rPr>
              <a:t>Continuous innovation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446BE5-83C9-4F73-9D82-6C92982FA5EC}"/>
              </a:ext>
            </a:extLst>
          </p:cNvPr>
          <p:cNvSpPr/>
          <p:nvPr/>
        </p:nvSpPr>
        <p:spPr>
          <a:xfrm>
            <a:off x="8385675" y="2430301"/>
            <a:ext cx="3200400" cy="914400"/>
          </a:xfrm>
          <a:prstGeom prst="roundRect">
            <a:avLst>
              <a:gd name="adj" fmla="val 11539"/>
            </a:avLst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92150" lvl="1" indent="-117475"/>
            <a:r>
              <a:rPr lang="en-US" sz="1400" b="1" dirty="0">
                <a:solidFill>
                  <a:schemeClr val="bg1"/>
                </a:solidFill>
              </a:rPr>
              <a:t>Purpose-built applications</a:t>
            </a:r>
          </a:p>
          <a:p>
            <a:pPr marL="796925" lvl="1" indent="-163513">
              <a:buFont typeface="Arial" panose="020B0604020202020204" pitchFamily="34" charset="0"/>
              <a:buChar char="−"/>
            </a:pPr>
            <a:r>
              <a:rPr lang="en-US" sz="1200" dirty="0">
                <a:solidFill>
                  <a:schemeClr val="bg1"/>
                </a:solidFill>
              </a:rPr>
              <a:t>Data access</a:t>
            </a:r>
          </a:p>
          <a:p>
            <a:pPr marL="796925" lvl="1" indent="-163513">
              <a:buFont typeface="Arial" panose="020B0604020202020204" pitchFamily="34" charset="0"/>
              <a:buChar char="−"/>
            </a:pPr>
            <a:r>
              <a:rPr lang="en-US" sz="1200" dirty="0">
                <a:solidFill>
                  <a:schemeClr val="bg1"/>
                </a:solidFill>
              </a:rPr>
              <a:t>Strategy management</a:t>
            </a:r>
          </a:p>
          <a:p>
            <a:pPr marL="796925" lvl="1" indent="-163513">
              <a:buFont typeface="Arial" panose="020B0604020202020204" pitchFamily="34" charset="0"/>
              <a:buChar char="−"/>
            </a:pPr>
            <a:r>
              <a:rPr lang="en-US" sz="1200" dirty="0">
                <a:solidFill>
                  <a:schemeClr val="bg1"/>
                </a:solidFill>
              </a:rPr>
              <a:t>Orchestration engine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518549-B868-4C0B-8CB2-A31ED7FE70F5}"/>
              </a:ext>
            </a:extLst>
          </p:cNvPr>
          <p:cNvCxnSpPr>
            <a:cxnSpLocks/>
            <a:stCxn id="5" idx="0"/>
            <a:endCxn id="31" idx="2"/>
          </p:cNvCxnSpPr>
          <p:nvPr/>
        </p:nvCxnSpPr>
        <p:spPr>
          <a:xfrm flipV="1">
            <a:off x="6099953" y="1934577"/>
            <a:ext cx="0" cy="495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332F8F-9180-4A02-BE20-C4A5EE82E3C1}"/>
              </a:ext>
            </a:extLst>
          </p:cNvPr>
          <p:cNvCxnSpPr>
            <a:cxnSpLocks/>
          </p:cNvCxnSpPr>
          <p:nvPr/>
        </p:nvCxnSpPr>
        <p:spPr>
          <a:xfrm flipH="1" flipV="1">
            <a:off x="2206125" y="2162562"/>
            <a:ext cx="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637D35-4864-4CB6-8291-25BD9496E9CF}"/>
              </a:ext>
            </a:extLst>
          </p:cNvPr>
          <p:cNvCxnSpPr>
            <a:cxnSpLocks/>
          </p:cNvCxnSpPr>
          <p:nvPr/>
        </p:nvCxnSpPr>
        <p:spPr>
          <a:xfrm flipH="1" flipV="1">
            <a:off x="9981351" y="2162563"/>
            <a:ext cx="4524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A37D4D-5949-4659-AD91-248CE2D3E73E}"/>
              </a:ext>
            </a:extLst>
          </p:cNvPr>
          <p:cNvSpPr/>
          <p:nvPr/>
        </p:nvSpPr>
        <p:spPr>
          <a:xfrm>
            <a:off x="880247" y="3503953"/>
            <a:ext cx="2926080" cy="457200"/>
          </a:xfrm>
          <a:prstGeom prst="round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PowerCurve</a:t>
            </a:r>
            <a:r>
              <a:rPr lang="en-US" sz="1200" baseline="30000" dirty="0">
                <a:solidFill>
                  <a:schemeClr val="bg1"/>
                </a:solidFill>
              </a:rPr>
              <a:t>®</a:t>
            </a:r>
            <a:r>
              <a:rPr lang="en-US" sz="1200" dirty="0">
                <a:solidFill>
                  <a:schemeClr val="bg1"/>
                </a:solidFill>
              </a:rPr>
              <a:t> Customer Acquisition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72369A-675A-4801-86AF-5E80D9386DDD}"/>
              </a:ext>
            </a:extLst>
          </p:cNvPr>
          <p:cNvSpPr/>
          <p:nvPr/>
        </p:nvSpPr>
        <p:spPr>
          <a:xfrm>
            <a:off x="880247" y="4158495"/>
            <a:ext cx="2926080" cy="457200"/>
          </a:xfrm>
          <a:prstGeom prst="roundRect">
            <a:avLst/>
          </a:prstGeom>
          <a:solidFill>
            <a:srgbClr val="6387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PowerCurve</a:t>
            </a:r>
            <a:r>
              <a:rPr lang="en-US" sz="1200" baseline="30000" dirty="0">
                <a:solidFill>
                  <a:schemeClr val="bg1"/>
                </a:solidFill>
              </a:rPr>
              <a:t>®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2"/>
                </a:solidFill>
              </a:rPr>
              <a:t>Eligibility Check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1351A0-397C-4D73-8621-086328577E73}"/>
              </a:ext>
            </a:extLst>
          </p:cNvPr>
          <p:cNvSpPr/>
          <p:nvPr/>
        </p:nvSpPr>
        <p:spPr>
          <a:xfrm>
            <a:off x="880247" y="4813037"/>
            <a:ext cx="292608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PowerCurve</a:t>
            </a:r>
            <a:r>
              <a:rPr lang="en-US" sz="1200" baseline="30000" dirty="0">
                <a:solidFill>
                  <a:schemeClr val="tx1"/>
                </a:solidFill>
              </a:rPr>
              <a:t>®</a:t>
            </a:r>
            <a:r>
              <a:rPr lang="en-US" sz="1200" dirty="0">
                <a:solidFill>
                  <a:schemeClr val="tx1"/>
                </a:solidFill>
              </a:rPr>
              <a:t> Collections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0A5FBB-453F-4676-813B-4419020A3608}"/>
              </a:ext>
            </a:extLst>
          </p:cNvPr>
          <p:cNvSpPr/>
          <p:nvPr/>
        </p:nvSpPr>
        <p:spPr>
          <a:xfrm>
            <a:off x="2688024" y="5467579"/>
            <a:ext cx="2926080" cy="457200"/>
          </a:xfrm>
          <a:prstGeom prst="round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Strategy Design Studio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180176-63C9-405D-8A88-4D2BFC14B6C8}"/>
              </a:ext>
            </a:extLst>
          </p:cNvPr>
          <p:cNvSpPr/>
          <p:nvPr/>
        </p:nvSpPr>
        <p:spPr>
          <a:xfrm>
            <a:off x="4770121" y="3503953"/>
            <a:ext cx="2926080" cy="457200"/>
          </a:xfrm>
          <a:prstGeom prst="round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PowerCurve</a:t>
            </a:r>
            <a:r>
              <a:rPr lang="en-US" sz="1200" baseline="30000" dirty="0">
                <a:solidFill>
                  <a:schemeClr val="bg1"/>
                </a:solidFill>
              </a:rPr>
              <a:t>®</a:t>
            </a:r>
            <a:r>
              <a:rPr lang="en-US" sz="1200" dirty="0">
                <a:solidFill>
                  <a:schemeClr val="bg1"/>
                </a:solidFill>
              </a:rPr>
              <a:t> Originations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EEC2074-90D7-46AF-AC7D-8A02BDB14C1D}"/>
              </a:ext>
            </a:extLst>
          </p:cNvPr>
          <p:cNvSpPr/>
          <p:nvPr/>
        </p:nvSpPr>
        <p:spPr>
          <a:xfrm>
            <a:off x="4770121" y="4157265"/>
            <a:ext cx="292608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PowerCurve</a:t>
            </a:r>
            <a:r>
              <a:rPr lang="en-US" sz="1200" baseline="30000" dirty="0">
                <a:solidFill>
                  <a:schemeClr val="tx1"/>
                </a:solidFill>
              </a:rPr>
              <a:t>®</a:t>
            </a:r>
            <a:r>
              <a:rPr lang="en-US" sz="1200" dirty="0">
                <a:solidFill>
                  <a:schemeClr val="tx1"/>
                </a:solidFill>
              </a:rPr>
              <a:t> Customer Management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D6BF8B-A65E-4C9E-8788-D0F81BF85DCF}"/>
              </a:ext>
            </a:extLst>
          </p:cNvPr>
          <p:cNvSpPr/>
          <p:nvPr/>
        </p:nvSpPr>
        <p:spPr>
          <a:xfrm>
            <a:off x="4770121" y="4799561"/>
            <a:ext cx="292608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PowerCurve</a:t>
            </a:r>
            <a:r>
              <a:rPr lang="en-US" sz="1200" baseline="30000" dirty="0">
                <a:solidFill>
                  <a:schemeClr val="tx1"/>
                </a:solidFill>
              </a:rPr>
              <a:t>®</a:t>
            </a:r>
            <a:r>
              <a:rPr lang="en-US" sz="1200" dirty="0">
                <a:solidFill>
                  <a:schemeClr val="tx1"/>
                </a:solidFill>
              </a:rPr>
              <a:t> Collections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554D75-4393-4726-AC5F-E0E804B90DB1}"/>
              </a:ext>
            </a:extLst>
          </p:cNvPr>
          <p:cNvSpPr/>
          <p:nvPr/>
        </p:nvSpPr>
        <p:spPr>
          <a:xfrm>
            <a:off x="8659995" y="3503953"/>
            <a:ext cx="2926080" cy="457200"/>
          </a:xfrm>
          <a:prstGeom prst="round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CrossCore</a:t>
            </a:r>
            <a:r>
              <a:rPr lang="en-US" sz="1200" baseline="30000" dirty="0">
                <a:solidFill>
                  <a:schemeClr val="bg1"/>
                </a:solidFill>
              </a:rPr>
              <a:t>™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8B1DBB-5616-4C1E-A5EE-1FD7BE7B597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38552" y="3732553"/>
            <a:ext cx="141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26265F-F4D7-43A0-94F6-E6F7ECD71595}"/>
              </a:ext>
            </a:extLst>
          </p:cNvPr>
          <p:cNvCxnSpPr>
            <a:cxnSpLocks/>
          </p:cNvCxnSpPr>
          <p:nvPr/>
        </p:nvCxnSpPr>
        <p:spPr>
          <a:xfrm flipV="1">
            <a:off x="738552" y="3344974"/>
            <a:ext cx="494" cy="1696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54A841-F44C-424F-8FE3-9F4A0711EB9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38552" y="4387095"/>
            <a:ext cx="141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155371-2E0D-4FD8-9C3D-FD7D6E0409E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38552" y="5041637"/>
            <a:ext cx="141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E37BBF-AC35-4367-977E-C5DBD47FC57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14653" y="3732553"/>
            <a:ext cx="1554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14F55C-EB91-4B9A-9015-0D3CC9EF84D6}"/>
              </a:ext>
            </a:extLst>
          </p:cNvPr>
          <p:cNvCxnSpPr>
            <a:cxnSpLocks/>
          </p:cNvCxnSpPr>
          <p:nvPr/>
        </p:nvCxnSpPr>
        <p:spPr>
          <a:xfrm flipV="1">
            <a:off x="4615147" y="3344975"/>
            <a:ext cx="0" cy="1683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3F8B1A-915C-4709-8E2F-338ACE51596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614653" y="4385865"/>
            <a:ext cx="1554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4B3028-D735-406D-B051-A0B790052A9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14653" y="5028161"/>
            <a:ext cx="1554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E77ACE-43B0-48A3-A830-174AEC31AA9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515119" y="3732553"/>
            <a:ext cx="144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6FD48E-7C46-419D-BC25-9AD0AD5BDF1F}"/>
              </a:ext>
            </a:extLst>
          </p:cNvPr>
          <p:cNvCxnSpPr>
            <a:cxnSpLocks/>
          </p:cNvCxnSpPr>
          <p:nvPr/>
        </p:nvCxnSpPr>
        <p:spPr>
          <a:xfrm flipV="1">
            <a:off x="8515119" y="3344975"/>
            <a:ext cx="0" cy="387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CAD275-2BF9-4479-847D-F65E8E24B3B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151064" y="2887501"/>
            <a:ext cx="0" cy="2580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14DF32-A0DD-4FD7-9498-CE8CA220BA54}"/>
              </a:ext>
            </a:extLst>
          </p:cNvPr>
          <p:cNvCxnSpPr>
            <a:cxnSpLocks/>
          </p:cNvCxnSpPr>
          <p:nvPr/>
        </p:nvCxnSpPr>
        <p:spPr>
          <a:xfrm>
            <a:off x="3806327" y="2887501"/>
            <a:ext cx="689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F5D0253-13D6-4AAE-8A73-F95304DC0E2B}"/>
              </a:ext>
            </a:extLst>
          </p:cNvPr>
          <p:cNvGraphicFramePr>
            <a:graphicFrameLocks noGrp="1"/>
          </p:cNvGraphicFramePr>
          <p:nvPr/>
        </p:nvGraphicFramePr>
        <p:xfrm>
          <a:off x="8493301" y="4766539"/>
          <a:ext cx="3200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984418562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34511928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Available in select regions or for select clients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26597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5215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Capability available across solutions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5206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8362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On roadmap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146395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3A8EE1DE-240F-43BF-8ACA-C779FC137CFE}"/>
              </a:ext>
            </a:extLst>
          </p:cNvPr>
          <p:cNvGrpSpPr>
            <a:grpSpLocks noChangeAspect="1"/>
          </p:cNvGrpSpPr>
          <p:nvPr/>
        </p:nvGrpSpPr>
        <p:grpSpPr>
          <a:xfrm>
            <a:off x="674649" y="2506452"/>
            <a:ext cx="538905" cy="457200"/>
            <a:chOff x="3270250" y="4800601"/>
            <a:chExt cx="1968500" cy="1670050"/>
          </a:xfrm>
        </p:grpSpPr>
        <p:pic>
          <p:nvPicPr>
            <p:cNvPr id="39" name="Graphic 38" descr="Monitor">
              <a:extLst>
                <a:ext uri="{FF2B5EF4-FFF2-40B4-BE49-F238E27FC236}">
                  <a16:creationId xmlns:a16="http://schemas.microsoft.com/office/drawing/2014/main" id="{4FDC78B3-1628-494B-8FA9-1279D2F76A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173" t="14028" r="6715" b="12917"/>
            <a:stretch/>
          </p:blipFill>
          <p:spPr>
            <a:xfrm>
              <a:off x="3270250" y="4800601"/>
              <a:ext cx="1968500" cy="1670050"/>
            </a:xfrm>
            <a:prstGeom prst="rect">
              <a:avLst/>
            </a:prstGeom>
          </p:spPr>
        </p:pic>
        <p:pic>
          <p:nvPicPr>
            <p:cNvPr id="40" name="Graphic 39" descr="Gears">
              <a:extLst>
                <a:ext uri="{FF2B5EF4-FFF2-40B4-BE49-F238E27FC236}">
                  <a16:creationId xmlns:a16="http://schemas.microsoft.com/office/drawing/2014/main" id="{99D08375-16DF-483B-9B96-DAED2BEC0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3756" t="6873" r="13110" b="6560"/>
            <a:stretch/>
          </p:blipFill>
          <p:spPr>
            <a:xfrm>
              <a:off x="3868245" y="5017246"/>
              <a:ext cx="772511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A52E0B-11B5-432A-8C2A-DDACFA5ECE5D}"/>
              </a:ext>
            </a:extLst>
          </p:cNvPr>
          <p:cNvGrpSpPr>
            <a:grpSpLocks noChangeAspect="1"/>
          </p:cNvGrpSpPr>
          <p:nvPr/>
        </p:nvGrpSpPr>
        <p:grpSpPr>
          <a:xfrm>
            <a:off x="4571084" y="2506452"/>
            <a:ext cx="538905" cy="457200"/>
            <a:chOff x="5638800" y="4800601"/>
            <a:chExt cx="1968500" cy="1670050"/>
          </a:xfrm>
        </p:grpSpPr>
        <p:pic>
          <p:nvPicPr>
            <p:cNvPr id="44" name="Graphic 43" descr="Monitor">
              <a:extLst>
                <a:ext uri="{FF2B5EF4-FFF2-40B4-BE49-F238E27FC236}">
                  <a16:creationId xmlns:a16="http://schemas.microsoft.com/office/drawing/2014/main" id="{2168E632-FA99-4197-9489-4D51B795F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173" t="14028" r="6715" b="12917"/>
            <a:stretch/>
          </p:blipFill>
          <p:spPr>
            <a:xfrm>
              <a:off x="5638800" y="4800601"/>
              <a:ext cx="1968500" cy="1670050"/>
            </a:xfrm>
            <a:prstGeom prst="rect">
              <a:avLst/>
            </a:prstGeom>
          </p:spPr>
        </p:pic>
        <p:pic>
          <p:nvPicPr>
            <p:cNvPr id="45" name="Graphic 44" descr="Web design">
              <a:extLst>
                <a:ext uri="{FF2B5EF4-FFF2-40B4-BE49-F238E27FC236}">
                  <a16:creationId xmlns:a16="http://schemas.microsoft.com/office/drawing/2014/main" id="{30F691E9-4A6E-4229-AA42-9CBDF1231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20315" t="36224" r="20894" b="28062"/>
            <a:stretch/>
          </p:blipFill>
          <p:spPr>
            <a:xfrm>
              <a:off x="6020954" y="5118844"/>
              <a:ext cx="1204192" cy="73152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4B9A0C-F239-47B6-82DE-BF423924358E}"/>
              </a:ext>
            </a:extLst>
          </p:cNvPr>
          <p:cNvGrpSpPr/>
          <p:nvPr/>
        </p:nvGrpSpPr>
        <p:grpSpPr>
          <a:xfrm>
            <a:off x="8450401" y="2506452"/>
            <a:ext cx="538905" cy="457200"/>
            <a:chOff x="7224258" y="2185104"/>
            <a:chExt cx="538905" cy="457200"/>
          </a:xfrm>
        </p:grpSpPr>
        <p:pic>
          <p:nvPicPr>
            <p:cNvPr id="49" name="Graphic 48" descr="Target">
              <a:extLst>
                <a:ext uri="{FF2B5EF4-FFF2-40B4-BE49-F238E27FC236}">
                  <a16:creationId xmlns:a16="http://schemas.microsoft.com/office/drawing/2014/main" id="{E68B0914-7B95-4BFE-B7BC-5F99B954E2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5443" t="5932" r="6005" b="6189"/>
            <a:stretch/>
          </p:blipFill>
          <p:spPr>
            <a:xfrm>
              <a:off x="7380199" y="2258863"/>
              <a:ext cx="227024" cy="225297"/>
            </a:xfrm>
            <a:prstGeom prst="rect">
              <a:avLst/>
            </a:prstGeom>
          </p:spPr>
        </p:pic>
        <p:pic>
          <p:nvPicPr>
            <p:cNvPr id="50" name="Graphic 49" descr="Monitor">
              <a:extLst>
                <a:ext uri="{FF2B5EF4-FFF2-40B4-BE49-F238E27FC236}">
                  <a16:creationId xmlns:a16="http://schemas.microsoft.com/office/drawing/2014/main" id="{411F32BF-876A-448C-B502-46295EDC3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173" t="14028" r="6715" b="12917"/>
            <a:stretch/>
          </p:blipFill>
          <p:spPr>
            <a:xfrm>
              <a:off x="7224258" y="2185104"/>
              <a:ext cx="538905" cy="457200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D3BA7-F8CA-4FA8-80AB-FED5308E49E1}"/>
              </a:ext>
            </a:extLst>
          </p:cNvPr>
          <p:cNvSpPr/>
          <p:nvPr/>
        </p:nvSpPr>
        <p:spPr>
          <a:xfrm>
            <a:off x="3813953" y="1477377"/>
            <a:ext cx="4572000" cy="457200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Experian One solution portfolio </a:t>
            </a:r>
          </a:p>
        </p:txBody>
      </p:sp>
      <p:pic>
        <p:nvPicPr>
          <p:cNvPr id="52" name="Graphic 51" descr="Cloud">
            <a:extLst>
              <a:ext uri="{FF2B5EF4-FFF2-40B4-BE49-F238E27FC236}">
                <a16:creationId xmlns:a16="http://schemas.microsoft.com/office/drawing/2014/main" id="{F8DF7024-0D34-4886-BECF-AB5B3641F35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614" t="22467" r="4260" b="23997"/>
          <a:stretch/>
        </p:blipFill>
        <p:spPr>
          <a:xfrm>
            <a:off x="4156469" y="1568817"/>
            <a:ext cx="466928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1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9268B5D-9468-4E41-B82B-C52C3EACCA1B}"/>
              </a:ext>
            </a:extLst>
          </p:cNvPr>
          <p:cNvGrpSpPr/>
          <p:nvPr/>
        </p:nvGrpSpPr>
        <p:grpSpPr>
          <a:xfrm>
            <a:off x="1537093" y="4472780"/>
            <a:ext cx="3343189" cy="1592708"/>
            <a:chOff x="1537093" y="4472780"/>
            <a:chExt cx="3343189" cy="159270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C6BA966-2054-4B8D-808B-181F24F58760}"/>
                </a:ext>
              </a:extLst>
            </p:cNvPr>
            <p:cNvSpPr/>
            <p:nvPr/>
          </p:nvSpPr>
          <p:spPr>
            <a:xfrm>
              <a:off x="1605004" y="5867474"/>
              <a:ext cx="3187611" cy="144775"/>
            </a:xfrm>
            <a:prstGeom prst="round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900" b="1" dirty="0">
                  <a:solidFill>
                    <a:schemeClr val="bg1"/>
                  </a:solidFill>
                </a:rPr>
                <a:t>Client services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D19884D-5B26-448A-8FB7-48D72101A7D7}"/>
                </a:ext>
              </a:extLst>
            </p:cNvPr>
            <p:cNvSpPr/>
            <p:nvPr/>
          </p:nvSpPr>
          <p:spPr>
            <a:xfrm>
              <a:off x="1537093" y="4472780"/>
              <a:ext cx="3343189" cy="1592708"/>
            </a:xfrm>
            <a:prstGeom prst="roundRect">
              <a:avLst>
                <a:gd name="adj" fmla="val 6173"/>
              </a:avLst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900" b="1" dirty="0">
                  <a:solidFill>
                    <a:schemeClr val="accent1"/>
                  </a:solidFill>
                </a:rPr>
                <a:t>A customer (common login, portal and other services)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98026BE-86C4-424D-9402-58CD6A85945B}"/>
                </a:ext>
              </a:extLst>
            </p:cNvPr>
            <p:cNvSpPr/>
            <p:nvPr/>
          </p:nvSpPr>
          <p:spPr>
            <a:xfrm>
              <a:off x="1605004" y="4706001"/>
              <a:ext cx="1554630" cy="1109382"/>
            </a:xfrm>
            <a:prstGeom prst="roundRect">
              <a:avLst>
                <a:gd name="adj" fmla="val 6173"/>
              </a:avLst>
            </a:prstGeom>
            <a:noFill/>
            <a:ln w="127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900" b="1" dirty="0">
                  <a:solidFill>
                    <a:schemeClr val="accent2"/>
                  </a:solidFill>
                </a:rPr>
                <a:t>Use case 1: </a:t>
              </a:r>
              <a:br>
                <a:rPr lang="en-GB" sz="900" b="1" dirty="0">
                  <a:solidFill>
                    <a:schemeClr val="accent5"/>
                  </a:solidFill>
                </a:rPr>
              </a:br>
              <a:endParaRPr lang="en-GB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B86F198-2A58-4734-B59A-B5D20E922A34}"/>
                </a:ext>
              </a:extLst>
            </p:cNvPr>
            <p:cNvSpPr/>
            <p:nvPr/>
          </p:nvSpPr>
          <p:spPr>
            <a:xfrm>
              <a:off x="3237985" y="4701686"/>
              <a:ext cx="1554630" cy="1109382"/>
            </a:xfrm>
            <a:prstGeom prst="roundRect">
              <a:avLst>
                <a:gd name="adj" fmla="val 6173"/>
              </a:avLst>
            </a:prstGeom>
            <a:noFill/>
            <a:ln w="1270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900" b="1" dirty="0">
                  <a:solidFill>
                    <a:schemeClr val="accent3"/>
                  </a:solidFill>
                </a:rPr>
                <a:t>Use case 2: </a:t>
              </a:r>
              <a:br>
                <a:rPr lang="en-GB" sz="900" b="1" dirty="0">
                  <a:solidFill>
                    <a:schemeClr val="accent2"/>
                  </a:solidFill>
                </a:rPr>
              </a:br>
              <a:endParaRPr lang="en-GB" sz="9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92547B8-105B-4144-BE87-93AB8E2A08B6}"/>
                </a:ext>
              </a:extLst>
            </p:cNvPr>
            <p:cNvGrpSpPr/>
            <p:nvPr/>
          </p:nvGrpSpPr>
          <p:grpSpPr>
            <a:xfrm>
              <a:off x="1646560" y="5097108"/>
              <a:ext cx="1474858" cy="648672"/>
              <a:chOff x="4784329" y="3825757"/>
              <a:chExt cx="1875335" cy="850642"/>
            </a:xfrm>
            <a:solidFill>
              <a:schemeClr val="accent2"/>
            </a:solidFill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5A01BDB1-4FD1-4977-8769-C7D8F57F653C}"/>
                  </a:ext>
                </a:extLst>
              </p:cNvPr>
              <p:cNvSpPr/>
              <p:nvPr/>
            </p:nvSpPr>
            <p:spPr>
              <a:xfrm>
                <a:off x="4784329" y="3840436"/>
                <a:ext cx="592064" cy="835963"/>
              </a:xfrm>
              <a:prstGeom prst="roundRect">
                <a:avLst>
                  <a:gd name="adj" fmla="val 10826"/>
                </a:avLst>
              </a:prstGeom>
              <a:grp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900" b="1" dirty="0">
                    <a:solidFill>
                      <a:schemeClr val="bg1"/>
                    </a:solidFill>
                  </a:rPr>
                  <a:t>Prod</a:t>
                </a: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0013A879-52D1-48BE-BF42-540579E7309C}"/>
                  </a:ext>
                </a:extLst>
              </p:cNvPr>
              <p:cNvSpPr/>
              <p:nvPr/>
            </p:nvSpPr>
            <p:spPr>
              <a:xfrm>
                <a:off x="5423734" y="3835285"/>
                <a:ext cx="592064" cy="835963"/>
              </a:xfrm>
              <a:prstGeom prst="roundRect">
                <a:avLst>
                  <a:gd name="adj" fmla="val 10826"/>
                </a:avLst>
              </a:prstGeom>
              <a:grp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900" b="1" dirty="0">
                    <a:solidFill>
                      <a:schemeClr val="bg1"/>
                    </a:solidFill>
                  </a:rPr>
                  <a:t>Test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0A4177E-654C-4ED4-9E0F-19568B241B03}"/>
                  </a:ext>
                </a:extLst>
              </p:cNvPr>
              <p:cNvSpPr/>
              <p:nvPr/>
            </p:nvSpPr>
            <p:spPr>
              <a:xfrm>
                <a:off x="6067600" y="3825757"/>
                <a:ext cx="592064" cy="835963"/>
              </a:xfrm>
              <a:prstGeom prst="roundRect">
                <a:avLst>
                  <a:gd name="adj" fmla="val 10826"/>
                </a:avLst>
              </a:prstGeom>
              <a:grp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900" b="1" dirty="0">
                    <a:solidFill>
                      <a:schemeClr val="bg1"/>
                    </a:solidFill>
                  </a:rPr>
                  <a:t>Other</a:t>
                </a:r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F8588ED-E12A-433C-894F-F675120D0A28}"/>
                </a:ext>
              </a:extLst>
            </p:cNvPr>
            <p:cNvSpPr/>
            <p:nvPr/>
          </p:nvSpPr>
          <p:spPr>
            <a:xfrm>
              <a:off x="1687203" y="5404685"/>
              <a:ext cx="383867" cy="286465"/>
            </a:xfrm>
            <a:prstGeom prst="roundRect">
              <a:avLst>
                <a:gd name="adj" fmla="val 1082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Product</a:t>
              </a:r>
            </a:p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B01F757-E903-4E79-A136-6AFC3DD4C80A}"/>
                </a:ext>
              </a:extLst>
            </p:cNvPr>
            <p:cNvSpPr/>
            <p:nvPr/>
          </p:nvSpPr>
          <p:spPr>
            <a:xfrm>
              <a:off x="2185860" y="5407744"/>
              <a:ext cx="383867" cy="286465"/>
            </a:xfrm>
            <a:prstGeom prst="roundRect">
              <a:avLst>
                <a:gd name="adj" fmla="val 1082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Product</a:t>
              </a:r>
            </a:p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A3CDC27-4971-4EC4-9CC6-DD9F00925278}"/>
                </a:ext>
              </a:extLst>
            </p:cNvPr>
            <p:cNvSpPr/>
            <p:nvPr/>
          </p:nvSpPr>
          <p:spPr>
            <a:xfrm>
              <a:off x="2681736" y="5407744"/>
              <a:ext cx="383867" cy="286465"/>
            </a:xfrm>
            <a:prstGeom prst="roundRect">
              <a:avLst>
                <a:gd name="adj" fmla="val 1082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Product</a:t>
              </a:r>
            </a:p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DB68022-37EC-4CDC-9DAE-20F1BB87A68B}"/>
                </a:ext>
              </a:extLst>
            </p:cNvPr>
            <p:cNvGrpSpPr/>
            <p:nvPr/>
          </p:nvGrpSpPr>
          <p:grpSpPr>
            <a:xfrm>
              <a:off x="3285072" y="5093346"/>
              <a:ext cx="1474858" cy="648672"/>
              <a:chOff x="4784329" y="3825757"/>
              <a:chExt cx="1875335" cy="850642"/>
            </a:xfrm>
            <a:solidFill>
              <a:schemeClr val="accent3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AA2B4E5-AB99-4C4B-8862-903BEEA95620}"/>
                  </a:ext>
                </a:extLst>
              </p:cNvPr>
              <p:cNvSpPr/>
              <p:nvPr/>
            </p:nvSpPr>
            <p:spPr>
              <a:xfrm>
                <a:off x="4784329" y="3840436"/>
                <a:ext cx="592064" cy="835963"/>
              </a:xfrm>
              <a:prstGeom prst="roundRect">
                <a:avLst>
                  <a:gd name="adj" fmla="val 10826"/>
                </a:avLst>
              </a:prstGeom>
              <a:grp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900" b="1" dirty="0">
                    <a:solidFill>
                      <a:schemeClr val="bg1"/>
                    </a:solidFill>
                  </a:rPr>
                  <a:t>Prod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7FCA99F8-ED27-4D24-9465-391DEE0B314A}"/>
                  </a:ext>
                </a:extLst>
              </p:cNvPr>
              <p:cNvSpPr/>
              <p:nvPr/>
            </p:nvSpPr>
            <p:spPr>
              <a:xfrm>
                <a:off x="5423734" y="3835285"/>
                <a:ext cx="592064" cy="835963"/>
              </a:xfrm>
              <a:prstGeom prst="roundRect">
                <a:avLst>
                  <a:gd name="adj" fmla="val 10826"/>
                </a:avLst>
              </a:prstGeom>
              <a:grp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900" b="1" dirty="0">
                    <a:solidFill>
                      <a:schemeClr val="bg1"/>
                    </a:solidFill>
                  </a:rPr>
                  <a:t>Perf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95E0A040-A48B-4DAF-8C55-A3E74DC03E7F}"/>
                  </a:ext>
                </a:extLst>
              </p:cNvPr>
              <p:cNvSpPr/>
              <p:nvPr/>
            </p:nvSpPr>
            <p:spPr>
              <a:xfrm>
                <a:off x="6067600" y="3825757"/>
                <a:ext cx="592064" cy="835963"/>
              </a:xfrm>
              <a:prstGeom prst="roundRect">
                <a:avLst>
                  <a:gd name="adj" fmla="val 10826"/>
                </a:avLst>
              </a:prstGeom>
              <a:grp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900" b="1" dirty="0">
                    <a:solidFill>
                      <a:schemeClr val="bg1"/>
                    </a:solidFill>
                  </a:rPr>
                  <a:t>UAT</a:t>
                </a:r>
              </a:p>
            </p:txBody>
          </p:sp>
        </p:grp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2D819D6-2129-4B8E-BA7D-9B2512733559}"/>
                </a:ext>
              </a:extLst>
            </p:cNvPr>
            <p:cNvSpPr/>
            <p:nvPr/>
          </p:nvSpPr>
          <p:spPr>
            <a:xfrm>
              <a:off x="3325716" y="5400923"/>
              <a:ext cx="383867" cy="286465"/>
            </a:xfrm>
            <a:prstGeom prst="roundRect">
              <a:avLst>
                <a:gd name="adj" fmla="val 1082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Product</a:t>
              </a:r>
            </a:p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E4171C4-957F-44BD-87C5-8AC456CB8577}"/>
                </a:ext>
              </a:extLst>
            </p:cNvPr>
            <p:cNvSpPr/>
            <p:nvPr/>
          </p:nvSpPr>
          <p:spPr>
            <a:xfrm>
              <a:off x="3824372" y="5403982"/>
              <a:ext cx="383867" cy="286465"/>
            </a:xfrm>
            <a:prstGeom prst="roundRect">
              <a:avLst>
                <a:gd name="adj" fmla="val 1082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Product</a:t>
              </a:r>
            </a:p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7CFF79A-5E58-4993-B1DE-1DA57655EB12}"/>
                </a:ext>
              </a:extLst>
            </p:cNvPr>
            <p:cNvSpPr/>
            <p:nvPr/>
          </p:nvSpPr>
          <p:spPr>
            <a:xfrm>
              <a:off x="4320249" y="5403982"/>
              <a:ext cx="383867" cy="286465"/>
            </a:xfrm>
            <a:prstGeom prst="roundRect">
              <a:avLst>
                <a:gd name="adj" fmla="val 1082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Product</a:t>
              </a:r>
            </a:p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3C395FAE-C864-4D8A-83E5-2FDE1E547C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9" y="1647619"/>
            <a:ext cx="4985419" cy="24688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6002D2C-FF93-452F-9699-D554A08EAF21}"/>
              </a:ext>
            </a:extLst>
          </p:cNvPr>
          <p:cNvSpPr/>
          <p:nvPr/>
        </p:nvSpPr>
        <p:spPr>
          <a:xfrm>
            <a:off x="1011681" y="2485254"/>
            <a:ext cx="675522" cy="38356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552CA48-092B-44C3-BB67-42CBFD89BA7A}"/>
              </a:ext>
            </a:extLst>
          </p:cNvPr>
          <p:cNvSpPr/>
          <p:nvPr/>
        </p:nvSpPr>
        <p:spPr>
          <a:xfrm>
            <a:off x="1894205" y="2485253"/>
            <a:ext cx="675522" cy="383569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A38B0C0-08F4-4974-ACF2-3590361488AF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269102" y="3924790"/>
            <a:ext cx="2362938" cy="308866"/>
          </a:xfrm>
          <a:prstGeom prst="bentConnector2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FC400E5-D89A-439A-972A-B1A305763226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2218220" y="2904606"/>
            <a:ext cx="1808146" cy="178601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accent3"/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8766203B-8911-4E31-8EE5-9A4D6DE8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00" y="320783"/>
            <a:ext cx="11257200" cy="1007678"/>
          </a:xfrm>
        </p:spPr>
        <p:txBody>
          <a:bodyPr anchor="ctr"/>
          <a:lstStyle/>
          <a:p>
            <a:r>
              <a:rPr lang="en-GB" sz="2800" dirty="0"/>
              <a:t>Experian One includes a portal to configure and launch applications or access shared capabilities like reporting and learning management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BA2D4A-88F6-4402-BB23-9C00564DC10B}"/>
              </a:ext>
            </a:extLst>
          </p:cNvPr>
          <p:cNvSpPr/>
          <p:nvPr/>
        </p:nvSpPr>
        <p:spPr>
          <a:xfrm>
            <a:off x="6405021" y="1600538"/>
            <a:ext cx="5303520" cy="42062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The Experian One portal allows user to easily navigate between applications</a:t>
            </a:r>
          </a:p>
          <a:p>
            <a:pPr marL="285750" indent="-285750"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Administrators can manage users and configure applications</a:t>
            </a:r>
          </a:p>
          <a:p>
            <a:pPr marL="285750" indent="-285750"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Real-time reports and data are accessible through the portal</a:t>
            </a:r>
          </a:p>
          <a:p>
            <a:pPr marL="285750" indent="-285750"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Online training and other support features are readily available</a:t>
            </a:r>
          </a:p>
        </p:txBody>
      </p:sp>
    </p:spTree>
    <p:extLst>
      <p:ext uri="{BB962C8B-B14F-4D97-AF65-F5344CB8AC3E}">
        <p14:creationId xmlns:p14="http://schemas.microsoft.com/office/powerpoint/2010/main" val="3521864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47622D90-0928-4685-92C6-D67F802EDF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5" y="3437497"/>
            <a:ext cx="4503882" cy="29260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223A8E-6A65-4D72-9C10-A24BD90411D6}"/>
              </a:ext>
            </a:extLst>
          </p:cNvPr>
          <p:cNvSpPr/>
          <p:nvPr/>
        </p:nvSpPr>
        <p:spPr>
          <a:xfrm>
            <a:off x="1886809" y="5281158"/>
            <a:ext cx="3228640" cy="12562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766203B-8911-4E31-8EE5-9A4D6DE8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00" y="320783"/>
            <a:ext cx="11257200" cy="1007678"/>
          </a:xfrm>
        </p:spPr>
        <p:txBody>
          <a:bodyPr anchor="ctr"/>
          <a:lstStyle/>
          <a:p>
            <a:r>
              <a:rPr lang="en-GB" sz="2800" dirty="0"/>
              <a:t>With Experian One, we made it easy to move a configuration across different client environments (e.g., test to production)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31C950-E034-423E-ABA4-AF8CF9094F65}"/>
              </a:ext>
            </a:extLst>
          </p:cNvPr>
          <p:cNvSpPr/>
          <p:nvPr/>
        </p:nvSpPr>
        <p:spPr>
          <a:xfrm>
            <a:off x="6384981" y="1575394"/>
            <a:ext cx="5303520" cy="42062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Most traditional enterprise software solutions do not provide tooling to move configuration between environments 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For a long time, companies were happy with this, as they built manual processes to control configuration. 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 Experian One, we provide tools, versioning and UI across all configuration. 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This works independently of the product software. This is for example how we can manage strategy deployment to different environments and solutions.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27F3ACF-DE87-4D56-A19D-5F6417ADF54B}"/>
              </a:ext>
            </a:extLst>
          </p:cNvPr>
          <p:cNvCxnSpPr>
            <a:cxnSpLocks/>
            <a:stCxn id="37" idx="0"/>
          </p:cNvCxnSpPr>
          <p:nvPr/>
        </p:nvCxnSpPr>
        <p:spPr>
          <a:xfrm rot="16200000" flipV="1">
            <a:off x="1460368" y="3240396"/>
            <a:ext cx="2189698" cy="1891825"/>
          </a:xfrm>
          <a:prstGeom prst="bentConnector3">
            <a:avLst>
              <a:gd name="adj1" fmla="val 81587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319CBDF-990F-4ACE-899B-CF3BC2B6E639}"/>
              </a:ext>
            </a:extLst>
          </p:cNvPr>
          <p:cNvCxnSpPr>
            <a:cxnSpLocks/>
            <a:stCxn id="37" idx="0"/>
          </p:cNvCxnSpPr>
          <p:nvPr/>
        </p:nvCxnSpPr>
        <p:spPr>
          <a:xfrm rot="16200000" flipV="1">
            <a:off x="1709697" y="3489725"/>
            <a:ext cx="2189698" cy="1393167"/>
          </a:xfrm>
          <a:prstGeom prst="bentConnector3">
            <a:avLst>
              <a:gd name="adj1" fmla="val 82123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2AD418D-E446-4413-9C5A-071E350D1F1B}"/>
              </a:ext>
            </a:extLst>
          </p:cNvPr>
          <p:cNvCxnSpPr>
            <a:cxnSpLocks/>
            <a:stCxn id="37" idx="0"/>
          </p:cNvCxnSpPr>
          <p:nvPr/>
        </p:nvCxnSpPr>
        <p:spPr>
          <a:xfrm rot="16200000" flipV="1">
            <a:off x="1939242" y="3719270"/>
            <a:ext cx="2214940" cy="908835"/>
          </a:xfrm>
          <a:prstGeom prst="bentConnector3">
            <a:avLst>
              <a:gd name="adj1" fmla="val 81479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1F5B8B8-965E-437D-8BBD-25BE32DE20FD}"/>
              </a:ext>
            </a:extLst>
          </p:cNvPr>
          <p:cNvSpPr/>
          <p:nvPr/>
        </p:nvSpPr>
        <p:spPr>
          <a:xfrm>
            <a:off x="1900281" y="3363238"/>
            <a:ext cx="441285" cy="195902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900" b="1" dirty="0">
                <a:solidFill>
                  <a:schemeClr val="bg1"/>
                </a:solidFill>
              </a:rPr>
              <a:t>Config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7D7F72-B82E-4CDE-ADFA-E9CF6070D179}"/>
              </a:ext>
            </a:extLst>
          </p:cNvPr>
          <p:cNvGrpSpPr/>
          <p:nvPr/>
        </p:nvGrpSpPr>
        <p:grpSpPr>
          <a:xfrm>
            <a:off x="1267261" y="1533270"/>
            <a:ext cx="3343189" cy="1592708"/>
            <a:chOff x="1537093" y="4472780"/>
            <a:chExt cx="3343189" cy="159270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7436E1A-FD92-4B68-A589-82213C0F5BA1}"/>
                </a:ext>
              </a:extLst>
            </p:cNvPr>
            <p:cNvSpPr/>
            <p:nvPr/>
          </p:nvSpPr>
          <p:spPr>
            <a:xfrm>
              <a:off x="1605004" y="5867474"/>
              <a:ext cx="3187611" cy="144775"/>
            </a:xfrm>
            <a:prstGeom prst="round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900" b="1" dirty="0">
                  <a:solidFill>
                    <a:schemeClr val="bg1"/>
                  </a:solidFill>
                </a:rPr>
                <a:t>Client services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7F5FA5F-5863-4705-A128-876B73635E24}"/>
                </a:ext>
              </a:extLst>
            </p:cNvPr>
            <p:cNvSpPr/>
            <p:nvPr/>
          </p:nvSpPr>
          <p:spPr>
            <a:xfrm>
              <a:off x="1537093" y="4472780"/>
              <a:ext cx="3343189" cy="1592708"/>
            </a:xfrm>
            <a:prstGeom prst="roundRect">
              <a:avLst>
                <a:gd name="adj" fmla="val 6173"/>
              </a:avLst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900" b="1" dirty="0">
                  <a:solidFill>
                    <a:schemeClr val="accent1"/>
                  </a:solidFill>
                </a:rPr>
                <a:t>A customer (common login, portal and other services)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88A80F-5162-4E08-9042-FC9442F944CC}"/>
                </a:ext>
              </a:extLst>
            </p:cNvPr>
            <p:cNvSpPr/>
            <p:nvPr/>
          </p:nvSpPr>
          <p:spPr>
            <a:xfrm>
              <a:off x="1605004" y="4706001"/>
              <a:ext cx="1554630" cy="1109382"/>
            </a:xfrm>
            <a:prstGeom prst="roundRect">
              <a:avLst>
                <a:gd name="adj" fmla="val 6173"/>
              </a:avLst>
            </a:prstGeom>
            <a:noFill/>
            <a:ln w="127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900" b="1" dirty="0">
                  <a:solidFill>
                    <a:schemeClr val="accent2"/>
                  </a:solidFill>
                </a:rPr>
                <a:t>Use case 1: </a:t>
              </a:r>
              <a:br>
                <a:rPr lang="en-GB" sz="900" b="1" dirty="0">
                  <a:solidFill>
                    <a:schemeClr val="accent5"/>
                  </a:solidFill>
                </a:rPr>
              </a:br>
              <a:endParaRPr lang="en-GB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1F12AD2-6EB5-4C5B-A989-C077B75AB482}"/>
                </a:ext>
              </a:extLst>
            </p:cNvPr>
            <p:cNvSpPr/>
            <p:nvPr/>
          </p:nvSpPr>
          <p:spPr>
            <a:xfrm>
              <a:off x="3237985" y="4701686"/>
              <a:ext cx="1554630" cy="1109382"/>
            </a:xfrm>
            <a:prstGeom prst="roundRect">
              <a:avLst>
                <a:gd name="adj" fmla="val 6173"/>
              </a:avLst>
            </a:prstGeom>
            <a:noFill/>
            <a:ln w="1270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900" b="1" dirty="0">
                  <a:solidFill>
                    <a:schemeClr val="accent3"/>
                  </a:solidFill>
                </a:rPr>
                <a:t>Use case 2: </a:t>
              </a:r>
              <a:br>
                <a:rPr lang="en-GB" sz="900" b="1" dirty="0">
                  <a:solidFill>
                    <a:schemeClr val="accent2"/>
                  </a:solidFill>
                </a:rPr>
              </a:br>
              <a:endParaRPr lang="en-GB" sz="9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73DD0CD-0B4F-4C95-BA6A-8E51A123F375}"/>
                </a:ext>
              </a:extLst>
            </p:cNvPr>
            <p:cNvGrpSpPr/>
            <p:nvPr/>
          </p:nvGrpSpPr>
          <p:grpSpPr>
            <a:xfrm>
              <a:off x="1646560" y="5097108"/>
              <a:ext cx="1474858" cy="648672"/>
              <a:chOff x="4784329" y="3825757"/>
              <a:chExt cx="1875335" cy="850642"/>
            </a:xfrm>
            <a:solidFill>
              <a:schemeClr val="accent2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56C9C930-E7BA-41F4-91D3-28EA04247937}"/>
                  </a:ext>
                </a:extLst>
              </p:cNvPr>
              <p:cNvSpPr/>
              <p:nvPr/>
            </p:nvSpPr>
            <p:spPr>
              <a:xfrm>
                <a:off x="4784329" y="3840436"/>
                <a:ext cx="592064" cy="835963"/>
              </a:xfrm>
              <a:prstGeom prst="roundRect">
                <a:avLst>
                  <a:gd name="adj" fmla="val 10826"/>
                </a:avLst>
              </a:prstGeom>
              <a:grp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900" b="1" dirty="0">
                    <a:solidFill>
                      <a:schemeClr val="bg1"/>
                    </a:solidFill>
                  </a:rPr>
                  <a:t>Prod</a:t>
                </a: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C436D2DC-1AF8-4DC7-92C1-1DADF10710A0}"/>
                  </a:ext>
                </a:extLst>
              </p:cNvPr>
              <p:cNvSpPr/>
              <p:nvPr/>
            </p:nvSpPr>
            <p:spPr>
              <a:xfrm>
                <a:off x="5423734" y="3835285"/>
                <a:ext cx="592064" cy="835963"/>
              </a:xfrm>
              <a:prstGeom prst="roundRect">
                <a:avLst>
                  <a:gd name="adj" fmla="val 10826"/>
                </a:avLst>
              </a:prstGeom>
              <a:grp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900" b="1" dirty="0">
                    <a:solidFill>
                      <a:schemeClr val="bg1"/>
                    </a:solidFill>
                  </a:rPr>
                  <a:t>Test</a:t>
                </a: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A6C7CF55-32F0-4354-B487-F9443DF202FF}"/>
                  </a:ext>
                </a:extLst>
              </p:cNvPr>
              <p:cNvSpPr/>
              <p:nvPr/>
            </p:nvSpPr>
            <p:spPr>
              <a:xfrm>
                <a:off x="6067600" y="3825757"/>
                <a:ext cx="592064" cy="835963"/>
              </a:xfrm>
              <a:prstGeom prst="roundRect">
                <a:avLst>
                  <a:gd name="adj" fmla="val 10826"/>
                </a:avLst>
              </a:prstGeom>
              <a:grp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900" b="1" dirty="0">
                    <a:solidFill>
                      <a:schemeClr val="bg1"/>
                    </a:solidFill>
                  </a:rPr>
                  <a:t>Other</a:t>
                </a:r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2A0E9E4-3384-4049-99E5-06DD0AA3E6C8}"/>
                </a:ext>
              </a:extLst>
            </p:cNvPr>
            <p:cNvSpPr/>
            <p:nvPr/>
          </p:nvSpPr>
          <p:spPr>
            <a:xfrm>
              <a:off x="1687203" y="5404685"/>
              <a:ext cx="383867" cy="286465"/>
            </a:xfrm>
            <a:prstGeom prst="roundRect">
              <a:avLst>
                <a:gd name="adj" fmla="val 1082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Product</a:t>
              </a:r>
            </a:p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88F207F-5FDB-4EF5-8464-85A04D15EF03}"/>
                </a:ext>
              </a:extLst>
            </p:cNvPr>
            <p:cNvSpPr/>
            <p:nvPr/>
          </p:nvSpPr>
          <p:spPr>
            <a:xfrm>
              <a:off x="2185860" y="5407744"/>
              <a:ext cx="383867" cy="286465"/>
            </a:xfrm>
            <a:prstGeom prst="roundRect">
              <a:avLst>
                <a:gd name="adj" fmla="val 1082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Product</a:t>
              </a:r>
            </a:p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71E9C49-2B91-4290-A377-92762DAAFA5B}"/>
                </a:ext>
              </a:extLst>
            </p:cNvPr>
            <p:cNvSpPr/>
            <p:nvPr/>
          </p:nvSpPr>
          <p:spPr>
            <a:xfrm>
              <a:off x="2681736" y="5407744"/>
              <a:ext cx="383867" cy="286465"/>
            </a:xfrm>
            <a:prstGeom prst="roundRect">
              <a:avLst>
                <a:gd name="adj" fmla="val 1082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Product</a:t>
              </a:r>
            </a:p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F124BB1-1E6B-49CF-8F62-06F6F7DE8C20}"/>
                </a:ext>
              </a:extLst>
            </p:cNvPr>
            <p:cNvGrpSpPr/>
            <p:nvPr/>
          </p:nvGrpSpPr>
          <p:grpSpPr>
            <a:xfrm>
              <a:off x="3285072" y="5093346"/>
              <a:ext cx="1474858" cy="648672"/>
              <a:chOff x="4784329" y="3825757"/>
              <a:chExt cx="1875335" cy="850642"/>
            </a:xfrm>
            <a:solidFill>
              <a:schemeClr val="accent3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0DEE1A0-B065-4160-80F0-DC84D184FBCE}"/>
                  </a:ext>
                </a:extLst>
              </p:cNvPr>
              <p:cNvSpPr/>
              <p:nvPr/>
            </p:nvSpPr>
            <p:spPr>
              <a:xfrm>
                <a:off x="4784329" y="3840436"/>
                <a:ext cx="592064" cy="835963"/>
              </a:xfrm>
              <a:prstGeom prst="roundRect">
                <a:avLst>
                  <a:gd name="adj" fmla="val 10826"/>
                </a:avLst>
              </a:prstGeom>
              <a:grp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900" b="1" dirty="0">
                    <a:solidFill>
                      <a:schemeClr val="bg1"/>
                    </a:solidFill>
                  </a:rPr>
                  <a:t>Prod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B6458DBF-2A7B-4054-80FF-0A80C90FBFDF}"/>
                  </a:ext>
                </a:extLst>
              </p:cNvPr>
              <p:cNvSpPr/>
              <p:nvPr/>
            </p:nvSpPr>
            <p:spPr>
              <a:xfrm>
                <a:off x="5423734" y="3835285"/>
                <a:ext cx="592064" cy="835963"/>
              </a:xfrm>
              <a:prstGeom prst="roundRect">
                <a:avLst>
                  <a:gd name="adj" fmla="val 10826"/>
                </a:avLst>
              </a:prstGeom>
              <a:grp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900" b="1" dirty="0">
                    <a:solidFill>
                      <a:schemeClr val="bg1"/>
                    </a:solidFill>
                  </a:rPr>
                  <a:t>Perf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08806CFF-35E5-4FE4-B652-6EC83BC531FB}"/>
                  </a:ext>
                </a:extLst>
              </p:cNvPr>
              <p:cNvSpPr/>
              <p:nvPr/>
            </p:nvSpPr>
            <p:spPr>
              <a:xfrm>
                <a:off x="6067600" y="3825757"/>
                <a:ext cx="592064" cy="835963"/>
              </a:xfrm>
              <a:prstGeom prst="roundRect">
                <a:avLst>
                  <a:gd name="adj" fmla="val 10826"/>
                </a:avLst>
              </a:prstGeom>
              <a:grp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900" b="1" dirty="0">
                    <a:solidFill>
                      <a:schemeClr val="bg1"/>
                    </a:solidFill>
                  </a:rPr>
                  <a:t>UAT</a:t>
                </a:r>
              </a:p>
            </p:txBody>
          </p:sp>
        </p:grp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531B377-CBC3-4CB9-A182-5087C2E17698}"/>
                </a:ext>
              </a:extLst>
            </p:cNvPr>
            <p:cNvSpPr/>
            <p:nvPr/>
          </p:nvSpPr>
          <p:spPr>
            <a:xfrm>
              <a:off x="3325716" y="5400923"/>
              <a:ext cx="383867" cy="286465"/>
            </a:xfrm>
            <a:prstGeom prst="roundRect">
              <a:avLst>
                <a:gd name="adj" fmla="val 1082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Product</a:t>
              </a:r>
            </a:p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EF1ACC-65EA-4875-AAD6-8BF4598EE358}"/>
                </a:ext>
              </a:extLst>
            </p:cNvPr>
            <p:cNvSpPr/>
            <p:nvPr/>
          </p:nvSpPr>
          <p:spPr>
            <a:xfrm>
              <a:off x="3824372" y="5403982"/>
              <a:ext cx="383867" cy="286465"/>
            </a:xfrm>
            <a:prstGeom prst="roundRect">
              <a:avLst>
                <a:gd name="adj" fmla="val 1082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Product</a:t>
              </a:r>
            </a:p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E3C89E4-D34B-4780-857F-452E172423AA}"/>
                </a:ext>
              </a:extLst>
            </p:cNvPr>
            <p:cNvSpPr/>
            <p:nvPr/>
          </p:nvSpPr>
          <p:spPr>
            <a:xfrm>
              <a:off x="4320249" y="5403982"/>
              <a:ext cx="383867" cy="286465"/>
            </a:xfrm>
            <a:prstGeom prst="roundRect">
              <a:avLst>
                <a:gd name="adj" fmla="val 1082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Product</a:t>
              </a:r>
            </a:p>
            <a:p>
              <a:pPr algn="ctr"/>
              <a:r>
                <a:rPr lang="en-GB" sz="700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69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4ADA0F-D367-4D5F-AC82-3A1E31BAF676}"/>
              </a:ext>
            </a:extLst>
          </p:cNvPr>
          <p:cNvSpPr/>
          <p:nvPr/>
        </p:nvSpPr>
        <p:spPr>
          <a:xfrm>
            <a:off x="484095" y="2024816"/>
            <a:ext cx="5187889" cy="411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16281-30A8-4803-A519-8D882D56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/>
              <a:t>Experian One supports use cases outside of our traditional decisioning business with purpose-built applications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EE20AC-EEC6-44E6-B9EC-95A1F555F873}"/>
              </a:ext>
            </a:extLst>
          </p:cNvPr>
          <p:cNvSpPr/>
          <p:nvPr/>
        </p:nvSpPr>
        <p:spPr>
          <a:xfrm>
            <a:off x="5922189" y="4036496"/>
            <a:ext cx="5665332" cy="2103120"/>
          </a:xfrm>
          <a:prstGeom prst="roundRect">
            <a:avLst>
              <a:gd name="adj" fmla="val 3334"/>
            </a:avLst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0" rtlCol="0" anchor="t"/>
          <a:lstStyle/>
          <a:p>
            <a:pPr algn="ctr"/>
            <a:r>
              <a:rPr lang="en-GB" sz="1600" b="1" dirty="0">
                <a:solidFill>
                  <a:schemeClr val="accent3"/>
                </a:solidFill>
              </a:rPr>
              <a:t>Application Portfolio</a:t>
            </a:r>
          </a:p>
          <a:p>
            <a:pPr marL="171450" indent="-17145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fontAlgn="base">
              <a:lnSpc>
                <a:spcPct val="110000"/>
              </a:lnSpc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CrossCore</a:t>
            </a:r>
          </a:p>
          <a:p>
            <a:pPr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tabLst>
                <a:tab pos="109538" algn="l"/>
              </a:tabLst>
              <a:defRPr/>
            </a:pPr>
            <a:r>
              <a:rPr lang="en-US" sz="1400" b="1" dirty="0">
                <a:solidFill>
                  <a:schemeClr val="accent3"/>
                </a:solidFill>
              </a:rPr>
              <a:t>Roadmap</a:t>
            </a:r>
          </a:p>
          <a:p>
            <a:pPr marL="285750" indent="-28575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09538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Attribute Toolbox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F4895D-93FB-4B44-AF53-24F355D26956}"/>
              </a:ext>
            </a:extLst>
          </p:cNvPr>
          <p:cNvSpPr/>
          <p:nvPr/>
        </p:nvSpPr>
        <p:spPr>
          <a:xfrm>
            <a:off x="5922189" y="1508626"/>
            <a:ext cx="5665332" cy="2377440"/>
          </a:xfrm>
          <a:prstGeom prst="roundRect">
            <a:avLst>
              <a:gd name="adj" fmla="val 333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182880" rIns="182880" bIns="0" rtlCol="0" anchor="t"/>
          <a:lstStyle/>
          <a:p>
            <a:pPr algn="ctr"/>
            <a:r>
              <a:rPr lang="en-GB" sz="1600" b="1" dirty="0">
                <a:solidFill>
                  <a:schemeClr val="accent4"/>
                </a:solidFill>
              </a:rPr>
              <a:t>For clients that…</a:t>
            </a: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marL="285750" indent="-285750" fontAlgn="base">
              <a:lnSpc>
                <a:spcPct val="110000"/>
              </a:lnSpc>
              <a:spcAft>
                <a:spcPts val="4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400" dirty="0">
                <a:solidFill>
                  <a:schemeClr val="tx1"/>
                </a:solidFill>
              </a:rPr>
              <a:t>May struggle with a complex IT environment (variety of platforms, systems) they wish to modernise and simplify.</a:t>
            </a:r>
          </a:p>
          <a:p>
            <a:pPr marL="285750" indent="-285750" fontAlgn="base">
              <a:lnSpc>
                <a:spcPct val="110000"/>
              </a:lnSpc>
              <a:spcAft>
                <a:spcPts val="4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400" dirty="0">
                <a:solidFill>
                  <a:schemeClr val="tx1"/>
                </a:solidFill>
              </a:rPr>
              <a:t>Lack IT capacity and prefer a 3rd party manage infrastructure.</a:t>
            </a:r>
          </a:p>
          <a:p>
            <a:pPr marL="285750" indent="-285750" fontAlgn="base">
              <a:lnSpc>
                <a:spcPct val="110000"/>
              </a:lnSpc>
              <a:spcAft>
                <a:spcPts val="4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400" dirty="0">
                <a:solidFill>
                  <a:schemeClr val="tx1"/>
                </a:solidFill>
              </a:rPr>
              <a:t>Require flexible deployment options and a choice of clouds.  </a:t>
            </a:r>
          </a:p>
          <a:p>
            <a:pPr marL="285750" indent="-285750" fontAlgn="base">
              <a:lnSpc>
                <a:spcPct val="110000"/>
              </a:lnSpc>
              <a:spcAft>
                <a:spcPts val="4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400" dirty="0">
                <a:solidFill>
                  <a:schemeClr val="tx1"/>
                </a:solidFill>
              </a:rPr>
              <a:t>Value a rapid, straightforward deployment process.</a:t>
            </a:r>
            <a:endParaRPr lang="en-GB" sz="1200" b="1" dirty="0">
              <a:solidFill>
                <a:schemeClr val="tx1"/>
              </a:solidFill>
            </a:endParaRPr>
          </a:p>
        </p:txBody>
      </p:sp>
      <p:pic>
        <p:nvPicPr>
          <p:cNvPr id="18" name="Graphic 17" descr="Monitor">
            <a:extLst>
              <a:ext uri="{FF2B5EF4-FFF2-40B4-BE49-F238E27FC236}">
                <a16:creationId xmlns:a16="http://schemas.microsoft.com/office/drawing/2014/main" id="{CB2DF4E5-CD2F-4599-BEA8-842F2049B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173" t="14028" r="6715" b="12917"/>
          <a:stretch/>
        </p:blipFill>
        <p:spPr>
          <a:xfrm>
            <a:off x="734300" y="1830961"/>
            <a:ext cx="538905" cy="457200"/>
          </a:xfrm>
          <a:prstGeom prst="rect">
            <a:avLst/>
          </a:prstGeom>
        </p:spPr>
      </p:pic>
      <p:pic>
        <p:nvPicPr>
          <p:cNvPr id="19" name="Graphic 18" descr="Gears">
            <a:extLst>
              <a:ext uri="{FF2B5EF4-FFF2-40B4-BE49-F238E27FC236}">
                <a16:creationId xmlns:a16="http://schemas.microsoft.com/office/drawing/2014/main" id="{98FD5F18-25F1-4BBA-A606-0C97ACF73D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756" t="6873" r="13110" b="6560"/>
          <a:stretch/>
        </p:blipFill>
        <p:spPr>
          <a:xfrm>
            <a:off x="898010" y="1890271"/>
            <a:ext cx="211486" cy="250330"/>
          </a:xfrm>
          <a:prstGeom prst="rect">
            <a:avLst/>
          </a:prstGeom>
        </p:spPr>
      </p:pic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C0F93AA8-2336-4EC7-9584-272B8D1ED0B2}"/>
              </a:ext>
            </a:extLst>
          </p:cNvPr>
          <p:cNvSpPr/>
          <p:nvPr/>
        </p:nvSpPr>
        <p:spPr>
          <a:xfrm>
            <a:off x="484095" y="1508627"/>
            <a:ext cx="5187889" cy="779534"/>
          </a:xfrm>
          <a:prstGeom prst="round2Same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4C444E-8F2B-4260-91E2-F1FD4D8046D5}"/>
              </a:ext>
            </a:extLst>
          </p:cNvPr>
          <p:cNvSpPr/>
          <p:nvPr/>
        </p:nvSpPr>
        <p:spPr>
          <a:xfrm>
            <a:off x="1273206" y="1709511"/>
            <a:ext cx="3823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915" algn="ctr">
              <a:spcBef>
                <a:spcPts val="450"/>
              </a:spcBef>
              <a:buClr>
                <a:schemeClr val="tx1"/>
              </a:buClr>
              <a:tabLst>
                <a:tab pos="173831" algn="l"/>
              </a:tabLst>
              <a:defRPr/>
            </a:pPr>
            <a:r>
              <a:rPr lang="en-US" b="1" kern="0" dirty="0">
                <a:solidFill>
                  <a:schemeClr val="bg1"/>
                </a:solidFill>
              </a:rPr>
              <a:t>Purpose-built Applications</a:t>
            </a:r>
          </a:p>
        </p:txBody>
      </p:sp>
      <p:pic>
        <p:nvPicPr>
          <p:cNvPr id="22" name="Graphic 21" descr="Meeting">
            <a:extLst>
              <a:ext uri="{FF2B5EF4-FFF2-40B4-BE49-F238E27FC236}">
                <a16:creationId xmlns:a16="http://schemas.microsoft.com/office/drawing/2014/main" id="{1E939897-C840-4FBE-9D02-B5AD7B4591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69" t="18845" r="4213" b="16621"/>
          <a:stretch/>
        </p:blipFill>
        <p:spPr>
          <a:xfrm>
            <a:off x="6096000" y="1581331"/>
            <a:ext cx="766119" cy="548640"/>
          </a:xfrm>
          <a:prstGeom prst="rect">
            <a:avLst/>
          </a:prstGeom>
        </p:spPr>
      </p:pic>
      <p:pic>
        <p:nvPicPr>
          <p:cNvPr id="23" name="Graphic 22" descr="Open folder">
            <a:extLst>
              <a:ext uri="{FF2B5EF4-FFF2-40B4-BE49-F238E27FC236}">
                <a16:creationId xmlns:a16="http://schemas.microsoft.com/office/drawing/2014/main" id="{E85F35AE-0641-4376-B770-47BAD37F494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17" t="17442" r="4366" b="18024"/>
          <a:stretch/>
        </p:blipFill>
        <p:spPr>
          <a:xfrm>
            <a:off x="6096000" y="4142892"/>
            <a:ext cx="766117" cy="5486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DE3F4DE-31BD-4E84-BEA6-762815656A2D}"/>
              </a:ext>
            </a:extLst>
          </p:cNvPr>
          <p:cNvSpPr/>
          <p:nvPr/>
        </p:nvSpPr>
        <p:spPr>
          <a:xfrm>
            <a:off x="621255" y="2598229"/>
            <a:ext cx="4851698" cy="2699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10000"/>
              </a:lnSpc>
              <a:spcAft>
                <a:spcPts val="12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600" dirty="0"/>
              <a:t>Access solutions designed for specific business processes or use cases.</a:t>
            </a:r>
          </a:p>
          <a:p>
            <a:pPr marL="285750" indent="-285750" fontAlgn="base">
              <a:lnSpc>
                <a:spcPct val="110000"/>
              </a:lnSpc>
              <a:spcAft>
                <a:spcPts val="12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600" dirty="0"/>
              <a:t>Leverage enterprise-grade capabilities to ensure performance, reliability, and security.</a:t>
            </a:r>
          </a:p>
          <a:p>
            <a:pPr marL="285750" indent="-285750" fontAlgn="base">
              <a:lnSpc>
                <a:spcPct val="110000"/>
              </a:lnSpc>
              <a:spcAft>
                <a:spcPts val="12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600" dirty="0"/>
              <a:t>Ease system upgrades with updates that are pushed out automatically.</a:t>
            </a:r>
          </a:p>
          <a:p>
            <a:pPr marL="285750" indent="-285750" fontAlgn="base">
              <a:lnSpc>
                <a:spcPct val="110000"/>
              </a:lnSpc>
              <a:spcAft>
                <a:spcPts val="12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tabLst>
                <a:tab pos="173831" algn="l"/>
              </a:tabLst>
              <a:defRPr/>
            </a:pPr>
            <a:r>
              <a:rPr lang="en-GB" sz="1600" dirty="0"/>
              <a:t>Combine with other Experian One solutions in a single client environment.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1BE2F4-4E74-4816-A874-9D0187915508}"/>
              </a:ext>
            </a:extLst>
          </p:cNvPr>
          <p:cNvGrpSpPr/>
          <p:nvPr/>
        </p:nvGrpSpPr>
        <p:grpSpPr>
          <a:xfrm>
            <a:off x="758587" y="1606445"/>
            <a:ext cx="711035" cy="589049"/>
            <a:chOff x="7224258" y="2185104"/>
            <a:chExt cx="538905" cy="457200"/>
          </a:xfrm>
        </p:grpSpPr>
        <p:pic>
          <p:nvPicPr>
            <p:cNvPr id="25" name="Graphic 24" descr="Target">
              <a:extLst>
                <a:ext uri="{FF2B5EF4-FFF2-40B4-BE49-F238E27FC236}">
                  <a16:creationId xmlns:a16="http://schemas.microsoft.com/office/drawing/2014/main" id="{30BFAF1D-AD0B-4BC2-B397-B7BE6EC4C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5443" t="5932" r="6005" b="6189"/>
            <a:stretch/>
          </p:blipFill>
          <p:spPr>
            <a:xfrm>
              <a:off x="7380199" y="2258863"/>
              <a:ext cx="227024" cy="225297"/>
            </a:xfrm>
            <a:prstGeom prst="rect">
              <a:avLst/>
            </a:prstGeom>
          </p:spPr>
        </p:pic>
        <p:pic>
          <p:nvPicPr>
            <p:cNvPr id="26" name="Graphic 25" descr="Monitor">
              <a:extLst>
                <a:ext uri="{FF2B5EF4-FFF2-40B4-BE49-F238E27FC236}">
                  <a16:creationId xmlns:a16="http://schemas.microsoft.com/office/drawing/2014/main" id="{0BC14B77-4CF1-4AB6-A495-9164BFF297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7173" t="14028" r="6715" b="12917"/>
            <a:stretch/>
          </p:blipFill>
          <p:spPr>
            <a:xfrm>
              <a:off x="7224258" y="2185104"/>
              <a:ext cx="538905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7215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6FDA-1845-43B6-950F-BCAB6D67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Leading cloud technologies underpin the Experian One cloud platform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6D7EE9-57EF-45B1-BD2E-AB372C4B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67462"/>
              </p:ext>
            </p:extLst>
          </p:nvPr>
        </p:nvGraphicFramePr>
        <p:xfrm>
          <a:off x="641445" y="1452178"/>
          <a:ext cx="10969334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214">
                  <a:extLst>
                    <a:ext uri="{9D8B030D-6E8A-4147-A177-3AD203B41FA5}">
                      <a16:colId xmlns:a16="http://schemas.microsoft.com/office/drawing/2014/main" val="4070330403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143677519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04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A private PaaS (Platform-as-a-Service) solution to build, deploy and run container-based applications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08192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Platform for automating deployment, scaling, and operations of application containers across clusters of hosts.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43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Tool to package an application and its dependencies in a virtual container that can run on any Linux server (deployed on premises or in the cloud).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92025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0252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API management to expose services to the outside world with a gateway for security enforcement (e.g. authentication, authorisation, etc.)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65083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5303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Data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analytics and visualisation tools for developing reports and dashboards. 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844322"/>
                  </a:ext>
                </a:extLst>
              </a:tr>
            </a:tbl>
          </a:graphicData>
        </a:graphic>
      </p:graphicFrame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C9DD2C51-1487-4AA7-938B-A9C60BE55DA6}"/>
              </a:ext>
            </a:extLst>
          </p:cNvPr>
          <p:cNvSpPr/>
          <p:nvPr/>
        </p:nvSpPr>
        <p:spPr>
          <a:xfrm>
            <a:off x="641445" y="1496161"/>
            <a:ext cx="2560320" cy="365760"/>
          </a:xfrm>
          <a:prstGeom prst="round2Same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defTabSz="914378"/>
            <a:r>
              <a:rPr lang="en-GB" sz="1600" b="1" kern="0" dirty="0">
                <a:solidFill>
                  <a:schemeClr val="bg1"/>
                </a:solidFill>
              </a:rPr>
              <a:t>Platform Services</a:t>
            </a:r>
            <a:endParaRPr lang="en-GB" sz="900" b="1" kern="0" dirty="0">
              <a:solidFill>
                <a:schemeClr val="bg1"/>
              </a:solidFill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E4EC7D50-3935-4DCA-A73F-96A5C53B2D78}"/>
              </a:ext>
            </a:extLst>
          </p:cNvPr>
          <p:cNvSpPr/>
          <p:nvPr/>
        </p:nvSpPr>
        <p:spPr>
          <a:xfrm>
            <a:off x="641445" y="3826747"/>
            <a:ext cx="2560320" cy="365760"/>
          </a:xfrm>
          <a:prstGeom prst="round2Same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defTabSz="914378"/>
            <a:r>
              <a:rPr lang="en-GB" sz="1600" b="1" kern="0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9E61FCC2-BD66-4D69-8162-78097845C30C}"/>
              </a:ext>
            </a:extLst>
          </p:cNvPr>
          <p:cNvSpPr/>
          <p:nvPr/>
        </p:nvSpPr>
        <p:spPr>
          <a:xfrm>
            <a:off x="641445" y="4882645"/>
            <a:ext cx="2560320" cy="365760"/>
          </a:xfrm>
          <a:prstGeom prst="round2Same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defTabSz="914378"/>
            <a:r>
              <a:rPr lang="en-GB" sz="1600" b="1" kern="0" dirty="0">
                <a:solidFill>
                  <a:schemeClr val="bg1"/>
                </a:solidFill>
              </a:rPr>
              <a:t>Operational Reporting</a:t>
            </a:r>
          </a:p>
        </p:txBody>
      </p:sp>
      <p:pic>
        <p:nvPicPr>
          <p:cNvPr id="8" name="Picture 2" descr="Apigee logo.svg">
            <a:extLst>
              <a:ext uri="{FF2B5EF4-FFF2-40B4-BE49-F238E27FC236}">
                <a16:creationId xmlns:a16="http://schemas.microsoft.com/office/drawing/2014/main" id="{A2452C6C-9A82-4751-9EC9-AC4C74B03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17" y="4324056"/>
            <a:ext cx="1060181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OpenShift-LogoType.svg">
            <a:extLst>
              <a:ext uri="{FF2B5EF4-FFF2-40B4-BE49-F238E27FC236}">
                <a16:creationId xmlns:a16="http://schemas.microsoft.com/office/drawing/2014/main" id="{FF569D6A-42FB-4E00-8493-72010B14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287" y="1893909"/>
            <a:ext cx="55644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microstrategy">
            <a:extLst>
              <a:ext uri="{FF2B5EF4-FFF2-40B4-BE49-F238E27FC236}">
                <a16:creationId xmlns:a16="http://schemas.microsoft.com/office/drawing/2014/main" id="{4E9290D1-E544-4045-97C0-0BCBE7A23F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2" b="40317"/>
          <a:stretch/>
        </p:blipFill>
        <p:spPr bwMode="auto">
          <a:xfrm>
            <a:off x="856259" y="5392658"/>
            <a:ext cx="1598496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ocker logo horizontal spacing">
            <a:extLst>
              <a:ext uri="{FF2B5EF4-FFF2-40B4-BE49-F238E27FC236}">
                <a16:creationId xmlns:a16="http://schemas.microsoft.com/office/drawing/2014/main" id="{5F3704D7-F54A-43A8-B22D-DC9333B0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95" y="3189426"/>
            <a:ext cx="66162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1.bp.blogspot.com/-YasPeoIh8tA/Wg28rH4dzXI/AAAAAAAAAHg/Hfk2dnUoav4XMefGyjzMWdJMZbu1QJFagCK4BGAYYCw/s1600/certified_kubernetes_color.png">
            <a:extLst>
              <a:ext uri="{FF2B5EF4-FFF2-40B4-BE49-F238E27FC236}">
                <a16:creationId xmlns:a16="http://schemas.microsoft.com/office/drawing/2014/main" id="{E2F09B3F-12D6-49BC-98D4-F428541C0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8" t="29133" r="9656" b="11459"/>
          <a:stretch/>
        </p:blipFill>
        <p:spPr bwMode="auto">
          <a:xfrm>
            <a:off x="1380514" y="2571295"/>
            <a:ext cx="54998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23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3C2F8-0D46-413B-A6C2-35DCE4DF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shift to the cloud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52244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/>
          <p:cNvSpPr/>
          <p:nvPr/>
        </p:nvSpPr>
        <p:spPr>
          <a:xfrm>
            <a:off x="609600" y="1412880"/>
            <a:ext cx="6858000" cy="4754880"/>
          </a:xfrm>
          <a:prstGeom prst="roundRect">
            <a:avLst>
              <a:gd name="adj" fmla="val 333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4290" bIns="0" rtlCol="0" anchor="t"/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D11-B37F-49CE-A271-259CFDDDB0BC}" type="datetime1">
              <a:rPr lang="en-GB" smtClean="0"/>
              <a:t>06/04/2021</a:t>
            </a:fld>
            <a:endParaRPr lang="en-GB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7767127" y="1382464"/>
            <a:ext cx="3840480" cy="4754879"/>
          </a:xfrm>
          <a:prstGeom prst="roundRect">
            <a:avLst>
              <a:gd name="adj" fmla="val 5076"/>
            </a:avLst>
          </a:prstGeom>
          <a:noFill/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t"/>
          <a:lstStyle/>
          <a:p>
            <a:pPr marL="86915" algn="ctr">
              <a:spcBef>
                <a:spcPts val="450"/>
              </a:spcBef>
              <a:buClr>
                <a:srgbClr val="ED1951"/>
              </a:buClr>
              <a:tabLst>
                <a:tab pos="173831" algn="l"/>
              </a:tabLst>
              <a:defRPr/>
            </a:pPr>
            <a:r>
              <a:rPr lang="en-US" sz="1350" b="1" kern="0" spc="225" dirty="0">
                <a:solidFill>
                  <a:schemeClr val="accent1"/>
                </a:solidFill>
              </a:rPr>
              <a:t>API MANAGEMENT</a:t>
            </a:r>
          </a:p>
          <a:p>
            <a:pPr marL="214313" indent="-214313" fontAlgn="base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173831" algn="l"/>
              </a:tabLst>
              <a:defRPr/>
            </a:pPr>
            <a:r>
              <a:rPr lang="en-US" sz="1200" dirty="0"/>
              <a:t>We are using the Apigee platform to develop and manage the APIs we expose to clients.  </a:t>
            </a:r>
          </a:p>
          <a:p>
            <a:pPr marL="214313" indent="-214313" fontAlgn="base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173831" algn="l"/>
              </a:tabLst>
              <a:defRPr/>
            </a:pPr>
            <a:r>
              <a:rPr lang="en-US" sz="1200" dirty="0"/>
              <a:t>Apigee securely protects our services and monitors the services to ensure scalability.  </a:t>
            </a:r>
          </a:p>
          <a:p>
            <a:pPr marL="214313" indent="-214313" fontAlgn="base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173831" algn="l"/>
              </a:tabLst>
              <a:defRPr/>
            </a:pPr>
            <a:r>
              <a:rPr lang="en-US" sz="1200" dirty="0"/>
              <a:t>Clients are required to register to use our APIs and Apigee will manage the authentication process each time they are accessed. </a:t>
            </a:r>
          </a:p>
          <a:p>
            <a:pPr marL="214313" indent="-214313" fontAlgn="base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173831" algn="l"/>
              </a:tabLst>
              <a:defRPr/>
            </a:pPr>
            <a:r>
              <a:rPr lang="en-US" sz="1200" dirty="0"/>
              <a:t> This configuration allows us to change our SaaS services without impacting public APIs.    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854188" y="1576257"/>
            <a:ext cx="4023360" cy="3291840"/>
          </a:xfrm>
          <a:prstGeom prst="roundRect">
            <a:avLst>
              <a:gd name="adj" fmla="val 2010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 defTabSz="914378"/>
            <a:endParaRPr lang="en-GB" sz="900" b="1" kern="0" dirty="0">
              <a:solidFill>
                <a:schemeClr val="tx1"/>
              </a:solidFill>
            </a:endParaRPr>
          </a:p>
        </p:txBody>
      </p:sp>
      <p:pic>
        <p:nvPicPr>
          <p:cNvPr id="1026" name="Picture 2" descr="Apigee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779" y="1613514"/>
            <a:ext cx="1060179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  <a:stCxn id="81" idx="3"/>
            <a:endCxn id="87" idx="1"/>
          </p:cNvCxnSpPr>
          <p:nvPr/>
        </p:nvCxnSpPr>
        <p:spPr>
          <a:xfrm flipV="1">
            <a:off x="3306317" y="2293584"/>
            <a:ext cx="1188630" cy="180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stCxn id="81" idx="3"/>
            <a:endCxn id="82" idx="1"/>
          </p:cNvCxnSpPr>
          <p:nvPr/>
        </p:nvCxnSpPr>
        <p:spPr>
          <a:xfrm>
            <a:off x="3306317" y="2474383"/>
            <a:ext cx="1188630" cy="1258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  <a:stCxn id="63" idx="3"/>
            <a:endCxn id="83" idx="1"/>
          </p:cNvCxnSpPr>
          <p:nvPr/>
        </p:nvCxnSpPr>
        <p:spPr>
          <a:xfrm flipV="1">
            <a:off x="3306317" y="3017196"/>
            <a:ext cx="1188630" cy="942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63" idx="3"/>
            <a:endCxn id="65" idx="1"/>
          </p:cNvCxnSpPr>
          <p:nvPr/>
        </p:nvCxnSpPr>
        <p:spPr>
          <a:xfrm>
            <a:off x="3306317" y="3959911"/>
            <a:ext cx="1188630" cy="5048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63" idx="3"/>
            <a:endCxn id="82" idx="1"/>
          </p:cNvCxnSpPr>
          <p:nvPr/>
        </p:nvCxnSpPr>
        <p:spPr>
          <a:xfrm flipV="1">
            <a:off x="3306317" y="3733032"/>
            <a:ext cx="1188630" cy="2268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  <a:stCxn id="80" idx="3"/>
            <a:endCxn id="82" idx="1"/>
          </p:cNvCxnSpPr>
          <p:nvPr/>
        </p:nvCxnSpPr>
        <p:spPr>
          <a:xfrm>
            <a:off x="3306317" y="3216583"/>
            <a:ext cx="1188630" cy="51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87" idx="3"/>
            <a:endCxn id="100" idx="3"/>
          </p:cNvCxnSpPr>
          <p:nvPr/>
        </p:nvCxnSpPr>
        <p:spPr>
          <a:xfrm>
            <a:off x="5592227" y="2293584"/>
            <a:ext cx="606317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83" idx="3"/>
            <a:endCxn id="92" idx="3"/>
          </p:cNvCxnSpPr>
          <p:nvPr/>
        </p:nvCxnSpPr>
        <p:spPr>
          <a:xfrm>
            <a:off x="5592227" y="3017196"/>
            <a:ext cx="606317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  <a:stCxn id="82" idx="3"/>
            <a:endCxn id="89" idx="3"/>
          </p:cNvCxnSpPr>
          <p:nvPr/>
        </p:nvCxnSpPr>
        <p:spPr>
          <a:xfrm>
            <a:off x="5592227" y="3733032"/>
            <a:ext cx="606317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stCxn id="65" idx="3"/>
            <a:endCxn id="68" idx="3"/>
          </p:cNvCxnSpPr>
          <p:nvPr/>
        </p:nvCxnSpPr>
        <p:spPr>
          <a:xfrm>
            <a:off x="5592227" y="4464785"/>
            <a:ext cx="606317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/>
          <p:cNvSpPr/>
          <p:nvPr/>
        </p:nvSpPr>
        <p:spPr>
          <a:xfrm>
            <a:off x="1854189" y="5109740"/>
            <a:ext cx="4023359" cy="914400"/>
          </a:xfrm>
          <a:prstGeom prst="roundRect">
            <a:avLst>
              <a:gd name="adj" fmla="val 6772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t"/>
          <a:lstStyle/>
          <a:p>
            <a:pPr algn="ctr" defTabSz="914378"/>
            <a:r>
              <a:rPr lang="en-GB" sz="1400" b="1" kern="0" dirty="0">
                <a:solidFill>
                  <a:schemeClr val="tx1"/>
                </a:solidFill>
              </a:rPr>
              <a:t>MANAGEMENT UI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2036358" y="5487806"/>
            <a:ext cx="1097280" cy="45720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Analytics &amp; Monitoring</a:t>
            </a:r>
          </a:p>
        </p:txBody>
      </p:sp>
      <p:sp>
        <p:nvSpPr>
          <p:cNvPr id="95" name="Rectangle: Rounded Corners 94"/>
          <p:cNvSpPr/>
          <p:nvPr/>
        </p:nvSpPr>
        <p:spPr>
          <a:xfrm>
            <a:off x="3317396" y="5487806"/>
            <a:ext cx="1097280" cy="45720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Developer Services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4598433" y="5487806"/>
            <a:ext cx="1097280" cy="45720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API</a:t>
            </a:r>
          </a:p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4395AF0-673B-47D7-84E4-5A27E62A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28034"/>
            <a:ext cx="11257200" cy="1007678"/>
          </a:xfrm>
        </p:spPr>
        <p:txBody>
          <a:bodyPr/>
          <a:lstStyle/>
          <a:p>
            <a:r>
              <a:rPr lang="en-US" sz="2800" dirty="0"/>
              <a:t>Sophisticated API management tools facilitate connecting to our SaaS applications and data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E6E5AC1-FC14-4E68-86E5-1694D2768C26}"/>
              </a:ext>
            </a:extLst>
          </p:cNvPr>
          <p:cNvSpPr/>
          <p:nvPr/>
        </p:nvSpPr>
        <p:spPr>
          <a:xfrm>
            <a:off x="2209037" y="3731311"/>
            <a:ext cx="1097280" cy="457200"/>
          </a:xfrm>
          <a:prstGeom prst="round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API</a:t>
            </a:r>
          </a:p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Product C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2637867-555B-442B-827C-DF4D7E1888C7}"/>
              </a:ext>
            </a:extLst>
          </p:cNvPr>
          <p:cNvSpPr/>
          <p:nvPr/>
        </p:nvSpPr>
        <p:spPr>
          <a:xfrm>
            <a:off x="4494947" y="4236185"/>
            <a:ext cx="1097280" cy="457200"/>
          </a:xfrm>
          <a:prstGeom prst="round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API</a:t>
            </a:r>
          </a:p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Proxy 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641F57-F749-4C39-9E3C-1B1720B19D57}"/>
              </a:ext>
            </a:extLst>
          </p:cNvPr>
          <p:cNvGrpSpPr/>
          <p:nvPr/>
        </p:nvGrpSpPr>
        <p:grpSpPr>
          <a:xfrm>
            <a:off x="6198544" y="4236185"/>
            <a:ext cx="1095905" cy="457201"/>
            <a:chOff x="6198544" y="4236185"/>
            <a:chExt cx="1095905" cy="457201"/>
          </a:xfrm>
        </p:grpSpPr>
        <p:sp>
          <p:nvSpPr>
            <p:cNvPr id="68" name="Rectangle: Top Corners Rounded 67">
              <a:extLst>
                <a:ext uri="{FF2B5EF4-FFF2-40B4-BE49-F238E27FC236}">
                  <a16:creationId xmlns:a16="http://schemas.microsoft.com/office/drawing/2014/main" id="{7CB2B4FA-AA98-4D9F-8471-B0940F06EECA}"/>
                </a:ext>
              </a:extLst>
            </p:cNvPr>
            <p:cNvSpPr/>
            <p:nvPr/>
          </p:nvSpPr>
          <p:spPr>
            <a:xfrm rot="16200000">
              <a:off x="6061384" y="4373346"/>
              <a:ext cx="457200" cy="182880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25" b="1" dirty="0">
                  <a:solidFill>
                    <a:schemeClr val="tx1"/>
                  </a:solidFill>
                </a:rPr>
                <a:t>REST</a:t>
              </a:r>
            </a:p>
          </p:txBody>
        </p:sp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D17D62F3-F61C-4FCE-8563-403BE4856374}"/>
                </a:ext>
              </a:extLst>
            </p:cNvPr>
            <p:cNvSpPr/>
            <p:nvPr/>
          </p:nvSpPr>
          <p:spPr>
            <a:xfrm rot="5400000">
              <a:off x="6608649" y="4007585"/>
              <a:ext cx="457200" cy="914400"/>
            </a:xfrm>
            <a:prstGeom prst="round2SameRect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Ins="0" rtlCol="0" anchor="ctr"/>
            <a:lstStyle/>
            <a:p>
              <a:pPr algn="ctr" defTabSz="914378"/>
              <a:r>
                <a:rPr lang="en-US" sz="1200" b="1" kern="0" dirty="0">
                  <a:solidFill>
                    <a:schemeClr val="bg1"/>
                  </a:solidFill>
                </a:rPr>
                <a:t>SaaS</a:t>
              </a:r>
            </a:p>
            <a:p>
              <a:pPr algn="ctr" defTabSz="914378"/>
              <a:r>
                <a:rPr lang="en-US" sz="1200" b="1" kern="0" dirty="0">
                  <a:solidFill>
                    <a:schemeClr val="bg1"/>
                  </a:solidFill>
                </a:rPr>
                <a:t>Service</a:t>
              </a:r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A64AC2A-3F50-4E0C-8CE9-97D76908AEB5}"/>
              </a:ext>
            </a:extLst>
          </p:cNvPr>
          <p:cNvSpPr/>
          <p:nvPr/>
        </p:nvSpPr>
        <p:spPr>
          <a:xfrm>
            <a:off x="2209037" y="2987983"/>
            <a:ext cx="1097280" cy="457200"/>
          </a:xfrm>
          <a:prstGeom prst="round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API</a:t>
            </a:r>
          </a:p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Product B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615BF10-F919-4FF0-A84D-C92CD13D79F8}"/>
              </a:ext>
            </a:extLst>
          </p:cNvPr>
          <p:cNvSpPr/>
          <p:nvPr/>
        </p:nvSpPr>
        <p:spPr>
          <a:xfrm>
            <a:off x="2209037" y="2245783"/>
            <a:ext cx="1097280" cy="457200"/>
          </a:xfrm>
          <a:prstGeom prst="round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API</a:t>
            </a:r>
          </a:p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Product A</a:t>
            </a:r>
            <a:endParaRPr lang="en-GB" sz="825" b="1" kern="0" dirty="0">
              <a:solidFill>
                <a:schemeClr val="bg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E721FFE-0E17-4855-B3DC-390050719003}"/>
              </a:ext>
            </a:extLst>
          </p:cNvPr>
          <p:cNvSpPr/>
          <p:nvPr/>
        </p:nvSpPr>
        <p:spPr>
          <a:xfrm>
            <a:off x="4494947" y="3504432"/>
            <a:ext cx="1097280" cy="457200"/>
          </a:xfrm>
          <a:prstGeom prst="round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API</a:t>
            </a:r>
          </a:p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Proxy 3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E81B6BD-095B-4FA7-A6D7-4C1B9012A867}"/>
              </a:ext>
            </a:extLst>
          </p:cNvPr>
          <p:cNvSpPr/>
          <p:nvPr/>
        </p:nvSpPr>
        <p:spPr>
          <a:xfrm>
            <a:off x="4494947" y="2788596"/>
            <a:ext cx="1097280" cy="457200"/>
          </a:xfrm>
          <a:prstGeom prst="round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API</a:t>
            </a:r>
          </a:p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Proxy 2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FE1E243-0B3C-47A6-8E37-784E4D4C3321}"/>
              </a:ext>
            </a:extLst>
          </p:cNvPr>
          <p:cNvSpPr/>
          <p:nvPr/>
        </p:nvSpPr>
        <p:spPr>
          <a:xfrm>
            <a:off x="4494947" y="2064984"/>
            <a:ext cx="1097280" cy="457200"/>
          </a:xfrm>
          <a:prstGeom prst="round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API</a:t>
            </a:r>
          </a:p>
          <a:p>
            <a:pPr algn="ctr" defTabSz="914378"/>
            <a:r>
              <a:rPr lang="en-GB" sz="1200" b="1" kern="0" dirty="0">
                <a:solidFill>
                  <a:schemeClr val="bg1"/>
                </a:solidFill>
              </a:rPr>
              <a:t>Proxy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FF0A9A-3110-43ED-89CF-E0AF4A0C9D0E}"/>
              </a:ext>
            </a:extLst>
          </p:cNvPr>
          <p:cNvGrpSpPr/>
          <p:nvPr/>
        </p:nvGrpSpPr>
        <p:grpSpPr>
          <a:xfrm>
            <a:off x="6198544" y="3504432"/>
            <a:ext cx="1095905" cy="457201"/>
            <a:chOff x="6198544" y="3504432"/>
            <a:chExt cx="1095905" cy="457201"/>
          </a:xfrm>
        </p:grpSpPr>
        <p:sp>
          <p:nvSpPr>
            <p:cNvPr id="89" name="Rectangle: Top Corners Rounded 88">
              <a:extLst>
                <a:ext uri="{FF2B5EF4-FFF2-40B4-BE49-F238E27FC236}">
                  <a16:creationId xmlns:a16="http://schemas.microsoft.com/office/drawing/2014/main" id="{2195940A-2ECF-4207-AD31-39194ABDED71}"/>
                </a:ext>
              </a:extLst>
            </p:cNvPr>
            <p:cNvSpPr/>
            <p:nvPr/>
          </p:nvSpPr>
          <p:spPr>
            <a:xfrm rot="16200000">
              <a:off x="6061384" y="3641593"/>
              <a:ext cx="457200" cy="182880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25" b="1" dirty="0">
                  <a:solidFill>
                    <a:schemeClr val="tx1"/>
                  </a:solidFill>
                </a:rPr>
                <a:t>REST</a:t>
              </a:r>
            </a:p>
          </p:txBody>
        </p:sp>
        <p:sp>
          <p:nvSpPr>
            <p:cNvPr id="90" name="Rectangle: Top Corners Rounded 89">
              <a:extLst>
                <a:ext uri="{FF2B5EF4-FFF2-40B4-BE49-F238E27FC236}">
                  <a16:creationId xmlns:a16="http://schemas.microsoft.com/office/drawing/2014/main" id="{6238A04A-F2AE-4EAB-805E-2E66BAC69663}"/>
                </a:ext>
              </a:extLst>
            </p:cNvPr>
            <p:cNvSpPr/>
            <p:nvPr/>
          </p:nvSpPr>
          <p:spPr>
            <a:xfrm rot="5400000">
              <a:off x="6608649" y="3275832"/>
              <a:ext cx="457200" cy="914400"/>
            </a:xfrm>
            <a:prstGeom prst="round2SameRect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Ins="0" rtlCol="0" anchor="ctr"/>
            <a:lstStyle/>
            <a:p>
              <a:pPr algn="ctr" defTabSz="914378"/>
              <a:r>
                <a:rPr lang="en-US" sz="1200" b="1" kern="0" dirty="0">
                  <a:solidFill>
                    <a:schemeClr val="bg1"/>
                  </a:solidFill>
                </a:rPr>
                <a:t>SaaS</a:t>
              </a:r>
            </a:p>
            <a:p>
              <a:pPr algn="ctr" defTabSz="914378"/>
              <a:r>
                <a:rPr lang="en-US" sz="1200" b="1" kern="0" dirty="0">
                  <a:solidFill>
                    <a:schemeClr val="bg1"/>
                  </a:solidFill>
                </a:rPr>
                <a:t>Service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05FBCF-1B7A-4E6F-AA41-17E98B3EB800}"/>
              </a:ext>
            </a:extLst>
          </p:cNvPr>
          <p:cNvGrpSpPr/>
          <p:nvPr/>
        </p:nvGrpSpPr>
        <p:grpSpPr>
          <a:xfrm>
            <a:off x="6198544" y="2788596"/>
            <a:ext cx="1095905" cy="457201"/>
            <a:chOff x="6198544" y="2788596"/>
            <a:chExt cx="1095905" cy="457201"/>
          </a:xfrm>
        </p:grpSpPr>
        <p:sp>
          <p:nvSpPr>
            <p:cNvPr id="92" name="Rectangle: Top Corners Rounded 91">
              <a:extLst>
                <a:ext uri="{FF2B5EF4-FFF2-40B4-BE49-F238E27FC236}">
                  <a16:creationId xmlns:a16="http://schemas.microsoft.com/office/drawing/2014/main" id="{924A5503-DCA9-4BD3-BC80-6D795324EC64}"/>
                </a:ext>
              </a:extLst>
            </p:cNvPr>
            <p:cNvSpPr/>
            <p:nvPr/>
          </p:nvSpPr>
          <p:spPr>
            <a:xfrm rot="16200000">
              <a:off x="6061384" y="2925757"/>
              <a:ext cx="457200" cy="182880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25" b="1" dirty="0">
                  <a:solidFill>
                    <a:schemeClr val="tx1"/>
                  </a:solidFill>
                </a:rPr>
                <a:t>REST</a:t>
              </a:r>
            </a:p>
          </p:txBody>
        </p:sp>
        <p:sp>
          <p:nvSpPr>
            <p:cNvPr id="98" name="Rectangle: Top Corners Rounded 97">
              <a:extLst>
                <a:ext uri="{FF2B5EF4-FFF2-40B4-BE49-F238E27FC236}">
                  <a16:creationId xmlns:a16="http://schemas.microsoft.com/office/drawing/2014/main" id="{D16C17D9-D1EC-48C3-8C2B-D424D95CC30A}"/>
                </a:ext>
              </a:extLst>
            </p:cNvPr>
            <p:cNvSpPr/>
            <p:nvPr/>
          </p:nvSpPr>
          <p:spPr>
            <a:xfrm rot="5400000">
              <a:off x="6608649" y="2559996"/>
              <a:ext cx="457200" cy="914400"/>
            </a:xfrm>
            <a:prstGeom prst="round2SameRect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Ins="0" rtlCol="0" anchor="ctr"/>
            <a:lstStyle/>
            <a:p>
              <a:pPr algn="ctr" defTabSz="914378"/>
              <a:r>
                <a:rPr lang="en-US" sz="1200" b="1" kern="0" dirty="0">
                  <a:solidFill>
                    <a:schemeClr val="bg1"/>
                  </a:solidFill>
                </a:rPr>
                <a:t>SaaS</a:t>
              </a:r>
            </a:p>
            <a:p>
              <a:pPr algn="ctr" defTabSz="914378"/>
              <a:r>
                <a:rPr lang="en-US" sz="1200" b="1" kern="0" dirty="0">
                  <a:solidFill>
                    <a:schemeClr val="bg1"/>
                  </a:solidFill>
                </a:rPr>
                <a:t>Service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72FDE-F15D-47D6-94FC-E67F3A88D1F3}"/>
              </a:ext>
            </a:extLst>
          </p:cNvPr>
          <p:cNvGrpSpPr/>
          <p:nvPr/>
        </p:nvGrpSpPr>
        <p:grpSpPr>
          <a:xfrm>
            <a:off x="6198544" y="2064984"/>
            <a:ext cx="1095905" cy="457201"/>
            <a:chOff x="6198544" y="2064984"/>
            <a:chExt cx="1095905" cy="457201"/>
          </a:xfrm>
        </p:grpSpPr>
        <p:sp>
          <p:nvSpPr>
            <p:cNvPr id="100" name="Rectangle: Top Corners Rounded 99">
              <a:extLst>
                <a:ext uri="{FF2B5EF4-FFF2-40B4-BE49-F238E27FC236}">
                  <a16:creationId xmlns:a16="http://schemas.microsoft.com/office/drawing/2014/main" id="{CEA7AB11-993F-406A-ADF0-BE688E5D3D9C}"/>
                </a:ext>
              </a:extLst>
            </p:cNvPr>
            <p:cNvSpPr/>
            <p:nvPr/>
          </p:nvSpPr>
          <p:spPr>
            <a:xfrm rot="16200000">
              <a:off x="6061384" y="2202145"/>
              <a:ext cx="457200" cy="182880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25" b="1" dirty="0">
                  <a:solidFill>
                    <a:schemeClr val="tx1"/>
                  </a:solidFill>
                </a:rPr>
                <a:t>REST</a:t>
              </a:r>
            </a:p>
          </p:txBody>
        </p:sp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D2D8AAEF-0188-4B36-BE73-2AD8C0FEF865}"/>
                </a:ext>
              </a:extLst>
            </p:cNvPr>
            <p:cNvSpPr/>
            <p:nvPr/>
          </p:nvSpPr>
          <p:spPr>
            <a:xfrm rot="5400000">
              <a:off x="6608649" y="1836384"/>
              <a:ext cx="457200" cy="914400"/>
            </a:xfrm>
            <a:prstGeom prst="round2SameRect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Ins="0" rtlCol="0" anchor="ctr"/>
            <a:lstStyle/>
            <a:p>
              <a:pPr algn="ctr" defTabSz="914378"/>
              <a:r>
                <a:rPr lang="en-US" sz="1200" b="1" kern="0" dirty="0">
                  <a:solidFill>
                    <a:schemeClr val="bg1"/>
                  </a:solidFill>
                </a:rPr>
                <a:t>SaaS</a:t>
              </a:r>
            </a:p>
            <a:p>
              <a:pPr algn="ctr" defTabSz="914378"/>
              <a:r>
                <a:rPr lang="en-US" sz="1200" b="1" kern="0" dirty="0">
                  <a:solidFill>
                    <a:schemeClr val="bg1"/>
                  </a:solidFill>
                </a:rPr>
                <a:t>Service</a:t>
              </a: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290FD1-E189-4354-9B37-C6604C4CD817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1339381" y="2474383"/>
            <a:ext cx="869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A09B5BD-27B1-47B3-BE22-0052907D25B6}"/>
              </a:ext>
            </a:extLst>
          </p:cNvPr>
          <p:cNvGrpSpPr/>
          <p:nvPr/>
        </p:nvGrpSpPr>
        <p:grpSpPr>
          <a:xfrm>
            <a:off x="1635828" y="2268643"/>
            <a:ext cx="410687" cy="411480"/>
            <a:chOff x="1635828" y="2268643"/>
            <a:chExt cx="410687" cy="411480"/>
          </a:xfrm>
        </p:grpSpPr>
        <p:pic>
          <p:nvPicPr>
            <p:cNvPr id="109" name="Picture 19" descr="C:\Users\stennem\Desktop\shield_shape.png">
              <a:extLst>
                <a:ext uri="{FF2B5EF4-FFF2-40B4-BE49-F238E27FC236}">
                  <a16:creationId xmlns:a16="http://schemas.microsoft.com/office/drawing/2014/main" id="{38350163-528F-43EF-A8EA-F448951C4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828" y="2268643"/>
              <a:ext cx="410687" cy="411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4" descr="Lock 2 icons">
              <a:extLst>
                <a:ext uri="{FF2B5EF4-FFF2-40B4-BE49-F238E27FC236}">
                  <a16:creationId xmlns:a16="http://schemas.microsoft.com/office/drawing/2014/main" id="{B7672B90-5028-46CC-A7B2-EDEE2479D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871" y="2333956"/>
              <a:ext cx="2286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23080BA-55F7-40A8-B212-B64A0CED76A1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1262301" y="3216583"/>
            <a:ext cx="9467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96CB3B6-C967-4972-B5FF-E39A2962B7CB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308021" y="3959911"/>
            <a:ext cx="9010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95E998-3BD3-4538-8F53-3D61D5269B1D}"/>
              </a:ext>
            </a:extLst>
          </p:cNvPr>
          <p:cNvGrpSpPr/>
          <p:nvPr/>
        </p:nvGrpSpPr>
        <p:grpSpPr>
          <a:xfrm>
            <a:off x="1635828" y="3754171"/>
            <a:ext cx="410687" cy="411480"/>
            <a:chOff x="1635828" y="3754171"/>
            <a:chExt cx="410687" cy="411480"/>
          </a:xfrm>
        </p:grpSpPr>
        <p:pic>
          <p:nvPicPr>
            <p:cNvPr id="35" name="Picture 19" descr="C:\Users\stennem\Desktop\shield_shape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828" y="3754171"/>
              <a:ext cx="410687" cy="411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 descr="Lock 2 ic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871" y="3815403"/>
              <a:ext cx="2286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FC21B5-DE6A-48DC-9D5F-C7FF9BB0199D}"/>
              </a:ext>
            </a:extLst>
          </p:cNvPr>
          <p:cNvGrpSpPr/>
          <p:nvPr/>
        </p:nvGrpSpPr>
        <p:grpSpPr>
          <a:xfrm>
            <a:off x="1635828" y="3010843"/>
            <a:ext cx="410687" cy="411480"/>
            <a:chOff x="1635828" y="3010843"/>
            <a:chExt cx="410687" cy="411480"/>
          </a:xfrm>
        </p:grpSpPr>
        <p:pic>
          <p:nvPicPr>
            <p:cNvPr id="104" name="Picture 19" descr="C:\Users\stennem\Desktop\shield_shape.png">
              <a:extLst>
                <a:ext uri="{FF2B5EF4-FFF2-40B4-BE49-F238E27FC236}">
                  <a16:creationId xmlns:a16="http://schemas.microsoft.com/office/drawing/2014/main" id="{87548735-6849-43ED-AAB6-BC2F49D40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828" y="3010843"/>
              <a:ext cx="410687" cy="411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4" descr="Lock 2 icons">
              <a:extLst>
                <a:ext uri="{FF2B5EF4-FFF2-40B4-BE49-F238E27FC236}">
                  <a16:creationId xmlns:a16="http://schemas.microsoft.com/office/drawing/2014/main" id="{5ACCD57F-6BFA-400D-807C-4FF0FFCC5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871" y="3076156"/>
              <a:ext cx="2286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0D4D41-F5D6-466F-92C8-DD3F4CB90CBE}"/>
              </a:ext>
            </a:extLst>
          </p:cNvPr>
          <p:cNvCxnSpPr>
            <a:cxnSpLocks/>
            <a:stCxn id="93" idx="0"/>
            <a:endCxn id="15" idx="2"/>
          </p:cNvCxnSpPr>
          <p:nvPr/>
        </p:nvCxnSpPr>
        <p:spPr>
          <a:xfrm flipH="1" flipV="1">
            <a:off x="3865868" y="4868097"/>
            <a:ext cx="1" cy="241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Building">
            <a:extLst>
              <a:ext uri="{FF2B5EF4-FFF2-40B4-BE49-F238E27FC236}">
                <a16:creationId xmlns:a16="http://schemas.microsoft.com/office/drawing/2014/main" id="{7721EE00-ACCE-42E8-8CCA-046C84D7D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362" y="3652263"/>
            <a:ext cx="548640" cy="548640"/>
          </a:xfrm>
          <a:prstGeom prst="rect">
            <a:avLst/>
          </a:prstGeom>
        </p:spPr>
      </p:pic>
      <p:pic>
        <p:nvPicPr>
          <p:cNvPr id="18" name="Graphic 17" descr="Laptop">
            <a:extLst>
              <a:ext uri="{FF2B5EF4-FFF2-40B4-BE49-F238E27FC236}">
                <a16:creationId xmlns:a16="http://schemas.microsoft.com/office/drawing/2014/main" id="{F2253A0D-1C80-4FBA-964E-82A104BD0D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1362" y="2201562"/>
            <a:ext cx="548640" cy="548640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C1B684A6-52FD-48B4-AD91-162620477E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1362" y="291825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05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D11-B37F-49CE-A271-259CFDDDB0BC}" type="datetime1">
              <a:rPr lang="en-GB" smtClean="0"/>
              <a:t>06/04/2021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</a:t>
            </a:r>
            <a:r>
              <a:rPr lang="en-US" dirty="0"/>
              <a:t>Software as a Service (SaaS) Overview</a:t>
            </a:r>
            <a:endParaRPr lang="en-GB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6375053" y="1382465"/>
            <a:ext cx="3840480" cy="4457700"/>
          </a:xfrm>
          <a:prstGeom prst="roundRect">
            <a:avLst>
              <a:gd name="adj" fmla="val 5076"/>
            </a:avLst>
          </a:prstGeom>
          <a:noFill/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t"/>
          <a:lstStyle/>
          <a:p>
            <a:pPr marL="86915" algn="ctr">
              <a:spcBef>
                <a:spcPts val="450"/>
              </a:spcBef>
              <a:buClr>
                <a:srgbClr val="ED1951"/>
              </a:buClr>
              <a:tabLst>
                <a:tab pos="173831" algn="l"/>
              </a:tabLst>
              <a:defRPr/>
            </a:pPr>
            <a:r>
              <a:rPr lang="en-US" sz="1350" b="1" kern="0" spc="225" dirty="0">
                <a:solidFill>
                  <a:schemeClr val="accent1"/>
                </a:solidFill>
              </a:rPr>
              <a:t>API MANAGEMENT</a:t>
            </a:r>
          </a:p>
          <a:p>
            <a:pPr marL="214313" indent="-214313" fontAlgn="base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173831" algn="l"/>
              </a:tabLst>
              <a:defRPr/>
            </a:pPr>
            <a:r>
              <a:rPr lang="en-US" sz="1200" dirty="0"/>
              <a:t>We are using the Apigee platform to develop and manage the APIs we expose to clients.  </a:t>
            </a:r>
          </a:p>
          <a:p>
            <a:pPr marL="214313" indent="-214313" fontAlgn="base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173831" algn="l"/>
              </a:tabLst>
              <a:defRPr/>
            </a:pPr>
            <a:r>
              <a:rPr lang="en-US" sz="1200" dirty="0"/>
              <a:t>Apigee securely protects our services and monitors the services to ensure scalability.  </a:t>
            </a:r>
          </a:p>
          <a:p>
            <a:pPr marL="214313" indent="-214313" fontAlgn="base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173831" algn="l"/>
              </a:tabLst>
              <a:defRPr/>
            </a:pPr>
            <a:r>
              <a:rPr lang="en-US" sz="1200" dirty="0"/>
              <a:t>Clients are required to register to use our APIs and Apigee will manage the authentication process each time they are accessed. </a:t>
            </a:r>
          </a:p>
          <a:p>
            <a:pPr marL="214313" indent="-214313" fontAlgn="base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173831" algn="l"/>
              </a:tabLst>
              <a:defRPr/>
            </a:pPr>
            <a:r>
              <a:rPr lang="en-US" sz="1200" dirty="0"/>
              <a:t> This configuration allows us to change our SaaS services without impacting public APIs.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37839" y="1828235"/>
            <a:ext cx="4251960" cy="3566160"/>
            <a:chOff x="285119" y="2515960"/>
            <a:chExt cx="5669280" cy="4754880"/>
          </a:xfrm>
        </p:grpSpPr>
        <p:sp>
          <p:nvSpPr>
            <p:cNvPr id="22" name="Rectangle: Rounded Corners 21"/>
            <p:cNvSpPr/>
            <p:nvPr/>
          </p:nvSpPr>
          <p:spPr>
            <a:xfrm>
              <a:off x="285119" y="2515960"/>
              <a:ext cx="5669280" cy="4754880"/>
            </a:xfrm>
            <a:prstGeom prst="roundRect">
              <a:avLst>
                <a:gd name="adj" fmla="val 3334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4290" bIns="0" rtlCol="0" anchor="t"/>
            <a:lstStyle/>
            <a:p>
              <a:pPr algn="ctr"/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1474004" y="2653120"/>
              <a:ext cx="3108960" cy="3200400"/>
            </a:xfrm>
            <a:prstGeom prst="roundRect">
              <a:avLst>
                <a:gd name="adj" fmla="val 201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 defTabSz="914378"/>
              <a:endParaRPr lang="en-GB" sz="900" b="1" kern="0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Apigee logo.sv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468" y="2750514"/>
              <a:ext cx="914400" cy="315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: Rounded Corners 18"/>
            <p:cNvSpPr/>
            <p:nvPr/>
          </p:nvSpPr>
          <p:spPr>
            <a:xfrm>
              <a:off x="1816270" y="3351432"/>
              <a:ext cx="914400" cy="457200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API</a:t>
              </a:r>
            </a:p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Product A</a:t>
              </a:r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1816270" y="4191962"/>
              <a:ext cx="914400" cy="457200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API</a:t>
              </a:r>
            </a:p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Product B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837862" y="5032492"/>
              <a:ext cx="914400" cy="457200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API</a:t>
              </a:r>
            </a:p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Product C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3448818" y="3253458"/>
              <a:ext cx="914400" cy="457200"/>
            </a:xfrm>
            <a:prstGeom prst="round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API</a:t>
              </a:r>
            </a:p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Proxy 1</a:t>
              </a:r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3449442" y="3905823"/>
              <a:ext cx="914400" cy="457200"/>
            </a:xfrm>
            <a:prstGeom prst="round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API</a:t>
              </a:r>
            </a:p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Proxy 2</a:t>
              </a:r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3464769" y="4558188"/>
              <a:ext cx="914400" cy="457200"/>
            </a:xfrm>
            <a:prstGeom prst="round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API</a:t>
              </a:r>
            </a:p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Proxy 3</a:t>
              </a:r>
            </a:p>
          </p:txBody>
        </p:sp>
        <p:sp>
          <p:nvSpPr>
            <p:cNvPr id="30" name="Rectangle: Rounded Corners 29"/>
            <p:cNvSpPr/>
            <p:nvPr/>
          </p:nvSpPr>
          <p:spPr>
            <a:xfrm>
              <a:off x="3464769" y="5210553"/>
              <a:ext cx="914400" cy="457200"/>
            </a:xfrm>
            <a:prstGeom prst="round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API</a:t>
              </a:r>
            </a:p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Proxy 4</a:t>
              </a:r>
            </a:p>
          </p:txBody>
        </p:sp>
        <p:cxnSp>
          <p:nvCxnSpPr>
            <p:cNvPr id="6" name="Straight Connector 5"/>
            <p:cNvCxnSpPr>
              <a:stCxn id="19" idx="3"/>
              <a:endCxn id="26" idx="1"/>
            </p:cNvCxnSpPr>
            <p:nvPr/>
          </p:nvCxnSpPr>
          <p:spPr>
            <a:xfrm flipV="1">
              <a:off x="2730670" y="3482058"/>
              <a:ext cx="718148" cy="97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26" descr="Mobile 1 icons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69" y="4146242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4" descr="http://www.swykonline.com/images/home/laptop-icon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49" y="3340693"/>
              <a:ext cx="640080" cy="478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4" descr="Building 3 icons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49" y="4940320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Straight Arrow Connector 10"/>
            <p:cNvCxnSpPr>
              <a:stCxn id="32" idx="3"/>
              <a:endCxn id="19" idx="1"/>
            </p:cNvCxnSpPr>
            <p:nvPr/>
          </p:nvCxnSpPr>
          <p:spPr>
            <a:xfrm>
              <a:off x="992129" y="3580032"/>
              <a:ext cx="8241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1" idx="3"/>
              <a:endCxn id="20" idx="1"/>
            </p:cNvCxnSpPr>
            <p:nvPr/>
          </p:nvCxnSpPr>
          <p:spPr>
            <a:xfrm>
              <a:off x="946409" y="4420562"/>
              <a:ext cx="8698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3" idx="3"/>
              <a:endCxn id="24" idx="1"/>
            </p:cNvCxnSpPr>
            <p:nvPr/>
          </p:nvCxnSpPr>
          <p:spPr>
            <a:xfrm>
              <a:off x="992129" y="5260360"/>
              <a:ext cx="845733" cy="7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1249757" y="3358777"/>
              <a:ext cx="456319" cy="457200"/>
              <a:chOff x="-1875227" y="4900181"/>
              <a:chExt cx="456319" cy="457200"/>
            </a:xfrm>
          </p:grpSpPr>
          <p:pic>
            <p:nvPicPr>
              <p:cNvPr id="35" name="Picture 19" descr="C:\Users\stennem\Desktop\shield_shap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75227" y="4900181"/>
                <a:ext cx="456319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4" descr="Lock 2 icons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761368" y="4981823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1249757" y="4198832"/>
              <a:ext cx="456319" cy="457200"/>
              <a:chOff x="-1875227" y="4900181"/>
              <a:chExt cx="456319" cy="457200"/>
            </a:xfrm>
          </p:grpSpPr>
          <p:pic>
            <p:nvPicPr>
              <p:cNvPr id="44" name="Picture 19" descr="C:\Users\stennem\Desktop\shield_shap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75227" y="4900181"/>
                <a:ext cx="456319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4" descr="Lock 2 icons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761368" y="4981823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6" name="Group 45"/>
            <p:cNvGrpSpPr/>
            <p:nvPr/>
          </p:nvGrpSpPr>
          <p:grpSpPr>
            <a:xfrm>
              <a:off x="1249757" y="5049773"/>
              <a:ext cx="456319" cy="457200"/>
              <a:chOff x="-1875227" y="4900181"/>
              <a:chExt cx="456319" cy="457200"/>
            </a:xfrm>
          </p:grpSpPr>
          <p:pic>
            <p:nvPicPr>
              <p:cNvPr id="47" name="Picture 19" descr="C:\Users\stennem\Desktop\shield_shap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75227" y="4900181"/>
                <a:ext cx="456319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4" descr="Lock 2 icons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761368" y="4981823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50" name="Straight Connector 49"/>
            <p:cNvCxnSpPr>
              <a:stCxn id="19" idx="3"/>
              <a:endCxn id="29" idx="1"/>
            </p:cNvCxnSpPr>
            <p:nvPr/>
          </p:nvCxnSpPr>
          <p:spPr>
            <a:xfrm>
              <a:off x="2730670" y="3580032"/>
              <a:ext cx="734099" cy="12067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4" idx="3"/>
              <a:endCxn id="28" idx="1"/>
            </p:cNvCxnSpPr>
            <p:nvPr/>
          </p:nvCxnSpPr>
          <p:spPr>
            <a:xfrm flipV="1">
              <a:off x="2752262" y="4134423"/>
              <a:ext cx="697180" cy="1126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4" idx="3"/>
              <a:endCxn id="30" idx="1"/>
            </p:cNvCxnSpPr>
            <p:nvPr/>
          </p:nvCxnSpPr>
          <p:spPr>
            <a:xfrm>
              <a:off x="2752262" y="5261092"/>
              <a:ext cx="712507" cy="1780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4" idx="3"/>
              <a:endCxn id="29" idx="1"/>
            </p:cNvCxnSpPr>
            <p:nvPr/>
          </p:nvCxnSpPr>
          <p:spPr>
            <a:xfrm flipV="1">
              <a:off x="2752262" y="4786788"/>
              <a:ext cx="712507" cy="474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0" idx="3"/>
              <a:endCxn id="29" idx="1"/>
            </p:cNvCxnSpPr>
            <p:nvPr/>
          </p:nvCxnSpPr>
          <p:spPr>
            <a:xfrm>
              <a:off x="2730670" y="4420562"/>
              <a:ext cx="734099" cy="3662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4800333" y="5210553"/>
              <a:ext cx="1097280" cy="457200"/>
              <a:chOff x="2258920" y="6399637"/>
              <a:chExt cx="1097280" cy="457200"/>
            </a:xfrm>
          </p:grpSpPr>
          <p:sp>
            <p:nvSpPr>
              <p:cNvPr id="62" name="Rectangle: Top Corners Rounded 61"/>
              <p:cNvSpPr/>
              <p:nvPr/>
            </p:nvSpPr>
            <p:spPr>
              <a:xfrm rot="16200000">
                <a:off x="2121760" y="6536797"/>
                <a:ext cx="457200" cy="182880"/>
              </a:xfrm>
              <a:prstGeom prst="round2Same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25" b="1" dirty="0">
                    <a:solidFill>
                      <a:schemeClr val="tx1"/>
                    </a:solidFill>
                  </a:rPr>
                  <a:t>REST</a:t>
                </a:r>
              </a:p>
            </p:txBody>
          </p:sp>
          <p:sp>
            <p:nvSpPr>
              <p:cNvPr id="69" name="Rectangle: Top Corners Rounded 68"/>
              <p:cNvSpPr/>
              <p:nvPr/>
            </p:nvSpPr>
            <p:spPr>
              <a:xfrm rot="5400000">
                <a:off x="2670400" y="6171037"/>
                <a:ext cx="457200" cy="914400"/>
              </a:xfrm>
              <a:prstGeom prst="round2SameRect">
                <a:avLst/>
              </a:prstGeom>
              <a:solidFill>
                <a:schemeClr val="accent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825" b="1" dirty="0">
                    <a:solidFill>
                      <a:schemeClr val="bg1"/>
                    </a:solidFill>
                  </a:rPr>
                  <a:t>SaaS</a:t>
                </a:r>
              </a:p>
              <a:p>
                <a:pPr algn="ctr"/>
                <a:r>
                  <a:rPr lang="en-US" sz="825" b="1" dirty="0">
                    <a:solidFill>
                      <a:schemeClr val="bg1"/>
                    </a:solidFill>
                  </a:rPr>
                  <a:t>Service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800333" y="4558188"/>
              <a:ext cx="1097280" cy="457200"/>
              <a:chOff x="2258920" y="6399637"/>
              <a:chExt cx="1097280" cy="457200"/>
            </a:xfrm>
          </p:grpSpPr>
          <p:sp>
            <p:nvSpPr>
              <p:cNvPr id="72" name="Rectangle: Top Corners Rounded 71"/>
              <p:cNvSpPr/>
              <p:nvPr/>
            </p:nvSpPr>
            <p:spPr>
              <a:xfrm rot="16200000">
                <a:off x="2121760" y="6536797"/>
                <a:ext cx="457200" cy="182880"/>
              </a:xfrm>
              <a:prstGeom prst="round2Same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25" b="1" dirty="0">
                    <a:solidFill>
                      <a:schemeClr val="tx1"/>
                    </a:solidFill>
                  </a:rPr>
                  <a:t>REST</a:t>
                </a:r>
              </a:p>
            </p:txBody>
          </p:sp>
          <p:sp>
            <p:nvSpPr>
              <p:cNvPr id="73" name="Rectangle: Top Corners Rounded 72"/>
              <p:cNvSpPr/>
              <p:nvPr/>
            </p:nvSpPr>
            <p:spPr>
              <a:xfrm rot="5400000">
                <a:off x="2670400" y="6171037"/>
                <a:ext cx="457200" cy="914400"/>
              </a:xfrm>
              <a:prstGeom prst="round2SameRect">
                <a:avLst/>
              </a:prstGeom>
              <a:solidFill>
                <a:schemeClr val="accent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825" b="1" dirty="0">
                    <a:solidFill>
                      <a:schemeClr val="bg1"/>
                    </a:solidFill>
                  </a:rPr>
                  <a:t>SaaS</a:t>
                </a:r>
              </a:p>
              <a:p>
                <a:pPr algn="ctr"/>
                <a:r>
                  <a:rPr lang="en-US" sz="825" b="1" dirty="0">
                    <a:solidFill>
                      <a:schemeClr val="bg1"/>
                    </a:solidFill>
                  </a:rPr>
                  <a:t>Service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800333" y="3905823"/>
              <a:ext cx="1097280" cy="457200"/>
              <a:chOff x="2258920" y="6399637"/>
              <a:chExt cx="1097280" cy="457200"/>
            </a:xfrm>
          </p:grpSpPr>
          <p:sp>
            <p:nvSpPr>
              <p:cNvPr id="75" name="Rectangle: Top Corners Rounded 74"/>
              <p:cNvSpPr/>
              <p:nvPr/>
            </p:nvSpPr>
            <p:spPr>
              <a:xfrm rot="16200000">
                <a:off x="2121760" y="6536797"/>
                <a:ext cx="457200" cy="182880"/>
              </a:xfrm>
              <a:prstGeom prst="round2Same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25" b="1" dirty="0">
                    <a:solidFill>
                      <a:schemeClr val="tx1"/>
                    </a:solidFill>
                  </a:rPr>
                  <a:t>REST</a:t>
                </a:r>
              </a:p>
            </p:txBody>
          </p:sp>
          <p:sp>
            <p:nvSpPr>
              <p:cNvPr id="76" name="Rectangle: Top Corners Rounded 75"/>
              <p:cNvSpPr/>
              <p:nvPr/>
            </p:nvSpPr>
            <p:spPr>
              <a:xfrm rot="5400000">
                <a:off x="2670400" y="6171037"/>
                <a:ext cx="457200" cy="914400"/>
              </a:xfrm>
              <a:prstGeom prst="round2SameRect">
                <a:avLst/>
              </a:prstGeom>
              <a:solidFill>
                <a:schemeClr val="accent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825" b="1" dirty="0">
                    <a:solidFill>
                      <a:schemeClr val="bg1"/>
                    </a:solidFill>
                  </a:rPr>
                  <a:t>SaaS</a:t>
                </a:r>
              </a:p>
              <a:p>
                <a:pPr algn="ctr"/>
                <a:r>
                  <a:rPr lang="en-US" sz="825" b="1" dirty="0">
                    <a:solidFill>
                      <a:schemeClr val="bg1"/>
                    </a:solidFill>
                  </a:rPr>
                  <a:t>Service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800333" y="3253458"/>
              <a:ext cx="1097280" cy="457200"/>
              <a:chOff x="2258920" y="6399637"/>
              <a:chExt cx="1097280" cy="457200"/>
            </a:xfrm>
          </p:grpSpPr>
          <p:sp>
            <p:nvSpPr>
              <p:cNvPr id="78" name="Rectangle: Top Corners Rounded 77"/>
              <p:cNvSpPr/>
              <p:nvPr/>
            </p:nvSpPr>
            <p:spPr>
              <a:xfrm rot="16200000">
                <a:off x="2121760" y="6536797"/>
                <a:ext cx="457200" cy="182880"/>
              </a:xfrm>
              <a:prstGeom prst="round2Same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25" b="1" dirty="0">
                    <a:solidFill>
                      <a:schemeClr val="tx1"/>
                    </a:solidFill>
                  </a:rPr>
                  <a:t>REST</a:t>
                </a:r>
              </a:p>
            </p:txBody>
          </p:sp>
          <p:sp>
            <p:nvSpPr>
              <p:cNvPr id="79" name="Rectangle: Top Corners Rounded 78"/>
              <p:cNvSpPr/>
              <p:nvPr/>
            </p:nvSpPr>
            <p:spPr>
              <a:xfrm rot="5400000">
                <a:off x="2670400" y="6171037"/>
                <a:ext cx="457200" cy="914400"/>
              </a:xfrm>
              <a:prstGeom prst="round2SameRect">
                <a:avLst/>
              </a:prstGeom>
              <a:solidFill>
                <a:schemeClr val="accent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825" b="1" dirty="0">
                    <a:solidFill>
                      <a:schemeClr val="bg1"/>
                    </a:solidFill>
                  </a:rPr>
                  <a:t>SaaS</a:t>
                </a:r>
              </a:p>
              <a:p>
                <a:pPr algn="ctr"/>
                <a:r>
                  <a:rPr lang="en-US" sz="825" b="1" dirty="0">
                    <a:solidFill>
                      <a:schemeClr val="bg1"/>
                    </a:solidFill>
                  </a:rPr>
                  <a:t>Service</a:t>
                </a:r>
              </a:p>
            </p:txBody>
          </p:sp>
        </p:grpSp>
        <p:cxnSp>
          <p:nvCxnSpPr>
            <p:cNvPr id="67" name="Straight Arrow Connector 66"/>
            <p:cNvCxnSpPr>
              <a:stCxn id="26" idx="3"/>
              <a:endCxn id="78" idx="3"/>
            </p:cNvCxnSpPr>
            <p:nvPr/>
          </p:nvCxnSpPr>
          <p:spPr>
            <a:xfrm>
              <a:off x="4363218" y="3482058"/>
              <a:ext cx="4371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28" idx="3"/>
              <a:endCxn id="75" idx="3"/>
            </p:cNvCxnSpPr>
            <p:nvPr/>
          </p:nvCxnSpPr>
          <p:spPr>
            <a:xfrm>
              <a:off x="4363842" y="4134423"/>
              <a:ext cx="4364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9" idx="3"/>
              <a:endCxn id="72" idx="3"/>
            </p:cNvCxnSpPr>
            <p:nvPr/>
          </p:nvCxnSpPr>
          <p:spPr>
            <a:xfrm>
              <a:off x="4379169" y="4786788"/>
              <a:ext cx="421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30" idx="3"/>
              <a:endCxn id="62" idx="3"/>
            </p:cNvCxnSpPr>
            <p:nvPr/>
          </p:nvCxnSpPr>
          <p:spPr>
            <a:xfrm>
              <a:off x="4379169" y="5439153"/>
              <a:ext cx="421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: Rounded Corners 92"/>
            <p:cNvSpPr/>
            <p:nvPr/>
          </p:nvSpPr>
          <p:spPr>
            <a:xfrm>
              <a:off x="1474004" y="6199812"/>
              <a:ext cx="3108960" cy="914400"/>
            </a:xfrm>
            <a:prstGeom prst="roundRect">
              <a:avLst>
                <a:gd name="adj" fmla="val 677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/>
            <a:lstStyle/>
            <a:p>
              <a:pPr algn="ctr" defTabSz="914378"/>
              <a:r>
                <a:rPr lang="en-GB" sz="900" b="1" kern="0" dirty="0">
                  <a:solidFill>
                    <a:schemeClr val="tx1"/>
                  </a:solidFill>
                </a:rPr>
                <a:t>MANAGEMENT UI</a:t>
              </a:r>
            </a:p>
          </p:txBody>
        </p:sp>
        <p:sp>
          <p:nvSpPr>
            <p:cNvPr id="94" name="Rectangle: Rounded Corners 93"/>
            <p:cNvSpPr/>
            <p:nvPr/>
          </p:nvSpPr>
          <p:spPr>
            <a:xfrm>
              <a:off x="1592216" y="6521565"/>
              <a:ext cx="914400" cy="457200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Analytics &amp; Monitoring</a:t>
              </a:r>
            </a:p>
          </p:txBody>
        </p:sp>
        <p:sp>
          <p:nvSpPr>
            <p:cNvPr id="95" name="Rectangle: Rounded Corners 94"/>
            <p:cNvSpPr/>
            <p:nvPr/>
          </p:nvSpPr>
          <p:spPr>
            <a:xfrm>
              <a:off x="2582753" y="6521565"/>
              <a:ext cx="914400" cy="457200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Developer Services</a:t>
              </a:r>
            </a:p>
          </p:txBody>
        </p:sp>
        <p:sp>
          <p:nvSpPr>
            <p:cNvPr id="96" name="Rectangle: Rounded Corners 95"/>
            <p:cNvSpPr/>
            <p:nvPr/>
          </p:nvSpPr>
          <p:spPr>
            <a:xfrm>
              <a:off x="3537194" y="6521565"/>
              <a:ext cx="914400" cy="457200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API</a:t>
              </a:r>
            </a:p>
            <a:p>
              <a:pPr algn="ctr" defTabSz="914378"/>
              <a:r>
                <a:rPr lang="en-GB" sz="825" b="1" kern="0" dirty="0">
                  <a:solidFill>
                    <a:schemeClr val="bg1"/>
                  </a:solidFill>
                </a:rPr>
                <a:t>Services</a:t>
              </a:r>
            </a:p>
          </p:txBody>
        </p:sp>
        <p:cxnSp>
          <p:nvCxnSpPr>
            <p:cNvPr id="97" name="Straight Arrow Connector 96"/>
            <p:cNvCxnSpPr>
              <a:stCxn id="93" idx="0"/>
              <a:endCxn id="15" idx="2"/>
            </p:cNvCxnSpPr>
            <p:nvPr/>
          </p:nvCxnSpPr>
          <p:spPr>
            <a:xfrm flipV="1">
              <a:off x="3028484" y="5853520"/>
              <a:ext cx="0" cy="3462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E4395AF0-673B-47D7-84E4-5A27E62A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Sophisticated API management tools facilitate connecting to our SaaS applications and data</a:t>
            </a:r>
          </a:p>
        </p:txBody>
      </p:sp>
    </p:spTree>
    <p:extLst>
      <p:ext uri="{BB962C8B-B14F-4D97-AF65-F5344CB8AC3E}">
        <p14:creationId xmlns:p14="http://schemas.microsoft.com/office/powerpoint/2010/main" val="3575661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227B-B3FA-42B0-854F-0479D60A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We are using capabilities from PowerCurve to develop the cloud-based solutions that run on the Experian One platform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ECCEA7-8AEB-44DB-A98B-EB99C0B40544}"/>
              </a:ext>
            </a:extLst>
          </p:cNvPr>
          <p:cNvSpPr/>
          <p:nvPr/>
        </p:nvSpPr>
        <p:spPr>
          <a:xfrm>
            <a:off x="478601" y="1600538"/>
            <a:ext cx="5989106" cy="4206240"/>
          </a:xfrm>
          <a:prstGeom prst="roundRect">
            <a:avLst>
              <a:gd name="adj" fmla="val 5169"/>
            </a:avLst>
          </a:prstGeom>
          <a:solidFill>
            <a:schemeClr val="bg2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5B665-6FED-4FEB-B63D-03EB75242EE4}"/>
              </a:ext>
            </a:extLst>
          </p:cNvPr>
          <p:cNvSpPr txBox="1"/>
          <p:nvPr/>
        </p:nvSpPr>
        <p:spPr>
          <a:xfrm>
            <a:off x="819381" y="1779221"/>
            <a:ext cx="5276619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b="1" dirty="0">
                <a:solidFill>
                  <a:schemeClr val="accent1"/>
                </a:solidFill>
              </a:rPr>
              <a:t>We started our cloud transition by putting PowerCurve</a:t>
            </a:r>
            <a:r>
              <a:rPr lang="en-GB" sz="2000" b="1" baseline="30000" dirty="0">
                <a:solidFill>
                  <a:schemeClr val="accent1"/>
                </a:solidFill>
              </a:rPr>
              <a:t>®</a:t>
            </a:r>
            <a:r>
              <a:rPr lang="en-GB" sz="2000" b="1" dirty="0">
                <a:solidFill>
                  <a:schemeClr val="accent1"/>
                </a:solidFill>
              </a:rPr>
              <a:t> Originations inside containers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80F90-85B2-4740-8C3E-FDC4B351D733}"/>
              </a:ext>
            </a:extLst>
          </p:cNvPr>
          <p:cNvSpPr/>
          <p:nvPr/>
        </p:nvSpPr>
        <p:spPr>
          <a:xfrm>
            <a:off x="6787961" y="1600538"/>
            <a:ext cx="4920580" cy="42062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PowerCurve</a:t>
            </a:r>
            <a:r>
              <a:rPr lang="en-GB" baseline="30000" dirty="0">
                <a:solidFill>
                  <a:schemeClr val="tx1"/>
                </a:solidFill>
              </a:rPr>
              <a:t>®</a:t>
            </a:r>
            <a:r>
              <a:rPr lang="en-GB" dirty="0">
                <a:solidFill>
                  <a:schemeClr val="tx1"/>
                </a:solidFill>
              </a:rPr>
              <a:t> Originations was first but we can put any application in containers</a:t>
            </a:r>
          </a:p>
          <a:p>
            <a:pPr marL="285750" indent="-285750"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The platform is agnostic to the type of application</a:t>
            </a:r>
          </a:p>
          <a:p>
            <a:pPr marL="285750" indent="-285750"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“containerise”, capabilities from our traditional software products have been rebuilt as smaller standalone services</a:t>
            </a:r>
          </a:p>
          <a:p>
            <a:pPr marL="285750" indent="-285750"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These individual services or “micro capabilities” can be used in isolation or combined with other capabilities to solve new challenges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D81446F-9377-4E9F-A40A-6B2F9A0C1A63}"/>
              </a:ext>
            </a:extLst>
          </p:cNvPr>
          <p:cNvSpPr/>
          <p:nvPr/>
        </p:nvSpPr>
        <p:spPr>
          <a:xfrm>
            <a:off x="1484440" y="3378229"/>
            <a:ext cx="3823539" cy="1930405"/>
          </a:xfrm>
          <a:prstGeom prst="cube">
            <a:avLst/>
          </a:prstGeom>
          <a:solidFill>
            <a:schemeClr val="accent1"/>
          </a:solidFill>
          <a:ln w="57150">
            <a:solidFill>
              <a:schemeClr val="bg1"/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F2285-3204-4F50-AFA7-B4F658CEDAC0}"/>
              </a:ext>
            </a:extLst>
          </p:cNvPr>
          <p:cNvSpPr txBox="1"/>
          <p:nvPr/>
        </p:nvSpPr>
        <p:spPr>
          <a:xfrm>
            <a:off x="1887729" y="4170556"/>
            <a:ext cx="2606211" cy="89794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ctr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PowerCurve</a:t>
            </a:r>
            <a:r>
              <a:rPr lang="en-US" sz="2800" b="1" baseline="30000" dirty="0">
                <a:solidFill>
                  <a:schemeClr val="bg1"/>
                </a:solidFill>
              </a:rPr>
              <a:t>®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Originations</a:t>
            </a:r>
          </a:p>
        </p:txBody>
      </p:sp>
    </p:spTree>
    <p:extLst>
      <p:ext uri="{BB962C8B-B14F-4D97-AF65-F5344CB8AC3E}">
        <p14:creationId xmlns:p14="http://schemas.microsoft.com/office/powerpoint/2010/main" val="122998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6281-30A8-4803-A519-8D882D56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When it comes to moving to the cloud, many clients are no longer in a state of uncertainty… they now consider the cloud an imperative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C6C8E3-4E3C-470C-BD16-3459E0513A6F}"/>
              </a:ext>
            </a:extLst>
          </p:cNvPr>
          <p:cNvSpPr/>
          <p:nvPr/>
        </p:nvSpPr>
        <p:spPr>
          <a:xfrm>
            <a:off x="466801" y="1616950"/>
            <a:ext cx="11257200" cy="4206240"/>
          </a:xfrm>
          <a:prstGeom prst="roundRect">
            <a:avLst>
              <a:gd name="adj" fmla="val 8946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05A8FADA-5485-4DE7-A988-B7F8091415E0}"/>
              </a:ext>
            </a:extLst>
          </p:cNvPr>
          <p:cNvSpPr/>
          <p:nvPr/>
        </p:nvSpPr>
        <p:spPr>
          <a:xfrm>
            <a:off x="8296857" y="2513259"/>
            <a:ext cx="3200400" cy="2743200"/>
          </a:xfrm>
          <a:prstGeom prst="wedgeRoundRectCallout">
            <a:avLst>
              <a:gd name="adj1" fmla="val 20437"/>
              <a:gd name="adj2" fmla="val 62500"/>
              <a:gd name="adj3" fmla="val 16667"/>
            </a:avLst>
          </a:prstGeom>
          <a:solidFill>
            <a:schemeClr val="accent4"/>
          </a:solidFill>
          <a:ln w="635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“We are in the </a:t>
            </a: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same place as everybody else about moving towards the cloud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...Do we really want to build something in-house?”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F8E0A3-8C55-42C2-AFD6-91465E0B1161}"/>
              </a:ext>
            </a:extLst>
          </p:cNvPr>
          <p:cNvSpPr txBox="1"/>
          <p:nvPr/>
        </p:nvSpPr>
        <p:spPr>
          <a:xfrm>
            <a:off x="921240" y="1784619"/>
            <a:ext cx="4846320" cy="457200"/>
          </a:xfrm>
          <a:prstGeom prst="rect">
            <a:avLst/>
          </a:prstGeom>
          <a:noFill/>
        </p:spPr>
        <p:txBody>
          <a:bodyPr wrap="square" lIns="0" tIns="0" rIns="0" bIns="0" numCol="1" spcCol="151200" rtlCol="0" anchor="ctr">
            <a:spAutoFit/>
          </a:bodyPr>
          <a:lstStyle/>
          <a:p>
            <a:r>
              <a:rPr lang="en-US" sz="2400" b="1" dirty="0"/>
              <a:t>Clients on moving to the cloud…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EBE7E-6D7F-4FF1-85F8-A9DBF42C1B8A}"/>
              </a:ext>
            </a:extLst>
          </p:cNvPr>
          <p:cNvSpPr txBox="1"/>
          <p:nvPr/>
        </p:nvSpPr>
        <p:spPr>
          <a:xfrm>
            <a:off x="639132" y="6011998"/>
            <a:ext cx="920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200" i="1" dirty="0"/>
              <a:t>Source:  Experian buyer persona research (2019). 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81C48125-ABD1-4ACD-86FD-ED7DD51CAB92}"/>
              </a:ext>
            </a:extLst>
          </p:cNvPr>
          <p:cNvSpPr/>
          <p:nvPr/>
        </p:nvSpPr>
        <p:spPr>
          <a:xfrm>
            <a:off x="4588369" y="2513259"/>
            <a:ext cx="3200400" cy="2743200"/>
          </a:xfrm>
          <a:prstGeom prst="wedgeRoundRectCallout">
            <a:avLst>
              <a:gd name="adj1" fmla="val -19127"/>
              <a:gd name="adj2" fmla="val 64158"/>
              <a:gd name="adj3" fmla="val 16667"/>
            </a:avLst>
          </a:prstGeom>
          <a:solidFill>
            <a:schemeClr val="accent2"/>
          </a:solidFill>
          <a:ln w="635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“Initially, we were going with a “hard installation” with service, but </a:t>
            </a: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cloud became absolutely imperative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.”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5473939-DE00-4C41-9629-A638A7380AFD}"/>
              </a:ext>
            </a:extLst>
          </p:cNvPr>
          <p:cNvSpPr/>
          <p:nvPr/>
        </p:nvSpPr>
        <p:spPr>
          <a:xfrm>
            <a:off x="879880" y="2513259"/>
            <a:ext cx="3200400" cy="2743200"/>
          </a:xfrm>
          <a:prstGeom prst="wedgeRoundRectCallou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“We have </a:t>
            </a: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a mandate to move everything onto the cloud. 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…we are on multiple clouds, multiple environments.”</a:t>
            </a:r>
          </a:p>
        </p:txBody>
      </p:sp>
    </p:spTree>
    <p:extLst>
      <p:ext uri="{BB962C8B-B14F-4D97-AF65-F5344CB8AC3E}">
        <p14:creationId xmlns:p14="http://schemas.microsoft.com/office/powerpoint/2010/main" val="195497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6281-30A8-4803-A519-8D882D56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For clients, the business case for cloud is sound - they expect to  accelerate innovation, improve agility, and simplify their IT environment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B1425E-0A7C-4D6D-9BA5-2B8C5CCEFF5E}"/>
              </a:ext>
            </a:extLst>
          </p:cNvPr>
          <p:cNvSpPr/>
          <p:nvPr/>
        </p:nvSpPr>
        <p:spPr>
          <a:xfrm>
            <a:off x="465868" y="1637944"/>
            <a:ext cx="11257200" cy="4206240"/>
          </a:xfrm>
          <a:prstGeom prst="roundRect">
            <a:avLst>
              <a:gd name="adj" fmla="val 8946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4AF27-A50E-479B-8C7B-61934EF1ABFA}"/>
              </a:ext>
            </a:extLst>
          </p:cNvPr>
          <p:cNvSpPr txBox="1"/>
          <p:nvPr/>
        </p:nvSpPr>
        <p:spPr>
          <a:xfrm>
            <a:off x="921240" y="1817087"/>
            <a:ext cx="80287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spc="-30" dirty="0">
                <a:latin typeface="+mj-lt"/>
              </a:rPr>
              <a:t>Clients top reasons for considering cloud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AD066-30C9-420E-8E03-66E118AC64D7}"/>
              </a:ext>
            </a:extLst>
          </p:cNvPr>
          <p:cNvSpPr txBox="1"/>
          <p:nvPr/>
        </p:nvSpPr>
        <p:spPr>
          <a:xfrm>
            <a:off x="672585" y="6001922"/>
            <a:ext cx="920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200" i="1" dirty="0"/>
              <a:t>Source:  Experian market research (2016). Percentage choosing this reason in their top 3 for considering SaaS.  </a:t>
            </a:r>
          </a:p>
        </p:txBody>
      </p:sp>
      <p:sp>
        <p:nvSpPr>
          <p:cNvPr id="15" name="Freeform 44">
            <a:extLst>
              <a:ext uri="{FF2B5EF4-FFF2-40B4-BE49-F238E27FC236}">
                <a16:creationId xmlns:a16="http://schemas.microsoft.com/office/drawing/2014/main" id="{53C30CB8-6DD9-4045-8527-10F7EB6268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7560" y="2791912"/>
            <a:ext cx="1117383" cy="1097280"/>
          </a:xfrm>
          <a:custGeom>
            <a:avLst/>
            <a:gdLst>
              <a:gd name="T0" fmla="*/ 347 w 447"/>
              <a:gd name="T1" fmla="*/ 173 h 439"/>
              <a:gd name="T2" fmla="*/ 295 w 447"/>
              <a:gd name="T3" fmla="*/ 77 h 439"/>
              <a:gd name="T4" fmla="*/ 173 w 447"/>
              <a:gd name="T5" fmla="*/ 75 h 439"/>
              <a:gd name="T6" fmla="*/ 131 w 447"/>
              <a:gd name="T7" fmla="*/ 180 h 439"/>
              <a:gd name="T8" fmla="*/ 162 w 447"/>
              <a:gd name="T9" fmla="*/ 174 h 439"/>
              <a:gd name="T10" fmla="*/ 236 w 447"/>
              <a:gd name="T11" fmla="*/ 122 h 439"/>
              <a:gd name="T12" fmla="*/ 26 w 447"/>
              <a:gd name="T13" fmla="*/ 285 h 439"/>
              <a:gd name="T14" fmla="*/ 26 w 447"/>
              <a:gd name="T15" fmla="*/ 332 h 439"/>
              <a:gd name="T16" fmla="*/ 161 w 447"/>
              <a:gd name="T17" fmla="*/ 323 h 439"/>
              <a:gd name="T18" fmla="*/ 268 w 447"/>
              <a:gd name="T19" fmla="*/ 308 h 439"/>
              <a:gd name="T20" fmla="*/ 223 w 447"/>
              <a:gd name="T21" fmla="*/ 436 h 439"/>
              <a:gd name="T22" fmla="*/ 254 w 447"/>
              <a:gd name="T23" fmla="*/ 426 h 439"/>
              <a:gd name="T24" fmla="*/ 318 w 447"/>
              <a:gd name="T25" fmla="*/ 281 h 439"/>
              <a:gd name="T26" fmla="*/ 292 w 447"/>
              <a:gd name="T27" fmla="*/ 174 h 439"/>
              <a:gd name="T28" fmla="*/ 327 w 447"/>
              <a:gd name="T29" fmla="*/ 225 h 439"/>
              <a:gd name="T30" fmla="*/ 423 w 447"/>
              <a:gd name="T31" fmla="*/ 229 h 439"/>
              <a:gd name="T32" fmla="*/ 440 w 447"/>
              <a:gd name="T33" fmla="*/ 222 h 439"/>
              <a:gd name="T34" fmla="*/ 424 w 447"/>
              <a:gd name="T35" fmla="*/ 182 h 439"/>
              <a:gd name="T36" fmla="*/ 423 w 447"/>
              <a:gd name="T37" fmla="*/ 220 h 439"/>
              <a:gd name="T38" fmla="*/ 311 w 447"/>
              <a:gd name="T39" fmla="*/ 204 h 439"/>
              <a:gd name="T40" fmla="*/ 295 w 447"/>
              <a:gd name="T41" fmla="*/ 158 h 439"/>
              <a:gd name="T42" fmla="*/ 248 w 447"/>
              <a:gd name="T43" fmla="*/ 222 h 439"/>
              <a:gd name="T44" fmla="*/ 312 w 447"/>
              <a:gd name="T45" fmla="*/ 288 h 439"/>
              <a:gd name="T46" fmla="*/ 316 w 447"/>
              <a:gd name="T47" fmla="*/ 310 h 439"/>
              <a:gd name="T48" fmla="*/ 233 w 447"/>
              <a:gd name="T49" fmla="*/ 429 h 439"/>
              <a:gd name="T50" fmla="*/ 224 w 447"/>
              <a:gd name="T51" fmla="*/ 407 h 439"/>
              <a:gd name="T52" fmla="*/ 277 w 447"/>
              <a:gd name="T53" fmla="*/ 303 h 439"/>
              <a:gd name="T54" fmla="*/ 212 w 447"/>
              <a:gd name="T55" fmla="*/ 251 h 439"/>
              <a:gd name="T56" fmla="*/ 153 w 447"/>
              <a:gd name="T57" fmla="*/ 318 h 439"/>
              <a:gd name="T58" fmla="*/ 139 w 447"/>
              <a:gd name="T59" fmla="*/ 325 h 439"/>
              <a:gd name="T60" fmla="*/ 10 w 447"/>
              <a:gd name="T61" fmla="*/ 308 h 439"/>
              <a:gd name="T62" fmla="*/ 128 w 447"/>
              <a:gd name="T63" fmla="*/ 292 h 439"/>
              <a:gd name="T64" fmla="*/ 248 w 447"/>
              <a:gd name="T65" fmla="*/ 121 h 439"/>
              <a:gd name="T66" fmla="*/ 244 w 447"/>
              <a:gd name="T67" fmla="*/ 113 h 439"/>
              <a:gd name="T68" fmla="*/ 201 w 447"/>
              <a:gd name="T69" fmla="*/ 110 h 439"/>
              <a:gd name="T70" fmla="*/ 143 w 447"/>
              <a:gd name="T71" fmla="*/ 175 h 439"/>
              <a:gd name="T72" fmla="*/ 134 w 447"/>
              <a:gd name="T73" fmla="*/ 153 h 439"/>
              <a:gd name="T74" fmla="*/ 197 w 447"/>
              <a:gd name="T75" fmla="*/ 73 h 439"/>
              <a:gd name="T76" fmla="*/ 316 w 447"/>
              <a:gd name="T77" fmla="*/ 104 h 439"/>
              <a:gd name="T78" fmla="*/ 343 w 447"/>
              <a:gd name="T79" fmla="*/ 182 h 439"/>
              <a:gd name="T80" fmla="*/ 423 w 447"/>
              <a:gd name="T81" fmla="*/ 192 h 439"/>
              <a:gd name="T82" fmla="*/ 433 w 447"/>
              <a:gd name="T83" fmla="*/ 216 h 439"/>
              <a:gd name="T84" fmla="*/ 339 w 447"/>
              <a:gd name="T85" fmla="*/ 91 h 439"/>
              <a:gd name="T86" fmla="*/ 378 w 447"/>
              <a:gd name="T87" fmla="*/ 67 h 439"/>
              <a:gd name="T88" fmla="*/ 361 w 447"/>
              <a:gd name="T89" fmla="*/ 5 h 439"/>
              <a:gd name="T90" fmla="*/ 299 w 447"/>
              <a:gd name="T91" fmla="*/ 23 h 439"/>
              <a:gd name="T92" fmla="*/ 317 w 447"/>
              <a:gd name="T93" fmla="*/ 85 h 439"/>
              <a:gd name="T94" fmla="*/ 339 w 447"/>
              <a:gd name="T95" fmla="*/ 9 h 439"/>
              <a:gd name="T96" fmla="*/ 373 w 447"/>
              <a:gd name="T97" fmla="*/ 35 h 439"/>
              <a:gd name="T98" fmla="*/ 339 w 447"/>
              <a:gd name="T99" fmla="*/ 82 h 439"/>
              <a:gd name="T100" fmla="*/ 304 w 447"/>
              <a:gd name="T101" fmla="*/ 55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47" h="439">
                <a:moveTo>
                  <a:pt x="424" y="182"/>
                </a:moveTo>
                <a:cubicBezTo>
                  <a:pt x="347" y="173"/>
                  <a:pt x="347" y="173"/>
                  <a:pt x="347" y="173"/>
                </a:cubicBezTo>
                <a:cubicBezTo>
                  <a:pt x="325" y="102"/>
                  <a:pt x="325" y="102"/>
                  <a:pt x="325" y="102"/>
                </a:cubicBezTo>
                <a:cubicBezTo>
                  <a:pt x="321" y="90"/>
                  <a:pt x="308" y="79"/>
                  <a:pt x="295" y="77"/>
                </a:cubicBezTo>
                <a:cubicBezTo>
                  <a:pt x="198" y="64"/>
                  <a:pt x="198" y="64"/>
                  <a:pt x="198" y="64"/>
                </a:cubicBezTo>
                <a:cubicBezTo>
                  <a:pt x="188" y="62"/>
                  <a:pt x="179" y="67"/>
                  <a:pt x="173" y="75"/>
                </a:cubicBezTo>
                <a:cubicBezTo>
                  <a:pt x="126" y="148"/>
                  <a:pt x="126" y="148"/>
                  <a:pt x="126" y="148"/>
                </a:cubicBezTo>
                <a:cubicBezTo>
                  <a:pt x="118" y="158"/>
                  <a:pt x="120" y="171"/>
                  <a:pt x="131" y="180"/>
                </a:cubicBezTo>
                <a:cubicBezTo>
                  <a:pt x="135" y="183"/>
                  <a:pt x="138" y="185"/>
                  <a:pt x="143" y="185"/>
                </a:cubicBezTo>
                <a:cubicBezTo>
                  <a:pt x="151" y="185"/>
                  <a:pt x="159" y="179"/>
                  <a:pt x="162" y="174"/>
                </a:cubicBezTo>
                <a:cubicBezTo>
                  <a:pt x="206" y="118"/>
                  <a:pt x="206" y="118"/>
                  <a:pt x="206" y="118"/>
                </a:cubicBezTo>
                <a:cubicBezTo>
                  <a:pt x="236" y="122"/>
                  <a:pt x="236" y="122"/>
                  <a:pt x="236" y="122"/>
                </a:cubicBezTo>
                <a:cubicBezTo>
                  <a:pt x="125" y="282"/>
                  <a:pt x="125" y="282"/>
                  <a:pt x="125" y="282"/>
                </a:cubicBezTo>
                <a:cubicBezTo>
                  <a:pt x="26" y="285"/>
                  <a:pt x="26" y="285"/>
                  <a:pt x="26" y="285"/>
                </a:cubicBezTo>
                <a:cubicBezTo>
                  <a:pt x="12" y="285"/>
                  <a:pt x="0" y="295"/>
                  <a:pt x="0" y="308"/>
                </a:cubicBezTo>
                <a:cubicBezTo>
                  <a:pt x="0" y="322"/>
                  <a:pt x="12" y="332"/>
                  <a:pt x="26" y="332"/>
                </a:cubicBezTo>
                <a:cubicBezTo>
                  <a:pt x="139" y="335"/>
                  <a:pt x="139" y="335"/>
                  <a:pt x="139" y="335"/>
                </a:cubicBezTo>
                <a:cubicBezTo>
                  <a:pt x="148" y="335"/>
                  <a:pt x="156" y="330"/>
                  <a:pt x="161" y="323"/>
                </a:cubicBezTo>
                <a:cubicBezTo>
                  <a:pt x="213" y="263"/>
                  <a:pt x="213" y="263"/>
                  <a:pt x="213" y="263"/>
                </a:cubicBezTo>
                <a:cubicBezTo>
                  <a:pt x="268" y="308"/>
                  <a:pt x="268" y="308"/>
                  <a:pt x="268" y="308"/>
                </a:cubicBezTo>
                <a:cubicBezTo>
                  <a:pt x="215" y="403"/>
                  <a:pt x="215" y="403"/>
                  <a:pt x="215" y="403"/>
                </a:cubicBezTo>
                <a:cubicBezTo>
                  <a:pt x="208" y="415"/>
                  <a:pt x="211" y="429"/>
                  <a:pt x="223" y="436"/>
                </a:cubicBezTo>
                <a:cubicBezTo>
                  <a:pt x="226" y="438"/>
                  <a:pt x="229" y="439"/>
                  <a:pt x="233" y="439"/>
                </a:cubicBezTo>
                <a:cubicBezTo>
                  <a:pt x="242" y="439"/>
                  <a:pt x="251" y="432"/>
                  <a:pt x="254" y="426"/>
                </a:cubicBezTo>
                <a:cubicBezTo>
                  <a:pt x="324" y="315"/>
                  <a:pt x="324" y="315"/>
                  <a:pt x="324" y="315"/>
                </a:cubicBezTo>
                <a:cubicBezTo>
                  <a:pt x="331" y="303"/>
                  <a:pt x="328" y="289"/>
                  <a:pt x="318" y="281"/>
                </a:cubicBezTo>
                <a:cubicBezTo>
                  <a:pt x="258" y="224"/>
                  <a:pt x="258" y="224"/>
                  <a:pt x="258" y="224"/>
                </a:cubicBezTo>
                <a:cubicBezTo>
                  <a:pt x="292" y="174"/>
                  <a:pt x="292" y="174"/>
                  <a:pt x="292" y="174"/>
                </a:cubicBezTo>
                <a:cubicBezTo>
                  <a:pt x="302" y="207"/>
                  <a:pt x="302" y="207"/>
                  <a:pt x="302" y="207"/>
                </a:cubicBezTo>
                <a:cubicBezTo>
                  <a:pt x="306" y="218"/>
                  <a:pt x="316" y="225"/>
                  <a:pt x="327" y="225"/>
                </a:cubicBezTo>
                <a:cubicBezTo>
                  <a:pt x="327" y="225"/>
                  <a:pt x="327" y="225"/>
                  <a:pt x="327" y="225"/>
                </a:cubicBezTo>
                <a:cubicBezTo>
                  <a:pt x="423" y="229"/>
                  <a:pt x="423" y="229"/>
                  <a:pt x="423" y="229"/>
                </a:cubicBezTo>
                <a:cubicBezTo>
                  <a:pt x="423" y="229"/>
                  <a:pt x="423" y="229"/>
                  <a:pt x="423" y="229"/>
                </a:cubicBezTo>
                <a:cubicBezTo>
                  <a:pt x="430" y="229"/>
                  <a:pt x="435" y="227"/>
                  <a:pt x="440" y="222"/>
                </a:cubicBezTo>
                <a:cubicBezTo>
                  <a:pt x="444" y="218"/>
                  <a:pt x="447" y="212"/>
                  <a:pt x="447" y="206"/>
                </a:cubicBezTo>
                <a:cubicBezTo>
                  <a:pt x="447" y="193"/>
                  <a:pt x="436" y="183"/>
                  <a:pt x="424" y="182"/>
                </a:cubicBezTo>
                <a:close/>
                <a:moveTo>
                  <a:pt x="433" y="216"/>
                </a:moveTo>
                <a:cubicBezTo>
                  <a:pt x="431" y="218"/>
                  <a:pt x="427" y="220"/>
                  <a:pt x="423" y="220"/>
                </a:cubicBezTo>
                <a:cubicBezTo>
                  <a:pt x="327" y="216"/>
                  <a:pt x="327" y="216"/>
                  <a:pt x="327" y="216"/>
                </a:cubicBezTo>
                <a:cubicBezTo>
                  <a:pt x="320" y="216"/>
                  <a:pt x="313" y="211"/>
                  <a:pt x="311" y="204"/>
                </a:cubicBezTo>
                <a:cubicBezTo>
                  <a:pt x="298" y="162"/>
                  <a:pt x="298" y="162"/>
                  <a:pt x="298" y="162"/>
                </a:cubicBezTo>
                <a:cubicBezTo>
                  <a:pt x="298" y="160"/>
                  <a:pt x="296" y="159"/>
                  <a:pt x="295" y="158"/>
                </a:cubicBezTo>
                <a:cubicBezTo>
                  <a:pt x="293" y="158"/>
                  <a:pt x="291" y="159"/>
                  <a:pt x="290" y="160"/>
                </a:cubicBezTo>
                <a:cubicBezTo>
                  <a:pt x="248" y="222"/>
                  <a:pt x="248" y="222"/>
                  <a:pt x="248" y="222"/>
                </a:cubicBezTo>
                <a:cubicBezTo>
                  <a:pt x="246" y="224"/>
                  <a:pt x="247" y="226"/>
                  <a:pt x="248" y="228"/>
                </a:cubicBezTo>
                <a:cubicBezTo>
                  <a:pt x="312" y="288"/>
                  <a:pt x="312" y="288"/>
                  <a:pt x="312" y="288"/>
                </a:cubicBezTo>
                <a:cubicBezTo>
                  <a:pt x="312" y="288"/>
                  <a:pt x="312" y="288"/>
                  <a:pt x="312" y="288"/>
                </a:cubicBezTo>
                <a:cubicBezTo>
                  <a:pt x="319" y="294"/>
                  <a:pt x="321" y="303"/>
                  <a:pt x="316" y="310"/>
                </a:cubicBezTo>
                <a:cubicBezTo>
                  <a:pt x="246" y="421"/>
                  <a:pt x="246" y="421"/>
                  <a:pt x="246" y="421"/>
                </a:cubicBezTo>
                <a:cubicBezTo>
                  <a:pt x="244" y="425"/>
                  <a:pt x="239" y="429"/>
                  <a:pt x="233" y="429"/>
                </a:cubicBezTo>
                <a:cubicBezTo>
                  <a:pt x="231" y="429"/>
                  <a:pt x="229" y="429"/>
                  <a:pt x="227" y="428"/>
                </a:cubicBezTo>
                <a:cubicBezTo>
                  <a:pt x="220" y="423"/>
                  <a:pt x="219" y="416"/>
                  <a:pt x="224" y="407"/>
                </a:cubicBezTo>
                <a:cubicBezTo>
                  <a:pt x="278" y="309"/>
                  <a:pt x="278" y="309"/>
                  <a:pt x="278" y="309"/>
                </a:cubicBezTo>
                <a:cubicBezTo>
                  <a:pt x="279" y="307"/>
                  <a:pt x="279" y="304"/>
                  <a:pt x="277" y="303"/>
                </a:cubicBezTo>
                <a:cubicBezTo>
                  <a:pt x="215" y="252"/>
                  <a:pt x="215" y="252"/>
                  <a:pt x="215" y="252"/>
                </a:cubicBezTo>
                <a:cubicBezTo>
                  <a:pt x="214" y="252"/>
                  <a:pt x="213" y="251"/>
                  <a:pt x="212" y="251"/>
                </a:cubicBezTo>
                <a:cubicBezTo>
                  <a:pt x="211" y="251"/>
                  <a:pt x="209" y="252"/>
                  <a:pt x="208" y="253"/>
                </a:cubicBezTo>
                <a:cubicBezTo>
                  <a:pt x="153" y="318"/>
                  <a:pt x="153" y="318"/>
                  <a:pt x="153" y="318"/>
                </a:cubicBezTo>
                <a:cubicBezTo>
                  <a:pt x="153" y="318"/>
                  <a:pt x="153" y="318"/>
                  <a:pt x="153" y="318"/>
                </a:cubicBezTo>
                <a:cubicBezTo>
                  <a:pt x="150" y="323"/>
                  <a:pt x="145" y="325"/>
                  <a:pt x="139" y="325"/>
                </a:cubicBezTo>
                <a:cubicBezTo>
                  <a:pt x="26" y="323"/>
                  <a:pt x="26" y="323"/>
                  <a:pt x="26" y="323"/>
                </a:cubicBezTo>
                <a:cubicBezTo>
                  <a:pt x="17" y="323"/>
                  <a:pt x="10" y="316"/>
                  <a:pt x="10" y="308"/>
                </a:cubicBezTo>
                <a:cubicBezTo>
                  <a:pt x="10" y="301"/>
                  <a:pt x="17" y="295"/>
                  <a:pt x="27" y="295"/>
                </a:cubicBezTo>
                <a:cubicBezTo>
                  <a:pt x="128" y="292"/>
                  <a:pt x="128" y="292"/>
                  <a:pt x="128" y="292"/>
                </a:cubicBezTo>
                <a:cubicBezTo>
                  <a:pt x="130" y="292"/>
                  <a:pt x="131" y="291"/>
                  <a:pt x="132" y="290"/>
                </a:cubicBezTo>
                <a:cubicBezTo>
                  <a:pt x="248" y="121"/>
                  <a:pt x="248" y="121"/>
                  <a:pt x="248" y="121"/>
                </a:cubicBezTo>
                <a:cubicBezTo>
                  <a:pt x="249" y="119"/>
                  <a:pt x="249" y="118"/>
                  <a:pt x="248" y="116"/>
                </a:cubicBezTo>
                <a:cubicBezTo>
                  <a:pt x="247" y="115"/>
                  <a:pt x="246" y="114"/>
                  <a:pt x="244" y="113"/>
                </a:cubicBezTo>
                <a:cubicBezTo>
                  <a:pt x="205" y="108"/>
                  <a:pt x="205" y="108"/>
                  <a:pt x="205" y="108"/>
                </a:cubicBezTo>
                <a:cubicBezTo>
                  <a:pt x="203" y="108"/>
                  <a:pt x="202" y="108"/>
                  <a:pt x="201" y="110"/>
                </a:cubicBezTo>
                <a:cubicBezTo>
                  <a:pt x="155" y="169"/>
                  <a:pt x="155" y="169"/>
                  <a:pt x="155" y="169"/>
                </a:cubicBezTo>
                <a:cubicBezTo>
                  <a:pt x="152" y="172"/>
                  <a:pt x="147" y="175"/>
                  <a:pt x="143" y="175"/>
                </a:cubicBezTo>
                <a:cubicBezTo>
                  <a:pt x="141" y="175"/>
                  <a:pt x="139" y="175"/>
                  <a:pt x="138" y="173"/>
                </a:cubicBezTo>
                <a:cubicBezTo>
                  <a:pt x="133" y="170"/>
                  <a:pt x="127" y="162"/>
                  <a:pt x="134" y="153"/>
                </a:cubicBezTo>
                <a:cubicBezTo>
                  <a:pt x="181" y="80"/>
                  <a:pt x="181" y="80"/>
                  <a:pt x="181" y="80"/>
                </a:cubicBezTo>
                <a:cubicBezTo>
                  <a:pt x="184" y="75"/>
                  <a:pt x="191" y="72"/>
                  <a:pt x="197" y="73"/>
                </a:cubicBezTo>
                <a:cubicBezTo>
                  <a:pt x="294" y="86"/>
                  <a:pt x="294" y="86"/>
                  <a:pt x="294" y="86"/>
                </a:cubicBezTo>
                <a:cubicBezTo>
                  <a:pt x="303" y="88"/>
                  <a:pt x="314" y="96"/>
                  <a:pt x="316" y="104"/>
                </a:cubicBezTo>
                <a:cubicBezTo>
                  <a:pt x="339" y="179"/>
                  <a:pt x="339" y="179"/>
                  <a:pt x="339" y="179"/>
                </a:cubicBezTo>
                <a:cubicBezTo>
                  <a:pt x="339" y="181"/>
                  <a:pt x="341" y="182"/>
                  <a:pt x="343" y="182"/>
                </a:cubicBezTo>
                <a:cubicBezTo>
                  <a:pt x="423" y="192"/>
                  <a:pt x="423" y="192"/>
                  <a:pt x="423" y="192"/>
                </a:cubicBezTo>
                <a:cubicBezTo>
                  <a:pt x="423" y="192"/>
                  <a:pt x="423" y="192"/>
                  <a:pt x="423" y="192"/>
                </a:cubicBezTo>
                <a:cubicBezTo>
                  <a:pt x="431" y="192"/>
                  <a:pt x="437" y="198"/>
                  <a:pt x="437" y="206"/>
                </a:cubicBezTo>
                <a:cubicBezTo>
                  <a:pt x="437" y="210"/>
                  <a:pt x="436" y="213"/>
                  <a:pt x="433" y="216"/>
                </a:cubicBezTo>
                <a:close/>
                <a:moveTo>
                  <a:pt x="317" y="85"/>
                </a:moveTo>
                <a:cubicBezTo>
                  <a:pt x="323" y="89"/>
                  <a:pt x="331" y="91"/>
                  <a:pt x="339" y="91"/>
                </a:cubicBezTo>
                <a:cubicBezTo>
                  <a:pt x="339" y="91"/>
                  <a:pt x="339" y="91"/>
                  <a:pt x="339" y="91"/>
                </a:cubicBezTo>
                <a:cubicBezTo>
                  <a:pt x="355" y="91"/>
                  <a:pt x="370" y="82"/>
                  <a:pt x="378" y="67"/>
                </a:cubicBezTo>
                <a:cubicBezTo>
                  <a:pt x="384" y="57"/>
                  <a:pt x="386" y="44"/>
                  <a:pt x="382" y="33"/>
                </a:cubicBezTo>
                <a:cubicBezTo>
                  <a:pt x="379" y="21"/>
                  <a:pt x="371" y="11"/>
                  <a:pt x="361" y="5"/>
                </a:cubicBezTo>
                <a:cubicBezTo>
                  <a:pt x="354" y="2"/>
                  <a:pt x="346" y="0"/>
                  <a:pt x="339" y="0"/>
                </a:cubicBezTo>
                <a:cubicBezTo>
                  <a:pt x="322" y="0"/>
                  <a:pt x="307" y="9"/>
                  <a:pt x="299" y="23"/>
                </a:cubicBezTo>
                <a:cubicBezTo>
                  <a:pt x="293" y="34"/>
                  <a:pt x="291" y="46"/>
                  <a:pt x="295" y="58"/>
                </a:cubicBezTo>
                <a:cubicBezTo>
                  <a:pt x="298" y="70"/>
                  <a:pt x="306" y="79"/>
                  <a:pt x="317" y="85"/>
                </a:cubicBezTo>
                <a:close/>
                <a:moveTo>
                  <a:pt x="307" y="28"/>
                </a:moveTo>
                <a:cubicBezTo>
                  <a:pt x="313" y="16"/>
                  <a:pt x="325" y="9"/>
                  <a:pt x="339" y="9"/>
                </a:cubicBezTo>
                <a:cubicBezTo>
                  <a:pt x="345" y="9"/>
                  <a:pt x="351" y="11"/>
                  <a:pt x="356" y="14"/>
                </a:cubicBezTo>
                <a:cubicBezTo>
                  <a:pt x="365" y="18"/>
                  <a:pt x="371" y="26"/>
                  <a:pt x="373" y="35"/>
                </a:cubicBezTo>
                <a:cubicBezTo>
                  <a:pt x="376" y="45"/>
                  <a:pt x="375" y="54"/>
                  <a:pt x="370" y="63"/>
                </a:cubicBezTo>
                <a:cubicBezTo>
                  <a:pt x="364" y="74"/>
                  <a:pt x="352" y="82"/>
                  <a:pt x="339" y="82"/>
                </a:cubicBezTo>
                <a:cubicBezTo>
                  <a:pt x="332" y="82"/>
                  <a:pt x="326" y="80"/>
                  <a:pt x="321" y="77"/>
                </a:cubicBezTo>
                <a:cubicBezTo>
                  <a:pt x="313" y="72"/>
                  <a:pt x="306" y="65"/>
                  <a:pt x="304" y="55"/>
                </a:cubicBezTo>
                <a:cubicBezTo>
                  <a:pt x="301" y="46"/>
                  <a:pt x="302" y="36"/>
                  <a:pt x="307" y="28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B0380502-38F4-4B17-A2D6-ACA46B04C9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6330" y="2730952"/>
            <a:ext cx="731520" cy="1158240"/>
          </a:xfrm>
          <a:custGeom>
            <a:avLst/>
            <a:gdLst>
              <a:gd name="T0" fmla="*/ 225 w 449"/>
              <a:gd name="T1" fmla="*/ 0 h 710"/>
              <a:gd name="T2" fmla="*/ 0 w 449"/>
              <a:gd name="T3" fmla="*/ 225 h 710"/>
              <a:gd name="T4" fmla="*/ 68 w 449"/>
              <a:gd name="T5" fmla="*/ 395 h 710"/>
              <a:gd name="T6" fmla="*/ 108 w 449"/>
              <a:gd name="T7" fmla="*/ 545 h 710"/>
              <a:gd name="T8" fmla="*/ 108 w 449"/>
              <a:gd name="T9" fmla="*/ 621 h 710"/>
              <a:gd name="T10" fmla="*/ 142 w 449"/>
              <a:gd name="T11" fmla="*/ 655 h 710"/>
              <a:gd name="T12" fmla="*/ 159 w 449"/>
              <a:gd name="T13" fmla="*/ 655 h 710"/>
              <a:gd name="T14" fmla="*/ 225 w 449"/>
              <a:gd name="T15" fmla="*/ 710 h 710"/>
              <a:gd name="T16" fmla="*/ 290 w 449"/>
              <a:gd name="T17" fmla="*/ 655 h 710"/>
              <a:gd name="T18" fmla="*/ 307 w 449"/>
              <a:gd name="T19" fmla="*/ 655 h 710"/>
              <a:gd name="T20" fmla="*/ 341 w 449"/>
              <a:gd name="T21" fmla="*/ 621 h 710"/>
              <a:gd name="T22" fmla="*/ 341 w 449"/>
              <a:gd name="T23" fmla="*/ 545 h 710"/>
              <a:gd name="T24" fmla="*/ 381 w 449"/>
              <a:gd name="T25" fmla="*/ 395 h 710"/>
              <a:gd name="T26" fmla="*/ 449 w 449"/>
              <a:gd name="T27" fmla="*/ 225 h 710"/>
              <a:gd name="T28" fmla="*/ 225 w 449"/>
              <a:gd name="T29" fmla="*/ 0 h 710"/>
              <a:gd name="T30" fmla="*/ 225 w 449"/>
              <a:gd name="T31" fmla="*/ 696 h 710"/>
              <a:gd name="T32" fmla="*/ 173 w 449"/>
              <a:gd name="T33" fmla="*/ 655 h 710"/>
              <a:gd name="T34" fmla="*/ 276 w 449"/>
              <a:gd name="T35" fmla="*/ 655 h 710"/>
              <a:gd name="T36" fmla="*/ 225 w 449"/>
              <a:gd name="T37" fmla="*/ 696 h 710"/>
              <a:gd name="T38" fmla="*/ 307 w 449"/>
              <a:gd name="T39" fmla="*/ 641 h 710"/>
              <a:gd name="T40" fmla="*/ 142 w 449"/>
              <a:gd name="T41" fmla="*/ 641 h 710"/>
              <a:gd name="T42" fmla="*/ 122 w 449"/>
              <a:gd name="T43" fmla="*/ 621 h 710"/>
              <a:gd name="T44" fmla="*/ 122 w 449"/>
              <a:gd name="T45" fmla="*/ 552 h 710"/>
              <a:gd name="T46" fmla="*/ 327 w 449"/>
              <a:gd name="T47" fmla="*/ 552 h 710"/>
              <a:gd name="T48" fmla="*/ 327 w 449"/>
              <a:gd name="T49" fmla="*/ 621 h 710"/>
              <a:gd name="T50" fmla="*/ 307 w 449"/>
              <a:gd name="T51" fmla="*/ 641 h 710"/>
              <a:gd name="T52" fmla="*/ 371 w 449"/>
              <a:gd name="T53" fmla="*/ 385 h 710"/>
              <a:gd name="T54" fmla="*/ 327 w 449"/>
              <a:gd name="T55" fmla="*/ 538 h 710"/>
              <a:gd name="T56" fmla="*/ 232 w 449"/>
              <a:gd name="T57" fmla="*/ 538 h 710"/>
              <a:gd name="T58" fmla="*/ 232 w 449"/>
              <a:gd name="T59" fmla="*/ 306 h 710"/>
              <a:gd name="T60" fmla="*/ 295 w 449"/>
              <a:gd name="T61" fmla="*/ 262 h 710"/>
              <a:gd name="T62" fmla="*/ 314 w 449"/>
              <a:gd name="T63" fmla="*/ 219 h 710"/>
              <a:gd name="T64" fmla="*/ 309 w 449"/>
              <a:gd name="T65" fmla="*/ 210 h 710"/>
              <a:gd name="T66" fmla="*/ 300 w 449"/>
              <a:gd name="T67" fmla="*/ 215 h 710"/>
              <a:gd name="T68" fmla="*/ 225 w 449"/>
              <a:gd name="T69" fmla="*/ 292 h 710"/>
              <a:gd name="T70" fmla="*/ 149 w 449"/>
              <a:gd name="T71" fmla="*/ 215 h 710"/>
              <a:gd name="T72" fmla="*/ 141 w 449"/>
              <a:gd name="T73" fmla="*/ 210 h 710"/>
              <a:gd name="T74" fmla="*/ 135 w 449"/>
              <a:gd name="T75" fmla="*/ 219 h 710"/>
              <a:gd name="T76" fmla="*/ 154 w 449"/>
              <a:gd name="T77" fmla="*/ 262 h 710"/>
              <a:gd name="T78" fmla="*/ 218 w 449"/>
              <a:gd name="T79" fmla="*/ 306 h 710"/>
              <a:gd name="T80" fmla="*/ 218 w 449"/>
              <a:gd name="T81" fmla="*/ 538 h 710"/>
              <a:gd name="T82" fmla="*/ 122 w 449"/>
              <a:gd name="T83" fmla="*/ 538 h 710"/>
              <a:gd name="T84" fmla="*/ 78 w 449"/>
              <a:gd name="T85" fmla="*/ 385 h 710"/>
              <a:gd name="T86" fmla="*/ 14 w 449"/>
              <a:gd name="T87" fmla="*/ 225 h 710"/>
              <a:gd name="T88" fmla="*/ 225 w 449"/>
              <a:gd name="T89" fmla="*/ 14 h 710"/>
              <a:gd name="T90" fmla="*/ 435 w 449"/>
              <a:gd name="T91" fmla="*/ 225 h 710"/>
              <a:gd name="T92" fmla="*/ 371 w 449"/>
              <a:gd name="T93" fmla="*/ 38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49" h="710">
                <a:moveTo>
                  <a:pt x="225" y="0"/>
                </a:moveTo>
                <a:cubicBezTo>
                  <a:pt x="101" y="0"/>
                  <a:pt x="0" y="101"/>
                  <a:pt x="0" y="225"/>
                </a:cubicBezTo>
                <a:cubicBezTo>
                  <a:pt x="0" y="287"/>
                  <a:pt x="25" y="348"/>
                  <a:pt x="68" y="395"/>
                </a:cubicBezTo>
                <a:cubicBezTo>
                  <a:pt x="80" y="407"/>
                  <a:pt x="108" y="447"/>
                  <a:pt x="108" y="545"/>
                </a:cubicBezTo>
                <a:cubicBezTo>
                  <a:pt x="108" y="621"/>
                  <a:pt x="108" y="621"/>
                  <a:pt x="108" y="621"/>
                </a:cubicBezTo>
                <a:cubicBezTo>
                  <a:pt x="108" y="639"/>
                  <a:pt x="123" y="655"/>
                  <a:pt x="142" y="655"/>
                </a:cubicBezTo>
                <a:cubicBezTo>
                  <a:pt x="159" y="655"/>
                  <a:pt x="159" y="655"/>
                  <a:pt x="159" y="655"/>
                </a:cubicBezTo>
                <a:cubicBezTo>
                  <a:pt x="162" y="686"/>
                  <a:pt x="190" y="710"/>
                  <a:pt x="225" y="710"/>
                </a:cubicBezTo>
                <a:cubicBezTo>
                  <a:pt x="259" y="710"/>
                  <a:pt x="287" y="686"/>
                  <a:pt x="290" y="655"/>
                </a:cubicBezTo>
                <a:cubicBezTo>
                  <a:pt x="307" y="655"/>
                  <a:pt x="307" y="655"/>
                  <a:pt x="307" y="655"/>
                </a:cubicBezTo>
                <a:cubicBezTo>
                  <a:pt x="326" y="655"/>
                  <a:pt x="341" y="639"/>
                  <a:pt x="341" y="621"/>
                </a:cubicBezTo>
                <a:cubicBezTo>
                  <a:pt x="341" y="545"/>
                  <a:pt x="341" y="545"/>
                  <a:pt x="341" y="545"/>
                </a:cubicBezTo>
                <a:cubicBezTo>
                  <a:pt x="341" y="447"/>
                  <a:pt x="369" y="407"/>
                  <a:pt x="381" y="395"/>
                </a:cubicBezTo>
                <a:cubicBezTo>
                  <a:pt x="424" y="348"/>
                  <a:pt x="449" y="287"/>
                  <a:pt x="449" y="225"/>
                </a:cubicBezTo>
                <a:cubicBezTo>
                  <a:pt x="449" y="101"/>
                  <a:pt x="349" y="0"/>
                  <a:pt x="225" y="0"/>
                </a:cubicBezTo>
                <a:close/>
                <a:moveTo>
                  <a:pt x="225" y="696"/>
                </a:moveTo>
                <a:cubicBezTo>
                  <a:pt x="198" y="696"/>
                  <a:pt x="176" y="678"/>
                  <a:pt x="173" y="655"/>
                </a:cubicBezTo>
                <a:cubicBezTo>
                  <a:pt x="276" y="655"/>
                  <a:pt x="276" y="655"/>
                  <a:pt x="276" y="655"/>
                </a:cubicBezTo>
                <a:cubicBezTo>
                  <a:pt x="273" y="678"/>
                  <a:pt x="251" y="696"/>
                  <a:pt x="225" y="696"/>
                </a:cubicBezTo>
                <a:close/>
                <a:moveTo>
                  <a:pt x="307" y="641"/>
                </a:moveTo>
                <a:cubicBezTo>
                  <a:pt x="142" y="641"/>
                  <a:pt x="142" y="641"/>
                  <a:pt x="142" y="641"/>
                </a:cubicBezTo>
                <a:cubicBezTo>
                  <a:pt x="131" y="641"/>
                  <a:pt x="122" y="632"/>
                  <a:pt x="122" y="621"/>
                </a:cubicBezTo>
                <a:cubicBezTo>
                  <a:pt x="122" y="552"/>
                  <a:pt x="122" y="552"/>
                  <a:pt x="122" y="552"/>
                </a:cubicBezTo>
                <a:cubicBezTo>
                  <a:pt x="327" y="552"/>
                  <a:pt x="327" y="552"/>
                  <a:pt x="327" y="552"/>
                </a:cubicBezTo>
                <a:cubicBezTo>
                  <a:pt x="327" y="621"/>
                  <a:pt x="327" y="621"/>
                  <a:pt x="327" y="621"/>
                </a:cubicBezTo>
                <a:cubicBezTo>
                  <a:pt x="327" y="632"/>
                  <a:pt x="318" y="641"/>
                  <a:pt x="307" y="641"/>
                </a:cubicBezTo>
                <a:close/>
                <a:moveTo>
                  <a:pt x="371" y="385"/>
                </a:moveTo>
                <a:cubicBezTo>
                  <a:pt x="355" y="402"/>
                  <a:pt x="329" y="444"/>
                  <a:pt x="327" y="538"/>
                </a:cubicBezTo>
                <a:cubicBezTo>
                  <a:pt x="232" y="538"/>
                  <a:pt x="232" y="538"/>
                  <a:pt x="232" y="538"/>
                </a:cubicBezTo>
                <a:cubicBezTo>
                  <a:pt x="232" y="306"/>
                  <a:pt x="232" y="306"/>
                  <a:pt x="232" y="306"/>
                </a:cubicBezTo>
                <a:cubicBezTo>
                  <a:pt x="257" y="304"/>
                  <a:pt x="279" y="289"/>
                  <a:pt x="295" y="262"/>
                </a:cubicBezTo>
                <a:cubicBezTo>
                  <a:pt x="309" y="241"/>
                  <a:pt x="314" y="219"/>
                  <a:pt x="314" y="219"/>
                </a:cubicBezTo>
                <a:cubicBezTo>
                  <a:pt x="315" y="215"/>
                  <a:pt x="312" y="211"/>
                  <a:pt x="309" y="210"/>
                </a:cubicBezTo>
                <a:cubicBezTo>
                  <a:pt x="305" y="209"/>
                  <a:pt x="301" y="212"/>
                  <a:pt x="300" y="215"/>
                </a:cubicBezTo>
                <a:cubicBezTo>
                  <a:pt x="300" y="216"/>
                  <a:pt x="281" y="292"/>
                  <a:pt x="225" y="292"/>
                </a:cubicBezTo>
                <a:cubicBezTo>
                  <a:pt x="168" y="292"/>
                  <a:pt x="149" y="216"/>
                  <a:pt x="149" y="215"/>
                </a:cubicBezTo>
                <a:cubicBezTo>
                  <a:pt x="148" y="212"/>
                  <a:pt x="144" y="209"/>
                  <a:pt x="141" y="210"/>
                </a:cubicBezTo>
                <a:cubicBezTo>
                  <a:pt x="137" y="211"/>
                  <a:pt x="134" y="215"/>
                  <a:pt x="135" y="219"/>
                </a:cubicBezTo>
                <a:cubicBezTo>
                  <a:pt x="136" y="219"/>
                  <a:pt x="141" y="241"/>
                  <a:pt x="154" y="262"/>
                </a:cubicBezTo>
                <a:cubicBezTo>
                  <a:pt x="170" y="289"/>
                  <a:pt x="192" y="304"/>
                  <a:pt x="218" y="306"/>
                </a:cubicBezTo>
                <a:cubicBezTo>
                  <a:pt x="218" y="538"/>
                  <a:pt x="218" y="538"/>
                  <a:pt x="218" y="538"/>
                </a:cubicBezTo>
                <a:cubicBezTo>
                  <a:pt x="122" y="538"/>
                  <a:pt x="122" y="538"/>
                  <a:pt x="122" y="538"/>
                </a:cubicBezTo>
                <a:cubicBezTo>
                  <a:pt x="121" y="444"/>
                  <a:pt x="94" y="402"/>
                  <a:pt x="78" y="385"/>
                </a:cubicBezTo>
                <a:cubicBezTo>
                  <a:pt x="37" y="341"/>
                  <a:pt x="14" y="283"/>
                  <a:pt x="14" y="225"/>
                </a:cubicBezTo>
                <a:cubicBezTo>
                  <a:pt x="14" y="109"/>
                  <a:pt x="108" y="14"/>
                  <a:pt x="225" y="14"/>
                </a:cubicBezTo>
                <a:cubicBezTo>
                  <a:pt x="341" y="14"/>
                  <a:pt x="435" y="109"/>
                  <a:pt x="435" y="225"/>
                </a:cubicBezTo>
                <a:cubicBezTo>
                  <a:pt x="435" y="283"/>
                  <a:pt x="412" y="341"/>
                  <a:pt x="371" y="385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123">
            <a:extLst>
              <a:ext uri="{FF2B5EF4-FFF2-40B4-BE49-F238E27FC236}">
                <a16:creationId xmlns:a16="http://schemas.microsoft.com/office/drawing/2014/main" id="{1365CB64-7E87-4AB3-90C2-3A1D806C07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77741" y="2791912"/>
            <a:ext cx="1093665" cy="1097280"/>
          </a:xfrm>
          <a:custGeom>
            <a:avLst/>
            <a:gdLst>
              <a:gd name="T0" fmla="*/ 529 w 676"/>
              <a:gd name="T1" fmla="*/ 279 h 678"/>
              <a:gd name="T2" fmla="*/ 431 w 676"/>
              <a:gd name="T3" fmla="*/ 293 h 678"/>
              <a:gd name="T4" fmla="*/ 409 w 676"/>
              <a:gd name="T5" fmla="*/ 210 h 678"/>
              <a:gd name="T6" fmla="*/ 367 w 676"/>
              <a:gd name="T7" fmla="*/ 125 h 678"/>
              <a:gd name="T8" fmla="*/ 401 w 676"/>
              <a:gd name="T9" fmla="*/ 58 h 678"/>
              <a:gd name="T10" fmla="*/ 504 w 676"/>
              <a:gd name="T11" fmla="*/ 6 h 678"/>
              <a:gd name="T12" fmla="*/ 579 w 676"/>
              <a:gd name="T13" fmla="*/ 18 h 678"/>
              <a:gd name="T14" fmla="*/ 659 w 676"/>
              <a:gd name="T15" fmla="*/ 100 h 678"/>
              <a:gd name="T16" fmla="*/ 676 w 676"/>
              <a:gd name="T17" fmla="*/ 169 h 678"/>
              <a:gd name="T18" fmla="*/ 605 w 676"/>
              <a:gd name="T19" fmla="*/ 241 h 678"/>
              <a:gd name="T20" fmla="*/ 558 w 676"/>
              <a:gd name="T21" fmla="*/ 314 h 678"/>
              <a:gd name="T22" fmla="*/ 539 w 676"/>
              <a:gd name="T23" fmla="*/ 267 h 678"/>
              <a:gd name="T24" fmla="*/ 590 w 676"/>
              <a:gd name="T25" fmla="*/ 242 h 678"/>
              <a:gd name="T26" fmla="*/ 626 w 676"/>
              <a:gd name="T27" fmla="*/ 172 h 678"/>
              <a:gd name="T28" fmla="*/ 655 w 676"/>
              <a:gd name="T29" fmla="*/ 114 h 678"/>
              <a:gd name="T30" fmla="*/ 566 w 676"/>
              <a:gd name="T31" fmla="*/ 67 h 678"/>
              <a:gd name="T32" fmla="*/ 517 w 676"/>
              <a:gd name="T33" fmla="*/ 15 h 678"/>
              <a:gd name="T34" fmla="*/ 500 w 676"/>
              <a:gd name="T35" fmla="*/ 56 h 678"/>
              <a:gd name="T36" fmla="*/ 401 w 676"/>
              <a:gd name="T37" fmla="*/ 73 h 678"/>
              <a:gd name="T38" fmla="*/ 413 w 676"/>
              <a:gd name="T39" fmla="*/ 144 h 678"/>
              <a:gd name="T40" fmla="*/ 422 w 676"/>
              <a:gd name="T41" fmla="*/ 215 h 678"/>
              <a:gd name="T42" fmla="*/ 463 w 676"/>
              <a:gd name="T43" fmla="*/ 255 h 678"/>
              <a:gd name="T44" fmla="*/ 532 w 676"/>
              <a:gd name="T45" fmla="*/ 264 h 678"/>
              <a:gd name="T46" fmla="*/ 478 w 676"/>
              <a:gd name="T47" fmla="*/ 160 h 678"/>
              <a:gd name="T48" fmla="*/ 517 w 676"/>
              <a:gd name="T49" fmla="*/ 199 h 678"/>
              <a:gd name="T50" fmla="*/ 517 w 676"/>
              <a:gd name="T51" fmla="*/ 185 h 678"/>
              <a:gd name="T52" fmla="*/ 258 w 676"/>
              <a:gd name="T53" fmla="*/ 678 h 678"/>
              <a:gd name="T54" fmla="*/ 233 w 676"/>
              <a:gd name="T55" fmla="*/ 615 h 678"/>
              <a:gd name="T56" fmla="*/ 105 w 676"/>
              <a:gd name="T57" fmla="*/ 628 h 678"/>
              <a:gd name="T58" fmla="*/ 90 w 676"/>
              <a:gd name="T59" fmla="*/ 522 h 678"/>
              <a:gd name="T60" fmla="*/ 0 w 676"/>
              <a:gd name="T61" fmla="*/ 424 h 678"/>
              <a:gd name="T62" fmla="*/ 14 w 676"/>
              <a:gd name="T63" fmla="*/ 350 h 678"/>
              <a:gd name="T64" fmla="*/ 91 w 676"/>
              <a:gd name="T65" fmla="*/ 229 h 678"/>
              <a:gd name="T66" fmla="*/ 159 w 676"/>
              <a:gd name="T67" fmla="*/ 185 h 678"/>
              <a:gd name="T68" fmla="*/ 276 w 676"/>
              <a:gd name="T69" fmla="*/ 222 h 678"/>
              <a:gd name="T70" fmla="*/ 378 w 676"/>
              <a:gd name="T71" fmla="*/ 190 h 678"/>
              <a:gd name="T72" fmla="*/ 423 w 676"/>
              <a:gd name="T73" fmla="*/ 310 h 678"/>
              <a:gd name="T74" fmla="*/ 513 w 676"/>
              <a:gd name="T75" fmla="*/ 370 h 678"/>
              <a:gd name="T76" fmla="*/ 456 w 676"/>
              <a:gd name="T77" fmla="*/ 419 h 678"/>
              <a:gd name="T78" fmla="*/ 494 w 676"/>
              <a:gd name="T79" fmla="*/ 527 h 678"/>
              <a:gd name="T80" fmla="*/ 393 w 676"/>
              <a:gd name="T81" fmla="*/ 564 h 678"/>
              <a:gd name="T82" fmla="*/ 325 w 676"/>
              <a:gd name="T83" fmla="*/ 669 h 678"/>
              <a:gd name="T84" fmla="*/ 165 w 676"/>
              <a:gd name="T85" fmla="*/ 577 h 678"/>
              <a:gd name="T86" fmla="*/ 261 w 676"/>
              <a:gd name="T87" fmla="*/ 664 h 678"/>
              <a:gd name="T88" fmla="*/ 323 w 676"/>
              <a:gd name="T89" fmla="*/ 591 h 678"/>
              <a:gd name="T90" fmla="*/ 449 w 676"/>
              <a:gd name="T91" fmla="*/ 573 h 678"/>
              <a:gd name="T92" fmla="*/ 432 w 676"/>
              <a:gd name="T93" fmla="*/ 479 h 678"/>
              <a:gd name="T94" fmla="*/ 445 w 676"/>
              <a:gd name="T95" fmla="*/ 396 h 678"/>
              <a:gd name="T96" fmla="*/ 421 w 676"/>
              <a:gd name="T97" fmla="*/ 325 h 678"/>
              <a:gd name="T98" fmla="*/ 356 w 676"/>
              <a:gd name="T99" fmla="*/ 258 h 678"/>
              <a:gd name="T100" fmla="*/ 286 w 676"/>
              <a:gd name="T101" fmla="*/ 233 h 678"/>
              <a:gd name="T102" fmla="*/ 199 w 676"/>
              <a:gd name="T103" fmla="*/ 245 h 678"/>
              <a:gd name="T104" fmla="*/ 106 w 676"/>
              <a:gd name="T105" fmla="*/ 228 h 678"/>
              <a:gd name="T106" fmla="*/ 85 w 676"/>
              <a:gd name="T107" fmla="*/ 357 h 678"/>
              <a:gd name="T108" fmla="*/ 14 w 676"/>
              <a:gd name="T109" fmla="*/ 419 h 678"/>
              <a:gd name="T110" fmla="*/ 104 w 676"/>
              <a:gd name="T111" fmla="*/ 519 h 678"/>
              <a:gd name="T112" fmla="*/ 109 w 676"/>
              <a:gd name="T113" fmla="*/ 613 h 678"/>
              <a:gd name="T114" fmla="*/ 258 w 676"/>
              <a:gd name="T115" fmla="*/ 484 h 678"/>
              <a:gd name="T116" fmla="*/ 323 w 676"/>
              <a:gd name="T117" fmla="*/ 419 h 678"/>
              <a:gd name="T118" fmla="*/ 207 w 676"/>
              <a:gd name="T119" fmla="*/ 419 h 678"/>
              <a:gd name="T120" fmla="*/ 258 w 676"/>
              <a:gd name="T121" fmla="*/ 36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76" h="678">
                <a:moveTo>
                  <a:pt x="556" y="314"/>
                </a:moveTo>
                <a:cubicBezTo>
                  <a:pt x="554" y="314"/>
                  <a:pt x="551" y="313"/>
                  <a:pt x="550" y="311"/>
                </a:cubicBezTo>
                <a:cubicBezTo>
                  <a:pt x="529" y="279"/>
                  <a:pt x="529" y="279"/>
                  <a:pt x="529" y="279"/>
                </a:cubicBezTo>
                <a:cubicBezTo>
                  <a:pt x="508" y="281"/>
                  <a:pt x="488" y="277"/>
                  <a:pt x="468" y="269"/>
                </a:cubicBezTo>
                <a:cubicBezTo>
                  <a:pt x="439" y="293"/>
                  <a:pt x="439" y="293"/>
                  <a:pt x="439" y="293"/>
                </a:cubicBezTo>
                <a:cubicBezTo>
                  <a:pt x="437" y="295"/>
                  <a:pt x="433" y="295"/>
                  <a:pt x="431" y="293"/>
                </a:cubicBezTo>
                <a:cubicBezTo>
                  <a:pt x="412" y="281"/>
                  <a:pt x="397" y="266"/>
                  <a:pt x="385" y="248"/>
                </a:cubicBezTo>
                <a:cubicBezTo>
                  <a:pt x="383" y="245"/>
                  <a:pt x="383" y="242"/>
                  <a:pt x="385" y="239"/>
                </a:cubicBezTo>
                <a:cubicBezTo>
                  <a:pt x="409" y="210"/>
                  <a:pt x="409" y="210"/>
                  <a:pt x="409" y="210"/>
                </a:cubicBezTo>
                <a:cubicBezTo>
                  <a:pt x="401" y="194"/>
                  <a:pt x="398" y="177"/>
                  <a:pt x="398" y="160"/>
                </a:cubicBezTo>
                <a:cubicBezTo>
                  <a:pt x="398" y="155"/>
                  <a:pt x="398" y="151"/>
                  <a:pt x="398" y="146"/>
                </a:cubicBezTo>
                <a:cubicBezTo>
                  <a:pt x="367" y="125"/>
                  <a:pt x="367" y="125"/>
                  <a:pt x="367" y="125"/>
                </a:cubicBezTo>
                <a:cubicBezTo>
                  <a:pt x="364" y="124"/>
                  <a:pt x="363" y="120"/>
                  <a:pt x="364" y="117"/>
                </a:cubicBezTo>
                <a:cubicBezTo>
                  <a:pt x="370" y="96"/>
                  <a:pt x="380" y="77"/>
                  <a:pt x="393" y="60"/>
                </a:cubicBezTo>
                <a:cubicBezTo>
                  <a:pt x="395" y="57"/>
                  <a:pt x="399" y="57"/>
                  <a:pt x="401" y="58"/>
                </a:cubicBezTo>
                <a:cubicBezTo>
                  <a:pt x="437" y="71"/>
                  <a:pt x="437" y="71"/>
                  <a:pt x="437" y="71"/>
                </a:cubicBezTo>
                <a:cubicBezTo>
                  <a:pt x="453" y="57"/>
                  <a:pt x="472" y="47"/>
                  <a:pt x="494" y="43"/>
                </a:cubicBezTo>
                <a:cubicBezTo>
                  <a:pt x="504" y="6"/>
                  <a:pt x="504" y="6"/>
                  <a:pt x="504" y="6"/>
                </a:cubicBezTo>
                <a:cubicBezTo>
                  <a:pt x="505" y="3"/>
                  <a:pt x="507" y="1"/>
                  <a:pt x="510" y="1"/>
                </a:cubicBezTo>
                <a:cubicBezTo>
                  <a:pt x="532" y="0"/>
                  <a:pt x="554" y="4"/>
                  <a:pt x="574" y="11"/>
                </a:cubicBezTo>
                <a:cubicBezTo>
                  <a:pt x="577" y="12"/>
                  <a:pt x="579" y="15"/>
                  <a:pt x="579" y="18"/>
                </a:cubicBezTo>
                <a:cubicBezTo>
                  <a:pt x="577" y="56"/>
                  <a:pt x="577" y="56"/>
                  <a:pt x="577" y="56"/>
                </a:cubicBezTo>
                <a:cubicBezTo>
                  <a:pt x="596" y="67"/>
                  <a:pt x="611" y="83"/>
                  <a:pt x="621" y="102"/>
                </a:cubicBezTo>
                <a:cubicBezTo>
                  <a:pt x="659" y="100"/>
                  <a:pt x="659" y="100"/>
                  <a:pt x="659" y="100"/>
                </a:cubicBezTo>
                <a:cubicBezTo>
                  <a:pt x="662" y="100"/>
                  <a:pt x="665" y="102"/>
                  <a:pt x="666" y="105"/>
                </a:cubicBezTo>
                <a:cubicBezTo>
                  <a:pt x="673" y="122"/>
                  <a:pt x="676" y="141"/>
                  <a:pt x="676" y="160"/>
                </a:cubicBezTo>
                <a:cubicBezTo>
                  <a:pt x="676" y="163"/>
                  <a:pt x="676" y="166"/>
                  <a:pt x="676" y="169"/>
                </a:cubicBezTo>
                <a:cubicBezTo>
                  <a:pt x="676" y="172"/>
                  <a:pt x="674" y="174"/>
                  <a:pt x="671" y="175"/>
                </a:cubicBezTo>
                <a:cubicBezTo>
                  <a:pt x="634" y="185"/>
                  <a:pt x="634" y="185"/>
                  <a:pt x="634" y="185"/>
                </a:cubicBezTo>
                <a:cubicBezTo>
                  <a:pt x="629" y="206"/>
                  <a:pt x="619" y="225"/>
                  <a:pt x="605" y="241"/>
                </a:cubicBezTo>
                <a:cubicBezTo>
                  <a:pt x="618" y="277"/>
                  <a:pt x="618" y="277"/>
                  <a:pt x="618" y="277"/>
                </a:cubicBezTo>
                <a:cubicBezTo>
                  <a:pt x="619" y="279"/>
                  <a:pt x="618" y="283"/>
                  <a:pt x="616" y="284"/>
                </a:cubicBezTo>
                <a:cubicBezTo>
                  <a:pt x="598" y="298"/>
                  <a:pt x="579" y="308"/>
                  <a:pt x="558" y="314"/>
                </a:cubicBezTo>
                <a:cubicBezTo>
                  <a:pt x="557" y="314"/>
                  <a:pt x="557" y="314"/>
                  <a:pt x="556" y="314"/>
                </a:cubicBezTo>
                <a:close/>
                <a:moveTo>
                  <a:pt x="533" y="264"/>
                </a:moveTo>
                <a:cubicBezTo>
                  <a:pt x="535" y="264"/>
                  <a:pt x="538" y="265"/>
                  <a:pt x="539" y="267"/>
                </a:cubicBezTo>
                <a:cubicBezTo>
                  <a:pt x="559" y="299"/>
                  <a:pt x="559" y="299"/>
                  <a:pt x="559" y="299"/>
                </a:cubicBezTo>
                <a:cubicBezTo>
                  <a:pt x="575" y="294"/>
                  <a:pt x="590" y="286"/>
                  <a:pt x="603" y="277"/>
                </a:cubicBezTo>
                <a:cubicBezTo>
                  <a:pt x="590" y="242"/>
                  <a:pt x="590" y="242"/>
                  <a:pt x="590" y="242"/>
                </a:cubicBezTo>
                <a:cubicBezTo>
                  <a:pt x="589" y="239"/>
                  <a:pt x="590" y="236"/>
                  <a:pt x="592" y="234"/>
                </a:cubicBezTo>
                <a:cubicBezTo>
                  <a:pt x="607" y="219"/>
                  <a:pt x="617" y="199"/>
                  <a:pt x="621" y="178"/>
                </a:cubicBezTo>
                <a:cubicBezTo>
                  <a:pt x="621" y="175"/>
                  <a:pt x="623" y="173"/>
                  <a:pt x="626" y="172"/>
                </a:cubicBezTo>
                <a:cubicBezTo>
                  <a:pt x="662" y="163"/>
                  <a:pt x="662" y="163"/>
                  <a:pt x="662" y="163"/>
                </a:cubicBezTo>
                <a:cubicBezTo>
                  <a:pt x="662" y="162"/>
                  <a:pt x="662" y="161"/>
                  <a:pt x="662" y="160"/>
                </a:cubicBezTo>
                <a:cubicBezTo>
                  <a:pt x="662" y="144"/>
                  <a:pt x="660" y="129"/>
                  <a:pt x="655" y="114"/>
                </a:cubicBezTo>
                <a:cubicBezTo>
                  <a:pt x="618" y="116"/>
                  <a:pt x="618" y="116"/>
                  <a:pt x="618" y="116"/>
                </a:cubicBezTo>
                <a:cubicBezTo>
                  <a:pt x="615" y="116"/>
                  <a:pt x="612" y="114"/>
                  <a:pt x="611" y="112"/>
                </a:cubicBezTo>
                <a:cubicBezTo>
                  <a:pt x="601" y="92"/>
                  <a:pt x="586" y="77"/>
                  <a:pt x="566" y="67"/>
                </a:cubicBezTo>
                <a:cubicBezTo>
                  <a:pt x="564" y="65"/>
                  <a:pt x="562" y="63"/>
                  <a:pt x="563" y="60"/>
                </a:cubicBezTo>
                <a:cubicBezTo>
                  <a:pt x="565" y="23"/>
                  <a:pt x="565" y="23"/>
                  <a:pt x="565" y="23"/>
                </a:cubicBezTo>
                <a:cubicBezTo>
                  <a:pt x="549" y="17"/>
                  <a:pt x="533" y="15"/>
                  <a:pt x="517" y="15"/>
                </a:cubicBezTo>
                <a:cubicBezTo>
                  <a:pt x="517" y="15"/>
                  <a:pt x="516" y="15"/>
                  <a:pt x="516" y="15"/>
                </a:cubicBezTo>
                <a:cubicBezTo>
                  <a:pt x="506" y="51"/>
                  <a:pt x="506" y="51"/>
                  <a:pt x="506" y="51"/>
                </a:cubicBezTo>
                <a:cubicBezTo>
                  <a:pt x="505" y="53"/>
                  <a:pt x="503" y="55"/>
                  <a:pt x="500" y="56"/>
                </a:cubicBezTo>
                <a:cubicBezTo>
                  <a:pt x="479" y="59"/>
                  <a:pt x="459" y="69"/>
                  <a:pt x="443" y="84"/>
                </a:cubicBezTo>
                <a:cubicBezTo>
                  <a:pt x="442" y="86"/>
                  <a:pt x="439" y="87"/>
                  <a:pt x="436" y="86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391" y="86"/>
                  <a:pt x="384" y="101"/>
                  <a:pt x="379" y="116"/>
                </a:cubicBezTo>
                <a:cubicBezTo>
                  <a:pt x="410" y="137"/>
                  <a:pt x="410" y="137"/>
                  <a:pt x="410" y="137"/>
                </a:cubicBezTo>
                <a:cubicBezTo>
                  <a:pt x="412" y="138"/>
                  <a:pt x="413" y="141"/>
                  <a:pt x="413" y="144"/>
                </a:cubicBezTo>
                <a:cubicBezTo>
                  <a:pt x="412" y="149"/>
                  <a:pt x="412" y="154"/>
                  <a:pt x="412" y="160"/>
                </a:cubicBezTo>
                <a:cubicBezTo>
                  <a:pt x="412" y="176"/>
                  <a:pt x="415" y="193"/>
                  <a:pt x="423" y="207"/>
                </a:cubicBezTo>
                <a:cubicBezTo>
                  <a:pt x="424" y="210"/>
                  <a:pt x="424" y="213"/>
                  <a:pt x="422" y="215"/>
                </a:cubicBezTo>
                <a:cubicBezTo>
                  <a:pt x="399" y="244"/>
                  <a:pt x="399" y="244"/>
                  <a:pt x="399" y="244"/>
                </a:cubicBezTo>
                <a:cubicBezTo>
                  <a:pt x="409" y="258"/>
                  <a:pt x="421" y="269"/>
                  <a:pt x="434" y="279"/>
                </a:cubicBezTo>
                <a:cubicBezTo>
                  <a:pt x="463" y="255"/>
                  <a:pt x="463" y="255"/>
                  <a:pt x="463" y="255"/>
                </a:cubicBezTo>
                <a:cubicBezTo>
                  <a:pt x="465" y="254"/>
                  <a:pt x="468" y="253"/>
                  <a:pt x="471" y="254"/>
                </a:cubicBezTo>
                <a:cubicBezTo>
                  <a:pt x="485" y="262"/>
                  <a:pt x="501" y="265"/>
                  <a:pt x="517" y="265"/>
                </a:cubicBezTo>
                <a:cubicBezTo>
                  <a:pt x="522" y="265"/>
                  <a:pt x="527" y="265"/>
                  <a:pt x="532" y="264"/>
                </a:cubicBezTo>
                <a:cubicBezTo>
                  <a:pt x="532" y="264"/>
                  <a:pt x="533" y="264"/>
                  <a:pt x="533" y="264"/>
                </a:cubicBezTo>
                <a:close/>
                <a:moveTo>
                  <a:pt x="517" y="199"/>
                </a:moveTo>
                <a:cubicBezTo>
                  <a:pt x="496" y="199"/>
                  <a:pt x="478" y="181"/>
                  <a:pt x="478" y="160"/>
                </a:cubicBezTo>
                <a:cubicBezTo>
                  <a:pt x="478" y="138"/>
                  <a:pt x="496" y="121"/>
                  <a:pt x="517" y="121"/>
                </a:cubicBezTo>
                <a:cubicBezTo>
                  <a:pt x="539" y="121"/>
                  <a:pt x="556" y="138"/>
                  <a:pt x="556" y="160"/>
                </a:cubicBezTo>
                <a:cubicBezTo>
                  <a:pt x="556" y="181"/>
                  <a:pt x="539" y="199"/>
                  <a:pt x="517" y="199"/>
                </a:cubicBezTo>
                <a:close/>
                <a:moveTo>
                  <a:pt x="517" y="135"/>
                </a:moveTo>
                <a:cubicBezTo>
                  <a:pt x="503" y="135"/>
                  <a:pt x="492" y="146"/>
                  <a:pt x="492" y="160"/>
                </a:cubicBezTo>
                <a:cubicBezTo>
                  <a:pt x="492" y="174"/>
                  <a:pt x="503" y="185"/>
                  <a:pt x="517" y="185"/>
                </a:cubicBezTo>
                <a:cubicBezTo>
                  <a:pt x="531" y="185"/>
                  <a:pt x="542" y="174"/>
                  <a:pt x="542" y="160"/>
                </a:cubicBezTo>
                <a:cubicBezTo>
                  <a:pt x="542" y="146"/>
                  <a:pt x="531" y="135"/>
                  <a:pt x="517" y="135"/>
                </a:cubicBezTo>
                <a:close/>
                <a:moveTo>
                  <a:pt x="258" y="678"/>
                </a:moveTo>
                <a:cubicBezTo>
                  <a:pt x="256" y="678"/>
                  <a:pt x="256" y="678"/>
                  <a:pt x="256" y="678"/>
                </a:cubicBezTo>
                <a:cubicBezTo>
                  <a:pt x="252" y="678"/>
                  <a:pt x="250" y="676"/>
                  <a:pt x="249" y="673"/>
                </a:cubicBezTo>
                <a:cubicBezTo>
                  <a:pt x="233" y="615"/>
                  <a:pt x="233" y="615"/>
                  <a:pt x="233" y="615"/>
                </a:cubicBezTo>
                <a:cubicBezTo>
                  <a:pt x="208" y="612"/>
                  <a:pt x="184" y="604"/>
                  <a:pt x="162" y="592"/>
                </a:cubicBezTo>
                <a:cubicBezTo>
                  <a:pt x="113" y="628"/>
                  <a:pt x="113" y="628"/>
                  <a:pt x="113" y="628"/>
                </a:cubicBezTo>
                <a:cubicBezTo>
                  <a:pt x="111" y="630"/>
                  <a:pt x="108" y="630"/>
                  <a:pt x="105" y="628"/>
                </a:cubicBezTo>
                <a:cubicBezTo>
                  <a:pt x="86" y="614"/>
                  <a:pt x="69" y="598"/>
                  <a:pt x="55" y="579"/>
                </a:cubicBezTo>
                <a:cubicBezTo>
                  <a:pt x="53" y="577"/>
                  <a:pt x="53" y="574"/>
                  <a:pt x="55" y="571"/>
                </a:cubicBezTo>
                <a:cubicBezTo>
                  <a:pt x="90" y="522"/>
                  <a:pt x="90" y="522"/>
                  <a:pt x="90" y="522"/>
                </a:cubicBezTo>
                <a:cubicBezTo>
                  <a:pt x="75" y="499"/>
                  <a:pt x="66" y="474"/>
                  <a:pt x="62" y="447"/>
                </a:cubicBezTo>
                <a:cubicBezTo>
                  <a:pt x="5" y="431"/>
                  <a:pt x="5" y="431"/>
                  <a:pt x="5" y="431"/>
                </a:cubicBezTo>
                <a:cubicBezTo>
                  <a:pt x="2" y="430"/>
                  <a:pt x="0" y="427"/>
                  <a:pt x="0" y="424"/>
                </a:cubicBezTo>
                <a:cubicBezTo>
                  <a:pt x="0" y="423"/>
                  <a:pt x="0" y="421"/>
                  <a:pt x="0" y="419"/>
                </a:cubicBezTo>
                <a:cubicBezTo>
                  <a:pt x="0" y="398"/>
                  <a:pt x="2" y="376"/>
                  <a:pt x="8" y="355"/>
                </a:cubicBezTo>
                <a:cubicBezTo>
                  <a:pt x="8" y="352"/>
                  <a:pt x="11" y="350"/>
                  <a:pt x="14" y="350"/>
                </a:cubicBezTo>
                <a:cubicBezTo>
                  <a:pt x="74" y="348"/>
                  <a:pt x="74" y="348"/>
                  <a:pt x="74" y="348"/>
                </a:cubicBezTo>
                <a:cubicBezTo>
                  <a:pt x="83" y="324"/>
                  <a:pt x="97" y="302"/>
                  <a:pt x="114" y="283"/>
                </a:cubicBezTo>
                <a:cubicBezTo>
                  <a:pt x="91" y="229"/>
                  <a:pt x="91" y="229"/>
                  <a:pt x="91" y="229"/>
                </a:cubicBezTo>
                <a:cubicBezTo>
                  <a:pt x="89" y="226"/>
                  <a:pt x="90" y="223"/>
                  <a:pt x="93" y="221"/>
                </a:cubicBezTo>
                <a:cubicBezTo>
                  <a:pt x="110" y="206"/>
                  <a:pt x="130" y="193"/>
                  <a:pt x="151" y="184"/>
                </a:cubicBezTo>
                <a:cubicBezTo>
                  <a:pt x="154" y="182"/>
                  <a:pt x="157" y="183"/>
                  <a:pt x="159" y="185"/>
                </a:cubicBezTo>
                <a:cubicBezTo>
                  <a:pt x="199" y="230"/>
                  <a:pt x="199" y="230"/>
                  <a:pt x="199" y="230"/>
                </a:cubicBezTo>
                <a:cubicBezTo>
                  <a:pt x="218" y="224"/>
                  <a:pt x="238" y="221"/>
                  <a:pt x="258" y="221"/>
                </a:cubicBezTo>
                <a:cubicBezTo>
                  <a:pt x="264" y="221"/>
                  <a:pt x="270" y="222"/>
                  <a:pt x="276" y="222"/>
                </a:cubicBezTo>
                <a:cubicBezTo>
                  <a:pt x="304" y="170"/>
                  <a:pt x="304" y="170"/>
                  <a:pt x="304" y="170"/>
                </a:cubicBezTo>
                <a:cubicBezTo>
                  <a:pt x="306" y="167"/>
                  <a:pt x="309" y="165"/>
                  <a:pt x="312" y="166"/>
                </a:cubicBezTo>
                <a:cubicBezTo>
                  <a:pt x="335" y="171"/>
                  <a:pt x="357" y="179"/>
                  <a:pt x="378" y="190"/>
                </a:cubicBezTo>
                <a:cubicBezTo>
                  <a:pt x="380" y="191"/>
                  <a:pt x="382" y="194"/>
                  <a:pt x="381" y="197"/>
                </a:cubicBezTo>
                <a:cubicBezTo>
                  <a:pt x="371" y="256"/>
                  <a:pt x="371" y="256"/>
                  <a:pt x="371" y="256"/>
                </a:cubicBezTo>
                <a:cubicBezTo>
                  <a:pt x="391" y="271"/>
                  <a:pt x="410" y="289"/>
                  <a:pt x="423" y="310"/>
                </a:cubicBezTo>
                <a:cubicBezTo>
                  <a:pt x="482" y="300"/>
                  <a:pt x="482" y="300"/>
                  <a:pt x="482" y="300"/>
                </a:cubicBezTo>
                <a:cubicBezTo>
                  <a:pt x="485" y="299"/>
                  <a:pt x="489" y="301"/>
                  <a:pt x="490" y="303"/>
                </a:cubicBezTo>
                <a:cubicBezTo>
                  <a:pt x="500" y="325"/>
                  <a:pt x="508" y="347"/>
                  <a:pt x="513" y="370"/>
                </a:cubicBezTo>
                <a:cubicBezTo>
                  <a:pt x="513" y="373"/>
                  <a:pt x="512" y="376"/>
                  <a:pt x="509" y="378"/>
                </a:cubicBezTo>
                <a:cubicBezTo>
                  <a:pt x="456" y="406"/>
                  <a:pt x="456" y="406"/>
                  <a:pt x="456" y="406"/>
                </a:cubicBezTo>
                <a:cubicBezTo>
                  <a:pt x="456" y="410"/>
                  <a:pt x="456" y="415"/>
                  <a:pt x="456" y="419"/>
                </a:cubicBezTo>
                <a:cubicBezTo>
                  <a:pt x="456" y="439"/>
                  <a:pt x="453" y="459"/>
                  <a:pt x="447" y="479"/>
                </a:cubicBezTo>
                <a:cubicBezTo>
                  <a:pt x="492" y="519"/>
                  <a:pt x="492" y="519"/>
                  <a:pt x="492" y="519"/>
                </a:cubicBezTo>
                <a:cubicBezTo>
                  <a:pt x="494" y="521"/>
                  <a:pt x="495" y="524"/>
                  <a:pt x="494" y="527"/>
                </a:cubicBezTo>
                <a:cubicBezTo>
                  <a:pt x="484" y="548"/>
                  <a:pt x="471" y="568"/>
                  <a:pt x="456" y="586"/>
                </a:cubicBezTo>
                <a:cubicBezTo>
                  <a:pt x="454" y="589"/>
                  <a:pt x="451" y="589"/>
                  <a:pt x="448" y="588"/>
                </a:cubicBezTo>
                <a:cubicBezTo>
                  <a:pt x="393" y="564"/>
                  <a:pt x="393" y="564"/>
                  <a:pt x="393" y="564"/>
                </a:cubicBezTo>
                <a:cubicBezTo>
                  <a:pt x="375" y="581"/>
                  <a:pt x="355" y="594"/>
                  <a:pt x="333" y="603"/>
                </a:cubicBezTo>
                <a:cubicBezTo>
                  <a:pt x="330" y="663"/>
                  <a:pt x="330" y="663"/>
                  <a:pt x="330" y="663"/>
                </a:cubicBezTo>
                <a:cubicBezTo>
                  <a:pt x="330" y="666"/>
                  <a:pt x="328" y="669"/>
                  <a:pt x="325" y="669"/>
                </a:cubicBezTo>
                <a:cubicBezTo>
                  <a:pt x="303" y="675"/>
                  <a:pt x="281" y="678"/>
                  <a:pt x="258" y="678"/>
                </a:cubicBezTo>
                <a:close/>
                <a:moveTo>
                  <a:pt x="161" y="576"/>
                </a:moveTo>
                <a:cubicBezTo>
                  <a:pt x="162" y="576"/>
                  <a:pt x="164" y="577"/>
                  <a:pt x="165" y="577"/>
                </a:cubicBezTo>
                <a:cubicBezTo>
                  <a:pt x="188" y="591"/>
                  <a:pt x="213" y="599"/>
                  <a:pt x="239" y="602"/>
                </a:cubicBezTo>
                <a:cubicBezTo>
                  <a:pt x="242" y="602"/>
                  <a:pt x="244" y="604"/>
                  <a:pt x="245" y="607"/>
                </a:cubicBezTo>
                <a:cubicBezTo>
                  <a:pt x="261" y="664"/>
                  <a:pt x="261" y="664"/>
                  <a:pt x="261" y="664"/>
                </a:cubicBezTo>
                <a:cubicBezTo>
                  <a:pt x="280" y="664"/>
                  <a:pt x="298" y="661"/>
                  <a:pt x="316" y="657"/>
                </a:cubicBezTo>
                <a:cubicBezTo>
                  <a:pt x="319" y="598"/>
                  <a:pt x="319" y="598"/>
                  <a:pt x="319" y="598"/>
                </a:cubicBezTo>
                <a:cubicBezTo>
                  <a:pt x="319" y="595"/>
                  <a:pt x="321" y="592"/>
                  <a:pt x="323" y="591"/>
                </a:cubicBezTo>
                <a:cubicBezTo>
                  <a:pt x="347" y="582"/>
                  <a:pt x="368" y="569"/>
                  <a:pt x="387" y="551"/>
                </a:cubicBezTo>
                <a:cubicBezTo>
                  <a:pt x="389" y="549"/>
                  <a:pt x="392" y="548"/>
                  <a:pt x="394" y="549"/>
                </a:cubicBezTo>
                <a:cubicBezTo>
                  <a:pt x="449" y="573"/>
                  <a:pt x="449" y="573"/>
                  <a:pt x="449" y="573"/>
                </a:cubicBezTo>
                <a:cubicBezTo>
                  <a:pt x="461" y="558"/>
                  <a:pt x="471" y="542"/>
                  <a:pt x="479" y="526"/>
                </a:cubicBezTo>
                <a:cubicBezTo>
                  <a:pt x="434" y="486"/>
                  <a:pt x="434" y="486"/>
                  <a:pt x="434" y="486"/>
                </a:cubicBezTo>
                <a:cubicBezTo>
                  <a:pt x="432" y="484"/>
                  <a:pt x="431" y="481"/>
                  <a:pt x="432" y="479"/>
                </a:cubicBezTo>
                <a:cubicBezTo>
                  <a:pt x="439" y="459"/>
                  <a:pt x="442" y="439"/>
                  <a:pt x="442" y="419"/>
                </a:cubicBezTo>
                <a:cubicBezTo>
                  <a:pt x="442" y="414"/>
                  <a:pt x="442" y="408"/>
                  <a:pt x="441" y="402"/>
                </a:cubicBezTo>
                <a:cubicBezTo>
                  <a:pt x="441" y="400"/>
                  <a:pt x="443" y="397"/>
                  <a:pt x="445" y="396"/>
                </a:cubicBezTo>
                <a:cubicBezTo>
                  <a:pt x="498" y="368"/>
                  <a:pt x="498" y="368"/>
                  <a:pt x="498" y="368"/>
                </a:cubicBezTo>
                <a:cubicBezTo>
                  <a:pt x="494" y="349"/>
                  <a:pt x="488" y="331"/>
                  <a:pt x="480" y="314"/>
                </a:cubicBezTo>
                <a:cubicBezTo>
                  <a:pt x="421" y="325"/>
                  <a:pt x="421" y="325"/>
                  <a:pt x="421" y="325"/>
                </a:cubicBezTo>
                <a:cubicBezTo>
                  <a:pt x="419" y="325"/>
                  <a:pt x="416" y="324"/>
                  <a:pt x="414" y="322"/>
                </a:cubicBezTo>
                <a:cubicBezTo>
                  <a:pt x="400" y="299"/>
                  <a:pt x="381" y="280"/>
                  <a:pt x="359" y="265"/>
                </a:cubicBezTo>
                <a:cubicBezTo>
                  <a:pt x="357" y="264"/>
                  <a:pt x="356" y="261"/>
                  <a:pt x="356" y="258"/>
                </a:cubicBezTo>
                <a:cubicBezTo>
                  <a:pt x="367" y="200"/>
                  <a:pt x="367" y="200"/>
                  <a:pt x="367" y="200"/>
                </a:cubicBezTo>
                <a:cubicBezTo>
                  <a:pt x="350" y="191"/>
                  <a:pt x="332" y="185"/>
                  <a:pt x="314" y="181"/>
                </a:cubicBezTo>
                <a:cubicBezTo>
                  <a:pt x="286" y="233"/>
                  <a:pt x="286" y="233"/>
                  <a:pt x="286" y="233"/>
                </a:cubicBezTo>
                <a:cubicBezTo>
                  <a:pt x="285" y="235"/>
                  <a:pt x="282" y="237"/>
                  <a:pt x="279" y="237"/>
                </a:cubicBezTo>
                <a:cubicBezTo>
                  <a:pt x="272" y="236"/>
                  <a:pt x="265" y="235"/>
                  <a:pt x="258" y="235"/>
                </a:cubicBezTo>
                <a:cubicBezTo>
                  <a:pt x="238" y="235"/>
                  <a:pt x="218" y="239"/>
                  <a:pt x="199" y="245"/>
                </a:cubicBezTo>
                <a:cubicBezTo>
                  <a:pt x="197" y="246"/>
                  <a:pt x="194" y="245"/>
                  <a:pt x="192" y="243"/>
                </a:cubicBezTo>
                <a:cubicBezTo>
                  <a:pt x="152" y="198"/>
                  <a:pt x="152" y="198"/>
                  <a:pt x="152" y="198"/>
                </a:cubicBezTo>
                <a:cubicBezTo>
                  <a:pt x="136" y="207"/>
                  <a:pt x="120" y="216"/>
                  <a:pt x="106" y="228"/>
                </a:cubicBezTo>
                <a:cubicBezTo>
                  <a:pt x="129" y="282"/>
                  <a:pt x="129" y="282"/>
                  <a:pt x="129" y="282"/>
                </a:cubicBezTo>
                <a:cubicBezTo>
                  <a:pt x="130" y="285"/>
                  <a:pt x="130" y="288"/>
                  <a:pt x="128" y="290"/>
                </a:cubicBezTo>
                <a:cubicBezTo>
                  <a:pt x="109" y="309"/>
                  <a:pt x="94" y="332"/>
                  <a:pt x="85" y="357"/>
                </a:cubicBezTo>
                <a:cubicBezTo>
                  <a:pt x="84" y="360"/>
                  <a:pt x="82" y="361"/>
                  <a:pt x="79" y="362"/>
                </a:cubicBezTo>
                <a:cubicBezTo>
                  <a:pt x="20" y="364"/>
                  <a:pt x="20" y="364"/>
                  <a:pt x="20" y="364"/>
                </a:cubicBezTo>
                <a:cubicBezTo>
                  <a:pt x="16" y="382"/>
                  <a:pt x="14" y="400"/>
                  <a:pt x="14" y="419"/>
                </a:cubicBezTo>
                <a:cubicBezTo>
                  <a:pt x="71" y="435"/>
                  <a:pt x="71" y="435"/>
                  <a:pt x="71" y="435"/>
                </a:cubicBezTo>
                <a:cubicBezTo>
                  <a:pt x="73" y="435"/>
                  <a:pt x="75" y="438"/>
                  <a:pt x="76" y="441"/>
                </a:cubicBezTo>
                <a:cubicBezTo>
                  <a:pt x="79" y="468"/>
                  <a:pt x="89" y="495"/>
                  <a:pt x="104" y="519"/>
                </a:cubicBezTo>
                <a:cubicBezTo>
                  <a:pt x="105" y="521"/>
                  <a:pt x="105" y="524"/>
                  <a:pt x="104" y="527"/>
                </a:cubicBezTo>
                <a:cubicBezTo>
                  <a:pt x="69" y="575"/>
                  <a:pt x="69" y="575"/>
                  <a:pt x="69" y="575"/>
                </a:cubicBezTo>
                <a:cubicBezTo>
                  <a:pt x="81" y="589"/>
                  <a:pt x="94" y="602"/>
                  <a:pt x="109" y="613"/>
                </a:cubicBezTo>
                <a:cubicBezTo>
                  <a:pt x="157" y="578"/>
                  <a:pt x="157" y="578"/>
                  <a:pt x="157" y="578"/>
                </a:cubicBezTo>
                <a:cubicBezTo>
                  <a:pt x="158" y="577"/>
                  <a:pt x="160" y="576"/>
                  <a:pt x="161" y="576"/>
                </a:cubicBezTo>
                <a:close/>
                <a:moveTo>
                  <a:pt x="258" y="484"/>
                </a:moveTo>
                <a:cubicBezTo>
                  <a:pt x="223" y="484"/>
                  <a:pt x="193" y="455"/>
                  <a:pt x="193" y="419"/>
                </a:cubicBezTo>
                <a:cubicBezTo>
                  <a:pt x="193" y="383"/>
                  <a:pt x="223" y="354"/>
                  <a:pt x="258" y="354"/>
                </a:cubicBezTo>
                <a:cubicBezTo>
                  <a:pt x="294" y="354"/>
                  <a:pt x="323" y="383"/>
                  <a:pt x="323" y="419"/>
                </a:cubicBezTo>
                <a:cubicBezTo>
                  <a:pt x="323" y="455"/>
                  <a:pt x="294" y="484"/>
                  <a:pt x="258" y="484"/>
                </a:cubicBezTo>
                <a:close/>
                <a:moveTo>
                  <a:pt x="258" y="368"/>
                </a:moveTo>
                <a:cubicBezTo>
                  <a:pt x="230" y="368"/>
                  <a:pt x="207" y="391"/>
                  <a:pt x="207" y="419"/>
                </a:cubicBezTo>
                <a:cubicBezTo>
                  <a:pt x="207" y="447"/>
                  <a:pt x="230" y="470"/>
                  <a:pt x="258" y="470"/>
                </a:cubicBezTo>
                <a:cubicBezTo>
                  <a:pt x="286" y="470"/>
                  <a:pt x="309" y="447"/>
                  <a:pt x="309" y="419"/>
                </a:cubicBezTo>
                <a:cubicBezTo>
                  <a:pt x="309" y="391"/>
                  <a:pt x="286" y="368"/>
                  <a:pt x="258" y="368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153">
            <a:extLst>
              <a:ext uri="{FF2B5EF4-FFF2-40B4-BE49-F238E27FC236}">
                <a16:creationId xmlns:a16="http://schemas.microsoft.com/office/drawing/2014/main" id="{1C9333B1-4571-44C7-95DF-3588677018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76052" y="2910245"/>
            <a:ext cx="1188720" cy="978947"/>
          </a:xfrm>
          <a:custGeom>
            <a:avLst/>
            <a:gdLst>
              <a:gd name="T0" fmla="*/ 0 w 629"/>
              <a:gd name="T1" fmla="*/ 517 h 517"/>
              <a:gd name="T2" fmla="*/ 315 w 629"/>
              <a:gd name="T3" fmla="*/ 0 h 517"/>
              <a:gd name="T4" fmla="*/ 629 w 629"/>
              <a:gd name="T5" fmla="*/ 517 h 517"/>
              <a:gd name="T6" fmla="*/ 0 w 629"/>
              <a:gd name="T7" fmla="*/ 517 h 517"/>
              <a:gd name="T8" fmla="*/ 315 w 629"/>
              <a:gd name="T9" fmla="*/ 408 h 517"/>
              <a:gd name="T10" fmla="*/ 290 w 629"/>
              <a:gd name="T11" fmla="*/ 433 h 517"/>
              <a:gd name="T12" fmla="*/ 315 w 629"/>
              <a:gd name="T13" fmla="*/ 457 h 517"/>
              <a:gd name="T14" fmla="*/ 339 w 629"/>
              <a:gd name="T15" fmla="*/ 433 h 517"/>
              <a:gd name="T16" fmla="*/ 315 w 629"/>
              <a:gd name="T17" fmla="*/ 408 h 517"/>
              <a:gd name="T18" fmla="*/ 290 w 629"/>
              <a:gd name="T19" fmla="*/ 367 h 517"/>
              <a:gd name="T20" fmla="*/ 315 w 629"/>
              <a:gd name="T21" fmla="*/ 391 h 517"/>
              <a:gd name="T22" fmla="*/ 339 w 629"/>
              <a:gd name="T23" fmla="*/ 367 h 517"/>
              <a:gd name="T24" fmla="*/ 339 w 629"/>
              <a:gd name="T25" fmla="*/ 200 h 517"/>
              <a:gd name="T26" fmla="*/ 315 w 629"/>
              <a:gd name="T27" fmla="*/ 176 h 517"/>
              <a:gd name="T28" fmla="*/ 290 w 629"/>
              <a:gd name="T29" fmla="*/ 200 h 517"/>
              <a:gd name="T30" fmla="*/ 290 w 629"/>
              <a:gd name="T31" fmla="*/ 367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9" h="517">
                <a:moveTo>
                  <a:pt x="0" y="517"/>
                </a:moveTo>
                <a:cubicBezTo>
                  <a:pt x="315" y="0"/>
                  <a:pt x="315" y="0"/>
                  <a:pt x="315" y="0"/>
                </a:cubicBezTo>
                <a:cubicBezTo>
                  <a:pt x="629" y="517"/>
                  <a:pt x="629" y="517"/>
                  <a:pt x="629" y="517"/>
                </a:cubicBezTo>
                <a:lnTo>
                  <a:pt x="0" y="517"/>
                </a:lnTo>
                <a:close/>
                <a:moveTo>
                  <a:pt x="315" y="408"/>
                </a:moveTo>
                <a:cubicBezTo>
                  <a:pt x="301" y="408"/>
                  <a:pt x="290" y="419"/>
                  <a:pt x="290" y="433"/>
                </a:cubicBezTo>
                <a:cubicBezTo>
                  <a:pt x="290" y="446"/>
                  <a:pt x="301" y="457"/>
                  <a:pt x="315" y="457"/>
                </a:cubicBezTo>
                <a:cubicBezTo>
                  <a:pt x="328" y="457"/>
                  <a:pt x="339" y="446"/>
                  <a:pt x="339" y="433"/>
                </a:cubicBezTo>
                <a:cubicBezTo>
                  <a:pt x="339" y="419"/>
                  <a:pt x="328" y="408"/>
                  <a:pt x="315" y="408"/>
                </a:cubicBezTo>
                <a:close/>
                <a:moveTo>
                  <a:pt x="290" y="367"/>
                </a:moveTo>
                <a:cubicBezTo>
                  <a:pt x="290" y="380"/>
                  <a:pt x="301" y="391"/>
                  <a:pt x="315" y="391"/>
                </a:cubicBezTo>
                <a:cubicBezTo>
                  <a:pt x="328" y="391"/>
                  <a:pt x="339" y="380"/>
                  <a:pt x="339" y="367"/>
                </a:cubicBezTo>
                <a:cubicBezTo>
                  <a:pt x="339" y="200"/>
                  <a:pt x="339" y="200"/>
                  <a:pt x="339" y="200"/>
                </a:cubicBezTo>
                <a:cubicBezTo>
                  <a:pt x="339" y="187"/>
                  <a:pt x="328" y="176"/>
                  <a:pt x="315" y="176"/>
                </a:cubicBezTo>
                <a:cubicBezTo>
                  <a:pt x="301" y="176"/>
                  <a:pt x="290" y="187"/>
                  <a:pt x="290" y="200"/>
                </a:cubicBezTo>
                <a:lnTo>
                  <a:pt x="290" y="367"/>
                </a:lnTo>
                <a:close/>
              </a:path>
            </a:pathLst>
          </a:custGeom>
          <a:noFill/>
          <a:ln w="38100" cap="rnd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71937-D037-4D47-A09A-FF728DEB82C1}"/>
              </a:ext>
            </a:extLst>
          </p:cNvPr>
          <p:cNvSpPr txBox="1"/>
          <p:nvPr/>
        </p:nvSpPr>
        <p:spPr>
          <a:xfrm>
            <a:off x="673370" y="3953109"/>
            <a:ext cx="2377440" cy="156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87%</a:t>
            </a:r>
          </a:p>
          <a:p>
            <a:pPr lvl="0" algn="ctr">
              <a:lnSpc>
                <a:spcPts val="2800"/>
              </a:lnSpc>
              <a:defRPr/>
            </a:pPr>
            <a:r>
              <a:rPr lang="en-US" dirty="0"/>
              <a:t>Take advantage of innovation and new releases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C84640-E93B-4A5B-9946-270C887ABC75}"/>
              </a:ext>
            </a:extLst>
          </p:cNvPr>
          <p:cNvSpPr txBox="1"/>
          <p:nvPr/>
        </p:nvSpPr>
        <p:spPr>
          <a:xfrm>
            <a:off x="3527531" y="3953109"/>
            <a:ext cx="2377440" cy="120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85%</a:t>
            </a:r>
          </a:p>
          <a:p>
            <a:pPr lvl="0" algn="ctr">
              <a:lnSpc>
                <a:spcPts val="2800"/>
              </a:lnSpc>
              <a:defRPr/>
            </a:pPr>
            <a:r>
              <a:rPr lang="en-US" dirty="0"/>
              <a:t>Improve business  agility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A41A6B-56CC-4528-97FC-5D97E483677D}"/>
              </a:ext>
            </a:extLst>
          </p:cNvPr>
          <p:cNvSpPr txBox="1"/>
          <p:nvPr/>
        </p:nvSpPr>
        <p:spPr>
          <a:xfrm>
            <a:off x="6381692" y="3953109"/>
            <a:ext cx="2377440" cy="120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85%</a:t>
            </a:r>
          </a:p>
          <a:p>
            <a:pPr algn="ctr">
              <a:lnSpc>
                <a:spcPts val="2800"/>
              </a:lnSpc>
              <a:defRPr/>
            </a:pPr>
            <a:r>
              <a:rPr lang="en-US" dirty="0"/>
              <a:t>Eliminate the need to support infrastructure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D1E80-1E9B-4611-B408-0CFDBF413820}"/>
              </a:ext>
            </a:extLst>
          </p:cNvPr>
          <p:cNvSpPr txBox="1"/>
          <p:nvPr/>
        </p:nvSpPr>
        <p:spPr>
          <a:xfrm>
            <a:off x="9235853" y="3953109"/>
            <a:ext cx="2377440" cy="120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84%</a:t>
            </a:r>
          </a:p>
          <a:p>
            <a:pPr algn="ctr">
              <a:lnSpc>
                <a:spcPts val="2800"/>
              </a:lnSpc>
              <a:defRPr/>
            </a:pPr>
            <a:r>
              <a:rPr lang="en-US" dirty="0"/>
              <a:t>Remove IT complexity</a:t>
            </a:r>
          </a:p>
        </p:txBody>
      </p:sp>
    </p:spTree>
    <p:extLst>
      <p:ext uri="{BB962C8B-B14F-4D97-AF65-F5344CB8AC3E}">
        <p14:creationId xmlns:p14="http://schemas.microsoft.com/office/powerpoint/2010/main" val="46244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6281-30A8-4803-A519-8D882D56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28034"/>
            <a:ext cx="11257200" cy="1007678"/>
          </a:xfrm>
        </p:spPr>
        <p:txBody>
          <a:bodyPr/>
          <a:lstStyle/>
          <a:p>
            <a:r>
              <a:rPr lang="en-US" sz="2800" dirty="0"/>
              <a:t>Clients expect to </a:t>
            </a:r>
            <a:r>
              <a:rPr lang="en-GB" sz="2800" dirty="0"/>
              <a:t>realise</a:t>
            </a:r>
            <a:r>
              <a:rPr lang="en-US" sz="2800" dirty="0"/>
              <a:t> improvements when moving to the cloud but  they remain concerned about security, scalability, and performance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6B90F4-8AC7-4268-A1B1-3BABE0D0C74F}"/>
              </a:ext>
            </a:extLst>
          </p:cNvPr>
          <p:cNvSpPr txBox="1"/>
          <p:nvPr/>
        </p:nvSpPr>
        <p:spPr>
          <a:xfrm>
            <a:off x="1493642" y="6362313"/>
            <a:ext cx="920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200" i="1" dirty="0"/>
              <a:t>Source:  Experian buyer persona research (2019).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035431-B594-4F39-A253-038594696A3E}"/>
              </a:ext>
            </a:extLst>
          </p:cNvPr>
          <p:cNvSpPr>
            <a:spLocks noChangeAspect="1"/>
          </p:cNvSpPr>
          <p:nvPr/>
        </p:nvSpPr>
        <p:spPr>
          <a:xfrm>
            <a:off x="586421" y="2760806"/>
            <a:ext cx="2286000" cy="2286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Client concerns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B50015A-CB78-4694-8DF8-BC79220EF2C9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2330775" y="1632004"/>
            <a:ext cx="527448" cy="1730157"/>
          </a:xfrm>
          <a:prstGeom prst="bentConnector2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21FAEE-586F-4B41-9CED-935075CE2FAB}"/>
              </a:ext>
            </a:extLst>
          </p:cNvPr>
          <p:cNvSpPr txBox="1"/>
          <p:nvPr/>
        </p:nvSpPr>
        <p:spPr>
          <a:xfrm>
            <a:off x="4447267" y="1563019"/>
            <a:ext cx="4114800" cy="129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>
                <a:solidFill>
                  <a:schemeClr val="accent1"/>
                </a:solidFill>
              </a:rPr>
              <a:t>Security</a:t>
            </a:r>
          </a:p>
          <a:p>
            <a:pPr lvl="0">
              <a:lnSpc>
                <a:spcPts val="2400"/>
              </a:lnSpc>
              <a:defRPr/>
            </a:pPr>
            <a:r>
              <a:rPr lang="en-US" sz="1600" dirty="0"/>
              <a:t>“We have regulatory issues. You can’t just </a:t>
            </a:r>
            <a:r>
              <a:rPr lang="en-US" sz="1600" b="1" dirty="0"/>
              <a:t>take banking to the cloud... </a:t>
            </a:r>
            <a:r>
              <a:rPr lang="en-US" sz="1600" dirty="0"/>
              <a:t>Are we going to be </a:t>
            </a:r>
            <a:r>
              <a:rPr lang="en-US" sz="1600" b="1" dirty="0"/>
              <a:t>as secure as we were before</a:t>
            </a:r>
            <a:r>
              <a:rPr lang="en-US" sz="1600" dirty="0"/>
              <a:t>?” 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830D0C-B334-4196-978D-9DBBF80DE0CD}"/>
              </a:ext>
            </a:extLst>
          </p:cNvPr>
          <p:cNvSpPr>
            <a:spLocks noChangeAspect="1"/>
          </p:cNvSpPr>
          <p:nvPr/>
        </p:nvSpPr>
        <p:spPr>
          <a:xfrm>
            <a:off x="3459578" y="1752406"/>
            <a:ext cx="914400" cy="9144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C9FDAD53-A93B-47EC-A38C-ED2E9CA88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345" t="10356" r="16452" b="8830"/>
          <a:stretch/>
        </p:blipFill>
        <p:spPr>
          <a:xfrm>
            <a:off x="3685266" y="1935286"/>
            <a:ext cx="463024" cy="54864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3FC2802-C78D-4219-8329-3EBB45DEFD28}"/>
              </a:ext>
            </a:extLst>
          </p:cNvPr>
          <p:cNvSpPr txBox="1"/>
          <p:nvPr/>
        </p:nvSpPr>
        <p:spPr>
          <a:xfrm>
            <a:off x="5353514" y="4912112"/>
            <a:ext cx="4114800" cy="129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Performance</a:t>
            </a:r>
          </a:p>
          <a:p>
            <a:pPr lvl="0">
              <a:lnSpc>
                <a:spcPts val="2400"/>
              </a:lnSpc>
              <a:defRPr/>
            </a:pPr>
            <a:r>
              <a:rPr lang="en-US" sz="1600" dirty="0"/>
              <a:t>“…the system started degrading …[staff was] unable to do what they were required to do </a:t>
            </a:r>
            <a:r>
              <a:rPr lang="en-US" sz="1600" b="1" dirty="0"/>
              <a:t>based on the response times...”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5B4F3D-F6B6-49B7-A3BA-26983CC91723}"/>
              </a:ext>
            </a:extLst>
          </p:cNvPr>
          <p:cNvSpPr>
            <a:spLocks noChangeAspect="1"/>
          </p:cNvSpPr>
          <p:nvPr/>
        </p:nvSpPr>
        <p:spPr>
          <a:xfrm>
            <a:off x="4367283" y="5101499"/>
            <a:ext cx="914400" cy="9144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F62E8-3CDF-44B7-BCA0-05B083FFC30D}"/>
              </a:ext>
            </a:extLst>
          </p:cNvPr>
          <p:cNvSpPr txBox="1"/>
          <p:nvPr/>
        </p:nvSpPr>
        <p:spPr>
          <a:xfrm>
            <a:off x="7173496" y="3410918"/>
            <a:ext cx="3931920" cy="98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000" b="1" kern="0" dirty="0">
                <a:solidFill>
                  <a:schemeClr val="accent4"/>
                </a:solidFill>
              </a:rPr>
              <a:t>Scalability</a:t>
            </a:r>
          </a:p>
          <a:p>
            <a:pPr defTabSz="1219170">
              <a:lnSpc>
                <a:spcPts val="2400"/>
              </a:lnSpc>
            </a:pPr>
            <a:r>
              <a:rPr lang="en-US" sz="1600" kern="0" dirty="0"/>
              <a:t>“</a:t>
            </a:r>
            <a:r>
              <a:rPr lang="en-US" sz="1600" b="1" kern="0" dirty="0"/>
              <a:t>Can the software take 300% of volume load </a:t>
            </a:r>
            <a:r>
              <a:rPr lang="en-US" sz="1600" kern="0" dirty="0"/>
              <a:t>in case we need [it]?”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D99D9AC-6D13-4B18-9AE4-8864493A0157}"/>
              </a:ext>
            </a:extLst>
          </p:cNvPr>
          <p:cNvSpPr>
            <a:spLocks noChangeAspect="1"/>
          </p:cNvSpPr>
          <p:nvPr/>
        </p:nvSpPr>
        <p:spPr>
          <a:xfrm>
            <a:off x="6197852" y="3446417"/>
            <a:ext cx="914400" cy="914400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685501-2F23-4BBC-8E23-B8CCDCA9DD4B}"/>
              </a:ext>
            </a:extLst>
          </p:cNvPr>
          <p:cNvGrpSpPr>
            <a:grpSpLocks noChangeAspect="1"/>
          </p:cNvGrpSpPr>
          <p:nvPr/>
        </p:nvGrpSpPr>
        <p:grpSpPr>
          <a:xfrm>
            <a:off x="6398149" y="3629297"/>
            <a:ext cx="513805" cy="548640"/>
            <a:chOff x="6533741" y="4569755"/>
            <a:chExt cx="561566" cy="599640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D74160-0B4D-44F9-8721-F63661FCB839}"/>
                </a:ext>
              </a:extLst>
            </p:cNvPr>
            <p:cNvSpPr/>
            <p:nvPr/>
          </p:nvSpPr>
          <p:spPr>
            <a:xfrm>
              <a:off x="6533741" y="4895075"/>
              <a:ext cx="274320" cy="274320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388092-2479-4F79-BDE2-CF646628A49A}"/>
                </a:ext>
              </a:extLst>
            </p:cNvPr>
            <p:cNvSpPr/>
            <p:nvPr/>
          </p:nvSpPr>
          <p:spPr>
            <a:xfrm>
              <a:off x="6638107" y="4569755"/>
              <a:ext cx="457200" cy="457200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F789AFD-AAC1-4860-BEF9-CA9A96232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7111" y="4588117"/>
              <a:ext cx="235064" cy="275208"/>
            </a:xfrm>
            <a:prstGeom prst="straightConnector1">
              <a:avLst/>
            </a:prstGeom>
            <a:grpFill/>
            <a:ln w="19050">
              <a:solidFill>
                <a:schemeClr val="bg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id="{1175984F-0306-4ED6-BA62-E7F2A507C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0838" y="5074469"/>
            <a:ext cx="762967" cy="762967"/>
          </a:xfrm>
          <a:prstGeom prst="rect">
            <a:avLst/>
          </a:prstGeom>
        </p:spPr>
      </p:pic>
      <p:pic>
        <p:nvPicPr>
          <p:cNvPr id="53" name="Graphic 52" descr="Office worker">
            <a:extLst>
              <a:ext uri="{FF2B5EF4-FFF2-40B4-BE49-F238E27FC236}">
                <a16:creationId xmlns:a16="http://schemas.microsoft.com/office/drawing/2014/main" id="{BBD50EBB-40F6-445A-9EB0-F4357500C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7707" y="3100246"/>
            <a:ext cx="1371600" cy="1371600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29EE384-2532-403F-92F4-EDEF2E75FFFA}"/>
              </a:ext>
            </a:extLst>
          </p:cNvPr>
          <p:cNvCxnSpPr>
            <a:cxnSpLocks/>
            <a:stCxn id="6" idx="4"/>
            <a:endCxn id="50" idx="2"/>
          </p:cNvCxnSpPr>
          <p:nvPr/>
        </p:nvCxnSpPr>
        <p:spPr>
          <a:xfrm rot="16200000" flipH="1">
            <a:off x="2792406" y="3983821"/>
            <a:ext cx="511893" cy="2637862"/>
          </a:xfrm>
          <a:prstGeom prst="bentConnector2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750FB0-AC42-4AE4-BB72-1F6D02377253}"/>
              </a:ext>
            </a:extLst>
          </p:cNvPr>
          <p:cNvCxnSpPr>
            <a:stCxn id="6" idx="6"/>
            <a:endCxn id="49" idx="2"/>
          </p:cNvCxnSpPr>
          <p:nvPr/>
        </p:nvCxnSpPr>
        <p:spPr>
          <a:xfrm flipV="1">
            <a:off x="2872421" y="3903617"/>
            <a:ext cx="3325431" cy="189"/>
          </a:xfrm>
          <a:prstGeom prst="line">
            <a:avLst/>
          </a:prstGeom>
          <a:ln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5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6281-30A8-4803-A519-8D882D56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28034"/>
            <a:ext cx="11257200" cy="1007678"/>
          </a:xfrm>
        </p:spPr>
        <p:txBody>
          <a:bodyPr/>
          <a:lstStyle/>
          <a:p>
            <a:r>
              <a:rPr lang="en-US" sz="2800" dirty="0"/>
              <a:t>Ensuring that cloud solutions are available, will integrate with existing systems, and can be easily updated are also top of mind with clients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6B90F4-8AC7-4268-A1B1-3BABE0D0C74F}"/>
              </a:ext>
            </a:extLst>
          </p:cNvPr>
          <p:cNvSpPr txBox="1"/>
          <p:nvPr/>
        </p:nvSpPr>
        <p:spPr>
          <a:xfrm>
            <a:off x="1493642" y="6362313"/>
            <a:ext cx="920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200" i="1" dirty="0"/>
              <a:t>Source:  Experian buyer persona research (2019).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035431-B594-4F39-A253-038594696A3E}"/>
              </a:ext>
            </a:extLst>
          </p:cNvPr>
          <p:cNvSpPr>
            <a:spLocks noChangeAspect="1"/>
          </p:cNvSpPr>
          <p:nvPr/>
        </p:nvSpPr>
        <p:spPr>
          <a:xfrm>
            <a:off x="586421" y="2760806"/>
            <a:ext cx="2286000" cy="2286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Client concerns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B50015A-CB78-4694-8DF8-BC79220EF2C9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2330775" y="1632004"/>
            <a:ext cx="527448" cy="1730157"/>
          </a:xfrm>
          <a:prstGeom prst="bentConnector2">
            <a:avLst/>
          </a:prstGeom>
          <a:ln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21FAEE-586F-4B41-9CED-935075CE2FAB}"/>
              </a:ext>
            </a:extLst>
          </p:cNvPr>
          <p:cNvSpPr txBox="1"/>
          <p:nvPr/>
        </p:nvSpPr>
        <p:spPr>
          <a:xfrm>
            <a:off x="4447267" y="1563019"/>
            <a:ext cx="4206240" cy="128930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lvl="0">
              <a:defRPr/>
            </a:pPr>
            <a:r>
              <a:rPr lang="en-US" sz="2000" b="1" dirty="0">
                <a:solidFill>
                  <a:schemeClr val="accent3"/>
                </a:solidFill>
              </a:rPr>
              <a:t>Resilience</a:t>
            </a:r>
          </a:p>
          <a:p>
            <a:pPr lvl="0">
              <a:lnSpc>
                <a:spcPts val="2400"/>
              </a:lnSpc>
              <a:defRPr/>
            </a:pPr>
            <a:r>
              <a:rPr lang="en-US" sz="1600" dirty="0"/>
              <a:t>“…</a:t>
            </a:r>
            <a:r>
              <a:rPr lang="en-US" sz="1600" b="1" dirty="0"/>
              <a:t>availability, resilience</a:t>
            </a:r>
            <a:r>
              <a:rPr lang="en-US" sz="1600" dirty="0"/>
              <a:t>, all of the elements we have to follow from a regulatory point of view.  ...</a:t>
            </a:r>
            <a:r>
              <a:rPr lang="en-US" sz="1600" b="1" dirty="0"/>
              <a:t>very high 99% availabilities</a:t>
            </a:r>
            <a:r>
              <a:rPr lang="en-US" sz="1600" dirty="0"/>
              <a:t>.”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830D0C-B334-4196-978D-9DBBF80DE0CD}"/>
              </a:ext>
            </a:extLst>
          </p:cNvPr>
          <p:cNvSpPr>
            <a:spLocks noChangeAspect="1"/>
          </p:cNvSpPr>
          <p:nvPr/>
        </p:nvSpPr>
        <p:spPr>
          <a:xfrm>
            <a:off x="3459578" y="1752406"/>
            <a:ext cx="914400" cy="914400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FC2802-C78D-4219-8329-3EBB45DEFD28}"/>
              </a:ext>
            </a:extLst>
          </p:cNvPr>
          <p:cNvSpPr txBox="1"/>
          <p:nvPr/>
        </p:nvSpPr>
        <p:spPr>
          <a:xfrm>
            <a:off x="5353514" y="4912112"/>
            <a:ext cx="4114800" cy="129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/>
              <a:t>Upgrades</a:t>
            </a:r>
          </a:p>
          <a:p>
            <a:pPr lvl="0">
              <a:lnSpc>
                <a:spcPts val="2400"/>
              </a:lnSpc>
              <a:defRPr/>
            </a:pPr>
            <a:r>
              <a:rPr lang="en-US" sz="1600" dirty="0"/>
              <a:t>“…very old vendor packages… The </a:t>
            </a:r>
            <a:r>
              <a:rPr lang="en-US" sz="1600" b="1" dirty="0"/>
              <a:t>cost and complexity to upgrade</a:t>
            </a:r>
            <a:r>
              <a:rPr lang="en-US" sz="1600" dirty="0"/>
              <a:t> them is equal to or </a:t>
            </a:r>
            <a:r>
              <a:rPr lang="en-US" sz="1600" b="1" dirty="0"/>
              <a:t>more than just going greenfield</a:t>
            </a:r>
            <a:r>
              <a:rPr lang="en-US" sz="1600" dirty="0"/>
              <a:t>.” 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5B4F3D-F6B6-49B7-A3BA-26983CC91723}"/>
              </a:ext>
            </a:extLst>
          </p:cNvPr>
          <p:cNvSpPr>
            <a:spLocks noChangeAspect="1"/>
          </p:cNvSpPr>
          <p:nvPr/>
        </p:nvSpPr>
        <p:spPr>
          <a:xfrm>
            <a:off x="4367283" y="5101499"/>
            <a:ext cx="914400" cy="914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Graphic 52" descr="Office worker">
            <a:extLst>
              <a:ext uri="{FF2B5EF4-FFF2-40B4-BE49-F238E27FC236}">
                <a16:creationId xmlns:a16="http://schemas.microsoft.com/office/drawing/2014/main" id="{BBD50EBB-40F6-445A-9EB0-F4357500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07" y="3100246"/>
            <a:ext cx="1371600" cy="1371600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29EE384-2532-403F-92F4-EDEF2E75FFFA}"/>
              </a:ext>
            </a:extLst>
          </p:cNvPr>
          <p:cNvCxnSpPr>
            <a:cxnSpLocks/>
            <a:stCxn id="6" idx="4"/>
            <a:endCxn id="50" idx="2"/>
          </p:cNvCxnSpPr>
          <p:nvPr/>
        </p:nvCxnSpPr>
        <p:spPr>
          <a:xfrm rot="16200000" flipH="1">
            <a:off x="2792406" y="3983821"/>
            <a:ext cx="511893" cy="2637862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750FB0-AC42-4AE4-BB72-1F6D02377253}"/>
              </a:ext>
            </a:extLst>
          </p:cNvPr>
          <p:cNvCxnSpPr>
            <a:stCxn id="6" idx="6"/>
            <a:endCxn id="49" idx="2"/>
          </p:cNvCxnSpPr>
          <p:nvPr/>
        </p:nvCxnSpPr>
        <p:spPr>
          <a:xfrm flipV="1">
            <a:off x="2872421" y="3903617"/>
            <a:ext cx="3325430" cy="189"/>
          </a:xfrm>
          <a:prstGeom prst="line">
            <a:avLst/>
          </a:prstGeom>
          <a:ln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21F62E8-3CDF-44B7-BCA0-05B083FFC30D}"/>
              </a:ext>
            </a:extLst>
          </p:cNvPr>
          <p:cNvSpPr txBox="1"/>
          <p:nvPr/>
        </p:nvSpPr>
        <p:spPr>
          <a:xfrm>
            <a:off x="7195708" y="3261015"/>
            <a:ext cx="4206240" cy="129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000" b="1" kern="0" dirty="0">
                <a:solidFill>
                  <a:schemeClr val="accent6"/>
                </a:solidFill>
              </a:rPr>
              <a:t>Integration</a:t>
            </a:r>
          </a:p>
          <a:p>
            <a:pPr defTabSz="1219170">
              <a:lnSpc>
                <a:spcPts val="2400"/>
              </a:lnSpc>
            </a:pPr>
            <a:r>
              <a:rPr lang="en-US" sz="1600" kern="0" dirty="0"/>
              <a:t>“</a:t>
            </a:r>
            <a:r>
              <a:rPr lang="en-US" sz="1600" b="1" kern="0" dirty="0"/>
              <a:t>Integrating a new solution </a:t>
            </a:r>
            <a:r>
              <a:rPr lang="en-US" sz="1600" kern="0" dirty="0"/>
              <a:t>back into that system is </a:t>
            </a:r>
            <a:r>
              <a:rPr lang="en-US" sz="1600" b="1" kern="0" dirty="0"/>
              <a:t>always the challenge</a:t>
            </a:r>
            <a:r>
              <a:rPr lang="en-US" sz="1600" kern="0" dirty="0"/>
              <a:t>… integrate with the systems that we currently have?”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D99D9AC-6D13-4B18-9AE4-8864493A0157}"/>
              </a:ext>
            </a:extLst>
          </p:cNvPr>
          <p:cNvSpPr>
            <a:spLocks noChangeAspect="1"/>
          </p:cNvSpPr>
          <p:nvPr/>
        </p:nvSpPr>
        <p:spPr>
          <a:xfrm>
            <a:off x="6197851" y="3446417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123">
            <a:extLst>
              <a:ext uri="{FF2B5EF4-FFF2-40B4-BE49-F238E27FC236}">
                <a16:creationId xmlns:a16="http://schemas.microsoft.com/office/drawing/2014/main" id="{8F503BD2-E028-4525-9305-0630179BE8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81635" y="3602148"/>
            <a:ext cx="546831" cy="548640"/>
          </a:xfrm>
          <a:custGeom>
            <a:avLst/>
            <a:gdLst>
              <a:gd name="T0" fmla="*/ 529 w 676"/>
              <a:gd name="T1" fmla="*/ 279 h 678"/>
              <a:gd name="T2" fmla="*/ 431 w 676"/>
              <a:gd name="T3" fmla="*/ 293 h 678"/>
              <a:gd name="T4" fmla="*/ 409 w 676"/>
              <a:gd name="T5" fmla="*/ 210 h 678"/>
              <a:gd name="T6" fmla="*/ 367 w 676"/>
              <a:gd name="T7" fmla="*/ 125 h 678"/>
              <a:gd name="T8" fmla="*/ 401 w 676"/>
              <a:gd name="T9" fmla="*/ 58 h 678"/>
              <a:gd name="T10" fmla="*/ 504 w 676"/>
              <a:gd name="T11" fmla="*/ 6 h 678"/>
              <a:gd name="T12" fmla="*/ 579 w 676"/>
              <a:gd name="T13" fmla="*/ 18 h 678"/>
              <a:gd name="T14" fmla="*/ 659 w 676"/>
              <a:gd name="T15" fmla="*/ 100 h 678"/>
              <a:gd name="T16" fmla="*/ 676 w 676"/>
              <a:gd name="T17" fmla="*/ 169 h 678"/>
              <a:gd name="T18" fmla="*/ 605 w 676"/>
              <a:gd name="T19" fmla="*/ 241 h 678"/>
              <a:gd name="T20" fmla="*/ 558 w 676"/>
              <a:gd name="T21" fmla="*/ 314 h 678"/>
              <a:gd name="T22" fmla="*/ 539 w 676"/>
              <a:gd name="T23" fmla="*/ 267 h 678"/>
              <a:gd name="T24" fmla="*/ 590 w 676"/>
              <a:gd name="T25" fmla="*/ 242 h 678"/>
              <a:gd name="T26" fmla="*/ 626 w 676"/>
              <a:gd name="T27" fmla="*/ 172 h 678"/>
              <a:gd name="T28" fmla="*/ 655 w 676"/>
              <a:gd name="T29" fmla="*/ 114 h 678"/>
              <a:gd name="T30" fmla="*/ 566 w 676"/>
              <a:gd name="T31" fmla="*/ 67 h 678"/>
              <a:gd name="T32" fmla="*/ 517 w 676"/>
              <a:gd name="T33" fmla="*/ 15 h 678"/>
              <a:gd name="T34" fmla="*/ 500 w 676"/>
              <a:gd name="T35" fmla="*/ 56 h 678"/>
              <a:gd name="T36" fmla="*/ 401 w 676"/>
              <a:gd name="T37" fmla="*/ 73 h 678"/>
              <a:gd name="T38" fmla="*/ 413 w 676"/>
              <a:gd name="T39" fmla="*/ 144 h 678"/>
              <a:gd name="T40" fmla="*/ 422 w 676"/>
              <a:gd name="T41" fmla="*/ 215 h 678"/>
              <a:gd name="T42" fmla="*/ 463 w 676"/>
              <a:gd name="T43" fmla="*/ 255 h 678"/>
              <a:gd name="T44" fmla="*/ 532 w 676"/>
              <a:gd name="T45" fmla="*/ 264 h 678"/>
              <a:gd name="T46" fmla="*/ 478 w 676"/>
              <a:gd name="T47" fmla="*/ 160 h 678"/>
              <a:gd name="T48" fmla="*/ 517 w 676"/>
              <a:gd name="T49" fmla="*/ 199 h 678"/>
              <a:gd name="T50" fmla="*/ 517 w 676"/>
              <a:gd name="T51" fmla="*/ 185 h 678"/>
              <a:gd name="T52" fmla="*/ 258 w 676"/>
              <a:gd name="T53" fmla="*/ 678 h 678"/>
              <a:gd name="T54" fmla="*/ 233 w 676"/>
              <a:gd name="T55" fmla="*/ 615 h 678"/>
              <a:gd name="T56" fmla="*/ 105 w 676"/>
              <a:gd name="T57" fmla="*/ 628 h 678"/>
              <a:gd name="T58" fmla="*/ 90 w 676"/>
              <a:gd name="T59" fmla="*/ 522 h 678"/>
              <a:gd name="T60" fmla="*/ 0 w 676"/>
              <a:gd name="T61" fmla="*/ 424 h 678"/>
              <a:gd name="T62" fmla="*/ 14 w 676"/>
              <a:gd name="T63" fmla="*/ 350 h 678"/>
              <a:gd name="T64" fmla="*/ 91 w 676"/>
              <a:gd name="T65" fmla="*/ 229 h 678"/>
              <a:gd name="T66" fmla="*/ 159 w 676"/>
              <a:gd name="T67" fmla="*/ 185 h 678"/>
              <a:gd name="T68" fmla="*/ 276 w 676"/>
              <a:gd name="T69" fmla="*/ 222 h 678"/>
              <a:gd name="T70" fmla="*/ 378 w 676"/>
              <a:gd name="T71" fmla="*/ 190 h 678"/>
              <a:gd name="T72" fmla="*/ 423 w 676"/>
              <a:gd name="T73" fmla="*/ 310 h 678"/>
              <a:gd name="T74" fmla="*/ 513 w 676"/>
              <a:gd name="T75" fmla="*/ 370 h 678"/>
              <a:gd name="T76" fmla="*/ 456 w 676"/>
              <a:gd name="T77" fmla="*/ 419 h 678"/>
              <a:gd name="T78" fmla="*/ 494 w 676"/>
              <a:gd name="T79" fmla="*/ 527 h 678"/>
              <a:gd name="T80" fmla="*/ 393 w 676"/>
              <a:gd name="T81" fmla="*/ 564 h 678"/>
              <a:gd name="T82" fmla="*/ 325 w 676"/>
              <a:gd name="T83" fmla="*/ 669 h 678"/>
              <a:gd name="T84" fmla="*/ 165 w 676"/>
              <a:gd name="T85" fmla="*/ 577 h 678"/>
              <a:gd name="T86" fmla="*/ 261 w 676"/>
              <a:gd name="T87" fmla="*/ 664 h 678"/>
              <a:gd name="T88" fmla="*/ 323 w 676"/>
              <a:gd name="T89" fmla="*/ 591 h 678"/>
              <a:gd name="T90" fmla="*/ 449 w 676"/>
              <a:gd name="T91" fmla="*/ 573 h 678"/>
              <a:gd name="T92" fmla="*/ 432 w 676"/>
              <a:gd name="T93" fmla="*/ 479 h 678"/>
              <a:gd name="T94" fmla="*/ 445 w 676"/>
              <a:gd name="T95" fmla="*/ 396 h 678"/>
              <a:gd name="T96" fmla="*/ 421 w 676"/>
              <a:gd name="T97" fmla="*/ 325 h 678"/>
              <a:gd name="T98" fmla="*/ 356 w 676"/>
              <a:gd name="T99" fmla="*/ 258 h 678"/>
              <a:gd name="T100" fmla="*/ 286 w 676"/>
              <a:gd name="T101" fmla="*/ 233 h 678"/>
              <a:gd name="T102" fmla="*/ 199 w 676"/>
              <a:gd name="T103" fmla="*/ 245 h 678"/>
              <a:gd name="T104" fmla="*/ 106 w 676"/>
              <a:gd name="T105" fmla="*/ 228 h 678"/>
              <a:gd name="T106" fmla="*/ 85 w 676"/>
              <a:gd name="T107" fmla="*/ 357 h 678"/>
              <a:gd name="T108" fmla="*/ 14 w 676"/>
              <a:gd name="T109" fmla="*/ 419 h 678"/>
              <a:gd name="T110" fmla="*/ 104 w 676"/>
              <a:gd name="T111" fmla="*/ 519 h 678"/>
              <a:gd name="T112" fmla="*/ 109 w 676"/>
              <a:gd name="T113" fmla="*/ 613 h 678"/>
              <a:gd name="T114" fmla="*/ 258 w 676"/>
              <a:gd name="T115" fmla="*/ 484 h 678"/>
              <a:gd name="T116" fmla="*/ 323 w 676"/>
              <a:gd name="T117" fmla="*/ 419 h 678"/>
              <a:gd name="T118" fmla="*/ 207 w 676"/>
              <a:gd name="T119" fmla="*/ 419 h 678"/>
              <a:gd name="T120" fmla="*/ 258 w 676"/>
              <a:gd name="T121" fmla="*/ 36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76" h="678">
                <a:moveTo>
                  <a:pt x="556" y="314"/>
                </a:moveTo>
                <a:cubicBezTo>
                  <a:pt x="554" y="314"/>
                  <a:pt x="551" y="313"/>
                  <a:pt x="550" y="311"/>
                </a:cubicBezTo>
                <a:cubicBezTo>
                  <a:pt x="529" y="279"/>
                  <a:pt x="529" y="279"/>
                  <a:pt x="529" y="279"/>
                </a:cubicBezTo>
                <a:cubicBezTo>
                  <a:pt x="508" y="281"/>
                  <a:pt x="488" y="277"/>
                  <a:pt x="468" y="269"/>
                </a:cubicBezTo>
                <a:cubicBezTo>
                  <a:pt x="439" y="293"/>
                  <a:pt x="439" y="293"/>
                  <a:pt x="439" y="293"/>
                </a:cubicBezTo>
                <a:cubicBezTo>
                  <a:pt x="437" y="295"/>
                  <a:pt x="433" y="295"/>
                  <a:pt x="431" y="293"/>
                </a:cubicBezTo>
                <a:cubicBezTo>
                  <a:pt x="412" y="281"/>
                  <a:pt x="397" y="266"/>
                  <a:pt x="385" y="248"/>
                </a:cubicBezTo>
                <a:cubicBezTo>
                  <a:pt x="383" y="245"/>
                  <a:pt x="383" y="242"/>
                  <a:pt x="385" y="239"/>
                </a:cubicBezTo>
                <a:cubicBezTo>
                  <a:pt x="409" y="210"/>
                  <a:pt x="409" y="210"/>
                  <a:pt x="409" y="210"/>
                </a:cubicBezTo>
                <a:cubicBezTo>
                  <a:pt x="401" y="194"/>
                  <a:pt x="398" y="177"/>
                  <a:pt x="398" y="160"/>
                </a:cubicBezTo>
                <a:cubicBezTo>
                  <a:pt x="398" y="155"/>
                  <a:pt x="398" y="151"/>
                  <a:pt x="398" y="146"/>
                </a:cubicBezTo>
                <a:cubicBezTo>
                  <a:pt x="367" y="125"/>
                  <a:pt x="367" y="125"/>
                  <a:pt x="367" y="125"/>
                </a:cubicBezTo>
                <a:cubicBezTo>
                  <a:pt x="364" y="124"/>
                  <a:pt x="363" y="120"/>
                  <a:pt x="364" y="117"/>
                </a:cubicBezTo>
                <a:cubicBezTo>
                  <a:pt x="370" y="96"/>
                  <a:pt x="380" y="77"/>
                  <a:pt x="393" y="60"/>
                </a:cubicBezTo>
                <a:cubicBezTo>
                  <a:pt x="395" y="57"/>
                  <a:pt x="399" y="57"/>
                  <a:pt x="401" y="58"/>
                </a:cubicBezTo>
                <a:cubicBezTo>
                  <a:pt x="437" y="71"/>
                  <a:pt x="437" y="71"/>
                  <a:pt x="437" y="71"/>
                </a:cubicBezTo>
                <a:cubicBezTo>
                  <a:pt x="453" y="57"/>
                  <a:pt x="472" y="47"/>
                  <a:pt x="494" y="43"/>
                </a:cubicBezTo>
                <a:cubicBezTo>
                  <a:pt x="504" y="6"/>
                  <a:pt x="504" y="6"/>
                  <a:pt x="504" y="6"/>
                </a:cubicBezTo>
                <a:cubicBezTo>
                  <a:pt x="505" y="3"/>
                  <a:pt x="507" y="1"/>
                  <a:pt x="510" y="1"/>
                </a:cubicBezTo>
                <a:cubicBezTo>
                  <a:pt x="532" y="0"/>
                  <a:pt x="554" y="4"/>
                  <a:pt x="574" y="11"/>
                </a:cubicBezTo>
                <a:cubicBezTo>
                  <a:pt x="577" y="12"/>
                  <a:pt x="579" y="15"/>
                  <a:pt x="579" y="18"/>
                </a:cubicBezTo>
                <a:cubicBezTo>
                  <a:pt x="577" y="56"/>
                  <a:pt x="577" y="56"/>
                  <a:pt x="577" y="56"/>
                </a:cubicBezTo>
                <a:cubicBezTo>
                  <a:pt x="596" y="67"/>
                  <a:pt x="611" y="83"/>
                  <a:pt x="621" y="102"/>
                </a:cubicBezTo>
                <a:cubicBezTo>
                  <a:pt x="659" y="100"/>
                  <a:pt x="659" y="100"/>
                  <a:pt x="659" y="100"/>
                </a:cubicBezTo>
                <a:cubicBezTo>
                  <a:pt x="662" y="100"/>
                  <a:pt x="665" y="102"/>
                  <a:pt x="666" y="105"/>
                </a:cubicBezTo>
                <a:cubicBezTo>
                  <a:pt x="673" y="122"/>
                  <a:pt x="676" y="141"/>
                  <a:pt x="676" y="160"/>
                </a:cubicBezTo>
                <a:cubicBezTo>
                  <a:pt x="676" y="163"/>
                  <a:pt x="676" y="166"/>
                  <a:pt x="676" y="169"/>
                </a:cubicBezTo>
                <a:cubicBezTo>
                  <a:pt x="676" y="172"/>
                  <a:pt x="674" y="174"/>
                  <a:pt x="671" y="175"/>
                </a:cubicBezTo>
                <a:cubicBezTo>
                  <a:pt x="634" y="185"/>
                  <a:pt x="634" y="185"/>
                  <a:pt x="634" y="185"/>
                </a:cubicBezTo>
                <a:cubicBezTo>
                  <a:pt x="629" y="206"/>
                  <a:pt x="619" y="225"/>
                  <a:pt x="605" y="241"/>
                </a:cubicBezTo>
                <a:cubicBezTo>
                  <a:pt x="618" y="277"/>
                  <a:pt x="618" y="277"/>
                  <a:pt x="618" y="277"/>
                </a:cubicBezTo>
                <a:cubicBezTo>
                  <a:pt x="619" y="279"/>
                  <a:pt x="618" y="283"/>
                  <a:pt x="616" y="284"/>
                </a:cubicBezTo>
                <a:cubicBezTo>
                  <a:pt x="598" y="298"/>
                  <a:pt x="579" y="308"/>
                  <a:pt x="558" y="314"/>
                </a:cubicBezTo>
                <a:cubicBezTo>
                  <a:pt x="557" y="314"/>
                  <a:pt x="557" y="314"/>
                  <a:pt x="556" y="314"/>
                </a:cubicBezTo>
                <a:close/>
                <a:moveTo>
                  <a:pt x="533" y="264"/>
                </a:moveTo>
                <a:cubicBezTo>
                  <a:pt x="535" y="264"/>
                  <a:pt x="538" y="265"/>
                  <a:pt x="539" y="267"/>
                </a:cubicBezTo>
                <a:cubicBezTo>
                  <a:pt x="559" y="299"/>
                  <a:pt x="559" y="299"/>
                  <a:pt x="559" y="299"/>
                </a:cubicBezTo>
                <a:cubicBezTo>
                  <a:pt x="575" y="294"/>
                  <a:pt x="590" y="286"/>
                  <a:pt x="603" y="277"/>
                </a:cubicBezTo>
                <a:cubicBezTo>
                  <a:pt x="590" y="242"/>
                  <a:pt x="590" y="242"/>
                  <a:pt x="590" y="242"/>
                </a:cubicBezTo>
                <a:cubicBezTo>
                  <a:pt x="589" y="239"/>
                  <a:pt x="590" y="236"/>
                  <a:pt x="592" y="234"/>
                </a:cubicBezTo>
                <a:cubicBezTo>
                  <a:pt x="607" y="219"/>
                  <a:pt x="617" y="199"/>
                  <a:pt x="621" y="178"/>
                </a:cubicBezTo>
                <a:cubicBezTo>
                  <a:pt x="621" y="175"/>
                  <a:pt x="623" y="173"/>
                  <a:pt x="626" y="172"/>
                </a:cubicBezTo>
                <a:cubicBezTo>
                  <a:pt x="662" y="163"/>
                  <a:pt x="662" y="163"/>
                  <a:pt x="662" y="163"/>
                </a:cubicBezTo>
                <a:cubicBezTo>
                  <a:pt x="662" y="162"/>
                  <a:pt x="662" y="161"/>
                  <a:pt x="662" y="160"/>
                </a:cubicBezTo>
                <a:cubicBezTo>
                  <a:pt x="662" y="144"/>
                  <a:pt x="660" y="129"/>
                  <a:pt x="655" y="114"/>
                </a:cubicBezTo>
                <a:cubicBezTo>
                  <a:pt x="618" y="116"/>
                  <a:pt x="618" y="116"/>
                  <a:pt x="618" y="116"/>
                </a:cubicBezTo>
                <a:cubicBezTo>
                  <a:pt x="615" y="116"/>
                  <a:pt x="612" y="114"/>
                  <a:pt x="611" y="112"/>
                </a:cubicBezTo>
                <a:cubicBezTo>
                  <a:pt x="601" y="92"/>
                  <a:pt x="586" y="77"/>
                  <a:pt x="566" y="67"/>
                </a:cubicBezTo>
                <a:cubicBezTo>
                  <a:pt x="564" y="65"/>
                  <a:pt x="562" y="63"/>
                  <a:pt x="563" y="60"/>
                </a:cubicBezTo>
                <a:cubicBezTo>
                  <a:pt x="565" y="23"/>
                  <a:pt x="565" y="23"/>
                  <a:pt x="565" y="23"/>
                </a:cubicBezTo>
                <a:cubicBezTo>
                  <a:pt x="549" y="17"/>
                  <a:pt x="533" y="15"/>
                  <a:pt x="517" y="15"/>
                </a:cubicBezTo>
                <a:cubicBezTo>
                  <a:pt x="517" y="15"/>
                  <a:pt x="516" y="15"/>
                  <a:pt x="516" y="15"/>
                </a:cubicBezTo>
                <a:cubicBezTo>
                  <a:pt x="506" y="51"/>
                  <a:pt x="506" y="51"/>
                  <a:pt x="506" y="51"/>
                </a:cubicBezTo>
                <a:cubicBezTo>
                  <a:pt x="505" y="53"/>
                  <a:pt x="503" y="55"/>
                  <a:pt x="500" y="56"/>
                </a:cubicBezTo>
                <a:cubicBezTo>
                  <a:pt x="479" y="59"/>
                  <a:pt x="459" y="69"/>
                  <a:pt x="443" y="84"/>
                </a:cubicBezTo>
                <a:cubicBezTo>
                  <a:pt x="442" y="86"/>
                  <a:pt x="439" y="87"/>
                  <a:pt x="436" y="86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391" y="86"/>
                  <a:pt x="384" y="101"/>
                  <a:pt x="379" y="116"/>
                </a:cubicBezTo>
                <a:cubicBezTo>
                  <a:pt x="410" y="137"/>
                  <a:pt x="410" y="137"/>
                  <a:pt x="410" y="137"/>
                </a:cubicBezTo>
                <a:cubicBezTo>
                  <a:pt x="412" y="138"/>
                  <a:pt x="413" y="141"/>
                  <a:pt x="413" y="144"/>
                </a:cubicBezTo>
                <a:cubicBezTo>
                  <a:pt x="412" y="149"/>
                  <a:pt x="412" y="154"/>
                  <a:pt x="412" y="160"/>
                </a:cubicBezTo>
                <a:cubicBezTo>
                  <a:pt x="412" y="176"/>
                  <a:pt x="415" y="193"/>
                  <a:pt x="423" y="207"/>
                </a:cubicBezTo>
                <a:cubicBezTo>
                  <a:pt x="424" y="210"/>
                  <a:pt x="424" y="213"/>
                  <a:pt x="422" y="215"/>
                </a:cubicBezTo>
                <a:cubicBezTo>
                  <a:pt x="399" y="244"/>
                  <a:pt x="399" y="244"/>
                  <a:pt x="399" y="244"/>
                </a:cubicBezTo>
                <a:cubicBezTo>
                  <a:pt x="409" y="258"/>
                  <a:pt x="421" y="269"/>
                  <a:pt x="434" y="279"/>
                </a:cubicBezTo>
                <a:cubicBezTo>
                  <a:pt x="463" y="255"/>
                  <a:pt x="463" y="255"/>
                  <a:pt x="463" y="255"/>
                </a:cubicBezTo>
                <a:cubicBezTo>
                  <a:pt x="465" y="254"/>
                  <a:pt x="468" y="253"/>
                  <a:pt x="471" y="254"/>
                </a:cubicBezTo>
                <a:cubicBezTo>
                  <a:pt x="485" y="262"/>
                  <a:pt x="501" y="265"/>
                  <a:pt x="517" y="265"/>
                </a:cubicBezTo>
                <a:cubicBezTo>
                  <a:pt x="522" y="265"/>
                  <a:pt x="527" y="265"/>
                  <a:pt x="532" y="264"/>
                </a:cubicBezTo>
                <a:cubicBezTo>
                  <a:pt x="532" y="264"/>
                  <a:pt x="533" y="264"/>
                  <a:pt x="533" y="264"/>
                </a:cubicBezTo>
                <a:close/>
                <a:moveTo>
                  <a:pt x="517" y="199"/>
                </a:moveTo>
                <a:cubicBezTo>
                  <a:pt x="496" y="199"/>
                  <a:pt x="478" y="181"/>
                  <a:pt x="478" y="160"/>
                </a:cubicBezTo>
                <a:cubicBezTo>
                  <a:pt x="478" y="138"/>
                  <a:pt x="496" y="121"/>
                  <a:pt x="517" y="121"/>
                </a:cubicBezTo>
                <a:cubicBezTo>
                  <a:pt x="539" y="121"/>
                  <a:pt x="556" y="138"/>
                  <a:pt x="556" y="160"/>
                </a:cubicBezTo>
                <a:cubicBezTo>
                  <a:pt x="556" y="181"/>
                  <a:pt x="539" y="199"/>
                  <a:pt x="517" y="199"/>
                </a:cubicBezTo>
                <a:close/>
                <a:moveTo>
                  <a:pt x="517" y="135"/>
                </a:moveTo>
                <a:cubicBezTo>
                  <a:pt x="503" y="135"/>
                  <a:pt x="492" y="146"/>
                  <a:pt x="492" y="160"/>
                </a:cubicBezTo>
                <a:cubicBezTo>
                  <a:pt x="492" y="174"/>
                  <a:pt x="503" y="185"/>
                  <a:pt x="517" y="185"/>
                </a:cubicBezTo>
                <a:cubicBezTo>
                  <a:pt x="531" y="185"/>
                  <a:pt x="542" y="174"/>
                  <a:pt x="542" y="160"/>
                </a:cubicBezTo>
                <a:cubicBezTo>
                  <a:pt x="542" y="146"/>
                  <a:pt x="531" y="135"/>
                  <a:pt x="517" y="135"/>
                </a:cubicBezTo>
                <a:close/>
                <a:moveTo>
                  <a:pt x="258" y="678"/>
                </a:moveTo>
                <a:cubicBezTo>
                  <a:pt x="256" y="678"/>
                  <a:pt x="256" y="678"/>
                  <a:pt x="256" y="678"/>
                </a:cubicBezTo>
                <a:cubicBezTo>
                  <a:pt x="252" y="678"/>
                  <a:pt x="250" y="676"/>
                  <a:pt x="249" y="673"/>
                </a:cubicBezTo>
                <a:cubicBezTo>
                  <a:pt x="233" y="615"/>
                  <a:pt x="233" y="615"/>
                  <a:pt x="233" y="615"/>
                </a:cubicBezTo>
                <a:cubicBezTo>
                  <a:pt x="208" y="612"/>
                  <a:pt x="184" y="604"/>
                  <a:pt x="162" y="592"/>
                </a:cubicBezTo>
                <a:cubicBezTo>
                  <a:pt x="113" y="628"/>
                  <a:pt x="113" y="628"/>
                  <a:pt x="113" y="628"/>
                </a:cubicBezTo>
                <a:cubicBezTo>
                  <a:pt x="111" y="630"/>
                  <a:pt x="108" y="630"/>
                  <a:pt x="105" y="628"/>
                </a:cubicBezTo>
                <a:cubicBezTo>
                  <a:pt x="86" y="614"/>
                  <a:pt x="69" y="598"/>
                  <a:pt x="55" y="579"/>
                </a:cubicBezTo>
                <a:cubicBezTo>
                  <a:pt x="53" y="577"/>
                  <a:pt x="53" y="574"/>
                  <a:pt x="55" y="571"/>
                </a:cubicBezTo>
                <a:cubicBezTo>
                  <a:pt x="90" y="522"/>
                  <a:pt x="90" y="522"/>
                  <a:pt x="90" y="522"/>
                </a:cubicBezTo>
                <a:cubicBezTo>
                  <a:pt x="75" y="499"/>
                  <a:pt x="66" y="474"/>
                  <a:pt x="62" y="447"/>
                </a:cubicBezTo>
                <a:cubicBezTo>
                  <a:pt x="5" y="431"/>
                  <a:pt x="5" y="431"/>
                  <a:pt x="5" y="431"/>
                </a:cubicBezTo>
                <a:cubicBezTo>
                  <a:pt x="2" y="430"/>
                  <a:pt x="0" y="427"/>
                  <a:pt x="0" y="424"/>
                </a:cubicBezTo>
                <a:cubicBezTo>
                  <a:pt x="0" y="423"/>
                  <a:pt x="0" y="421"/>
                  <a:pt x="0" y="419"/>
                </a:cubicBezTo>
                <a:cubicBezTo>
                  <a:pt x="0" y="398"/>
                  <a:pt x="2" y="376"/>
                  <a:pt x="8" y="355"/>
                </a:cubicBezTo>
                <a:cubicBezTo>
                  <a:pt x="8" y="352"/>
                  <a:pt x="11" y="350"/>
                  <a:pt x="14" y="350"/>
                </a:cubicBezTo>
                <a:cubicBezTo>
                  <a:pt x="74" y="348"/>
                  <a:pt x="74" y="348"/>
                  <a:pt x="74" y="348"/>
                </a:cubicBezTo>
                <a:cubicBezTo>
                  <a:pt x="83" y="324"/>
                  <a:pt x="97" y="302"/>
                  <a:pt x="114" y="283"/>
                </a:cubicBezTo>
                <a:cubicBezTo>
                  <a:pt x="91" y="229"/>
                  <a:pt x="91" y="229"/>
                  <a:pt x="91" y="229"/>
                </a:cubicBezTo>
                <a:cubicBezTo>
                  <a:pt x="89" y="226"/>
                  <a:pt x="90" y="223"/>
                  <a:pt x="93" y="221"/>
                </a:cubicBezTo>
                <a:cubicBezTo>
                  <a:pt x="110" y="206"/>
                  <a:pt x="130" y="193"/>
                  <a:pt x="151" y="184"/>
                </a:cubicBezTo>
                <a:cubicBezTo>
                  <a:pt x="154" y="182"/>
                  <a:pt x="157" y="183"/>
                  <a:pt x="159" y="185"/>
                </a:cubicBezTo>
                <a:cubicBezTo>
                  <a:pt x="199" y="230"/>
                  <a:pt x="199" y="230"/>
                  <a:pt x="199" y="230"/>
                </a:cubicBezTo>
                <a:cubicBezTo>
                  <a:pt x="218" y="224"/>
                  <a:pt x="238" y="221"/>
                  <a:pt x="258" y="221"/>
                </a:cubicBezTo>
                <a:cubicBezTo>
                  <a:pt x="264" y="221"/>
                  <a:pt x="270" y="222"/>
                  <a:pt x="276" y="222"/>
                </a:cubicBezTo>
                <a:cubicBezTo>
                  <a:pt x="304" y="170"/>
                  <a:pt x="304" y="170"/>
                  <a:pt x="304" y="170"/>
                </a:cubicBezTo>
                <a:cubicBezTo>
                  <a:pt x="306" y="167"/>
                  <a:pt x="309" y="165"/>
                  <a:pt x="312" y="166"/>
                </a:cubicBezTo>
                <a:cubicBezTo>
                  <a:pt x="335" y="171"/>
                  <a:pt x="357" y="179"/>
                  <a:pt x="378" y="190"/>
                </a:cubicBezTo>
                <a:cubicBezTo>
                  <a:pt x="380" y="191"/>
                  <a:pt x="382" y="194"/>
                  <a:pt x="381" y="197"/>
                </a:cubicBezTo>
                <a:cubicBezTo>
                  <a:pt x="371" y="256"/>
                  <a:pt x="371" y="256"/>
                  <a:pt x="371" y="256"/>
                </a:cubicBezTo>
                <a:cubicBezTo>
                  <a:pt x="391" y="271"/>
                  <a:pt x="410" y="289"/>
                  <a:pt x="423" y="310"/>
                </a:cubicBezTo>
                <a:cubicBezTo>
                  <a:pt x="482" y="300"/>
                  <a:pt x="482" y="300"/>
                  <a:pt x="482" y="300"/>
                </a:cubicBezTo>
                <a:cubicBezTo>
                  <a:pt x="485" y="299"/>
                  <a:pt x="489" y="301"/>
                  <a:pt x="490" y="303"/>
                </a:cubicBezTo>
                <a:cubicBezTo>
                  <a:pt x="500" y="325"/>
                  <a:pt x="508" y="347"/>
                  <a:pt x="513" y="370"/>
                </a:cubicBezTo>
                <a:cubicBezTo>
                  <a:pt x="513" y="373"/>
                  <a:pt x="512" y="376"/>
                  <a:pt x="509" y="378"/>
                </a:cubicBezTo>
                <a:cubicBezTo>
                  <a:pt x="456" y="406"/>
                  <a:pt x="456" y="406"/>
                  <a:pt x="456" y="406"/>
                </a:cubicBezTo>
                <a:cubicBezTo>
                  <a:pt x="456" y="410"/>
                  <a:pt x="456" y="415"/>
                  <a:pt x="456" y="419"/>
                </a:cubicBezTo>
                <a:cubicBezTo>
                  <a:pt x="456" y="439"/>
                  <a:pt x="453" y="459"/>
                  <a:pt x="447" y="479"/>
                </a:cubicBezTo>
                <a:cubicBezTo>
                  <a:pt x="492" y="519"/>
                  <a:pt x="492" y="519"/>
                  <a:pt x="492" y="519"/>
                </a:cubicBezTo>
                <a:cubicBezTo>
                  <a:pt x="494" y="521"/>
                  <a:pt x="495" y="524"/>
                  <a:pt x="494" y="527"/>
                </a:cubicBezTo>
                <a:cubicBezTo>
                  <a:pt x="484" y="548"/>
                  <a:pt x="471" y="568"/>
                  <a:pt x="456" y="586"/>
                </a:cubicBezTo>
                <a:cubicBezTo>
                  <a:pt x="454" y="589"/>
                  <a:pt x="451" y="589"/>
                  <a:pt x="448" y="588"/>
                </a:cubicBezTo>
                <a:cubicBezTo>
                  <a:pt x="393" y="564"/>
                  <a:pt x="393" y="564"/>
                  <a:pt x="393" y="564"/>
                </a:cubicBezTo>
                <a:cubicBezTo>
                  <a:pt x="375" y="581"/>
                  <a:pt x="355" y="594"/>
                  <a:pt x="333" y="603"/>
                </a:cubicBezTo>
                <a:cubicBezTo>
                  <a:pt x="330" y="663"/>
                  <a:pt x="330" y="663"/>
                  <a:pt x="330" y="663"/>
                </a:cubicBezTo>
                <a:cubicBezTo>
                  <a:pt x="330" y="666"/>
                  <a:pt x="328" y="669"/>
                  <a:pt x="325" y="669"/>
                </a:cubicBezTo>
                <a:cubicBezTo>
                  <a:pt x="303" y="675"/>
                  <a:pt x="281" y="678"/>
                  <a:pt x="258" y="678"/>
                </a:cubicBezTo>
                <a:close/>
                <a:moveTo>
                  <a:pt x="161" y="576"/>
                </a:moveTo>
                <a:cubicBezTo>
                  <a:pt x="162" y="576"/>
                  <a:pt x="164" y="577"/>
                  <a:pt x="165" y="577"/>
                </a:cubicBezTo>
                <a:cubicBezTo>
                  <a:pt x="188" y="591"/>
                  <a:pt x="213" y="599"/>
                  <a:pt x="239" y="602"/>
                </a:cubicBezTo>
                <a:cubicBezTo>
                  <a:pt x="242" y="602"/>
                  <a:pt x="244" y="604"/>
                  <a:pt x="245" y="607"/>
                </a:cubicBezTo>
                <a:cubicBezTo>
                  <a:pt x="261" y="664"/>
                  <a:pt x="261" y="664"/>
                  <a:pt x="261" y="664"/>
                </a:cubicBezTo>
                <a:cubicBezTo>
                  <a:pt x="280" y="664"/>
                  <a:pt x="298" y="661"/>
                  <a:pt x="316" y="657"/>
                </a:cubicBezTo>
                <a:cubicBezTo>
                  <a:pt x="319" y="598"/>
                  <a:pt x="319" y="598"/>
                  <a:pt x="319" y="598"/>
                </a:cubicBezTo>
                <a:cubicBezTo>
                  <a:pt x="319" y="595"/>
                  <a:pt x="321" y="592"/>
                  <a:pt x="323" y="591"/>
                </a:cubicBezTo>
                <a:cubicBezTo>
                  <a:pt x="347" y="582"/>
                  <a:pt x="368" y="569"/>
                  <a:pt x="387" y="551"/>
                </a:cubicBezTo>
                <a:cubicBezTo>
                  <a:pt x="389" y="549"/>
                  <a:pt x="392" y="548"/>
                  <a:pt x="394" y="549"/>
                </a:cubicBezTo>
                <a:cubicBezTo>
                  <a:pt x="449" y="573"/>
                  <a:pt x="449" y="573"/>
                  <a:pt x="449" y="573"/>
                </a:cubicBezTo>
                <a:cubicBezTo>
                  <a:pt x="461" y="558"/>
                  <a:pt x="471" y="542"/>
                  <a:pt x="479" y="526"/>
                </a:cubicBezTo>
                <a:cubicBezTo>
                  <a:pt x="434" y="486"/>
                  <a:pt x="434" y="486"/>
                  <a:pt x="434" y="486"/>
                </a:cubicBezTo>
                <a:cubicBezTo>
                  <a:pt x="432" y="484"/>
                  <a:pt x="431" y="481"/>
                  <a:pt x="432" y="479"/>
                </a:cubicBezTo>
                <a:cubicBezTo>
                  <a:pt x="439" y="459"/>
                  <a:pt x="442" y="439"/>
                  <a:pt x="442" y="419"/>
                </a:cubicBezTo>
                <a:cubicBezTo>
                  <a:pt x="442" y="414"/>
                  <a:pt x="442" y="408"/>
                  <a:pt x="441" y="402"/>
                </a:cubicBezTo>
                <a:cubicBezTo>
                  <a:pt x="441" y="400"/>
                  <a:pt x="443" y="397"/>
                  <a:pt x="445" y="396"/>
                </a:cubicBezTo>
                <a:cubicBezTo>
                  <a:pt x="498" y="368"/>
                  <a:pt x="498" y="368"/>
                  <a:pt x="498" y="368"/>
                </a:cubicBezTo>
                <a:cubicBezTo>
                  <a:pt x="494" y="349"/>
                  <a:pt x="488" y="331"/>
                  <a:pt x="480" y="314"/>
                </a:cubicBezTo>
                <a:cubicBezTo>
                  <a:pt x="421" y="325"/>
                  <a:pt x="421" y="325"/>
                  <a:pt x="421" y="325"/>
                </a:cubicBezTo>
                <a:cubicBezTo>
                  <a:pt x="419" y="325"/>
                  <a:pt x="416" y="324"/>
                  <a:pt x="414" y="322"/>
                </a:cubicBezTo>
                <a:cubicBezTo>
                  <a:pt x="400" y="299"/>
                  <a:pt x="381" y="280"/>
                  <a:pt x="359" y="265"/>
                </a:cubicBezTo>
                <a:cubicBezTo>
                  <a:pt x="357" y="264"/>
                  <a:pt x="356" y="261"/>
                  <a:pt x="356" y="258"/>
                </a:cubicBezTo>
                <a:cubicBezTo>
                  <a:pt x="367" y="200"/>
                  <a:pt x="367" y="200"/>
                  <a:pt x="367" y="200"/>
                </a:cubicBezTo>
                <a:cubicBezTo>
                  <a:pt x="350" y="191"/>
                  <a:pt x="332" y="185"/>
                  <a:pt x="314" y="181"/>
                </a:cubicBezTo>
                <a:cubicBezTo>
                  <a:pt x="286" y="233"/>
                  <a:pt x="286" y="233"/>
                  <a:pt x="286" y="233"/>
                </a:cubicBezTo>
                <a:cubicBezTo>
                  <a:pt x="285" y="235"/>
                  <a:pt x="282" y="237"/>
                  <a:pt x="279" y="237"/>
                </a:cubicBezTo>
                <a:cubicBezTo>
                  <a:pt x="272" y="236"/>
                  <a:pt x="265" y="235"/>
                  <a:pt x="258" y="235"/>
                </a:cubicBezTo>
                <a:cubicBezTo>
                  <a:pt x="238" y="235"/>
                  <a:pt x="218" y="239"/>
                  <a:pt x="199" y="245"/>
                </a:cubicBezTo>
                <a:cubicBezTo>
                  <a:pt x="197" y="246"/>
                  <a:pt x="194" y="245"/>
                  <a:pt x="192" y="243"/>
                </a:cubicBezTo>
                <a:cubicBezTo>
                  <a:pt x="152" y="198"/>
                  <a:pt x="152" y="198"/>
                  <a:pt x="152" y="198"/>
                </a:cubicBezTo>
                <a:cubicBezTo>
                  <a:pt x="136" y="207"/>
                  <a:pt x="120" y="216"/>
                  <a:pt x="106" y="228"/>
                </a:cubicBezTo>
                <a:cubicBezTo>
                  <a:pt x="129" y="282"/>
                  <a:pt x="129" y="282"/>
                  <a:pt x="129" y="282"/>
                </a:cubicBezTo>
                <a:cubicBezTo>
                  <a:pt x="130" y="285"/>
                  <a:pt x="130" y="288"/>
                  <a:pt x="128" y="290"/>
                </a:cubicBezTo>
                <a:cubicBezTo>
                  <a:pt x="109" y="309"/>
                  <a:pt x="94" y="332"/>
                  <a:pt x="85" y="357"/>
                </a:cubicBezTo>
                <a:cubicBezTo>
                  <a:pt x="84" y="360"/>
                  <a:pt x="82" y="361"/>
                  <a:pt x="79" y="362"/>
                </a:cubicBezTo>
                <a:cubicBezTo>
                  <a:pt x="20" y="364"/>
                  <a:pt x="20" y="364"/>
                  <a:pt x="20" y="364"/>
                </a:cubicBezTo>
                <a:cubicBezTo>
                  <a:pt x="16" y="382"/>
                  <a:pt x="14" y="400"/>
                  <a:pt x="14" y="419"/>
                </a:cubicBezTo>
                <a:cubicBezTo>
                  <a:pt x="71" y="435"/>
                  <a:pt x="71" y="435"/>
                  <a:pt x="71" y="435"/>
                </a:cubicBezTo>
                <a:cubicBezTo>
                  <a:pt x="73" y="435"/>
                  <a:pt x="75" y="438"/>
                  <a:pt x="76" y="441"/>
                </a:cubicBezTo>
                <a:cubicBezTo>
                  <a:pt x="79" y="468"/>
                  <a:pt x="89" y="495"/>
                  <a:pt x="104" y="519"/>
                </a:cubicBezTo>
                <a:cubicBezTo>
                  <a:pt x="105" y="521"/>
                  <a:pt x="105" y="524"/>
                  <a:pt x="104" y="527"/>
                </a:cubicBezTo>
                <a:cubicBezTo>
                  <a:pt x="69" y="575"/>
                  <a:pt x="69" y="575"/>
                  <a:pt x="69" y="575"/>
                </a:cubicBezTo>
                <a:cubicBezTo>
                  <a:pt x="81" y="589"/>
                  <a:pt x="94" y="602"/>
                  <a:pt x="109" y="613"/>
                </a:cubicBezTo>
                <a:cubicBezTo>
                  <a:pt x="157" y="578"/>
                  <a:pt x="157" y="578"/>
                  <a:pt x="157" y="578"/>
                </a:cubicBezTo>
                <a:cubicBezTo>
                  <a:pt x="158" y="577"/>
                  <a:pt x="160" y="576"/>
                  <a:pt x="161" y="576"/>
                </a:cubicBezTo>
                <a:close/>
                <a:moveTo>
                  <a:pt x="258" y="484"/>
                </a:moveTo>
                <a:cubicBezTo>
                  <a:pt x="223" y="484"/>
                  <a:pt x="193" y="455"/>
                  <a:pt x="193" y="419"/>
                </a:cubicBezTo>
                <a:cubicBezTo>
                  <a:pt x="193" y="383"/>
                  <a:pt x="223" y="354"/>
                  <a:pt x="258" y="354"/>
                </a:cubicBezTo>
                <a:cubicBezTo>
                  <a:pt x="294" y="354"/>
                  <a:pt x="323" y="383"/>
                  <a:pt x="323" y="419"/>
                </a:cubicBezTo>
                <a:cubicBezTo>
                  <a:pt x="323" y="455"/>
                  <a:pt x="294" y="484"/>
                  <a:pt x="258" y="484"/>
                </a:cubicBezTo>
                <a:close/>
                <a:moveTo>
                  <a:pt x="258" y="368"/>
                </a:moveTo>
                <a:cubicBezTo>
                  <a:pt x="230" y="368"/>
                  <a:pt x="207" y="391"/>
                  <a:pt x="207" y="419"/>
                </a:cubicBezTo>
                <a:cubicBezTo>
                  <a:pt x="207" y="447"/>
                  <a:pt x="230" y="470"/>
                  <a:pt x="258" y="470"/>
                </a:cubicBezTo>
                <a:cubicBezTo>
                  <a:pt x="286" y="470"/>
                  <a:pt x="309" y="447"/>
                  <a:pt x="309" y="419"/>
                </a:cubicBezTo>
                <a:cubicBezTo>
                  <a:pt x="309" y="391"/>
                  <a:pt x="286" y="368"/>
                  <a:pt x="258" y="368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6" name="Graphic 25" descr="Circle with right arrow">
            <a:extLst>
              <a:ext uri="{FF2B5EF4-FFF2-40B4-BE49-F238E27FC236}">
                <a16:creationId xmlns:a16="http://schemas.microsoft.com/office/drawing/2014/main" id="{E766CBCB-B4BF-4CF1-B8D7-6379340119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365" t="11135" r="5864" b="8633"/>
          <a:stretch/>
        </p:blipFill>
        <p:spPr>
          <a:xfrm rot="5400000">
            <a:off x="4571557" y="5335157"/>
            <a:ext cx="505855" cy="457200"/>
          </a:xfrm>
          <a:prstGeom prst="rect">
            <a:avLst/>
          </a:prstGeom>
        </p:spPr>
      </p:pic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E396E223-6CA4-4818-A5B2-7EB18CAFC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6696" y="1909213"/>
            <a:ext cx="600163" cy="6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2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3C2F8-0D46-413B-A6C2-35DCE4DF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our cloud deployment platform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33063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6281-30A8-4803-A519-8D882D56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Our flexible, enterprise-grade cloud deployment platform supports a range of cloud-based solutions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B492CD-878B-47C9-850C-D65021AC8751}"/>
              </a:ext>
            </a:extLst>
          </p:cNvPr>
          <p:cNvSpPr/>
          <p:nvPr/>
        </p:nvSpPr>
        <p:spPr>
          <a:xfrm>
            <a:off x="2144899" y="2898850"/>
            <a:ext cx="7315200" cy="1828800"/>
          </a:xfrm>
          <a:prstGeom prst="roundRect">
            <a:avLst>
              <a:gd name="adj" fmla="val 3720"/>
            </a:avLst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5720" rtlCol="0" anchor="t"/>
          <a:lstStyle/>
          <a:p>
            <a:pPr algn="ctr" defTabSz="685766"/>
            <a:r>
              <a:rPr lang="en-US" sz="16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deployment platform (Experian</a:t>
            </a:r>
            <a:r>
              <a:rPr lang="en-US" sz="1600" b="1" kern="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 </a:t>
            </a:r>
            <a:r>
              <a:rPr lang="en-US" sz="16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One)</a:t>
            </a:r>
          </a:p>
          <a:p>
            <a:pPr algn="ctr" defTabSz="685766"/>
            <a:endParaRPr lang="en-US" sz="4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766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Deploy, run, and manage a range of solutions </a:t>
            </a:r>
          </a:p>
          <a:p>
            <a:pPr algn="ctr" defTabSz="685766"/>
            <a:endParaRPr lang="en-GB" sz="675" b="1" kern="0" dirty="0">
              <a:solidFill>
                <a:schemeClr val="tx1"/>
              </a:solidFill>
            </a:endParaRP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CD43E06F-CF00-455F-BA95-4E57DD099E27}"/>
              </a:ext>
            </a:extLst>
          </p:cNvPr>
          <p:cNvSpPr/>
          <p:nvPr/>
        </p:nvSpPr>
        <p:spPr>
          <a:xfrm>
            <a:off x="2144899" y="5133883"/>
            <a:ext cx="8686800" cy="914400"/>
          </a:xfrm>
          <a:prstGeom prst="roundRect">
            <a:avLst>
              <a:gd name="adj" fmla="val 6986"/>
            </a:avLst>
          </a:prstGeom>
          <a:solidFill>
            <a:schemeClr val="tx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/>
          <a:lstStyle/>
          <a:p>
            <a:pPr algn="ctr">
              <a:lnSpc>
                <a:spcPct val="9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Clouds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02AEF6B7-DFD7-4F89-8614-46D058502CF7}"/>
              </a:ext>
            </a:extLst>
          </p:cNvPr>
          <p:cNvSpPr/>
          <p:nvPr/>
        </p:nvSpPr>
        <p:spPr>
          <a:xfrm>
            <a:off x="2144899" y="4777890"/>
            <a:ext cx="8686800" cy="320040"/>
          </a:xfrm>
          <a:prstGeom prst="roundRect">
            <a:avLst>
              <a:gd name="adj" fmla="val 17836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ctr"/>
          <a:lstStyle/>
          <a:p>
            <a:pPr algn="ctr">
              <a:lnSpc>
                <a:spcPct val="9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Platform-as-a-Service (PaaS)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9A1131-0DB6-467E-B500-C35F012CCA17}"/>
              </a:ext>
            </a:extLst>
          </p:cNvPr>
          <p:cNvSpPr/>
          <p:nvPr/>
        </p:nvSpPr>
        <p:spPr>
          <a:xfrm>
            <a:off x="2144899" y="1494011"/>
            <a:ext cx="7315200" cy="1371600"/>
          </a:xfrm>
          <a:prstGeom prst="roundRect">
            <a:avLst>
              <a:gd name="adj" fmla="val 5298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/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Cloud-based solutions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CB484-012B-45FC-807F-C7E1F5DA8D6C}"/>
              </a:ext>
            </a:extLst>
          </p:cNvPr>
          <p:cNvPicPr>
            <a:picLocks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2921" y="5470758"/>
            <a:ext cx="755358" cy="463329"/>
          </a:xfrm>
          <a:prstGeom prst="rect">
            <a:avLst/>
          </a:prstGeom>
        </p:spPr>
      </p:pic>
      <p:pic>
        <p:nvPicPr>
          <p:cNvPr id="8" name="Picture 4" descr="Image result for google cloud icon">
            <a:extLst>
              <a:ext uri="{FF2B5EF4-FFF2-40B4-BE49-F238E27FC236}">
                <a16:creationId xmlns:a16="http://schemas.microsoft.com/office/drawing/2014/main" id="{4D3C780D-54D9-4AC0-810F-8800049ECCCF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6232" y="5473822"/>
            <a:ext cx="568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307549-3B5A-4E39-AE39-0D30D761365A}"/>
              </a:ext>
            </a:extLst>
          </p:cNvPr>
          <p:cNvPicPr>
            <a:picLocks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7634" y="5421945"/>
            <a:ext cx="541305" cy="560955"/>
          </a:xfrm>
          <a:prstGeom prst="rect">
            <a:avLst/>
          </a:prstGeom>
        </p:spPr>
      </p:pic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B5288DB8-0FC9-4440-9D20-A7EDE50D220D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878" y="5473822"/>
            <a:ext cx="541415" cy="457200"/>
          </a:xfrm>
          <a:prstGeom prst="roundRect">
            <a:avLst>
              <a:gd name="adj" fmla="val 25482"/>
            </a:avLst>
          </a:prstGeom>
        </p:spPr>
      </p:pic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6CC29A5A-E014-4D19-A4E3-2A7F9B68E21C}"/>
              </a:ext>
            </a:extLst>
          </p:cNvPr>
          <p:cNvSpPr/>
          <p:nvPr/>
        </p:nvSpPr>
        <p:spPr>
          <a:xfrm>
            <a:off x="9505819" y="1490812"/>
            <a:ext cx="1325880" cy="3251125"/>
          </a:xfrm>
          <a:prstGeom prst="roundRect">
            <a:avLst>
              <a:gd name="adj" fmla="val 4367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  <a:spcBef>
                <a:spcPts val="338"/>
              </a:spcBef>
              <a:spcAft>
                <a:spcPts val="338"/>
              </a:spcAft>
            </a:pPr>
            <a:endParaRPr lang="en-US" sz="1350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21638E-0943-4E73-943B-780FDD6C9725}"/>
              </a:ext>
            </a:extLst>
          </p:cNvPr>
          <p:cNvGrpSpPr/>
          <p:nvPr/>
        </p:nvGrpSpPr>
        <p:grpSpPr>
          <a:xfrm>
            <a:off x="2699312" y="2045342"/>
            <a:ext cx="2926080" cy="732778"/>
            <a:chOff x="2828265" y="2127403"/>
            <a:chExt cx="2926080" cy="73277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919738-A5A8-4A68-B1C9-2E9EAFCCF3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21853" y="2127403"/>
              <a:ext cx="538905" cy="457200"/>
              <a:chOff x="3270250" y="4800601"/>
              <a:chExt cx="1968500" cy="1670050"/>
            </a:xfrm>
          </p:grpSpPr>
          <p:pic>
            <p:nvPicPr>
              <p:cNvPr id="15" name="Graphic 14" descr="Monitor">
                <a:extLst>
                  <a:ext uri="{FF2B5EF4-FFF2-40B4-BE49-F238E27FC236}">
                    <a16:creationId xmlns:a16="http://schemas.microsoft.com/office/drawing/2014/main" id="{432BF7E1-5AC8-4B13-8841-0F141542D0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7173" t="14028" r="6715" b="12917"/>
              <a:stretch/>
            </p:blipFill>
            <p:spPr>
              <a:xfrm>
                <a:off x="3270250" y="4800601"/>
                <a:ext cx="1968500" cy="1670050"/>
              </a:xfrm>
              <a:prstGeom prst="rect">
                <a:avLst/>
              </a:prstGeom>
            </p:spPr>
          </p:pic>
          <p:pic>
            <p:nvPicPr>
              <p:cNvPr id="16" name="Graphic 15" descr="Gears">
                <a:extLst>
                  <a:ext uri="{FF2B5EF4-FFF2-40B4-BE49-F238E27FC236}">
                    <a16:creationId xmlns:a16="http://schemas.microsoft.com/office/drawing/2014/main" id="{2FF5F37D-6DFB-4F7D-82B5-3F5964C598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3756" t="6873" r="13110" b="6560"/>
              <a:stretch/>
            </p:blipFill>
            <p:spPr>
              <a:xfrm>
                <a:off x="3868245" y="5017246"/>
                <a:ext cx="772511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7AA56F-7BEB-49C8-88B7-B7B582606D51}"/>
                </a:ext>
              </a:extLst>
            </p:cNvPr>
            <p:cNvSpPr txBox="1"/>
            <p:nvPr/>
          </p:nvSpPr>
          <p:spPr>
            <a:xfrm>
              <a:off x="2828265" y="2583182"/>
              <a:ext cx="2926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Preconfigured SaaS solutions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EF7443-9041-4481-9379-58832A1FFA0B}"/>
              </a:ext>
            </a:extLst>
          </p:cNvPr>
          <p:cNvGrpSpPr/>
          <p:nvPr/>
        </p:nvGrpSpPr>
        <p:grpSpPr>
          <a:xfrm>
            <a:off x="6043193" y="2045342"/>
            <a:ext cx="2926080" cy="730099"/>
            <a:chOff x="6969310" y="2148096"/>
            <a:chExt cx="2926080" cy="73009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E80B45C-3F64-4EF5-8E9C-FACC1C8E69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62898" y="2148096"/>
              <a:ext cx="538905" cy="457200"/>
              <a:chOff x="5638800" y="4800601"/>
              <a:chExt cx="1968500" cy="1670050"/>
            </a:xfrm>
          </p:grpSpPr>
          <p:pic>
            <p:nvPicPr>
              <p:cNvPr id="20" name="Graphic 19" descr="Monitor">
                <a:extLst>
                  <a:ext uri="{FF2B5EF4-FFF2-40B4-BE49-F238E27FC236}">
                    <a16:creationId xmlns:a16="http://schemas.microsoft.com/office/drawing/2014/main" id="{7F0A18B1-D29E-4E83-8728-6AA5C41701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7173" t="14028" r="6715" b="12917"/>
              <a:stretch/>
            </p:blipFill>
            <p:spPr>
              <a:xfrm>
                <a:off x="5638800" y="4800601"/>
                <a:ext cx="1968500" cy="1670050"/>
              </a:xfrm>
              <a:prstGeom prst="rect">
                <a:avLst/>
              </a:prstGeom>
            </p:spPr>
          </p:pic>
          <p:pic>
            <p:nvPicPr>
              <p:cNvPr id="21" name="Graphic 20" descr="Web design">
                <a:extLst>
                  <a:ext uri="{FF2B5EF4-FFF2-40B4-BE49-F238E27FC236}">
                    <a16:creationId xmlns:a16="http://schemas.microsoft.com/office/drawing/2014/main" id="{C4586D98-5AF7-4E0F-84F0-CF887DE8D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20315" t="36224" r="20894" b="28062"/>
              <a:stretch/>
            </p:blipFill>
            <p:spPr>
              <a:xfrm>
                <a:off x="6020954" y="5118844"/>
                <a:ext cx="1204192" cy="73152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261160-67D0-4C48-94AA-A8BC34606E59}"/>
                </a:ext>
              </a:extLst>
            </p:cNvPr>
            <p:cNvSpPr txBox="1"/>
            <p:nvPr/>
          </p:nvSpPr>
          <p:spPr>
            <a:xfrm>
              <a:off x="6969310" y="2603875"/>
              <a:ext cx="2926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Highly-configured solutions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F1CCA3-7CC6-4DCF-9A8C-C93BC2722110}"/>
              </a:ext>
            </a:extLst>
          </p:cNvPr>
          <p:cNvGrpSpPr/>
          <p:nvPr/>
        </p:nvGrpSpPr>
        <p:grpSpPr>
          <a:xfrm>
            <a:off x="9503385" y="2704576"/>
            <a:ext cx="1280160" cy="717641"/>
            <a:chOff x="4050492" y="766088"/>
            <a:chExt cx="1280160" cy="717641"/>
          </a:xfrm>
        </p:grpSpPr>
        <p:pic>
          <p:nvPicPr>
            <p:cNvPr id="27" name="Graphic 26" descr="Internet">
              <a:extLst>
                <a:ext uri="{FF2B5EF4-FFF2-40B4-BE49-F238E27FC236}">
                  <a16:creationId xmlns:a16="http://schemas.microsoft.com/office/drawing/2014/main" id="{172975A2-51DE-486B-B50A-D441FEE0E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t="19201" b="18299"/>
            <a:stretch/>
          </p:blipFill>
          <p:spPr>
            <a:xfrm>
              <a:off x="4324812" y="766088"/>
              <a:ext cx="731520" cy="45720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64CFF8-819F-4837-8B1E-62FD862786FD}"/>
                </a:ext>
              </a:extLst>
            </p:cNvPr>
            <p:cNvSpPr txBox="1"/>
            <p:nvPr/>
          </p:nvSpPr>
          <p:spPr>
            <a:xfrm>
              <a:off x="4050492" y="1206730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Portal</a:t>
              </a:r>
            </a:p>
          </p:txBody>
        </p:sp>
      </p:grpSp>
      <p:pic>
        <p:nvPicPr>
          <p:cNvPr id="30" name="Graphic 29" descr="Cloud">
            <a:extLst>
              <a:ext uri="{FF2B5EF4-FFF2-40B4-BE49-F238E27FC236}">
                <a16:creationId xmlns:a16="http://schemas.microsoft.com/office/drawing/2014/main" id="{00AC734B-B071-4ADC-98C0-1C9FA473E38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347" t="23718" r="5236" b="20865"/>
          <a:stretch/>
        </p:blipFill>
        <p:spPr>
          <a:xfrm>
            <a:off x="9366218" y="5449057"/>
            <a:ext cx="826770" cy="5067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707E20E-A8CB-4712-B23B-0A3F89526430}"/>
              </a:ext>
            </a:extLst>
          </p:cNvPr>
          <p:cNvSpPr txBox="1"/>
          <p:nvPr/>
        </p:nvSpPr>
        <p:spPr>
          <a:xfrm>
            <a:off x="9413843" y="5614705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B33105-598B-4C9D-A666-49F93C232687}"/>
              </a:ext>
            </a:extLst>
          </p:cNvPr>
          <p:cNvGrpSpPr/>
          <p:nvPr/>
        </p:nvGrpSpPr>
        <p:grpSpPr>
          <a:xfrm>
            <a:off x="2217469" y="3797356"/>
            <a:ext cx="1280160" cy="927186"/>
            <a:chOff x="1305641" y="2000546"/>
            <a:chExt cx="1280160" cy="92718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F374B77-27C4-4D1B-B266-2E83F1DBA68C}"/>
                </a:ext>
              </a:extLst>
            </p:cNvPr>
            <p:cNvGrpSpPr/>
            <p:nvPr/>
          </p:nvGrpSpPr>
          <p:grpSpPr>
            <a:xfrm>
              <a:off x="1676269" y="2000546"/>
              <a:ext cx="538905" cy="457200"/>
              <a:chOff x="4966856" y="1654592"/>
              <a:chExt cx="538905" cy="457200"/>
            </a:xfrm>
          </p:grpSpPr>
          <p:pic>
            <p:nvPicPr>
              <p:cNvPr id="35" name="Graphic 34" descr="Monitor">
                <a:extLst>
                  <a:ext uri="{FF2B5EF4-FFF2-40B4-BE49-F238E27FC236}">
                    <a16:creationId xmlns:a16="http://schemas.microsoft.com/office/drawing/2014/main" id="{D15D9008-1A15-4B01-BD36-0F3A59A14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7173" t="14028" r="6715" b="12917"/>
              <a:stretch/>
            </p:blipFill>
            <p:spPr>
              <a:xfrm>
                <a:off x="4966856" y="1654592"/>
                <a:ext cx="538905" cy="457200"/>
              </a:xfrm>
              <a:prstGeom prst="rect">
                <a:avLst/>
              </a:prstGeom>
            </p:spPr>
          </p:pic>
          <p:pic>
            <p:nvPicPr>
              <p:cNvPr id="36" name="Graphic 35" descr="User">
                <a:extLst>
                  <a:ext uri="{FF2B5EF4-FFF2-40B4-BE49-F238E27FC236}">
                    <a16:creationId xmlns:a16="http://schemas.microsoft.com/office/drawing/2014/main" id="{51E58F52-5D32-49E5-B5CC-4FC11D01E9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 l="15088" t="13152" r="13902" b="13213"/>
              <a:stretch/>
            </p:blipFill>
            <p:spPr>
              <a:xfrm>
                <a:off x="5081992" y="1694887"/>
                <a:ext cx="308632" cy="320040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6129-FD03-4E1B-B02C-F50C57DCB864}"/>
                </a:ext>
              </a:extLst>
            </p:cNvPr>
            <p:cNvSpPr txBox="1"/>
            <p:nvPr/>
          </p:nvSpPr>
          <p:spPr>
            <a:xfrm>
              <a:off x="1305641" y="2466067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 Environment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7C7885-1F97-438C-80AB-5FE69AA0B7AB}"/>
              </a:ext>
            </a:extLst>
          </p:cNvPr>
          <p:cNvGrpSpPr/>
          <p:nvPr/>
        </p:nvGrpSpPr>
        <p:grpSpPr>
          <a:xfrm>
            <a:off x="4565773" y="3830677"/>
            <a:ext cx="1280160" cy="709199"/>
            <a:chOff x="4253248" y="2033867"/>
            <a:chExt cx="1280160" cy="7091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4C6257B-0A49-40D3-99AB-5B4D9D897B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10448" y="2033867"/>
              <a:ext cx="365760" cy="390558"/>
              <a:chOff x="6533741" y="4569755"/>
              <a:chExt cx="561566" cy="599640"/>
            </a:xfrm>
            <a:no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287A3CF-73C1-4D34-87CF-13984C80E672}"/>
                  </a:ext>
                </a:extLst>
              </p:cNvPr>
              <p:cNvSpPr/>
              <p:nvPr/>
            </p:nvSpPr>
            <p:spPr>
              <a:xfrm>
                <a:off x="6533741" y="4895075"/>
                <a:ext cx="274320" cy="274320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577680C-5170-45B0-B98A-4A8E4781EC0C}"/>
                  </a:ext>
                </a:extLst>
              </p:cNvPr>
              <p:cNvSpPr/>
              <p:nvPr/>
            </p:nvSpPr>
            <p:spPr>
              <a:xfrm>
                <a:off x="6638107" y="4569755"/>
                <a:ext cx="457200" cy="457200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130FD62-69DB-432B-908F-3E77754670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27111" y="4588117"/>
                <a:ext cx="235064" cy="275208"/>
              </a:xfrm>
              <a:prstGeom prst="straightConnector1">
                <a:avLst/>
              </a:prstGeom>
              <a:grpFill/>
              <a:ln w="19050">
                <a:solidFill>
                  <a:schemeClr val="bg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E1F5DA-0CE2-4278-8773-3194C3874B81}"/>
                </a:ext>
              </a:extLst>
            </p:cNvPr>
            <p:cNvSpPr txBox="1"/>
            <p:nvPr/>
          </p:nvSpPr>
          <p:spPr>
            <a:xfrm>
              <a:off x="4253248" y="2466067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Scalability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99026E0-2154-48DF-91A4-A84C9908C3FD}"/>
              </a:ext>
            </a:extLst>
          </p:cNvPr>
          <p:cNvSpPr txBox="1"/>
          <p:nvPr/>
        </p:nvSpPr>
        <p:spPr>
          <a:xfrm>
            <a:off x="5739925" y="4262877"/>
            <a:ext cx="128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F32E50-BCA2-4B8E-ABA8-FD0214800909}"/>
              </a:ext>
            </a:extLst>
          </p:cNvPr>
          <p:cNvGrpSpPr/>
          <p:nvPr/>
        </p:nvGrpSpPr>
        <p:grpSpPr>
          <a:xfrm>
            <a:off x="6914077" y="3797356"/>
            <a:ext cx="1280160" cy="742520"/>
            <a:chOff x="7238308" y="2000546"/>
            <a:chExt cx="1280160" cy="742520"/>
          </a:xfrm>
        </p:grpSpPr>
        <p:pic>
          <p:nvPicPr>
            <p:cNvPr id="50" name="Graphic 49" descr="Research">
              <a:extLst>
                <a:ext uri="{FF2B5EF4-FFF2-40B4-BE49-F238E27FC236}">
                  <a16:creationId xmlns:a16="http://schemas.microsoft.com/office/drawing/2014/main" id="{241C6270-87BE-4745-858F-6A742F5A9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649788" y="2000546"/>
              <a:ext cx="457200" cy="4572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B948BD4-CEF8-44ED-BBCC-17584D195C7F}"/>
                </a:ext>
              </a:extLst>
            </p:cNvPr>
            <p:cNvSpPr txBox="1"/>
            <p:nvPr/>
          </p:nvSpPr>
          <p:spPr>
            <a:xfrm>
              <a:off x="7238308" y="2466067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88E5CF-D758-4FAB-963F-A0CF5B8F2470}"/>
              </a:ext>
            </a:extLst>
          </p:cNvPr>
          <p:cNvGrpSpPr/>
          <p:nvPr/>
        </p:nvGrpSpPr>
        <p:grpSpPr>
          <a:xfrm>
            <a:off x="8088230" y="3850466"/>
            <a:ext cx="1280160" cy="904326"/>
            <a:chOff x="8820401" y="2023406"/>
            <a:chExt cx="1280160" cy="904326"/>
          </a:xfrm>
        </p:grpSpPr>
        <p:pic>
          <p:nvPicPr>
            <p:cNvPr id="53" name="Graphic 52" descr="Bar graph with upward trend">
              <a:extLst>
                <a:ext uri="{FF2B5EF4-FFF2-40B4-BE49-F238E27FC236}">
                  <a16:creationId xmlns:a16="http://schemas.microsoft.com/office/drawing/2014/main" id="{FC836A66-F1A3-48BD-A415-2546520F0B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14456" t="8887" r="9428" b="13213"/>
            <a:stretch/>
          </p:blipFill>
          <p:spPr>
            <a:xfrm>
              <a:off x="9259459" y="2023406"/>
              <a:ext cx="402044" cy="41148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BF4D2C-7CEE-4388-8E34-2DE4BC9F1FD4}"/>
                </a:ext>
              </a:extLst>
            </p:cNvPr>
            <p:cNvSpPr txBox="1"/>
            <p:nvPr/>
          </p:nvSpPr>
          <p:spPr>
            <a:xfrm>
              <a:off x="8820401" y="2466067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Intelligence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C93D76B-EC00-4D49-B944-479B34C50DF5}"/>
              </a:ext>
            </a:extLst>
          </p:cNvPr>
          <p:cNvGrpSpPr/>
          <p:nvPr/>
        </p:nvGrpSpPr>
        <p:grpSpPr>
          <a:xfrm>
            <a:off x="3431288" y="3810281"/>
            <a:ext cx="1280160" cy="742520"/>
            <a:chOff x="2822122" y="2000546"/>
            <a:chExt cx="1280160" cy="742520"/>
          </a:xfrm>
        </p:grpSpPr>
        <p:pic>
          <p:nvPicPr>
            <p:cNvPr id="56" name="Graphic 55" descr="Lock">
              <a:extLst>
                <a:ext uri="{FF2B5EF4-FFF2-40B4-BE49-F238E27FC236}">
                  <a16:creationId xmlns:a16="http://schemas.microsoft.com/office/drawing/2014/main" id="{0EA5E965-011F-4232-948A-C0631BA85A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 l="15345" t="10356" r="16452" b="8830"/>
            <a:stretch/>
          </p:blipFill>
          <p:spPr>
            <a:xfrm>
              <a:off x="3269276" y="2000546"/>
              <a:ext cx="385853" cy="4572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01F17C-9A6E-4CDA-805E-DB4C38D3D251}"/>
                </a:ext>
              </a:extLst>
            </p:cNvPr>
            <p:cNvSpPr txBox="1"/>
            <p:nvPr/>
          </p:nvSpPr>
          <p:spPr>
            <a:xfrm>
              <a:off x="2822122" y="2466067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</a:t>
              </a: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F76C46-AA5E-4E5F-816B-1136B281D941}"/>
              </a:ext>
            </a:extLst>
          </p:cNvPr>
          <p:cNvCxnSpPr>
            <a:cxnSpLocks/>
          </p:cNvCxnSpPr>
          <p:nvPr/>
        </p:nvCxnSpPr>
        <p:spPr>
          <a:xfrm>
            <a:off x="1525409" y="2913138"/>
            <a:ext cx="3671" cy="1823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7716A17-917E-4345-9C67-2A6C38CAF9F8}"/>
              </a:ext>
            </a:extLst>
          </p:cNvPr>
          <p:cNvCxnSpPr>
            <a:cxnSpLocks/>
          </p:cNvCxnSpPr>
          <p:nvPr/>
        </p:nvCxnSpPr>
        <p:spPr>
          <a:xfrm flipH="1">
            <a:off x="1347411" y="2913138"/>
            <a:ext cx="342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CF767E-272D-41C5-BC8A-8E725F4566C7}"/>
              </a:ext>
            </a:extLst>
          </p:cNvPr>
          <p:cNvCxnSpPr>
            <a:cxnSpLocks/>
          </p:cNvCxnSpPr>
          <p:nvPr/>
        </p:nvCxnSpPr>
        <p:spPr>
          <a:xfrm flipH="1">
            <a:off x="1347411" y="4741938"/>
            <a:ext cx="342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7C332BB-6393-4F2E-974D-33A3384CA017}"/>
              </a:ext>
            </a:extLst>
          </p:cNvPr>
          <p:cNvSpPr txBox="1"/>
          <p:nvPr/>
        </p:nvSpPr>
        <p:spPr>
          <a:xfrm>
            <a:off x="991967" y="1860397"/>
            <a:ext cx="1028701" cy="638828"/>
          </a:xfrm>
          <a:prstGeom prst="rect">
            <a:avLst/>
          </a:prstGeom>
          <a:noFill/>
        </p:spPr>
        <p:txBody>
          <a:bodyPr wrap="square" lIns="0" tIns="7715" rIns="0" bIns="7715" numCol="1" spcCol="151200" rtlCol="0" anchor="ctr">
            <a:spAutoFit/>
          </a:bodyPr>
          <a:lstStyle/>
          <a:p>
            <a:pPr algn="ctr"/>
            <a:r>
              <a:rPr lang="en-US" sz="1350" b="1" dirty="0"/>
              <a:t>A range of cloud-based solutions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C496AE-09D7-4435-AE25-F1A01CB94832}"/>
              </a:ext>
            </a:extLst>
          </p:cNvPr>
          <p:cNvSpPr txBox="1"/>
          <p:nvPr/>
        </p:nvSpPr>
        <p:spPr>
          <a:xfrm>
            <a:off x="1011059" y="3698616"/>
            <a:ext cx="1028700" cy="2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7715" rIns="0" bIns="7715" numCol="1" spcCol="151200" rtlCol="0" anchor="ctr">
            <a:spAutoFit/>
          </a:bodyPr>
          <a:lstStyle/>
          <a:p>
            <a:pPr algn="ctr"/>
            <a:r>
              <a:rPr lang="en-US" sz="1350" b="1" dirty="0"/>
              <a:t>Platform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D9AC3C-515F-4251-AF82-A274F07E4E16}"/>
              </a:ext>
            </a:extLst>
          </p:cNvPr>
          <p:cNvSpPr txBox="1"/>
          <p:nvPr/>
        </p:nvSpPr>
        <p:spPr>
          <a:xfrm>
            <a:off x="1018166" y="5149361"/>
            <a:ext cx="1028700" cy="4310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7715" rIns="0" bIns="7715" numCol="1" spcCol="151200" rtlCol="0" anchor="ctr">
            <a:spAutoFit/>
          </a:bodyPr>
          <a:lstStyle/>
          <a:p>
            <a:pPr algn="ctr"/>
            <a:r>
              <a:rPr lang="en-US" sz="1350" b="1" dirty="0"/>
              <a:t>IT environment</a:t>
            </a:r>
          </a:p>
        </p:txBody>
      </p:sp>
      <p:pic>
        <p:nvPicPr>
          <p:cNvPr id="65" name="Graphic 64" descr="Database">
            <a:extLst>
              <a:ext uri="{FF2B5EF4-FFF2-40B4-BE49-F238E27FC236}">
                <a16:creationId xmlns:a16="http://schemas.microsoft.com/office/drawing/2014/main" id="{DB1465A1-8EB2-489E-8455-9D4B0DB912A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69396" y="3743219"/>
            <a:ext cx="579761" cy="57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4943"/>
      </p:ext>
    </p:extLst>
  </p:cSld>
  <p:clrMapOvr>
    <a:masterClrMapping/>
  </p:clrMapOvr>
</p:sld>
</file>

<file path=ppt/theme/theme1.xml><?xml version="1.0" encoding="utf-8"?>
<a:theme xmlns:a="http://schemas.openxmlformats.org/drawingml/2006/main" name="Experian_16_9-New">
  <a:themeElements>
    <a:clrScheme name="Experian">
      <a:dk1>
        <a:srgbClr val="575756"/>
      </a:dk1>
      <a:lt1>
        <a:srgbClr val="FFFFFF"/>
      </a:lt1>
      <a:dk2>
        <a:srgbClr val="000000"/>
      </a:dk2>
      <a:lt2>
        <a:srgbClr val="FFFFFF"/>
      </a:lt2>
      <a:accent1>
        <a:srgbClr val="26478D"/>
      </a:accent1>
      <a:accent2>
        <a:srgbClr val="632678"/>
      </a:accent2>
      <a:accent3>
        <a:srgbClr val="406EB3"/>
      </a:accent3>
      <a:accent4>
        <a:srgbClr val="BA2F7D"/>
      </a:accent4>
      <a:accent5>
        <a:srgbClr val="BB0048"/>
      </a:accent5>
      <a:accent6>
        <a:srgbClr val="E2A23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numCol="1" spcCol="151200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xperian_16_9-New.pptx" id="{B367A5DA-913B-42C5-92DD-AB369A1CEA1C}" vid="{DD9404C7-6A30-4F3A-B315-971544DFCD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Family xmlns="7a12097a-28fa-4e5f-8fe2-268b4a5d05f6"/>
    <Description_x002f_Comments xmlns="1f639927-3d2f-4331-b3a1-3ecb5cd3183f" xsi:nil="true"/>
    <Content_x0020_Purpose xmlns="7a12097a-28fa-4e5f-8fe2-268b4a5d05f6" xsi:nil="true"/>
    <Region xmlns="7a12097a-28fa-4e5f-8fe2-268b4a5d05f6">
      <Value>GLOBAL</Value>
    </Regio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EBB2D756905844818A5BD52C596DD1" ma:contentTypeVersion="15" ma:contentTypeDescription="Create a new document." ma:contentTypeScope="" ma:versionID="2b40142187f49435fc4a33b818078f1b">
  <xsd:schema xmlns:xsd="http://www.w3.org/2001/XMLSchema" xmlns:xs="http://www.w3.org/2001/XMLSchema" xmlns:p="http://schemas.microsoft.com/office/2006/metadata/properties" xmlns:ns2="1f639927-3d2f-4331-b3a1-3ecb5cd3183f" xmlns:ns3="7a12097a-28fa-4e5f-8fe2-268b4a5d05f6" targetNamespace="http://schemas.microsoft.com/office/2006/metadata/properties" ma:root="true" ma:fieldsID="a93fd7d875939776cede7fbce43e7bb7" ns2:_="" ns3:_="">
    <xsd:import namespace="1f639927-3d2f-4331-b3a1-3ecb5cd3183f"/>
    <xsd:import namespace="7a12097a-28fa-4e5f-8fe2-268b4a5d05f6"/>
    <xsd:element name="properties">
      <xsd:complexType>
        <xsd:sequence>
          <xsd:element name="documentManagement">
            <xsd:complexType>
              <xsd:all>
                <xsd:element ref="ns2:Description_x002f_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Content_x0020_Family" minOccurs="0"/>
                <xsd:element ref="ns3:Content_x0020_Purpose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Region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39927-3d2f-4331-b3a1-3ecb5cd3183f" elementFormDefault="qualified">
    <xsd:import namespace="http://schemas.microsoft.com/office/2006/documentManagement/types"/>
    <xsd:import namespace="http://schemas.microsoft.com/office/infopath/2007/PartnerControls"/>
    <xsd:element name="Description_x002f_Comments" ma:index="8" nillable="true" ma:displayName="Description / Comments" ma:description="Something to make it easier to understand what the document. page / list if for etc" ma:format="Dropdown" ma:internalName="Description_x002f_Comments">
      <xsd:simpleType>
        <xsd:restriction base="dms:Note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2097a-28fa-4e5f-8fe2-268b4a5d05f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Content_x0020_Family" ma:index="13" nillable="true" ma:displayName="Content Family" ma:format="Dropdown" ma:internalName="Content_x0020_Famil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latform &amp; Cloud Solutions"/>
                    <xsd:enumeration value="Delivery &amp; Customer Success"/>
                    <xsd:enumeration value="Sales &amp; Marketing"/>
                    <xsd:enumeration value="Commercial &amp; Business"/>
                    <xsd:enumeration value="Support &amp; Service Management"/>
                    <xsd:enumeration value="ALL"/>
                  </xsd:restriction>
                </xsd:simpleType>
              </xsd:element>
            </xsd:sequence>
          </xsd:extension>
        </xsd:complexContent>
      </xsd:complexType>
    </xsd:element>
    <xsd:element name="Content_x0020_Purpose" ma:index="14" nillable="true" ma:displayName="Content Purpose" ma:description="What is the use of the information? i.e.&#10;&#10;News - We just won a new client write up, there is a new release write up (this tag will mainly apply to pages)&#10;&#10;&#10;Working - WORKING collateral like checklists and dashboards&#10;&#10;Information - we are not making a big deal of it but want to centralise i.e. like Competition update, contact guidelines&#10;&#10;BLANK - Leave blank if this is just a document people need access too, but not necessarily promoted on the site (default)" ma:format="Dropdown" ma:internalName="Content_x0020_Purpose">
      <xsd:simpleType>
        <xsd:restriction base="dms:Choice">
          <xsd:enumeration value="Information"/>
          <xsd:enumeration value="News"/>
          <xsd:enumeration value="Working"/>
        </xsd:restriction>
      </xsd:simpleType>
    </xsd:element>
    <xsd:element name="Region" ma:index="19" nillable="true" ma:displayName="Region" ma:default="GLOBAL" ma:internalName="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AC"/>
                    <xsd:enumeration value="BRAZIL"/>
                    <xsd:enumeration value="EMEA"/>
                    <xsd:enumeration value="NA"/>
                    <xsd:enumeration value="SLATAM"/>
                    <xsd:enumeration value="UK&amp;I"/>
                    <xsd:enumeration value="GLOBAL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C3E117-13F6-4E1D-9DEB-D791791EFE6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f639927-3d2f-4331-b3a1-3ecb5cd3183f"/>
    <ds:schemaRef ds:uri="http://purl.org/dc/elements/1.1/"/>
    <ds:schemaRef ds:uri="http://schemas.microsoft.com/office/2006/metadata/properties"/>
    <ds:schemaRef ds:uri="http://schemas.microsoft.com/office/2006/documentManagement/types"/>
    <ds:schemaRef ds:uri="7a12097a-28fa-4e5f-8fe2-268b4a5d05f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7EA2FD1-C8C7-4AEB-9C55-2C7E709BAA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B750EF-5393-4376-9A26-5680DA45FD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639927-3d2f-4331-b3a1-3ecb5cd3183f"/>
    <ds:schemaRef ds:uri="7a12097a-28fa-4e5f-8fe2-268b4a5d0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Experian_16_9-New</Template>
  <TotalTime>996</TotalTime>
  <Words>3070</Words>
  <Application>Microsoft Office PowerPoint</Application>
  <PresentationFormat>Panorámica</PresentationFormat>
  <Paragraphs>525</Paragraphs>
  <Slides>32</Slides>
  <Notes>4</Notes>
  <HiddenSlides>10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Experian_16_9-New</vt:lpstr>
      <vt:lpstr>Decisioning in the cloud Internal audience</vt:lpstr>
      <vt:lpstr>About this document</vt:lpstr>
      <vt:lpstr>A shift to the cloud</vt:lpstr>
      <vt:lpstr>When it comes to moving to the cloud, many clients are no longer in a state of uncertainty… they now consider the cloud an imperative</vt:lpstr>
      <vt:lpstr>For clients, the business case for cloud is sound - they expect to  accelerate innovation, improve agility, and simplify their IT environment</vt:lpstr>
      <vt:lpstr>Clients expect to realise improvements when moving to the cloud but  they remain concerned about security, scalability, and performance</vt:lpstr>
      <vt:lpstr>Ensuring that cloud solutions are available, will integrate with existing systems, and can be easily updated are also top of mind with clients</vt:lpstr>
      <vt:lpstr>Introducing our cloud deployment platform</vt:lpstr>
      <vt:lpstr>Our flexible, enterprise-grade cloud deployment platform supports a range of cloud-based solutions</vt:lpstr>
      <vt:lpstr>The platform includes a set of shared capabilities to efficiently access, configure, and manage applications</vt:lpstr>
      <vt:lpstr>Enterprise-grade, platform-specific services ensure our cloud-based solutions are secure and can scale to accommodate growth</vt:lpstr>
      <vt:lpstr>Cloud-based solutions</vt:lpstr>
      <vt:lpstr>To deploy our existing software in the cloud, we had to modernise the way it is developed so it can run on a cloud platform</vt:lpstr>
      <vt:lpstr>We are using capabilities from PowerCurve Originations to develop the first set of cloud-based solutions on the Experian One platform</vt:lpstr>
      <vt:lpstr>Our decisioning vision includes a portfolio of cloud-based solutions that are based on our existing technology</vt:lpstr>
      <vt:lpstr>Our cloud deployment platform and cloud-based solutions fit together to address a wide variety of clients with a range of needs</vt:lpstr>
      <vt:lpstr>Preconfigured SaaS solutions are designed for clients that prefer an out-of-the-box offering that doesn’t require any customisation</vt:lpstr>
      <vt:lpstr>For clients with sophisticated requirements, our cloud platform supports highly-configured solutions that offer a significant level of control</vt:lpstr>
      <vt:lpstr>Delivering value through the cloud</vt:lpstr>
      <vt:lpstr>A cloud-based delivery model and the services shared across Experian One allow us to deliver more value to clients</vt:lpstr>
      <vt:lpstr>For Experian, a cloud model allows us to be more agile and efficient and resolve many of the challenges in our on-premise business</vt:lpstr>
      <vt:lpstr>Presentación de PowerPoint</vt:lpstr>
      <vt:lpstr>For many of our clients, a cloud-based software deployment is no longer an option… it is mandatory</vt:lpstr>
      <vt:lpstr>The cloud applications that run on Experian One are based on the existing software solutions developed by Experian Decision Analytics</vt:lpstr>
      <vt:lpstr>Our vision for Experian One includes a portfolio of cloud-based applications that are based on our existing technology</vt:lpstr>
      <vt:lpstr>Experian One includes a portal to configure and launch applications or access shared capabilities like reporting and learning management</vt:lpstr>
      <vt:lpstr>With Experian One, we made it easy to move a configuration across different client environments (e.g., test to production) </vt:lpstr>
      <vt:lpstr>Experian One supports use cases outside of our traditional decisioning business with purpose-built applications</vt:lpstr>
      <vt:lpstr>Leading cloud technologies underpin the Experian One cloud platform</vt:lpstr>
      <vt:lpstr>Sophisticated API management tools facilitate connecting to our SaaS applications and data</vt:lpstr>
      <vt:lpstr>Sophisticated API management tools facilitate connecting to our SaaS applications and data</vt:lpstr>
      <vt:lpstr>We are using capabilities from PowerCurve to develop the cloud-based solutions that run on the Experian One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Wallace, Mark</dc:creator>
  <cp:lastModifiedBy>Christopher Binks</cp:lastModifiedBy>
  <cp:revision>8</cp:revision>
  <dcterms:created xsi:type="dcterms:W3CDTF">2019-11-17T23:26:20Z</dcterms:created>
  <dcterms:modified xsi:type="dcterms:W3CDTF">2021-04-06T15:56:01Z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0x01010035EBB2D756905844818A5BD52C596DD1</vt:lpwstr>
  </property>
  <property fmtid="{D5CDD505-2E9C-101B-9397-08002B2CF9AE}" pid="3" name="Order">
    <vt:r8>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