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1"/>
    <p:sldMasterId id="2147483686" r:id="rId12"/>
  </p:sldMasterIdLst>
  <p:notesMasterIdLst>
    <p:notesMasterId r:id="rId43"/>
  </p:notesMasterIdLst>
  <p:handoutMasterIdLst>
    <p:handoutMasterId r:id="rId44"/>
  </p:handoutMasterIdLst>
  <p:sldIdLst>
    <p:sldId id="277" r:id="rId13"/>
    <p:sldId id="280" r:id="rId14"/>
    <p:sldId id="276" r:id="rId15"/>
    <p:sldId id="279" r:id="rId16"/>
    <p:sldId id="282" r:id="rId17"/>
    <p:sldId id="10668" r:id="rId18"/>
    <p:sldId id="10732" r:id="rId19"/>
    <p:sldId id="10735" r:id="rId20"/>
    <p:sldId id="10742" r:id="rId21"/>
    <p:sldId id="10747" r:id="rId22"/>
    <p:sldId id="10754" r:id="rId23"/>
    <p:sldId id="10746" r:id="rId24"/>
    <p:sldId id="10757" r:id="rId25"/>
    <p:sldId id="10749" r:id="rId26"/>
    <p:sldId id="10736" r:id="rId27"/>
    <p:sldId id="10759" r:id="rId28"/>
    <p:sldId id="10758" r:id="rId29"/>
    <p:sldId id="10725" r:id="rId30"/>
    <p:sldId id="10756" r:id="rId31"/>
    <p:sldId id="10755" r:id="rId32"/>
    <p:sldId id="10750" r:id="rId33"/>
    <p:sldId id="10708" r:id="rId34"/>
    <p:sldId id="10709" r:id="rId35"/>
    <p:sldId id="10761" r:id="rId36"/>
    <p:sldId id="10760" r:id="rId37"/>
    <p:sldId id="10737" r:id="rId38"/>
    <p:sldId id="10710" r:id="rId39"/>
    <p:sldId id="10711" r:id="rId40"/>
    <p:sldId id="10717" r:id="rId41"/>
    <p:sldId id="299" r:id="rId42"/>
  </p:sldIdLst>
  <p:sldSz cx="12192000" cy="6858000"/>
  <p:notesSz cx="6797675" cy="9926638"/>
  <p:custDataLst>
    <p:custData r:id="rId4"/>
    <p:custData r:id="rId5"/>
    <p:custData r:id="rId6"/>
    <p:custData r:id="rId7"/>
    <p:custData r:id="rId8"/>
    <p:custData r:id="rId9"/>
    <p:custData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en, Jessica" initials="AJ" lastIdx="1" clrIdx="0">
    <p:extLst>
      <p:ext uri="{19B8F6BF-5375-455C-9EA6-DF929625EA0E}">
        <p15:presenceInfo xmlns:p15="http://schemas.microsoft.com/office/powerpoint/2012/main" userId="S::jessica.allen@experian.com::89e8fd47-feda-4c48-8734-b71adca41fcb" providerId="AD"/>
      </p:ext>
    </p:extLst>
  </p:cmAuthor>
  <p:cmAuthor id="2" name="Jones, Clinton" initials="JC" lastIdx="1" clrIdx="1">
    <p:extLst>
      <p:ext uri="{19B8F6BF-5375-455C-9EA6-DF929625EA0E}">
        <p15:presenceInfo xmlns:p15="http://schemas.microsoft.com/office/powerpoint/2012/main" userId="S::Clinton.Jones@experian.com::ca0423ae-f8d9-4c80-a674-fd291e90698d" providerId="AD"/>
      </p:ext>
    </p:extLst>
  </p:cmAuthor>
  <p:cmAuthor id="3" name="Jagpal, Tanj" initials="JT" lastIdx="1" clrIdx="2">
    <p:extLst>
      <p:ext uri="{19B8F6BF-5375-455C-9EA6-DF929625EA0E}">
        <p15:presenceInfo xmlns:p15="http://schemas.microsoft.com/office/powerpoint/2012/main" userId="S::tanj.jagpal@experian.com::b9e2e42f-4f6d-4f4c-8d71-a17eb67e2387" providerId="AD"/>
      </p:ext>
    </p:extLst>
  </p:cmAuthor>
  <p:cmAuthor id="4" name="Boxer, Josh" initials="BJ" lastIdx="2" clrIdx="3">
    <p:extLst>
      <p:ext uri="{19B8F6BF-5375-455C-9EA6-DF929625EA0E}">
        <p15:presenceInfo xmlns:p15="http://schemas.microsoft.com/office/powerpoint/2012/main" userId="S::josh.boxer@experian.com::90f52ab1-c840-4410-923b-6baff4cec756" providerId="AD"/>
      </p:ext>
    </p:extLst>
  </p:cmAuthor>
  <p:cmAuthor id="5" name="Charles" initials="C" lastIdx="1" clrIdx="4">
    <p:extLst>
      <p:ext uri="{19B8F6BF-5375-455C-9EA6-DF929625EA0E}">
        <p15:presenceInfo xmlns:p15="http://schemas.microsoft.com/office/powerpoint/2012/main" userId="S::Charlie.Conlan@experian.com::210b39e0-b4f0-450b-bf12-2f71c22298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AF1685"/>
    <a:srgbClr val="F088B8"/>
    <a:srgbClr val="CF73B6"/>
    <a:srgbClr val="A779AD"/>
    <a:srgbClr val="8EA7CB"/>
    <a:srgbClr val="7795BD"/>
    <a:srgbClr val="F5AFCF"/>
    <a:srgbClr val="DFA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C66A8-D86A-48C4-B4EE-DBDD73C4A80E}" v="530" dt="2021-01-27T06:39:10.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76"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8056"/>
          </a:xfrm>
          <a:prstGeom prst="rect">
            <a:avLst/>
          </a:prstGeom>
        </p:spPr>
        <p:txBody>
          <a:bodyPr vert="horz" lIns="95562" tIns="47781" rIns="95562" bIns="47781" rtlCol="0"/>
          <a:lstStyle>
            <a:lvl1pPr algn="l">
              <a:defRPr sz="1300"/>
            </a:lvl1pPr>
          </a:lstStyle>
          <a:p>
            <a:endParaRPr lang="en-GB"/>
          </a:p>
        </p:txBody>
      </p:sp>
      <p:sp>
        <p:nvSpPr>
          <p:cNvPr id="3" name="Date Placeholder 2"/>
          <p:cNvSpPr>
            <a:spLocks noGrp="1"/>
          </p:cNvSpPr>
          <p:nvPr>
            <p:ph type="dt" sz="quarter" idx="1"/>
          </p:nvPr>
        </p:nvSpPr>
        <p:spPr>
          <a:xfrm>
            <a:off x="3850443" y="0"/>
            <a:ext cx="2945660" cy="498056"/>
          </a:xfrm>
          <a:prstGeom prst="rect">
            <a:avLst/>
          </a:prstGeom>
        </p:spPr>
        <p:txBody>
          <a:bodyPr vert="horz" lIns="95562" tIns="47781" rIns="95562" bIns="47781" rtlCol="0"/>
          <a:lstStyle>
            <a:lvl1pPr algn="r">
              <a:defRPr sz="1300"/>
            </a:lvl1pPr>
          </a:lstStyle>
          <a:p>
            <a:fld id="{1ED1F7E9-EE9F-4EAC-9738-25639A81C8AA}" type="datetimeFigureOut">
              <a:rPr lang="en-GB" smtClean="0"/>
              <a:t>06/04/2021</a:t>
            </a:fld>
            <a:endParaRPr lang="en-GB"/>
          </a:p>
        </p:txBody>
      </p:sp>
      <p:sp>
        <p:nvSpPr>
          <p:cNvPr id="4" name="Footer Placeholder 3"/>
          <p:cNvSpPr>
            <a:spLocks noGrp="1"/>
          </p:cNvSpPr>
          <p:nvPr>
            <p:ph type="ftr" sz="quarter" idx="2"/>
          </p:nvPr>
        </p:nvSpPr>
        <p:spPr>
          <a:xfrm>
            <a:off x="0" y="9428584"/>
            <a:ext cx="2945660" cy="498055"/>
          </a:xfrm>
          <a:prstGeom prst="rect">
            <a:avLst/>
          </a:prstGeom>
        </p:spPr>
        <p:txBody>
          <a:bodyPr vert="horz" lIns="95562" tIns="47781" rIns="95562" bIns="47781" rtlCol="0" anchor="b"/>
          <a:lstStyle>
            <a:lvl1pPr algn="l">
              <a:defRPr sz="1300"/>
            </a:lvl1pPr>
          </a:lstStyle>
          <a:p>
            <a:endParaRPr lang="en-GB"/>
          </a:p>
        </p:txBody>
      </p:sp>
      <p:sp>
        <p:nvSpPr>
          <p:cNvPr id="5" name="Slide Number Placeholder 4"/>
          <p:cNvSpPr>
            <a:spLocks noGrp="1"/>
          </p:cNvSpPr>
          <p:nvPr>
            <p:ph type="sldNum" sz="quarter" idx="3"/>
          </p:nvPr>
        </p:nvSpPr>
        <p:spPr>
          <a:xfrm>
            <a:off x="3850443" y="9428584"/>
            <a:ext cx="2945660" cy="498055"/>
          </a:xfrm>
          <a:prstGeom prst="rect">
            <a:avLst/>
          </a:prstGeom>
        </p:spPr>
        <p:txBody>
          <a:bodyPr vert="horz" lIns="95562" tIns="47781" rIns="95562" bIns="47781" rtlCol="0" anchor="b"/>
          <a:lstStyle>
            <a:lvl1pPr algn="r">
              <a:defRPr sz="1300"/>
            </a:lvl1pPr>
          </a:lstStyle>
          <a:p>
            <a:fld id="{F53ABE09-0D43-4644-A857-553AFEF2309C}" type="slidenum">
              <a:rPr lang="en-GB" smtClean="0"/>
              <a:t>‹Nº›</a:t>
            </a:fld>
            <a:endParaRPr lang="en-GB"/>
          </a:p>
        </p:txBody>
      </p:sp>
    </p:spTree>
    <p:extLst>
      <p:ext uri="{BB962C8B-B14F-4D97-AF65-F5344CB8AC3E}">
        <p14:creationId xmlns:p14="http://schemas.microsoft.com/office/powerpoint/2010/main" val="237109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8056"/>
          </a:xfrm>
          <a:prstGeom prst="rect">
            <a:avLst/>
          </a:prstGeom>
        </p:spPr>
        <p:txBody>
          <a:bodyPr vert="horz" lIns="95562" tIns="47781" rIns="95562" bIns="47781" rtlCol="0"/>
          <a:lstStyle>
            <a:lvl1pPr algn="l">
              <a:defRPr sz="1300"/>
            </a:lvl1pPr>
          </a:lstStyle>
          <a:p>
            <a:endParaRPr lang="en-GB"/>
          </a:p>
        </p:txBody>
      </p:sp>
      <p:sp>
        <p:nvSpPr>
          <p:cNvPr id="3" name="Date Placeholder 2"/>
          <p:cNvSpPr>
            <a:spLocks noGrp="1"/>
          </p:cNvSpPr>
          <p:nvPr>
            <p:ph type="dt" idx="1"/>
          </p:nvPr>
        </p:nvSpPr>
        <p:spPr>
          <a:xfrm>
            <a:off x="3850443" y="0"/>
            <a:ext cx="2945660" cy="498056"/>
          </a:xfrm>
          <a:prstGeom prst="rect">
            <a:avLst/>
          </a:prstGeom>
        </p:spPr>
        <p:txBody>
          <a:bodyPr vert="horz" lIns="95562" tIns="47781" rIns="95562" bIns="47781" rtlCol="0"/>
          <a:lstStyle>
            <a:lvl1pPr algn="r">
              <a:defRPr sz="1300"/>
            </a:lvl1pPr>
          </a:lstStyle>
          <a:p>
            <a:fld id="{FD9BD0DE-58B2-4BE5-9870-8E7FE93CF5D8}" type="datetimeFigureOut">
              <a:rPr lang="en-GB" smtClean="0"/>
              <a:t>06/04/2021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62" tIns="47781" rIns="95562" bIns="47781" rtlCol="0" anchor="ctr"/>
          <a:lstStyle/>
          <a:p>
            <a:endParaRPr lang="en-GB"/>
          </a:p>
        </p:txBody>
      </p:sp>
      <p:sp>
        <p:nvSpPr>
          <p:cNvPr id="5" name="Notes Placeholder 4"/>
          <p:cNvSpPr>
            <a:spLocks noGrp="1"/>
          </p:cNvSpPr>
          <p:nvPr>
            <p:ph type="body" sz="quarter" idx="3"/>
          </p:nvPr>
        </p:nvSpPr>
        <p:spPr>
          <a:xfrm>
            <a:off x="679768" y="4777195"/>
            <a:ext cx="5438140" cy="3908613"/>
          </a:xfrm>
          <a:prstGeom prst="rect">
            <a:avLst/>
          </a:prstGeom>
        </p:spPr>
        <p:txBody>
          <a:bodyPr vert="horz" lIns="95562" tIns="47781" rIns="95562" bIns="477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60" cy="498055"/>
          </a:xfrm>
          <a:prstGeom prst="rect">
            <a:avLst/>
          </a:prstGeom>
        </p:spPr>
        <p:txBody>
          <a:bodyPr vert="horz" lIns="95562" tIns="47781" rIns="95562" bIns="47781" rtlCol="0" anchor="b"/>
          <a:lstStyle>
            <a:lvl1pPr algn="l">
              <a:defRPr sz="1300"/>
            </a:lvl1pPr>
          </a:lstStyle>
          <a:p>
            <a:endParaRPr lang="en-GB"/>
          </a:p>
        </p:txBody>
      </p:sp>
      <p:sp>
        <p:nvSpPr>
          <p:cNvPr id="7" name="Slide Number Placeholder 6"/>
          <p:cNvSpPr>
            <a:spLocks noGrp="1"/>
          </p:cNvSpPr>
          <p:nvPr>
            <p:ph type="sldNum" sz="quarter" idx="5"/>
          </p:nvPr>
        </p:nvSpPr>
        <p:spPr>
          <a:xfrm>
            <a:off x="3850443" y="9428584"/>
            <a:ext cx="2945660" cy="498055"/>
          </a:xfrm>
          <a:prstGeom prst="rect">
            <a:avLst/>
          </a:prstGeom>
        </p:spPr>
        <p:txBody>
          <a:bodyPr vert="horz" lIns="95562" tIns="47781" rIns="95562" bIns="47781" rtlCol="0" anchor="b"/>
          <a:lstStyle>
            <a:lvl1pPr algn="r">
              <a:defRPr sz="1300"/>
            </a:lvl1pPr>
          </a:lstStyle>
          <a:p>
            <a:fld id="{5D958377-8945-4A29-AA61-C5A798FE2322}" type="slidenum">
              <a:rPr lang="en-GB" smtClean="0"/>
              <a:t>‹Nº›</a:t>
            </a:fld>
            <a:endParaRPr lang="en-GB"/>
          </a:p>
        </p:txBody>
      </p:sp>
    </p:spTree>
    <p:extLst>
      <p:ext uri="{BB962C8B-B14F-4D97-AF65-F5344CB8AC3E}">
        <p14:creationId xmlns:p14="http://schemas.microsoft.com/office/powerpoint/2010/main" val="201257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xperian.aha.io/features/APTDS-939"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experian.aha.io/features/APTDS-951" TargetMode="External"/><Relationship Id="rId4" Type="http://schemas.openxmlformats.org/officeDocument/2006/relationships/hyperlink" Target="https://experian.aha.io/features/APTDS-94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xperian.aha.io/features/APTDS-939"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experian.aha.io/features/APTDS-951" TargetMode="External"/><Relationship Id="rId4" Type="http://schemas.openxmlformats.org/officeDocument/2006/relationships/hyperlink" Target="https://experian.aha.io/features/APTDS-949"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a:t>
            </a:fld>
            <a:endParaRPr lang="en-GB"/>
          </a:p>
        </p:txBody>
      </p:sp>
    </p:spTree>
    <p:extLst>
      <p:ext uri="{BB962C8B-B14F-4D97-AF65-F5344CB8AC3E}">
        <p14:creationId xmlns:p14="http://schemas.microsoft.com/office/powerpoint/2010/main" val="365189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https://experian.aha.io/features/APTDS-509</a:t>
            </a:r>
          </a:p>
          <a:p>
            <a:r>
              <a:rPr lang="en-GB"/>
              <a:t>https://experian.aha.io/features/APTDS-853</a:t>
            </a:r>
          </a:p>
          <a:p>
            <a:r>
              <a:rPr lang="en-GB"/>
              <a:t>https://experian.aha.io/features/APTDS-814</a:t>
            </a:r>
          </a:p>
          <a:p>
            <a:r>
              <a:rPr lang="en-GB"/>
              <a:t>https://experian.aha.io/features/APTDS-786</a:t>
            </a:r>
          </a:p>
          <a:p>
            <a:r>
              <a:rPr lang="en-GB"/>
              <a:t>https://experian.aha.io/features/APTDS-649</a:t>
            </a:r>
          </a:p>
        </p:txBody>
      </p:sp>
      <p:sp>
        <p:nvSpPr>
          <p:cNvPr id="4" name="Slide Number Placeholder 3"/>
          <p:cNvSpPr>
            <a:spLocks noGrp="1"/>
          </p:cNvSpPr>
          <p:nvPr>
            <p:ph type="sldNum" sz="quarter" idx="5"/>
          </p:nvPr>
        </p:nvSpPr>
        <p:spPr/>
        <p:txBody>
          <a:bodyPr/>
          <a:lstStyle/>
          <a:p>
            <a:fld id="{5D958377-8945-4A29-AA61-C5A798FE2322}" type="slidenum">
              <a:rPr lang="en-GB" smtClean="0"/>
              <a:t>10</a:t>
            </a:fld>
            <a:endParaRPr lang="en-GB"/>
          </a:p>
        </p:txBody>
      </p:sp>
    </p:spTree>
    <p:extLst>
      <p:ext uri="{BB962C8B-B14F-4D97-AF65-F5344CB8AC3E}">
        <p14:creationId xmlns:p14="http://schemas.microsoft.com/office/powerpoint/2010/main" val="843873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https://experian.aha.io/features/APTDS-690</a:t>
            </a:r>
          </a:p>
          <a:p>
            <a:r>
              <a:rPr lang="en-GB"/>
              <a:t>https://experian.aha.io/features/APTDS-903</a:t>
            </a:r>
          </a:p>
          <a:p>
            <a:r>
              <a:rPr lang="en-GB"/>
              <a:t>https://experian.aha.io/features/APTDS-909</a:t>
            </a:r>
          </a:p>
          <a:p>
            <a:r>
              <a:rPr lang="en-GB"/>
              <a:t>https://experian.aha.io/features/APTDS-897</a:t>
            </a:r>
          </a:p>
        </p:txBody>
      </p:sp>
      <p:sp>
        <p:nvSpPr>
          <p:cNvPr id="4" name="Slide Number Placeholder 3"/>
          <p:cNvSpPr>
            <a:spLocks noGrp="1"/>
          </p:cNvSpPr>
          <p:nvPr>
            <p:ph type="sldNum" sz="quarter" idx="5"/>
          </p:nvPr>
        </p:nvSpPr>
        <p:spPr/>
        <p:txBody>
          <a:bodyPr/>
          <a:lstStyle/>
          <a:p>
            <a:fld id="{5D958377-8945-4A29-AA61-C5A798FE2322}" type="slidenum">
              <a:rPr lang="en-GB" smtClean="0"/>
              <a:t>11</a:t>
            </a:fld>
            <a:endParaRPr lang="en-GB"/>
          </a:p>
        </p:txBody>
      </p:sp>
    </p:spTree>
    <p:extLst>
      <p:ext uri="{BB962C8B-B14F-4D97-AF65-F5344CB8AC3E}">
        <p14:creationId xmlns:p14="http://schemas.microsoft.com/office/powerpoint/2010/main" val="392741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https://experian.aha.io/features/APTDS-862</a:t>
            </a:r>
          </a:p>
          <a:p>
            <a:r>
              <a:rPr lang="en-GB"/>
              <a:t>https://experian.aha.io/features/APTDS-957</a:t>
            </a:r>
          </a:p>
          <a:p>
            <a:r>
              <a:rPr lang="en-GB"/>
              <a:t>https://experian.aha.io/features/APTDS-958</a:t>
            </a:r>
          </a:p>
          <a:p>
            <a:r>
              <a:rPr lang="en-GB"/>
              <a:t>https://experian.aha.io/features/APTDS-917</a:t>
            </a:r>
          </a:p>
        </p:txBody>
      </p:sp>
      <p:sp>
        <p:nvSpPr>
          <p:cNvPr id="4" name="Slide Number Placeholder 3"/>
          <p:cNvSpPr>
            <a:spLocks noGrp="1"/>
          </p:cNvSpPr>
          <p:nvPr>
            <p:ph type="sldNum" sz="quarter" idx="5"/>
          </p:nvPr>
        </p:nvSpPr>
        <p:spPr/>
        <p:txBody>
          <a:bodyPr/>
          <a:lstStyle/>
          <a:p>
            <a:fld id="{5D958377-8945-4A29-AA61-C5A798FE2322}" type="slidenum">
              <a:rPr lang="en-GB" smtClean="0"/>
              <a:t>12</a:t>
            </a:fld>
            <a:endParaRPr lang="en-GB"/>
          </a:p>
        </p:txBody>
      </p:sp>
    </p:spTree>
    <p:extLst>
      <p:ext uri="{BB962C8B-B14F-4D97-AF65-F5344CB8AC3E}">
        <p14:creationId xmlns:p14="http://schemas.microsoft.com/office/powerpoint/2010/main" val="1371450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https://experian.aha.io/features/APTDS-858</a:t>
            </a:r>
          </a:p>
          <a:p>
            <a:r>
              <a:rPr lang="en-GB"/>
              <a:t>https://experian.aha.io/features/APTDS-875</a:t>
            </a:r>
          </a:p>
          <a:p>
            <a:r>
              <a:rPr lang="en-GB"/>
              <a:t>https://experian.aha.io/features/APTDS-890</a:t>
            </a:r>
          </a:p>
          <a:p>
            <a:r>
              <a:rPr lang="en-GB"/>
              <a:t>https://experian.aha.io/features/APTDS-885</a:t>
            </a:r>
          </a:p>
          <a:p>
            <a:r>
              <a:rPr lang="en-GB"/>
              <a:t>https://experian.aha.io/features/APTDS-558</a:t>
            </a:r>
          </a:p>
          <a:p>
            <a:r>
              <a:rPr lang="en-GB"/>
              <a:t>https://experian.aha.io/features/APTDS-895</a:t>
            </a:r>
          </a:p>
          <a:p>
            <a:r>
              <a:rPr lang="en-GB"/>
              <a:t>https://experian.aha.io/features/APTDS-924</a:t>
            </a:r>
          </a:p>
          <a:p>
            <a:r>
              <a:rPr lang="en-GB"/>
              <a:t>https://experian.aha.io/features/APTDS-914</a:t>
            </a:r>
          </a:p>
          <a:p>
            <a:r>
              <a:rPr lang="en-GB"/>
              <a:t>https://experian.aha.io/features/APTDS-915</a:t>
            </a:r>
          </a:p>
          <a:p>
            <a:r>
              <a:rPr lang="en-GB"/>
              <a:t>https://experian.aha.io/features/APTDS-598</a:t>
            </a:r>
          </a:p>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13</a:t>
            </a:fld>
            <a:endParaRPr lang="en-GB"/>
          </a:p>
        </p:txBody>
      </p:sp>
    </p:spTree>
    <p:extLst>
      <p:ext uri="{BB962C8B-B14F-4D97-AF65-F5344CB8AC3E}">
        <p14:creationId xmlns:p14="http://schemas.microsoft.com/office/powerpoint/2010/main" val="792165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https://experian.aha.io/features/APTDS-455</a:t>
            </a:r>
          </a:p>
        </p:txBody>
      </p:sp>
      <p:sp>
        <p:nvSpPr>
          <p:cNvPr id="4" name="Slide Number Placeholder 3"/>
          <p:cNvSpPr>
            <a:spLocks noGrp="1"/>
          </p:cNvSpPr>
          <p:nvPr>
            <p:ph type="sldNum" sz="quarter" idx="5"/>
          </p:nvPr>
        </p:nvSpPr>
        <p:spPr/>
        <p:txBody>
          <a:bodyPr/>
          <a:lstStyle/>
          <a:p>
            <a:fld id="{5D958377-8945-4A29-AA61-C5A798FE2322}" type="slidenum">
              <a:rPr lang="en-GB" smtClean="0"/>
              <a:t>14</a:t>
            </a:fld>
            <a:endParaRPr lang="en-GB"/>
          </a:p>
        </p:txBody>
      </p:sp>
    </p:spTree>
    <p:extLst>
      <p:ext uri="{BB962C8B-B14F-4D97-AF65-F5344CB8AC3E}">
        <p14:creationId xmlns:p14="http://schemas.microsoft.com/office/powerpoint/2010/main" val="2246792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15</a:t>
            </a:fld>
            <a:endParaRPr lang="en-GB"/>
          </a:p>
        </p:txBody>
      </p:sp>
    </p:spTree>
    <p:extLst>
      <p:ext uri="{BB962C8B-B14F-4D97-AF65-F5344CB8AC3E}">
        <p14:creationId xmlns:p14="http://schemas.microsoft.com/office/powerpoint/2010/main" val="943913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https://experian.aha.io/features/APTDS-939</a:t>
            </a:r>
            <a:endParaRPr lang="en-GB"/>
          </a:p>
          <a:p>
            <a:r>
              <a:rPr lang="en-GB">
                <a:hlinkClick r:id="rId4"/>
              </a:rPr>
              <a:t>https://experian.aha.io/features/APTDS-949</a:t>
            </a:r>
            <a:endParaRPr lang="en-GB">
              <a:cs typeface="Calibri" panose="020F0502020204030204"/>
              <a:hlinkClick r:id="rId4"/>
            </a:endParaRPr>
          </a:p>
          <a:p>
            <a:r>
              <a:rPr lang="en-GB">
                <a:hlinkClick r:id="rId5"/>
              </a:rPr>
              <a:t>https://experian.aha.io/features/APTDS-951</a:t>
            </a:r>
            <a:endParaRPr lang="en-GB">
              <a:cs typeface="Calibri"/>
              <a:hlinkClick r:id="rId5"/>
            </a:endParaRPr>
          </a:p>
          <a:p>
            <a:endParaRPr lang="en-GB">
              <a:cs typeface="Calibri"/>
            </a:endParaRPr>
          </a:p>
        </p:txBody>
      </p:sp>
      <p:sp>
        <p:nvSpPr>
          <p:cNvPr id="4" name="Slide Number Placeholder 3"/>
          <p:cNvSpPr>
            <a:spLocks noGrp="1"/>
          </p:cNvSpPr>
          <p:nvPr>
            <p:ph type="sldNum" sz="quarter" idx="5"/>
          </p:nvPr>
        </p:nvSpPr>
        <p:spPr/>
        <p:txBody>
          <a:bodyPr/>
          <a:lstStyle/>
          <a:p>
            <a:fld id="{5D958377-8945-4A29-AA61-C5A798FE2322}" type="slidenum">
              <a:rPr lang="en-GB" smtClean="0"/>
              <a:t>16</a:t>
            </a:fld>
            <a:endParaRPr lang="en-GB"/>
          </a:p>
        </p:txBody>
      </p:sp>
    </p:spTree>
    <p:extLst>
      <p:ext uri="{BB962C8B-B14F-4D97-AF65-F5344CB8AC3E}">
        <p14:creationId xmlns:p14="http://schemas.microsoft.com/office/powerpoint/2010/main" val="4078268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https://experian.aha.io/features/APTDS-481    </a:t>
            </a:r>
          </a:p>
          <a:p>
            <a:r>
              <a:rPr lang="en-GB"/>
              <a:t>https://experian.aha.io/features/APTDS-820</a:t>
            </a:r>
          </a:p>
          <a:p>
            <a:r>
              <a:rPr lang="en-GB"/>
              <a:t>https://experian.aha.io/features/APTDS-696</a:t>
            </a:r>
          </a:p>
          <a:p>
            <a:r>
              <a:rPr lang="en-GB"/>
              <a:t>https://experian.aha.io/features/APTDS-813</a:t>
            </a:r>
          </a:p>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17</a:t>
            </a:fld>
            <a:endParaRPr lang="en-GB"/>
          </a:p>
        </p:txBody>
      </p:sp>
    </p:spTree>
    <p:extLst>
      <p:ext uri="{BB962C8B-B14F-4D97-AF65-F5344CB8AC3E}">
        <p14:creationId xmlns:p14="http://schemas.microsoft.com/office/powerpoint/2010/main" val="4057466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18</a:t>
            </a:fld>
            <a:endParaRPr lang="en-GB"/>
          </a:p>
        </p:txBody>
      </p:sp>
    </p:spTree>
    <p:extLst>
      <p:ext uri="{BB962C8B-B14F-4D97-AF65-F5344CB8AC3E}">
        <p14:creationId xmlns:p14="http://schemas.microsoft.com/office/powerpoint/2010/main" val="12498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spcAft>
                <a:spcPts val="600"/>
              </a:spcAft>
              <a:buFont typeface="Arial" panose="020B0604020202020204" pitchFamily="34" charset="0"/>
              <a:buChar char="•"/>
            </a:pPr>
            <a:r>
              <a:rPr lang="en-US" sz="1200">
                <a:solidFill>
                  <a:schemeClr val="bg1"/>
                </a:solidFill>
              </a:rPr>
              <a:t>https://experian.aha.io/features/APTDS-948</a:t>
            </a:r>
          </a:p>
          <a:p>
            <a:pPr marL="285750" indent="-285750">
              <a:spcBef>
                <a:spcPts val="600"/>
              </a:spcBef>
              <a:spcAft>
                <a:spcPts val="600"/>
              </a:spcAft>
              <a:buFont typeface="Arial" panose="020B0604020202020204" pitchFamily="34" charset="0"/>
              <a:buChar char="•"/>
            </a:pPr>
            <a:r>
              <a:rPr lang="en-US" sz="1200">
                <a:solidFill>
                  <a:schemeClr val="bg1"/>
                </a:solidFill>
              </a:rPr>
              <a:t>Once we have a few hundred manually processed pairs, show users which of the many signals are most influential</a:t>
            </a:r>
          </a:p>
          <a:p>
            <a:pPr marL="285750" indent="-285750">
              <a:spcBef>
                <a:spcPts val="600"/>
              </a:spcBef>
              <a:spcAft>
                <a:spcPts val="600"/>
              </a:spcAft>
              <a:buFont typeface="Arial" panose="020B0604020202020204" pitchFamily="34" charset="0"/>
              <a:buChar char="•"/>
            </a:pPr>
            <a:r>
              <a:rPr lang="en-US" sz="1200">
                <a:solidFill>
                  <a:schemeClr val="bg1"/>
                </a:solidFill>
              </a:rPr>
              <a:t>E.g. “The system has learnt that Salesforce is the preferred system for North American address data, but </a:t>
            </a:r>
            <a:r>
              <a:rPr lang="en-US" sz="1200" err="1">
                <a:solidFill>
                  <a:schemeClr val="bg1"/>
                </a:solidFill>
              </a:rPr>
              <a:t>MSDynamics</a:t>
            </a:r>
            <a:r>
              <a:rPr lang="en-US" sz="1200">
                <a:solidFill>
                  <a:schemeClr val="bg1"/>
                </a:solidFill>
              </a:rPr>
              <a:t> seems to be more reliable for European addresses.</a:t>
            </a:r>
          </a:p>
          <a:p>
            <a:pPr marL="285750" indent="-285750">
              <a:spcBef>
                <a:spcPts val="600"/>
              </a:spcBef>
              <a:spcAft>
                <a:spcPts val="600"/>
              </a:spcAft>
              <a:buFont typeface="Arial" panose="020B0604020202020204" pitchFamily="34" charset="0"/>
              <a:buChar char="•"/>
            </a:pPr>
            <a:r>
              <a:rPr lang="en-US" sz="1200">
                <a:solidFill>
                  <a:schemeClr val="bg1"/>
                </a:solidFill>
              </a:rPr>
              <a:t>E.g. The “Is valid Social Security Function” is most trusted but ‘customer id’, a datatype, max value, and length check gives the best signal”</a:t>
            </a:r>
            <a:endParaRPr lang="en-GB">
              <a:solidFill>
                <a:schemeClr val="bg1"/>
              </a:solidFill>
              <a:cs typeface="Arial"/>
            </a:endParaRPr>
          </a:p>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19</a:t>
            </a:fld>
            <a:endParaRPr lang="en-GB"/>
          </a:p>
        </p:txBody>
      </p:sp>
    </p:spTree>
    <p:extLst>
      <p:ext uri="{BB962C8B-B14F-4D97-AF65-F5344CB8AC3E}">
        <p14:creationId xmlns:p14="http://schemas.microsoft.com/office/powerpoint/2010/main" val="59491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2</a:t>
            </a:fld>
            <a:endParaRPr lang="en-GB"/>
          </a:p>
        </p:txBody>
      </p:sp>
    </p:spTree>
    <p:extLst>
      <p:ext uri="{BB962C8B-B14F-4D97-AF65-F5344CB8AC3E}">
        <p14:creationId xmlns:p14="http://schemas.microsoft.com/office/powerpoint/2010/main" val="471116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20</a:t>
            </a:fld>
            <a:endParaRPr lang="en-GB"/>
          </a:p>
        </p:txBody>
      </p:sp>
    </p:spTree>
    <p:extLst>
      <p:ext uri="{BB962C8B-B14F-4D97-AF65-F5344CB8AC3E}">
        <p14:creationId xmlns:p14="http://schemas.microsoft.com/office/powerpoint/2010/main" val="57562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https://experian.aha.io/features/APTDS-803</a:t>
            </a:r>
          </a:p>
          <a:p>
            <a:r>
              <a:rPr lang="en-GB"/>
              <a:t>Https://experian.aha.io/features/APTDS-763</a:t>
            </a:r>
          </a:p>
          <a:p>
            <a:r>
              <a:rPr lang="en-GB"/>
              <a:t>https://experian.aha.io/features/APTDS-775</a:t>
            </a:r>
          </a:p>
          <a:p>
            <a:r>
              <a:rPr lang="en-GB"/>
              <a:t>https://experian.aha.io/features/APTDS-428</a:t>
            </a:r>
          </a:p>
          <a:p>
            <a:r>
              <a:rPr lang="en-GB"/>
              <a:t>https://experian.aha.io/features/APTDS-427</a:t>
            </a:r>
          </a:p>
        </p:txBody>
      </p:sp>
      <p:sp>
        <p:nvSpPr>
          <p:cNvPr id="4" name="Slide Number Placeholder 3"/>
          <p:cNvSpPr>
            <a:spLocks noGrp="1"/>
          </p:cNvSpPr>
          <p:nvPr>
            <p:ph type="sldNum" sz="quarter" idx="5"/>
          </p:nvPr>
        </p:nvSpPr>
        <p:spPr/>
        <p:txBody>
          <a:bodyPr/>
          <a:lstStyle/>
          <a:p>
            <a:fld id="{5D958377-8945-4A29-AA61-C5A798FE2322}" type="slidenum">
              <a:rPr lang="en-GB" smtClean="0"/>
              <a:t>21</a:t>
            </a:fld>
            <a:endParaRPr lang="en-GB"/>
          </a:p>
        </p:txBody>
      </p:sp>
    </p:spTree>
    <p:extLst>
      <p:ext uri="{BB962C8B-B14F-4D97-AF65-F5344CB8AC3E}">
        <p14:creationId xmlns:p14="http://schemas.microsoft.com/office/powerpoint/2010/main" val="3564442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https://experian.aha.io/features/APTDS-427</a:t>
            </a:r>
          </a:p>
        </p:txBody>
      </p:sp>
      <p:sp>
        <p:nvSpPr>
          <p:cNvPr id="4" name="Slide Number Placeholder 3"/>
          <p:cNvSpPr>
            <a:spLocks noGrp="1"/>
          </p:cNvSpPr>
          <p:nvPr>
            <p:ph type="sldNum" sz="quarter" idx="5"/>
          </p:nvPr>
        </p:nvSpPr>
        <p:spPr/>
        <p:txBody>
          <a:bodyPr/>
          <a:lstStyle/>
          <a:p>
            <a:fld id="{5D958377-8945-4A29-AA61-C5A798FE2322}" type="slidenum">
              <a:rPr lang="en-GB" smtClean="0"/>
              <a:t>22</a:t>
            </a:fld>
            <a:endParaRPr lang="en-GB"/>
          </a:p>
        </p:txBody>
      </p:sp>
    </p:spTree>
    <p:extLst>
      <p:ext uri="{BB962C8B-B14F-4D97-AF65-F5344CB8AC3E}">
        <p14:creationId xmlns:p14="http://schemas.microsoft.com/office/powerpoint/2010/main" val="2791015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Data Studio Integrations API suite</a:t>
            </a:r>
          </a:p>
          <a:p>
            <a:r>
              <a:rPr lang="en-GB"/>
              <a:t>https://experian.aha.io/features/APTDS-166</a:t>
            </a:r>
          </a:p>
        </p:txBody>
      </p:sp>
      <p:sp>
        <p:nvSpPr>
          <p:cNvPr id="4" name="Slide Number Placeholder 3"/>
          <p:cNvSpPr>
            <a:spLocks noGrp="1"/>
          </p:cNvSpPr>
          <p:nvPr>
            <p:ph type="sldNum" sz="quarter" idx="5"/>
          </p:nvPr>
        </p:nvSpPr>
        <p:spPr/>
        <p:txBody>
          <a:bodyPr/>
          <a:lstStyle/>
          <a:p>
            <a:fld id="{5D958377-8945-4A29-AA61-C5A798FE2322}" type="slidenum">
              <a:rPr lang="en-GB" smtClean="0"/>
              <a:t>23</a:t>
            </a:fld>
            <a:endParaRPr lang="en-GB"/>
          </a:p>
        </p:txBody>
      </p:sp>
    </p:spTree>
    <p:extLst>
      <p:ext uri="{BB962C8B-B14F-4D97-AF65-F5344CB8AC3E}">
        <p14:creationId xmlns:p14="http://schemas.microsoft.com/office/powerpoint/2010/main" val="2653445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https://experian.aha.io/features/APTDS-939</a:t>
            </a:r>
            <a:endParaRPr lang="en-GB"/>
          </a:p>
          <a:p>
            <a:r>
              <a:rPr lang="en-GB">
                <a:hlinkClick r:id="rId4"/>
              </a:rPr>
              <a:t>https://experian.aha.io/features/APTDS-949</a:t>
            </a:r>
            <a:endParaRPr lang="en-GB">
              <a:cs typeface="Calibri" panose="020F0502020204030204"/>
              <a:hlinkClick r:id="rId4"/>
            </a:endParaRPr>
          </a:p>
          <a:p>
            <a:r>
              <a:rPr lang="en-GB">
                <a:hlinkClick r:id="rId5"/>
              </a:rPr>
              <a:t>https://experian.aha.io/features/APTDS-951</a:t>
            </a:r>
            <a:endParaRPr lang="en-GB">
              <a:cs typeface="Calibri"/>
              <a:hlinkClick r:id="rId5"/>
            </a:endParaRPr>
          </a:p>
          <a:p>
            <a:endParaRPr lang="en-GB">
              <a:cs typeface="Calibri"/>
            </a:endParaRPr>
          </a:p>
        </p:txBody>
      </p:sp>
      <p:sp>
        <p:nvSpPr>
          <p:cNvPr id="4" name="Slide Number Placeholder 3"/>
          <p:cNvSpPr>
            <a:spLocks noGrp="1"/>
          </p:cNvSpPr>
          <p:nvPr>
            <p:ph type="sldNum" sz="quarter" idx="5"/>
          </p:nvPr>
        </p:nvSpPr>
        <p:spPr/>
        <p:txBody>
          <a:bodyPr/>
          <a:lstStyle/>
          <a:p>
            <a:fld id="{5D958377-8945-4A29-AA61-C5A798FE2322}" type="slidenum">
              <a:rPr lang="en-GB" smtClean="0"/>
              <a:t>24</a:t>
            </a:fld>
            <a:endParaRPr lang="en-GB"/>
          </a:p>
        </p:txBody>
      </p:sp>
    </p:spTree>
    <p:extLst>
      <p:ext uri="{BB962C8B-B14F-4D97-AF65-F5344CB8AC3E}">
        <p14:creationId xmlns:p14="http://schemas.microsoft.com/office/powerpoint/2010/main" val="4198098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https://experian.aha.io/features/APTDS-481    </a:t>
            </a:r>
          </a:p>
          <a:p>
            <a:r>
              <a:rPr lang="en-GB"/>
              <a:t>https://experian.aha.io/features/APTDS-820</a:t>
            </a:r>
          </a:p>
          <a:p>
            <a:r>
              <a:rPr lang="en-GB"/>
              <a:t>https://experian.aha.io/features/APTDS-696</a:t>
            </a:r>
          </a:p>
          <a:p>
            <a:r>
              <a:rPr lang="en-GB"/>
              <a:t>https://experian.aha.io/features/APTDS-813</a:t>
            </a:r>
          </a:p>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25</a:t>
            </a:fld>
            <a:endParaRPr lang="en-GB"/>
          </a:p>
        </p:txBody>
      </p:sp>
    </p:spTree>
    <p:extLst>
      <p:ext uri="{BB962C8B-B14F-4D97-AF65-F5344CB8AC3E}">
        <p14:creationId xmlns:p14="http://schemas.microsoft.com/office/powerpoint/2010/main" val="230828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26</a:t>
            </a:fld>
            <a:endParaRPr lang="en-GB"/>
          </a:p>
        </p:txBody>
      </p:sp>
    </p:spTree>
    <p:extLst>
      <p:ext uri="{BB962C8B-B14F-4D97-AF65-F5344CB8AC3E}">
        <p14:creationId xmlns:p14="http://schemas.microsoft.com/office/powerpoint/2010/main" val="4078821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https://experian.aha.io/features/APTDS-542</a:t>
            </a:r>
          </a:p>
        </p:txBody>
      </p:sp>
      <p:sp>
        <p:nvSpPr>
          <p:cNvPr id="4" name="Slide Number Placeholder 3"/>
          <p:cNvSpPr>
            <a:spLocks noGrp="1"/>
          </p:cNvSpPr>
          <p:nvPr>
            <p:ph type="sldNum" sz="quarter" idx="5"/>
          </p:nvPr>
        </p:nvSpPr>
        <p:spPr/>
        <p:txBody>
          <a:bodyPr/>
          <a:lstStyle/>
          <a:p>
            <a:fld id="{5D958377-8945-4A29-AA61-C5A798FE2322}" type="slidenum">
              <a:rPr lang="en-GB" smtClean="0"/>
              <a:t>27</a:t>
            </a:fld>
            <a:endParaRPr lang="en-GB"/>
          </a:p>
        </p:txBody>
      </p:sp>
    </p:spTree>
    <p:extLst>
      <p:ext uri="{BB962C8B-B14F-4D97-AF65-F5344CB8AC3E}">
        <p14:creationId xmlns:p14="http://schemas.microsoft.com/office/powerpoint/2010/main" val="1568583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28</a:t>
            </a:fld>
            <a:endParaRPr lang="en-GB"/>
          </a:p>
        </p:txBody>
      </p:sp>
    </p:spTree>
    <p:extLst>
      <p:ext uri="{BB962C8B-B14F-4D97-AF65-F5344CB8AC3E}">
        <p14:creationId xmlns:p14="http://schemas.microsoft.com/office/powerpoint/2010/main" val="277435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https://experian.aha.io/features/APTDS-442</a:t>
            </a:r>
          </a:p>
        </p:txBody>
      </p:sp>
      <p:sp>
        <p:nvSpPr>
          <p:cNvPr id="4" name="Slide Number Placeholder 3"/>
          <p:cNvSpPr>
            <a:spLocks noGrp="1"/>
          </p:cNvSpPr>
          <p:nvPr>
            <p:ph type="sldNum" sz="quarter" idx="5"/>
          </p:nvPr>
        </p:nvSpPr>
        <p:spPr/>
        <p:txBody>
          <a:bodyPr/>
          <a:lstStyle/>
          <a:p>
            <a:fld id="{5D958377-8945-4A29-AA61-C5A798FE2322}" type="slidenum">
              <a:rPr lang="en-GB" smtClean="0"/>
              <a:t>29</a:t>
            </a:fld>
            <a:endParaRPr lang="en-GB"/>
          </a:p>
        </p:txBody>
      </p:sp>
    </p:spTree>
    <p:extLst>
      <p:ext uri="{BB962C8B-B14F-4D97-AF65-F5344CB8AC3E}">
        <p14:creationId xmlns:p14="http://schemas.microsoft.com/office/powerpoint/2010/main" val="172900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3</a:t>
            </a:fld>
            <a:endParaRPr lang="en-GB"/>
          </a:p>
        </p:txBody>
      </p:sp>
    </p:spTree>
    <p:extLst>
      <p:ext uri="{BB962C8B-B14F-4D97-AF65-F5344CB8AC3E}">
        <p14:creationId xmlns:p14="http://schemas.microsoft.com/office/powerpoint/2010/main" val="3202090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6EBC67D-1861-E743-816C-7049E1745850}" type="slidenum">
              <a:rPr lang="en-US" smtClean="0"/>
              <a:t>30</a:t>
            </a:fld>
            <a:endParaRPr lang="en-US"/>
          </a:p>
        </p:txBody>
      </p:sp>
    </p:spTree>
    <p:extLst>
      <p:ext uri="{BB962C8B-B14F-4D97-AF65-F5344CB8AC3E}">
        <p14:creationId xmlns:p14="http://schemas.microsoft.com/office/powerpoint/2010/main" val="321529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4</a:t>
            </a:fld>
            <a:endParaRPr lang="en-GB"/>
          </a:p>
        </p:txBody>
      </p:sp>
    </p:spTree>
    <p:extLst>
      <p:ext uri="{BB962C8B-B14F-4D97-AF65-F5344CB8AC3E}">
        <p14:creationId xmlns:p14="http://schemas.microsoft.com/office/powerpoint/2010/main" val="109835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5</a:t>
            </a:fld>
            <a:endParaRPr lang="en-GB"/>
          </a:p>
        </p:txBody>
      </p:sp>
    </p:spTree>
    <p:extLst>
      <p:ext uri="{BB962C8B-B14F-4D97-AF65-F5344CB8AC3E}">
        <p14:creationId xmlns:p14="http://schemas.microsoft.com/office/powerpoint/2010/main" val="147611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6</a:t>
            </a:fld>
            <a:endParaRPr lang="en-GB"/>
          </a:p>
        </p:txBody>
      </p:sp>
    </p:spTree>
    <p:extLst>
      <p:ext uri="{BB962C8B-B14F-4D97-AF65-F5344CB8AC3E}">
        <p14:creationId xmlns:p14="http://schemas.microsoft.com/office/powerpoint/2010/main" val="44996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7</a:t>
            </a:fld>
            <a:endParaRPr lang="en-GB"/>
          </a:p>
        </p:txBody>
      </p:sp>
    </p:spTree>
    <p:extLst>
      <p:ext uri="{BB962C8B-B14F-4D97-AF65-F5344CB8AC3E}">
        <p14:creationId xmlns:p14="http://schemas.microsoft.com/office/powerpoint/2010/main" val="59854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8</a:t>
            </a:fld>
            <a:endParaRPr lang="en-GB"/>
          </a:p>
        </p:txBody>
      </p:sp>
    </p:spTree>
    <p:extLst>
      <p:ext uri="{BB962C8B-B14F-4D97-AF65-F5344CB8AC3E}">
        <p14:creationId xmlns:p14="http://schemas.microsoft.com/office/powerpoint/2010/main" val="165451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https://experian.aha.io/features/APTDS-689 </a:t>
            </a:r>
          </a:p>
          <a:p>
            <a:r>
              <a:rPr lang="en-GB"/>
              <a:t>https://experian.aha.io/features/APTDS-816</a:t>
            </a:r>
          </a:p>
          <a:p>
            <a:r>
              <a:rPr lang="en-GB"/>
              <a:t>https://experian.aha.io/features/APTDS-817</a:t>
            </a:r>
          </a:p>
          <a:p>
            <a:r>
              <a:rPr lang="en-GB"/>
              <a:t>https://experian.aha.io/features/APTDS-906</a:t>
            </a:r>
          </a:p>
        </p:txBody>
      </p:sp>
      <p:sp>
        <p:nvSpPr>
          <p:cNvPr id="4" name="Slide Number Placeholder 3"/>
          <p:cNvSpPr>
            <a:spLocks noGrp="1"/>
          </p:cNvSpPr>
          <p:nvPr>
            <p:ph type="sldNum" sz="quarter" idx="5"/>
          </p:nvPr>
        </p:nvSpPr>
        <p:spPr/>
        <p:txBody>
          <a:bodyPr/>
          <a:lstStyle/>
          <a:p>
            <a:fld id="{5D958377-8945-4A29-AA61-C5A798FE2322}" type="slidenum">
              <a:rPr lang="en-GB" smtClean="0"/>
              <a:t>9</a:t>
            </a:fld>
            <a:endParaRPr lang="en-GB"/>
          </a:p>
        </p:txBody>
      </p:sp>
    </p:spTree>
    <p:extLst>
      <p:ext uri="{BB962C8B-B14F-4D97-AF65-F5344CB8AC3E}">
        <p14:creationId xmlns:p14="http://schemas.microsoft.com/office/powerpoint/2010/main" val="319129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4EAE2-2198-4D7A-9D8A-276EC651CDD7}"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12" name="Picture 11"/>
          <p:cNvPicPr>
            <a:picLocks noChangeAspect="1"/>
          </p:cNvPicPr>
          <p:nvPr userDrawn="1"/>
        </p:nvPicPr>
        <p:blipFill>
          <a:blip r:embed="rId2"/>
          <a:stretch>
            <a:fillRect/>
          </a:stretch>
        </p:blipFill>
        <p:spPr>
          <a:xfrm>
            <a:off x="4932000" y="2453665"/>
            <a:ext cx="6354000" cy="2075589"/>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23078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18"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89017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377"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64888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1" y="-2382"/>
            <a:ext cx="11745914" cy="5781431"/>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268165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5"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81725" y="528034"/>
            <a:ext cx="5564188"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10" name="Picture Placeholder 9"/>
          <p:cNvSpPr>
            <a:spLocks noGrp="1"/>
          </p:cNvSpPr>
          <p:nvPr>
            <p:ph type="pic" sz="quarter" idx="12"/>
          </p:nvPr>
        </p:nvSpPr>
        <p:spPr>
          <a:xfrm>
            <a:off x="463550"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17799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0"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74662" y="528034"/>
            <a:ext cx="5564188"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10" name="Picture Placeholder 9"/>
          <p:cNvSpPr>
            <a:spLocks noGrp="1"/>
          </p:cNvSpPr>
          <p:nvPr>
            <p:ph type="pic" sz="quarter" idx="12"/>
          </p:nvPr>
        </p:nvSpPr>
        <p:spPr>
          <a:xfrm>
            <a:off x="6632575"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842419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28CFCA-65E9-43EF-AF23-108526AA93F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92" r="1951"/>
          <a:stretch/>
        </p:blipFill>
        <p:spPr>
          <a:xfrm>
            <a:off x="1" y="-2"/>
            <a:ext cx="12192000" cy="6858001"/>
          </a:xfrm>
          <a:prstGeom prst="rect">
            <a:avLst/>
          </a:prstGeom>
        </p:spPr>
      </p:pic>
      <p:pic>
        <p:nvPicPr>
          <p:cNvPr id="8" name="Picture 7" descr="A picture containing drawing, light&#10;&#10;Description automatically generated">
            <a:extLst>
              <a:ext uri="{FF2B5EF4-FFF2-40B4-BE49-F238E27FC236}">
                <a16:creationId xmlns:a16="http://schemas.microsoft.com/office/drawing/2014/main" id="{27AFAB05-613F-4D58-9F2D-339F3D3EC09B}"/>
              </a:ext>
            </a:extLst>
          </p:cNvPr>
          <p:cNvPicPr>
            <a:picLocks noChangeAspect="1"/>
          </p:cNvPicPr>
          <p:nvPr userDrawn="1"/>
        </p:nvPicPr>
        <p:blipFill>
          <a:blip r:embed="rId3"/>
          <a:stretch>
            <a:fillRect/>
          </a:stretch>
        </p:blipFill>
        <p:spPr>
          <a:xfrm>
            <a:off x="10040112" y="5989320"/>
            <a:ext cx="1788224" cy="576072"/>
          </a:xfrm>
          <a:prstGeom prst="rect">
            <a:avLst/>
          </a:prstGeom>
        </p:spPr>
      </p:pic>
      <p:sp>
        <p:nvSpPr>
          <p:cNvPr id="2" name="Title 1"/>
          <p:cNvSpPr>
            <a:spLocks noGrp="1"/>
          </p:cNvSpPr>
          <p:nvPr>
            <p:ph type="title"/>
          </p:nvPr>
        </p:nvSpPr>
        <p:spPr>
          <a:xfrm>
            <a:off x="467999" y="2661139"/>
            <a:ext cx="9366564" cy="914400"/>
          </a:xfrm>
        </p:spPr>
        <p:txBody>
          <a:bodyPr/>
          <a:lstStyle>
            <a:lvl1pPr>
              <a:defRPr sz="5100" b="1">
                <a:solidFill>
                  <a:schemeClr val="bg1"/>
                </a:solidFill>
              </a:defRPr>
            </a:lvl1pPr>
          </a:lstStyle>
          <a:p>
            <a:r>
              <a:rPr lang="en-US"/>
              <a:t>Click to edit Master title style</a:t>
            </a:r>
            <a:endParaRPr lang="en-GB"/>
          </a:p>
        </p:txBody>
      </p:sp>
      <p:sp>
        <p:nvSpPr>
          <p:cNvPr id="4" name="Date Placeholder 3"/>
          <p:cNvSpPr>
            <a:spLocks noGrp="1"/>
          </p:cNvSpPr>
          <p:nvPr>
            <p:ph type="dt" sz="half" idx="10"/>
          </p:nvPr>
        </p:nvSpPr>
        <p:spPr>
          <a:xfrm>
            <a:off x="1494191" y="6405118"/>
            <a:ext cx="720000" cy="216000"/>
          </a:xfrm>
        </p:spPr>
        <p:txBody>
          <a:bodyPr/>
          <a:lstStyle>
            <a:lvl1pPr>
              <a:defRPr>
                <a:solidFill>
                  <a:schemeClr val="bg1"/>
                </a:solidFill>
              </a:defRPr>
            </a:lvl1pPr>
          </a:lstStyle>
          <a:p>
            <a:fld id="{EBC41589-D1C4-4BDC-AA48-3EF7E766A328}" type="datetime1">
              <a:rPr lang="en-GB" smtClean="0"/>
              <a:pPr/>
              <a:t>06/04/2021</a:t>
            </a:fld>
            <a:endParaRPr lang="en-GB"/>
          </a:p>
        </p:txBody>
      </p:sp>
      <p:sp>
        <p:nvSpPr>
          <p:cNvPr id="5" name="Footer Placeholder 4"/>
          <p:cNvSpPr>
            <a:spLocks noGrp="1"/>
          </p:cNvSpPr>
          <p:nvPr>
            <p:ph type="ftr" sz="quarter" idx="11"/>
          </p:nvPr>
        </p:nvSpPr>
        <p:spPr>
          <a:xfrm>
            <a:off x="2240811" y="6405118"/>
            <a:ext cx="6114625" cy="216000"/>
          </a:xfrm>
        </p:spPr>
        <p:txBody>
          <a:bodyPr/>
          <a:lstStyle>
            <a:lvl1pPr>
              <a:defRPr>
                <a:solidFill>
                  <a:schemeClr val="bg1"/>
                </a:solidFill>
              </a:defRPr>
            </a:lvl1pPr>
          </a:lstStyle>
          <a:p>
            <a:r>
              <a:rPr lang="en-GB"/>
              <a:t>Private and confidential     Presentation Title</a:t>
            </a:r>
          </a:p>
        </p:txBody>
      </p:sp>
      <p:sp>
        <p:nvSpPr>
          <p:cNvPr id="9" name="TextBox 8">
            <a:extLst>
              <a:ext uri="{FF2B5EF4-FFF2-40B4-BE49-F238E27FC236}">
                <a16:creationId xmlns:a16="http://schemas.microsoft.com/office/drawing/2014/main" id="{DA451924-4D22-4A24-8A27-1799D790EB2B}"/>
              </a:ext>
            </a:extLst>
          </p:cNvPr>
          <p:cNvSpPr txBox="1"/>
          <p:nvPr userDrawn="1"/>
        </p:nvSpPr>
        <p:spPr>
          <a:xfrm>
            <a:off x="463550" y="6405118"/>
            <a:ext cx="1905000" cy="216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bg1"/>
                </a:solidFill>
              </a:rPr>
              <a:pPr/>
              <a:t>‹Nº›</a:t>
            </a:fld>
            <a:r>
              <a:rPr lang="en-GB" sz="1000">
                <a:solidFill>
                  <a:schemeClr val="bg1"/>
                </a:solidFill>
              </a:rPr>
              <a:t>    </a:t>
            </a:r>
            <a:r>
              <a:rPr lang="en-GB" sz="1000" baseline="0">
                <a:solidFill>
                  <a:schemeClr val="bg1"/>
                </a:solidFill>
              </a:rPr>
              <a:t> </a:t>
            </a:r>
            <a:r>
              <a:rPr lang="en-GB" sz="1000">
                <a:solidFill>
                  <a:schemeClr val="bg1"/>
                </a:solidFill>
              </a:rPr>
              <a:t>© Experian</a:t>
            </a:r>
          </a:p>
        </p:txBody>
      </p:sp>
      <p:sp>
        <p:nvSpPr>
          <p:cNvPr id="10" name="Text Placeholder 6">
            <a:extLst>
              <a:ext uri="{FF2B5EF4-FFF2-40B4-BE49-F238E27FC236}">
                <a16:creationId xmlns:a16="http://schemas.microsoft.com/office/drawing/2014/main" id="{59E491AF-BAF3-47EB-A908-60D2ADAE5D2B}"/>
              </a:ext>
            </a:extLst>
          </p:cNvPr>
          <p:cNvSpPr>
            <a:spLocks noGrp="1"/>
          </p:cNvSpPr>
          <p:nvPr>
            <p:ph type="body" sz="quarter" idx="20" hasCustomPrompt="1"/>
          </p:nvPr>
        </p:nvSpPr>
        <p:spPr>
          <a:xfrm>
            <a:off x="457200" y="3657600"/>
            <a:ext cx="8385858" cy="742208"/>
          </a:xfrm>
        </p:spPr>
        <p:txBody>
          <a:bodyPr>
            <a:normAutofit/>
          </a:bodyPr>
          <a:lstStyle>
            <a:lvl1pPr marL="0" indent="0">
              <a:buFontTx/>
              <a:buNone/>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r>
              <a:rPr lang="en-US" sz="1800"/>
              <a:t>Subtitle can go here in 18pt</a:t>
            </a:r>
          </a:p>
        </p:txBody>
      </p:sp>
    </p:spTree>
    <p:extLst>
      <p:ext uri="{BB962C8B-B14F-4D97-AF65-F5344CB8AC3E}">
        <p14:creationId xmlns:p14="http://schemas.microsoft.com/office/powerpoint/2010/main" val="239619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2B4AD11-B37F-49CE-A271-259CFDDDB0BC}" type="datetime1">
              <a:rPr lang="en-GB" smtClean="0"/>
              <a:t>06/04/2021</a:t>
            </a:fld>
            <a:endParaRPr lang="en-GB"/>
          </a:p>
        </p:txBody>
      </p:sp>
      <p:sp>
        <p:nvSpPr>
          <p:cNvPr id="4" name="Footer Placeholder 3"/>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396198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6D4E0-F9DB-4A14-89F2-854CF7BC37F7}" type="datetime1">
              <a:rPr lang="en-GB" smtClean="0"/>
              <a:t>06/04/2021</a:t>
            </a:fld>
            <a:endParaRPr lang="en-GB"/>
          </a:p>
        </p:txBody>
      </p:sp>
      <p:sp>
        <p:nvSpPr>
          <p:cNvPr id="3" name="Footer Placeholder 2"/>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148552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ack cover purple 2">
    <p:bg>
      <p:bgPr>
        <a:blipFill dpi="0" rotWithShape="1">
          <a:blip r:embed="rId2">
            <a:lum/>
          </a:blip>
          <a:srcRect/>
          <a:stretch>
            <a:fillRect l="-37000" r="-3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0A401A-67B7-4F4A-B401-677CA4EC339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841" r="5211"/>
          <a:stretch/>
        </p:blipFill>
        <p:spPr>
          <a:xfrm>
            <a:off x="1" y="-1"/>
            <a:ext cx="12192000" cy="6857575"/>
          </a:xfrm>
          <a:prstGeom prst="rect">
            <a:avLst/>
          </a:prstGeom>
        </p:spPr>
      </p:pic>
      <p:sp>
        <p:nvSpPr>
          <p:cNvPr id="3" name="Footer Placeholder 2">
            <a:extLst>
              <a:ext uri="{FF2B5EF4-FFF2-40B4-BE49-F238E27FC236}">
                <a16:creationId xmlns:a16="http://schemas.microsoft.com/office/drawing/2014/main" id="{C2AB8D27-C15B-7E4A-A394-A215031FBE46}"/>
              </a:ext>
            </a:extLst>
          </p:cNvPr>
          <p:cNvSpPr>
            <a:spLocks noGrp="1"/>
          </p:cNvSpPr>
          <p:nvPr>
            <p:ph type="ftr" sz="quarter" idx="10"/>
          </p:nvPr>
        </p:nvSpPr>
        <p:spPr/>
        <p:txBody>
          <a:bodyPr/>
          <a:lstStyle/>
          <a:p>
            <a:r>
              <a:rPr lang="en-US" sz="650">
                <a:latin typeface="Arial" panose="020B0604020202020204" pitchFamily="34" charset="0"/>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r>
              <a:rPr lang="en-US" sz="650" b="1">
                <a:latin typeface="Arial" panose="020B0604020202020204" pitchFamily="34" charset="0"/>
                <a:cs typeface="Arial" panose="020B0604020202020204" pitchFamily="34" charset="0"/>
              </a:rPr>
              <a:t>Experian [Public. Confidential. Internal. Restricted. – please choose the appropriate category].</a:t>
            </a:r>
            <a:endParaRPr lang="en-US"/>
          </a:p>
        </p:txBody>
      </p:sp>
      <p:pic>
        <p:nvPicPr>
          <p:cNvPr id="7" name="Picture 6">
            <a:extLst>
              <a:ext uri="{FF2B5EF4-FFF2-40B4-BE49-F238E27FC236}">
                <a16:creationId xmlns:a16="http://schemas.microsoft.com/office/drawing/2014/main" id="{9FD2BBBE-ABF4-D74A-8470-4E0FA851E2DA}"/>
              </a:ext>
            </a:extLst>
          </p:cNvPr>
          <p:cNvPicPr>
            <a:picLocks noChangeAspect="1"/>
          </p:cNvPicPr>
          <p:nvPr userDrawn="1"/>
        </p:nvPicPr>
        <p:blipFill>
          <a:blip r:embed="rId2"/>
          <a:srcRect/>
          <a:stretch/>
        </p:blipFill>
        <p:spPr>
          <a:xfrm>
            <a:off x="4203700" y="2819400"/>
            <a:ext cx="3784600" cy="1219200"/>
          </a:xfrm>
          <a:prstGeom prst="rect">
            <a:avLst/>
          </a:prstGeom>
        </p:spPr>
      </p:pic>
    </p:spTree>
    <p:extLst>
      <p:ext uri="{BB962C8B-B14F-4D97-AF65-F5344CB8AC3E}">
        <p14:creationId xmlns:p14="http://schemas.microsoft.com/office/powerpoint/2010/main" val="1000556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raspberry backgroun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DB71D7-F049-4A40-B4DA-9495497175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
            <a:ext cx="12205844" cy="6858001"/>
          </a:xfrm>
          <a:prstGeom prst="rect">
            <a:avLst/>
          </a:prstGeom>
        </p:spPr>
      </p:pic>
      <p:sp>
        <p:nvSpPr>
          <p:cNvPr id="7" name="Footer Placeholder 6">
            <a:extLst>
              <a:ext uri="{FF2B5EF4-FFF2-40B4-BE49-F238E27FC236}">
                <a16:creationId xmlns:a16="http://schemas.microsoft.com/office/drawing/2014/main" id="{6293381D-8EF8-C145-B2C7-528E878A4F81}"/>
              </a:ext>
            </a:extLst>
          </p:cNvPr>
          <p:cNvSpPr>
            <a:spLocks noGrp="1"/>
          </p:cNvSpPr>
          <p:nvPr>
            <p:ph type="ftr" sz="quarter" idx="10"/>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Experian [Public. Confidential. Internal. Restricted. – please choose the appropriate category].</a:t>
            </a:r>
            <a:endParaRPr kumimoji="0" lang="en-US" sz="6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Title 7">
            <a:extLst>
              <a:ext uri="{FF2B5EF4-FFF2-40B4-BE49-F238E27FC236}">
                <a16:creationId xmlns:a16="http://schemas.microsoft.com/office/drawing/2014/main" id="{498EBF0E-B0EC-F14C-B262-99A122ED50DD}"/>
              </a:ext>
            </a:extLst>
          </p:cNvPr>
          <p:cNvSpPr>
            <a:spLocks noGrp="1"/>
          </p:cNvSpPr>
          <p:nvPr>
            <p:ph type="title" hasCustomPrompt="1"/>
          </p:nvPr>
        </p:nvSpPr>
        <p:spPr/>
        <p:txBody>
          <a:bodyPr/>
          <a:lstStyle>
            <a:lvl1pPr>
              <a:defRPr>
                <a:solidFill>
                  <a:schemeClr val="bg1"/>
                </a:solidFill>
              </a:defRPr>
            </a:lvl1pPr>
          </a:lstStyle>
          <a:p>
            <a:r>
              <a:rPr lang="en-US"/>
              <a:t>Presentation Title</a:t>
            </a:r>
          </a:p>
        </p:txBody>
      </p:sp>
      <p:sp>
        <p:nvSpPr>
          <p:cNvPr id="10" name="Text Placeholder 3">
            <a:extLst>
              <a:ext uri="{FF2B5EF4-FFF2-40B4-BE49-F238E27FC236}">
                <a16:creationId xmlns:a16="http://schemas.microsoft.com/office/drawing/2014/main" id="{84BA7778-668B-AF40-BCA4-FDC31F27B2D2}"/>
              </a:ext>
            </a:extLst>
          </p:cNvPr>
          <p:cNvSpPr>
            <a:spLocks noGrp="1"/>
          </p:cNvSpPr>
          <p:nvPr>
            <p:ph type="body" sz="quarter" idx="11" hasCustomPrompt="1"/>
          </p:nvPr>
        </p:nvSpPr>
        <p:spPr>
          <a:xfrm>
            <a:off x="457200" y="4572001"/>
            <a:ext cx="10627895" cy="866274"/>
          </a:xfr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a:solidFill>
                  <a:schemeClr val="bg1"/>
                </a:solidFill>
              </a:defRPr>
            </a:lvl1pPr>
          </a:lstStyle>
          <a:p>
            <a:r>
              <a:rPr lang="en-US" sz="1800"/>
              <a:t>Subtitle can go here / Presented by Name of Presenter</a:t>
            </a:r>
            <a:br>
              <a:rPr lang="en-US" sz="1800"/>
            </a:br>
            <a:r>
              <a:rPr lang="en-US" sz="1800"/>
              <a:t>Day / Month / Year</a:t>
            </a:r>
          </a:p>
        </p:txBody>
      </p:sp>
      <p:pic>
        <p:nvPicPr>
          <p:cNvPr id="11" name="Picture 10" descr="A picture containing drawing, light&#10;&#10;Description automatically generated">
            <a:extLst>
              <a:ext uri="{FF2B5EF4-FFF2-40B4-BE49-F238E27FC236}">
                <a16:creationId xmlns:a16="http://schemas.microsoft.com/office/drawing/2014/main" id="{91B74763-1B46-C547-8DBE-02DD4B71CFA0}"/>
              </a:ext>
            </a:extLst>
          </p:cNvPr>
          <p:cNvPicPr>
            <a:picLocks noChangeAspect="1"/>
          </p:cNvPicPr>
          <p:nvPr userDrawn="1"/>
        </p:nvPicPr>
        <p:blipFill>
          <a:blip r:embed="rId3"/>
          <a:stretch>
            <a:fillRect/>
          </a:stretch>
        </p:blipFill>
        <p:spPr>
          <a:xfrm>
            <a:off x="457200" y="1828800"/>
            <a:ext cx="1788224" cy="576072"/>
          </a:xfrm>
          <a:prstGeom prst="rect">
            <a:avLst/>
          </a:prstGeom>
        </p:spPr>
      </p:pic>
    </p:spTree>
    <p:extLst>
      <p:ext uri="{BB962C8B-B14F-4D97-AF65-F5344CB8AC3E}">
        <p14:creationId xmlns:p14="http://schemas.microsoft.com/office/powerpoint/2010/main" val="394376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214EAE2-2198-4D7A-9D8A-276EC651CDD7}"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9" name="Picture 8"/>
          <p:cNvPicPr>
            <a:picLocks noChangeAspect="1"/>
          </p:cNvPicPr>
          <p:nvPr userDrawn="1"/>
        </p:nvPicPr>
        <p:blipFill>
          <a:blip r:embed="rId4"/>
          <a:stretch>
            <a:fillRect/>
          </a:stretch>
        </p:blipFill>
        <p:spPr>
          <a:xfrm>
            <a:off x="9411479" y="5731492"/>
            <a:ext cx="2475722" cy="808716"/>
          </a:xfrm>
          <a:prstGeom prst="rect">
            <a:avLst/>
          </a:prstGeom>
        </p:spPr>
      </p:pic>
    </p:spTree>
    <p:extLst>
      <p:ext uri="{BB962C8B-B14F-4D97-AF65-F5344CB8AC3E}">
        <p14:creationId xmlns:p14="http://schemas.microsoft.com/office/powerpoint/2010/main" val="318491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214EAE2-2198-4D7A-9D8A-276EC651CDD7}"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8" name="Picture 7"/>
          <p:cNvPicPr>
            <a:picLocks noChangeAspect="1"/>
          </p:cNvPicPr>
          <p:nvPr userDrawn="1"/>
        </p:nvPicPr>
        <p:blipFill>
          <a:blip r:embed="rId3"/>
          <a:stretch>
            <a:fillRect/>
          </a:stretch>
        </p:blipFill>
        <p:spPr>
          <a:xfrm>
            <a:off x="9411479" y="5731492"/>
            <a:ext cx="2475722" cy="808716"/>
          </a:xfrm>
          <a:prstGeom prst="rect">
            <a:avLst/>
          </a:prstGeom>
        </p:spPr>
      </p:pic>
    </p:spTree>
    <p:extLst>
      <p:ext uri="{BB962C8B-B14F-4D97-AF65-F5344CB8AC3E}">
        <p14:creationId xmlns:p14="http://schemas.microsoft.com/office/powerpoint/2010/main" val="251443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638800"/>
            <a:ext cx="8428351" cy="2726875"/>
          </a:xfrm>
        </p:spPr>
        <p:txBody>
          <a:bodyPr/>
          <a:lstStyle>
            <a:lvl1pPr marL="269875" indent="-269875">
              <a:spcBef>
                <a:spcPts val="1600"/>
              </a:spcBef>
              <a:buFont typeface="+mj-lt"/>
              <a:buAutoNum type="arabicPeriod"/>
              <a:defRPr sz="1700" b="0"/>
            </a:lvl1pPr>
            <a:lvl2pPr marL="269875" indent="0">
              <a:buNone/>
              <a:defRPr sz="1700" b="0"/>
            </a:lvl2pPr>
            <a:lvl3pPr marL="269875" indent="0">
              <a:buNone/>
              <a:defRPr sz="1700" b="0"/>
            </a:lvl3pPr>
            <a:lvl4pPr marL="269875" indent="0">
              <a:buNone/>
              <a:defRPr sz="1700" b="0"/>
            </a:lvl4pPr>
            <a:lvl5pPr marL="269875" indent="0">
              <a:buNone/>
              <a:defRPr sz="17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7999" y="1584000"/>
            <a:ext cx="9366564" cy="1007678"/>
          </a:xfrm>
        </p:spPr>
        <p:txBody>
          <a:bodyPr/>
          <a:lstStyle>
            <a:lvl1pPr>
              <a:defRPr sz="40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162258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lvl1pPr>
              <a:defRPr sz="32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6" name="Picture 5" descr="A close up of a logo&#10;&#10;Description automatically generated">
            <a:extLst>
              <a:ext uri="{FF2B5EF4-FFF2-40B4-BE49-F238E27FC236}">
                <a16:creationId xmlns:a16="http://schemas.microsoft.com/office/drawing/2014/main" id="{543CA034-C2FF-412A-AE0E-0BF0830569B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002379" y="0"/>
            <a:ext cx="5189622" cy="4282445"/>
          </a:xfrm>
          <a:prstGeom prst="rect">
            <a:avLst/>
          </a:prstGeom>
        </p:spPr>
      </p:pic>
    </p:spTree>
    <p:extLst>
      <p:ext uri="{BB962C8B-B14F-4D97-AF65-F5344CB8AC3E}">
        <p14:creationId xmlns:p14="http://schemas.microsoft.com/office/powerpoint/2010/main" val="416485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lvl1pPr>
              <a:defRPr sz="32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154043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4000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Content Placeholder 2"/>
          <p:cNvSpPr>
            <a:spLocks noGrp="1"/>
          </p:cNvSpPr>
          <p:nvPr>
            <p:ph idx="12"/>
          </p:nvPr>
        </p:nvSpPr>
        <p:spPr>
          <a:xfrm>
            <a:off x="6181726"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547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7999" y="528034"/>
            <a:ext cx="5570851"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8"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07563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062"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75061" y="528034"/>
            <a:ext cx="5570851"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EBC41589-D1C4-4BDC-AA48-3EF7E766A328}" type="datetime1">
              <a:rPr lang="en-GB" smtClean="0"/>
              <a:t>06/04/2021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3667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9.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528034"/>
            <a:ext cx="11257200" cy="1007678"/>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67999" y="2022475"/>
            <a:ext cx="112572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494191" y="6405118"/>
            <a:ext cx="720000" cy="216000"/>
          </a:xfrm>
          <a:prstGeom prst="rect">
            <a:avLst/>
          </a:prstGeom>
        </p:spPr>
        <p:txBody>
          <a:bodyPr vert="horz" lIns="0" tIns="0" rIns="0" bIns="0" rtlCol="0" anchor="t" anchorCtr="0">
            <a:noAutofit/>
          </a:bodyPr>
          <a:lstStyle>
            <a:lvl1pPr algn="l">
              <a:defRPr sz="1000">
                <a:solidFill>
                  <a:schemeClr val="accent1"/>
                </a:solidFill>
              </a:defRPr>
            </a:lvl1pPr>
          </a:lstStyle>
          <a:p>
            <a:fld id="{DF0D99DE-1A57-4F94-BF2E-C9E87366E124}" type="datetime1">
              <a:rPr lang="en-GB" smtClean="0"/>
              <a:pPr/>
              <a:t>06/04/2021</a:t>
            </a:fld>
            <a:endParaRPr lang="en-GB"/>
          </a:p>
        </p:txBody>
      </p:sp>
      <p:sp>
        <p:nvSpPr>
          <p:cNvPr id="5" name="Footer Placeholder 4"/>
          <p:cNvSpPr>
            <a:spLocks noGrp="1"/>
          </p:cNvSpPr>
          <p:nvPr>
            <p:ph type="ftr" sz="quarter" idx="3"/>
          </p:nvPr>
        </p:nvSpPr>
        <p:spPr>
          <a:xfrm>
            <a:off x="2240811" y="6405118"/>
            <a:ext cx="6114625" cy="216000"/>
          </a:xfrm>
          <a:prstGeom prst="rect">
            <a:avLst/>
          </a:prstGeom>
        </p:spPr>
        <p:txBody>
          <a:bodyPr vert="horz" lIns="0" tIns="0" rIns="0" bIns="0" rtlCol="0" anchor="t" anchorCtr="0">
            <a:noAutofit/>
          </a:bodyPr>
          <a:lstStyle>
            <a:lvl1pPr algn="l">
              <a:defRPr sz="1000">
                <a:solidFill>
                  <a:schemeClr val="accent1"/>
                </a:solidFill>
              </a:defRPr>
            </a:lvl1pPr>
          </a:lstStyle>
          <a:p>
            <a:r>
              <a:rPr lang="en-GB"/>
              <a:t>Private and confidential     Presentation Title</a:t>
            </a:r>
          </a:p>
        </p:txBody>
      </p:sp>
      <p:sp>
        <p:nvSpPr>
          <p:cNvPr id="12" name="TextBox 11"/>
          <p:cNvSpPr txBox="1"/>
          <p:nvPr userDrawn="1"/>
        </p:nvSpPr>
        <p:spPr>
          <a:xfrm>
            <a:off x="463550" y="6405118"/>
            <a:ext cx="1905000" cy="216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accent1"/>
                </a:solidFill>
              </a:rPr>
              <a:pPr/>
              <a:t>‹Nº›</a:t>
            </a:fld>
            <a:r>
              <a:rPr lang="en-GB" sz="1000">
                <a:solidFill>
                  <a:schemeClr val="accent1"/>
                </a:solidFill>
              </a:rPr>
              <a:t>    </a:t>
            </a:r>
            <a:r>
              <a:rPr lang="en-GB" sz="1000" baseline="0">
                <a:solidFill>
                  <a:schemeClr val="accent1"/>
                </a:solidFill>
              </a:rPr>
              <a:t> </a:t>
            </a:r>
            <a:r>
              <a:rPr lang="en-GB" sz="1000">
                <a:solidFill>
                  <a:schemeClr val="accent1"/>
                </a:solidFill>
              </a:rPr>
              <a:t>© Experian</a:t>
            </a:r>
          </a:p>
        </p:txBody>
      </p:sp>
      <p:pic>
        <p:nvPicPr>
          <p:cNvPr id="14" name="Picture 13"/>
          <p:cNvPicPr>
            <a:picLocks noChangeAspect="1"/>
          </p:cNvPicPr>
          <p:nvPr userDrawn="1"/>
        </p:nvPicPr>
        <p:blipFill>
          <a:blip r:embed="rId20"/>
          <a:stretch>
            <a:fillRect/>
          </a:stretch>
        </p:blipFill>
        <p:spPr>
          <a:xfrm>
            <a:off x="10253667" y="6158006"/>
            <a:ext cx="1576384" cy="514939"/>
          </a:xfrm>
          <a:prstGeom prst="rect">
            <a:avLst/>
          </a:prstGeom>
        </p:spPr>
      </p:pic>
      <p:sp>
        <p:nvSpPr>
          <p:cNvPr id="9" name="Slide Number Placeholder 5"/>
          <p:cNvSpPr>
            <a:spLocks noGrp="1"/>
          </p:cNvSpPr>
          <p:nvPr>
            <p:ph type="sldNum" sz="quarter" idx="4"/>
          </p:nvPr>
        </p:nvSpPr>
        <p:spPr>
          <a:xfrm>
            <a:off x="463550" y="6938217"/>
            <a:ext cx="1080000" cy="216000"/>
          </a:xfrm>
          <a:prstGeom prst="rect">
            <a:avLst/>
          </a:prstGeom>
        </p:spPr>
        <p:txBody>
          <a:bodyPr lIns="0" tIns="0" rIns="0" bIns="0"/>
          <a:lstStyle>
            <a:lvl1pPr>
              <a:defRPr sz="600">
                <a:solidFill>
                  <a:schemeClr val="bg1"/>
                </a:solidFill>
              </a:defRPr>
            </a:lvl1pPr>
          </a:lstStyle>
          <a:p>
            <a:fld id="{EF540DAE-C9AD-4AB7-834A-30F15928ADCF}" type="slidenum">
              <a:rPr lang="en-GB" smtClean="0"/>
              <a:pPr/>
              <a:t>‹Nº›</a:t>
            </a:fld>
            <a:endParaRPr lang="en-GB"/>
          </a:p>
        </p:txBody>
      </p:sp>
    </p:spTree>
    <p:extLst>
      <p:ext uri="{BB962C8B-B14F-4D97-AF65-F5344CB8AC3E}">
        <p14:creationId xmlns:p14="http://schemas.microsoft.com/office/powerpoint/2010/main" val="2125146718"/>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6" r:id="rId3"/>
    <p:sldLayoutId id="2147483657" r:id="rId4"/>
    <p:sldLayoutId id="2147483650" r:id="rId5"/>
    <p:sldLayoutId id="2147483688" r:id="rId6"/>
    <p:sldLayoutId id="2147483663" r:id="rId7"/>
    <p:sldLayoutId id="2147483664" r:id="rId8"/>
    <p:sldLayoutId id="2147483665" r:id="rId9"/>
    <p:sldLayoutId id="2147483667" r:id="rId10"/>
    <p:sldLayoutId id="2147483666" r:id="rId11"/>
    <p:sldLayoutId id="2147483660" r:id="rId12"/>
    <p:sldLayoutId id="2147483661" r:id="rId13"/>
    <p:sldLayoutId id="2147483662" r:id="rId14"/>
    <p:sldLayoutId id="2147483658" r:id="rId15"/>
    <p:sldLayoutId id="2147483654" r:id="rId16"/>
    <p:sldLayoutId id="2147483655" r:id="rId17"/>
    <p:sldLayoutId id="2147483689" r:id="rId18"/>
  </p:sldLayoutIdLst>
  <p:hf hdr="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547EBF"/>
          </p15:clr>
        </p15:guide>
        <p15:guide id="2" pos="3849" userDrawn="1">
          <p15:clr>
            <a:srgbClr val="547EBF"/>
          </p15:clr>
        </p15:guide>
        <p15:guide id="3" pos="292" userDrawn="1">
          <p15:clr>
            <a:srgbClr val="F26B43"/>
          </p15:clr>
        </p15:guide>
        <p15:guide id="4" pos="901" userDrawn="1">
          <p15:clr>
            <a:srgbClr val="F26B43"/>
          </p15:clr>
        </p15:guide>
        <p15:guide id="5" pos="1501" userDrawn="1">
          <p15:clr>
            <a:srgbClr val="F26B43"/>
          </p15:clr>
        </p15:guide>
        <p15:guide id="6" pos="2093" userDrawn="1">
          <p15:clr>
            <a:srgbClr val="F26B43"/>
          </p15:clr>
        </p15:guide>
        <p15:guide id="7" pos="2693" userDrawn="1">
          <p15:clr>
            <a:srgbClr val="F26B43"/>
          </p15:clr>
        </p15:guide>
        <p15:guide id="8" pos="4497" userDrawn="1">
          <p15:clr>
            <a:srgbClr val="F26B43"/>
          </p15:clr>
        </p15:guide>
        <p15:guide id="9" pos="3894" userDrawn="1">
          <p15:clr>
            <a:srgbClr val="F26B43"/>
          </p15:clr>
        </p15:guide>
        <p15:guide id="10" pos="3294" userDrawn="1">
          <p15:clr>
            <a:srgbClr val="F26B43"/>
          </p15:clr>
        </p15:guide>
        <p15:guide id="11" pos="5094" userDrawn="1">
          <p15:clr>
            <a:srgbClr val="F26B43"/>
          </p15:clr>
        </p15:guide>
        <p15:guide id="12" pos="5687" userDrawn="1">
          <p15:clr>
            <a:srgbClr val="F26B43"/>
          </p15:clr>
        </p15:guide>
        <p15:guide id="13" pos="6287" userDrawn="1">
          <p15:clr>
            <a:srgbClr val="F26B43"/>
          </p15:clr>
        </p15:guide>
        <p15:guide id="14" pos="6888" userDrawn="1">
          <p15:clr>
            <a:srgbClr val="F26B43"/>
          </p15:clr>
        </p15:guide>
        <p15:guide id="15" pos="7399" userDrawn="1">
          <p15:clr>
            <a:srgbClr val="F26B43"/>
          </p15:clr>
        </p15:guide>
        <p15:guide id="16" pos="804" userDrawn="1">
          <p15:clr>
            <a:srgbClr val="F26B43"/>
          </p15:clr>
        </p15:guide>
        <p15:guide id="17" pos="1410" userDrawn="1">
          <p15:clr>
            <a:srgbClr val="F26B43"/>
          </p15:clr>
        </p15:guide>
        <p15:guide id="18" pos="2010" userDrawn="1">
          <p15:clr>
            <a:srgbClr val="F26B43"/>
          </p15:clr>
        </p15:guide>
        <p15:guide id="19" pos="2607" userDrawn="1">
          <p15:clr>
            <a:srgbClr val="F26B43"/>
          </p15:clr>
        </p15:guide>
        <p15:guide id="20" pos="3204" userDrawn="1">
          <p15:clr>
            <a:srgbClr val="F26B43"/>
          </p15:clr>
        </p15:guide>
        <p15:guide id="21" pos="3804" userDrawn="1">
          <p15:clr>
            <a:srgbClr val="F26B43"/>
          </p15:clr>
        </p15:guide>
        <p15:guide id="22" pos="4404" userDrawn="1">
          <p15:clr>
            <a:srgbClr val="F26B43"/>
          </p15:clr>
        </p15:guide>
        <p15:guide id="23" pos="5007" userDrawn="1">
          <p15:clr>
            <a:srgbClr val="F26B43"/>
          </p15:clr>
        </p15:guide>
        <p15:guide id="24" pos="5604" userDrawn="1">
          <p15:clr>
            <a:srgbClr val="F26B43"/>
          </p15:clr>
        </p15:guide>
        <p15:guide id="25" pos="6195" userDrawn="1">
          <p15:clr>
            <a:srgbClr val="F26B43"/>
          </p15:clr>
        </p15:guide>
        <p15:guide id="26" pos="6798" userDrawn="1">
          <p15:clr>
            <a:srgbClr val="F26B43"/>
          </p15:clr>
        </p15:guide>
        <p15:guide id="27" orient="horz" pos="357" userDrawn="1">
          <p15:clr>
            <a:srgbClr val="F26B43"/>
          </p15:clr>
        </p15:guide>
        <p15:guide id="28" orient="horz" pos="803" userDrawn="1">
          <p15:clr>
            <a:srgbClr val="F26B43"/>
          </p15:clr>
        </p15:guide>
        <p15:guide id="29" orient="horz" pos="1274" userDrawn="1">
          <p15:clr>
            <a:srgbClr val="F26B43"/>
          </p15:clr>
        </p15:guide>
        <p15:guide id="30" orient="horz" pos="3894" userDrawn="1">
          <p15:clr>
            <a:srgbClr val="F26B43"/>
          </p15:clr>
        </p15:guide>
        <p15:guide id="31"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7869BB-CE0B-4261-81B0-F6DEBD57194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1"/>
            <a:ext cx="12205844" cy="6858001"/>
          </a:xfrm>
          <a:prstGeom prst="rect">
            <a:avLst/>
          </a:prstGeom>
        </p:spPr>
      </p:pic>
      <p:sp>
        <p:nvSpPr>
          <p:cNvPr id="2" name="Title Placeholder 1">
            <a:extLst>
              <a:ext uri="{FF2B5EF4-FFF2-40B4-BE49-F238E27FC236}">
                <a16:creationId xmlns:a16="http://schemas.microsoft.com/office/drawing/2014/main" id="{DCA7CFC9-9B7F-4E48-B6DB-5EFE4130C95C}"/>
              </a:ext>
            </a:extLst>
          </p:cNvPr>
          <p:cNvSpPr>
            <a:spLocks noGrp="1"/>
          </p:cNvSpPr>
          <p:nvPr>
            <p:ph type="title"/>
          </p:nvPr>
        </p:nvSpPr>
        <p:spPr>
          <a:xfrm>
            <a:off x="457200" y="3154680"/>
            <a:ext cx="10515600" cy="1325563"/>
          </a:xfrm>
          <a:prstGeom prst="rect">
            <a:avLst/>
          </a:prstGeom>
        </p:spPr>
        <p:txBody>
          <a:bodyPr vert="horz" lIns="0" tIns="0" rIns="0" bIns="0" rtlCol="0" anchor="b" anchorCtr="0">
            <a:normAutofit/>
          </a:bodyPr>
          <a:lstStyle/>
          <a:p>
            <a:r>
              <a:rPr lang="en-US"/>
              <a:t>Presentation Title</a:t>
            </a:r>
          </a:p>
        </p:txBody>
      </p:sp>
      <p:sp>
        <p:nvSpPr>
          <p:cNvPr id="5" name="Footer Placeholder 4">
            <a:extLst>
              <a:ext uri="{FF2B5EF4-FFF2-40B4-BE49-F238E27FC236}">
                <a16:creationId xmlns:a16="http://schemas.microsoft.com/office/drawing/2014/main" id="{CA8A2849-0A69-B741-9E9B-8542C6081EA2}"/>
              </a:ext>
            </a:extLst>
          </p:cNvPr>
          <p:cNvSpPr>
            <a:spLocks noGrp="1"/>
          </p:cNvSpPr>
          <p:nvPr>
            <p:ph type="ftr" sz="quarter" idx="3"/>
          </p:nvPr>
        </p:nvSpPr>
        <p:spPr>
          <a:xfrm>
            <a:off x="457199" y="6117022"/>
            <a:ext cx="5638801" cy="447736"/>
          </a:xfrm>
          <a:prstGeom prst="rect">
            <a:avLst/>
          </a:prstGeom>
        </p:spPr>
        <p:txBody>
          <a:bodyPr vert="horz" lIns="0" tIns="0" rIns="0" bIns="0" rtlCol="0" anchor="b" anchorCtr="0"/>
          <a:lstStyle>
            <a:lvl1pPr algn="l">
              <a:defRPr sz="650">
                <a:solidFill>
                  <a:schemeClr val="bg1"/>
                </a:solidFill>
                <a:latin typeface="Arial" panose="020B0604020202020204" pitchFamily="34" charset="0"/>
                <a:cs typeface="Arial" panose="020B0604020202020204" pitchFamily="34" charset="0"/>
              </a:defRPr>
            </a:lvl1pPr>
          </a:lstStyle>
          <a:p>
            <a:r>
              <a:rPr lang="en-US"/>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r>
              <a:rPr lang="en-US" b="1"/>
              <a:t>Experian [Public. Confidential. Internal. Restricted. – please choose the appropriate category].</a:t>
            </a:r>
            <a:endParaRPr lang="en-US"/>
          </a:p>
        </p:txBody>
      </p:sp>
      <p:pic>
        <p:nvPicPr>
          <p:cNvPr id="7" name="Picture 6" descr="A close up of a sign&#10;&#10;Description automatically generated">
            <a:extLst>
              <a:ext uri="{FF2B5EF4-FFF2-40B4-BE49-F238E27FC236}">
                <a16:creationId xmlns:a16="http://schemas.microsoft.com/office/drawing/2014/main" id="{47CB933E-88EA-8941-A36C-8778322F3A96}"/>
              </a:ext>
            </a:extLst>
          </p:cNvPr>
          <p:cNvPicPr>
            <a:picLocks noChangeAspect="1"/>
          </p:cNvPicPr>
          <p:nvPr userDrawn="1"/>
        </p:nvPicPr>
        <p:blipFill>
          <a:blip r:embed="rId4"/>
          <a:stretch>
            <a:fillRect/>
          </a:stretch>
        </p:blipFill>
        <p:spPr>
          <a:xfrm>
            <a:off x="10037828" y="5988686"/>
            <a:ext cx="1788224" cy="576072"/>
          </a:xfrm>
          <a:prstGeom prst="rect">
            <a:avLst/>
          </a:prstGeom>
        </p:spPr>
      </p:pic>
      <p:sp>
        <p:nvSpPr>
          <p:cNvPr id="9" name="Text Placeholder 8">
            <a:extLst>
              <a:ext uri="{FF2B5EF4-FFF2-40B4-BE49-F238E27FC236}">
                <a16:creationId xmlns:a16="http://schemas.microsoft.com/office/drawing/2014/main" id="{7DBAE40A-8A62-1542-B63C-2866FF44F6E3}"/>
              </a:ext>
            </a:extLst>
          </p:cNvPr>
          <p:cNvSpPr>
            <a:spLocks noGrp="1"/>
          </p:cNvSpPr>
          <p:nvPr>
            <p:ph type="body" idx="1"/>
          </p:nvPr>
        </p:nvSpPr>
        <p:spPr>
          <a:xfrm>
            <a:off x="457200" y="4572000"/>
            <a:ext cx="10515600" cy="997786"/>
          </a:xfrm>
          <a:prstGeom prst="rect">
            <a:avLst/>
          </a:prstGeom>
        </p:spPr>
        <p:txBody>
          <a:bodyPr vert="horz" lIns="0" tIns="0" rIns="0" bIns="0" rtlCol="0">
            <a:noAutofit/>
          </a:bodyPr>
          <a:lstStyle/>
          <a:p>
            <a:r>
              <a:rPr lang="en-US" sz="1800">
                <a:solidFill>
                  <a:srgbClr val="63666A"/>
                </a:solidFill>
              </a:rPr>
              <a:t>Subtitle can go here / Presented by Name of Presenter</a:t>
            </a:r>
          </a:p>
          <a:p>
            <a:pPr>
              <a:defRPr/>
            </a:pPr>
            <a:r>
              <a:rPr lang="en-US" sz="1800">
                <a:solidFill>
                  <a:srgbClr val="63666A"/>
                </a:solidFill>
              </a:rPr>
              <a:t>Day / Month / Year</a:t>
            </a:r>
          </a:p>
        </p:txBody>
      </p:sp>
    </p:spTree>
    <p:extLst>
      <p:ext uri="{BB962C8B-B14F-4D97-AF65-F5344CB8AC3E}">
        <p14:creationId xmlns:p14="http://schemas.microsoft.com/office/powerpoint/2010/main" val="101714987"/>
      </p:ext>
    </p:extLst>
  </p:cSld>
  <p:clrMap bg1="lt1" tx1="dk1" bg2="lt2" tx2="dk2" accent1="accent1" accent2="accent2" accent3="accent3" accent4="accent4" accent5="accent5" accent6="accent6" hlink="hlink" folHlink="folHlink"/>
  <p:sldLayoutIdLst>
    <p:sldLayoutId id="2147483687" r:id="rId1"/>
  </p:sldLayoutIdLst>
  <p:hf sldNum="0" hdr="0" dt="0"/>
  <p:txStyles>
    <p:titleStyle>
      <a:lvl1pPr algn="l" defTabSz="914400" rtl="0" eaLnBrk="1" latinLnBrk="0" hangingPunct="1">
        <a:lnSpc>
          <a:spcPct val="90000"/>
        </a:lnSpc>
        <a:spcBef>
          <a:spcPct val="0"/>
        </a:spcBef>
        <a:buNone/>
        <a:defRPr sz="5100" b="1" kern="1200">
          <a:solidFill>
            <a:schemeClr val="bg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90000"/>
        </a:lnSpc>
        <a:spcBef>
          <a:spcPts val="1000"/>
        </a:spcBef>
        <a:spcAft>
          <a:spcPts val="0"/>
        </a:spcAft>
        <a:buClrTx/>
        <a:buSzTx/>
        <a:buFontTx/>
        <a:buNone/>
        <a:tabLst/>
        <a:defRPr sz="1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1A04-1623-4ECC-BD9D-19B4FAE3EC33}"/>
              </a:ext>
            </a:extLst>
          </p:cNvPr>
          <p:cNvSpPr>
            <a:spLocks noGrp="1"/>
          </p:cNvSpPr>
          <p:nvPr>
            <p:ph type="title"/>
          </p:nvPr>
        </p:nvSpPr>
        <p:spPr>
          <a:xfrm>
            <a:off x="457200" y="3154680"/>
            <a:ext cx="10515600" cy="1325563"/>
          </a:xfrm>
        </p:spPr>
        <p:txBody>
          <a:bodyPr/>
          <a:lstStyle/>
          <a:p>
            <a:r>
              <a:rPr lang="en-GB"/>
              <a:t>Data Studio</a:t>
            </a:r>
          </a:p>
        </p:txBody>
      </p:sp>
      <p:sp>
        <p:nvSpPr>
          <p:cNvPr id="3" name="Text Placeholder 2">
            <a:extLst>
              <a:ext uri="{FF2B5EF4-FFF2-40B4-BE49-F238E27FC236}">
                <a16:creationId xmlns:a16="http://schemas.microsoft.com/office/drawing/2014/main" id="{DAE10CA0-16D5-4D99-BD26-AE57B06A2D5C}"/>
              </a:ext>
            </a:extLst>
          </p:cNvPr>
          <p:cNvSpPr>
            <a:spLocks noGrp="1"/>
          </p:cNvSpPr>
          <p:nvPr>
            <p:ph type="body" sz="quarter" idx="11"/>
          </p:nvPr>
        </p:nvSpPr>
        <p:spPr>
          <a:xfrm>
            <a:off x="457200" y="4572001"/>
            <a:ext cx="10627895" cy="866274"/>
          </a:xfrm>
        </p:spPr>
        <p:txBody>
          <a:bodyPr vert="horz" lIns="0" tIns="0" rIns="0" bIns="0" rtlCol="0" anchor="t">
            <a:noAutofit/>
          </a:bodyPr>
          <a:lstStyle/>
          <a:p>
            <a:r>
              <a:rPr lang="en-GB"/>
              <a:t>Global Product Roadmap</a:t>
            </a:r>
          </a:p>
          <a:p>
            <a:r>
              <a:rPr lang="en-GB" i="1">
                <a:latin typeface="Arial"/>
                <a:cs typeface="Arial"/>
              </a:rPr>
              <a:t>January 2020</a:t>
            </a:r>
            <a:endParaRPr lang="en-GB" i="1"/>
          </a:p>
        </p:txBody>
      </p:sp>
      <p:sp>
        <p:nvSpPr>
          <p:cNvPr id="4" name="Footer Placeholder 1">
            <a:extLst>
              <a:ext uri="{FF2B5EF4-FFF2-40B4-BE49-F238E27FC236}">
                <a16:creationId xmlns:a16="http://schemas.microsoft.com/office/drawing/2014/main" id="{E511D535-25FA-4C15-BC9C-B35AA3EE21B2}"/>
              </a:ext>
            </a:extLst>
          </p:cNvPr>
          <p:cNvSpPr>
            <a:spLocks noGrp="1"/>
          </p:cNvSpPr>
          <p:nvPr>
            <p:ph type="ftr" sz="quarter" idx="10"/>
          </p:nvPr>
        </p:nvSpPr>
        <p:spPr>
          <a:xfrm>
            <a:off x="457199" y="6117022"/>
            <a:ext cx="5638801" cy="44773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Experian [Public. Confidential. Internal. Restricted. – please choose the appropriate category].</a:t>
            </a:r>
            <a:endParaRPr kumimoji="0" lang="en-US" sz="6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65614560"/>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US">
                <a:ea typeface="+mj-lt"/>
                <a:cs typeface="+mj-lt"/>
              </a:rPr>
              <a:t>Improvements to SCV capabilities</a:t>
            </a:r>
          </a:p>
          <a:p>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US" sz="1600">
                <a:cs typeface="Arial"/>
              </a:rPr>
              <a:t>Faster and easier implementation of the Single Customer View solution in a way that is flexible yet remains robust</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1077218"/>
          </a:xfrm>
          <a:prstGeom prst="rect">
            <a:avLst/>
          </a:prstGeom>
        </p:spPr>
        <p:txBody>
          <a:bodyPr wrap="square" lIns="91440" tIns="45720" rIns="91440" bIns="45720" anchor="t">
            <a:spAutoFit/>
          </a:bodyPr>
          <a:lstStyle/>
          <a:p>
            <a:r>
              <a:rPr lang="en-GB" sz="1600" b="1"/>
              <a:t>Elevator pitch: </a:t>
            </a:r>
          </a:p>
          <a:p>
            <a:r>
              <a:rPr lang="en-US" sz="1600">
                <a:ea typeface="+mn-lt"/>
                <a:cs typeface="+mn-lt"/>
              </a:rPr>
              <a:t>Improvements to the way Data Studio is deployed for creating a Single Customer View, which are more flexible, scalable and compelling differentiators in the market</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504961" y="1031873"/>
            <a:ext cx="4543992"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Workflow report improvements for Step and Snapshot names</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Step Settings security model – make custom step and Find Duplicates step settings space specific</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Allow phone number country to be dynamic for phone number functions</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Enable support for Ireland </a:t>
            </a:r>
            <a:r>
              <a:rPr lang="en-US" sz="1500" err="1">
                <a:solidFill>
                  <a:schemeClr val="bg1"/>
                </a:solidFill>
                <a:cs typeface="Arial"/>
              </a:rPr>
              <a:t>Eircodes</a:t>
            </a:r>
            <a:r>
              <a:rPr lang="en-US" sz="1500">
                <a:solidFill>
                  <a:schemeClr val="bg1"/>
                </a:solidFill>
                <a:cs typeface="Arial"/>
              </a:rPr>
              <a:t> dataset for Addresses </a:t>
            </a:r>
          </a:p>
          <a:p>
            <a:pPr>
              <a:spcBef>
                <a:spcPts val="100"/>
              </a:spcBef>
              <a:spcAft>
                <a:spcPts val="200"/>
              </a:spcAft>
            </a:pPr>
            <a:endParaRPr lang="en-US" sz="1500">
              <a:solidFill>
                <a:schemeClr val="bg1"/>
              </a:solidFill>
              <a:cs typeface="Arial"/>
            </a:endParaRPr>
          </a:p>
          <a:p>
            <a:pPr marL="285750" indent="-285750">
              <a:spcBef>
                <a:spcPts val="100"/>
              </a:spcBef>
              <a:spcAft>
                <a:spcPts val="200"/>
              </a:spcAft>
              <a:buFont typeface="Arial" panose="020B0604020202020204" pitchFamily="34" charset="0"/>
              <a:buChar char="•"/>
            </a:pPr>
            <a:endParaRPr lang="en-GB" sz="1500">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3734532"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Faster Deployment</a:t>
            </a:r>
          </a:p>
          <a:p>
            <a:pPr algn="ctr" defTabSz="742950">
              <a:spcBef>
                <a:spcPts val="200"/>
              </a:spcBef>
              <a:spcAft>
                <a:spcPts val="200"/>
              </a:spcAft>
              <a:defRPr/>
            </a:pPr>
            <a:r>
              <a:rPr lang="en-GB" kern="0">
                <a:solidFill>
                  <a:schemeClr val="tx1"/>
                </a:solidFill>
                <a:cs typeface="Arial"/>
              </a:rPr>
              <a:t>Easier and faster implementation</a:t>
            </a:r>
            <a:endParaRPr lang="en-GB" b="1" kern="0">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6086948"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Compatibility </a:t>
            </a:r>
            <a:r>
              <a:rPr lang="en-GB" kern="0">
                <a:solidFill>
                  <a:schemeClr val="tx1"/>
                </a:solidFill>
              </a:rPr>
              <a:t>with client's deployment preference</a:t>
            </a:r>
            <a:endParaRPr lang="en-GB" kern="0">
              <a:solidFill>
                <a:schemeClr val="tx1"/>
              </a:solidFill>
              <a:cs typeface="Arial"/>
            </a:endParaRPr>
          </a:p>
        </p:txBody>
      </p:sp>
      <p:sp>
        <p:nvSpPr>
          <p:cNvPr id="20" name="Rectangle 19">
            <a:extLst>
              <a:ext uri="{FF2B5EF4-FFF2-40B4-BE49-F238E27FC236}">
                <a16:creationId xmlns:a16="http://schemas.microsoft.com/office/drawing/2014/main" id="{3698FF01-9DC9-4D04-8BAA-2DC1AFE9BAC4}"/>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DA22A39-1C51-4D23-93AC-2A68CCB69CA3}"/>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EA152A89-19EC-408D-A5EA-9987FED0D04E}"/>
              </a:ext>
            </a:extLst>
          </p:cNvPr>
          <p:cNvGraphicFramePr>
            <a:graphicFrameLocks noGrp="1"/>
          </p:cNvGraphicFramePr>
          <p:nvPr>
            <p:extLst>
              <p:ext uri="{D42A27DB-BD31-4B8C-83A1-F6EECF244321}">
                <p14:modId xmlns:p14="http://schemas.microsoft.com/office/powerpoint/2010/main" val="39380530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B9E5DD73-AD33-46D6-9750-B91788E85C5B}"/>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5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a:xfrm>
            <a:off x="467999" y="528034"/>
            <a:ext cx="10962791" cy="401542"/>
          </a:xfrm>
        </p:spPr>
        <p:txBody>
          <a:bodyPr/>
          <a:lstStyle/>
          <a:p>
            <a:r>
              <a:rPr lang="en-US">
                <a:ea typeface="+mj-lt"/>
                <a:cs typeface="+mj-lt"/>
              </a:rPr>
              <a:t>Improved data presentation</a:t>
            </a:r>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1077218"/>
          </a:xfrm>
          <a:prstGeom prst="rect">
            <a:avLst/>
          </a:prstGeom>
        </p:spPr>
        <p:txBody>
          <a:bodyPr wrap="square" lIns="91440" tIns="45720" rIns="91440" bIns="45720" anchor="t">
            <a:spAutoFit/>
          </a:bodyPr>
          <a:lstStyle/>
          <a:p>
            <a:r>
              <a:rPr lang="en-GB" sz="1600" b="1"/>
              <a:t>Customer need: </a:t>
            </a:r>
          </a:p>
          <a:p>
            <a:r>
              <a:rPr lang="en-US" sz="1600">
                <a:cs typeface="Arial"/>
              </a:rPr>
              <a:t>Expanded use of the Data Consumer persona for non-designer users to be able to add and use data , run workflows and see results particularly for DA360 and CAIS</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203580"/>
            <a:ext cx="7165898" cy="830997"/>
          </a:xfrm>
          <a:prstGeom prst="rect">
            <a:avLst/>
          </a:prstGeom>
        </p:spPr>
        <p:txBody>
          <a:bodyPr wrap="square" lIns="91440" tIns="45720" rIns="91440" bIns="45720" anchor="t">
            <a:spAutoFit/>
          </a:bodyPr>
          <a:lstStyle/>
          <a:p>
            <a:r>
              <a:rPr lang="en-GB" sz="1600" b="1"/>
              <a:t>Elevator pitch: </a:t>
            </a:r>
          </a:p>
          <a:p>
            <a:r>
              <a:rPr lang="en-US" sz="1600">
                <a:ea typeface="+mn-lt"/>
                <a:cs typeface="+mn-lt"/>
              </a:rPr>
              <a:t>Improvements to the way Data Studio serves up data to data consumer users who do not have the ability to create and edit workflows.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342900" indent="-342900">
              <a:buFont typeface="Arial"/>
              <a:buChar char="•"/>
            </a:pPr>
            <a:r>
              <a:rPr lang="en-GB" sz="1500">
                <a:solidFill>
                  <a:schemeClr val="bg1"/>
                </a:solidFill>
                <a:cs typeface="Arial"/>
              </a:rPr>
              <a:t>Interactive Datasets for Validate results</a:t>
            </a:r>
          </a:p>
          <a:p>
            <a:pPr marL="342900" indent="-342900">
              <a:buFont typeface="Arial"/>
              <a:buChar char="•"/>
            </a:pPr>
            <a:r>
              <a:rPr lang="en-GB" sz="1500">
                <a:solidFill>
                  <a:schemeClr val="bg1"/>
                </a:solidFill>
                <a:cs typeface="Arial"/>
              </a:rPr>
              <a:t>Charts - custom colour options</a:t>
            </a:r>
          </a:p>
          <a:p>
            <a:pPr marL="342900" indent="-342900">
              <a:buFont typeface="Arial"/>
              <a:buChar char="•"/>
            </a:pPr>
            <a:r>
              <a:rPr lang="en-GB" sz="1500">
                <a:solidFill>
                  <a:schemeClr val="bg1"/>
                </a:solidFill>
                <a:cs typeface="Arial"/>
              </a:rPr>
              <a:t>Charts – Scoreboard/gauge</a:t>
            </a:r>
          </a:p>
          <a:p>
            <a:pPr marL="342900" indent="-342900">
              <a:buFont typeface="Arial"/>
              <a:buChar char="•"/>
            </a:pPr>
            <a:r>
              <a:rPr lang="en-US" sz="1500">
                <a:solidFill>
                  <a:schemeClr val="bg1"/>
                </a:solidFill>
                <a:cs typeface="Arial"/>
              </a:rPr>
              <a:t>Show the rule group name in the Validate step's Results by Rule view</a:t>
            </a:r>
          </a:p>
          <a:p>
            <a:pPr marL="342900" indent="-342900">
              <a:buFont typeface="Arial"/>
              <a:buChar char="•"/>
            </a:pPr>
            <a:endParaRPr lang="en-GB" sz="1500">
              <a:solidFill>
                <a:schemeClr val="bg1"/>
              </a:solidFill>
              <a:cs typeface="Arial"/>
            </a:endParaRPr>
          </a:p>
          <a:p>
            <a:pPr marL="285750" indent="-285750">
              <a:spcBef>
                <a:spcPts val="400"/>
              </a:spcBef>
              <a:spcAft>
                <a:spcPts val="400"/>
              </a:spcAft>
              <a:buFont typeface="Arial" panose="020B0604020202020204" pitchFamily="34" charset="0"/>
              <a:buChar char="•"/>
            </a:pPr>
            <a:endParaRPr lang="en-GB">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3734532"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Better Insights</a:t>
            </a:r>
          </a:p>
          <a:p>
            <a:pPr algn="ctr" defTabSz="742950">
              <a:spcBef>
                <a:spcPts val="200"/>
              </a:spcBef>
              <a:spcAft>
                <a:spcPts val="200"/>
              </a:spcAft>
              <a:defRPr/>
            </a:pPr>
            <a:r>
              <a:rPr lang="en-GB" kern="0">
                <a:solidFill>
                  <a:schemeClr val="tx1"/>
                </a:solidFill>
                <a:cs typeface="Arial"/>
              </a:rPr>
              <a:t>Easier access to information </a:t>
            </a:r>
            <a:endParaRPr lang="en-GB">
              <a:solidFill>
                <a:schemeClr val="tx1"/>
              </a:solidFil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6086948"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Richer Visuals</a:t>
            </a:r>
            <a:endParaRPr lang="en-GB" b="1" kern="0">
              <a:solidFill>
                <a:schemeClr val="accent4"/>
              </a:solidFill>
            </a:endParaRPr>
          </a:p>
          <a:p>
            <a:pPr algn="ctr" defTabSz="742950">
              <a:spcBef>
                <a:spcPts val="200"/>
              </a:spcBef>
              <a:spcAft>
                <a:spcPts val="200"/>
              </a:spcAft>
              <a:defRPr/>
            </a:pPr>
            <a:r>
              <a:rPr lang="en-GB" kern="0">
                <a:solidFill>
                  <a:schemeClr val="tx1"/>
                </a:solidFill>
              </a:rPr>
              <a:t>Improvements to visualisations for customizing</a:t>
            </a:r>
            <a:endParaRPr lang="en-US">
              <a:solidFill>
                <a:schemeClr val="tx1"/>
              </a:solidFill>
              <a:cs typeface="Arial"/>
            </a:endParaRPr>
          </a:p>
        </p:txBody>
      </p:sp>
      <p:sp>
        <p:nvSpPr>
          <p:cNvPr id="20" name="Rectangle 19">
            <a:extLst>
              <a:ext uri="{FF2B5EF4-FFF2-40B4-BE49-F238E27FC236}">
                <a16:creationId xmlns:a16="http://schemas.microsoft.com/office/drawing/2014/main" id="{8F41CF07-13A8-40E3-910F-09C35A4A72A7}"/>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5ED4100-8C1C-4058-B942-5FB4A4E8003E}"/>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08C86DF9-73F0-40D3-9A03-11D84E6967F7}"/>
              </a:ext>
            </a:extLst>
          </p:cNvPr>
          <p:cNvGraphicFramePr>
            <a:graphicFrameLocks noGrp="1"/>
          </p:cNvGraphicFramePr>
          <p:nvPr>
            <p:extLst>
              <p:ext uri="{D42A27DB-BD31-4B8C-83A1-F6EECF244321}">
                <p14:modId xmlns:p14="http://schemas.microsoft.com/office/powerpoint/2010/main" val="39380530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28D47541-4CEC-4B74-8AF9-0AC9A1BB3630}"/>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938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solidFill>
                  <a:srgbClr val="1D4F91"/>
                </a:solidFill>
              </a:rPr>
              <a:t>Hardening of</a:t>
            </a:r>
            <a:r>
              <a:rPr lang="en-GB">
                <a:solidFill>
                  <a:srgbClr val="1D4F91"/>
                </a:solidFill>
                <a:ea typeface="+mj-lt"/>
                <a:cs typeface="+mj-lt"/>
              </a:rPr>
              <a:t> parameterised and embedded workflows</a:t>
            </a:r>
            <a:endParaRPr lang="en-GB">
              <a:solidFill>
                <a:schemeClr val="tx2"/>
              </a:solidFill>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1077218"/>
          </a:xfrm>
          <a:prstGeom prst="rect">
            <a:avLst/>
          </a:prstGeom>
        </p:spPr>
        <p:txBody>
          <a:bodyPr wrap="square" lIns="91440" tIns="45720" rIns="91440" bIns="45720" anchor="t">
            <a:spAutoFit/>
          </a:bodyPr>
          <a:lstStyle/>
          <a:p>
            <a:r>
              <a:rPr lang="en-GB" sz="1600" b="1"/>
              <a:t>Customer need: </a:t>
            </a:r>
          </a:p>
          <a:p>
            <a:r>
              <a:rPr lang="en-GB" sz="1600"/>
              <a:t>Users want to be able use the same workflows with different data without having to change their workflows. They also want to simplify workflow design and want to execute them programmatically (via API).</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276272"/>
            <a:ext cx="7165898" cy="830997"/>
          </a:xfrm>
          <a:prstGeom prst="rect">
            <a:avLst/>
          </a:prstGeom>
        </p:spPr>
        <p:txBody>
          <a:bodyPr wrap="square" lIns="91440" tIns="45720" rIns="91440" bIns="45720" anchor="t">
            <a:spAutoFit/>
          </a:bodyPr>
          <a:lstStyle/>
          <a:p>
            <a:r>
              <a:rPr lang="en-GB" sz="1600" b="1"/>
              <a:t>Elevator pitch: </a:t>
            </a:r>
          </a:p>
          <a:p>
            <a:r>
              <a:rPr lang="en-GB" sz="1600"/>
              <a:t>Improvements in the way that workflows can be configured and invoked programmatically.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GB" sz="1500">
                <a:solidFill>
                  <a:schemeClr val="bg1"/>
                </a:solidFill>
              </a:rPr>
              <a:t>Parameter driven workflow configuration</a:t>
            </a:r>
            <a:endParaRPr lang="en-GB" sz="1500">
              <a:solidFill>
                <a:schemeClr val="bg1"/>
              </a:solidFill>
              <a:cs typeface="Arial"/>
            </a:endParaRPr>
          </a:p>
          <a:p>
            <a:pPr marL="285750" indent="-285750">
              <a:spcBef>
                <a:spcPts val="100"/>
              </a:spcBef>
              <a:spcAft>
                <a:spcPts val="200"/>
              </a:spcAft>
              <a:buFont typeface="Arial" panose="020B0604020202020204" pitchFamily="34" charset="0"/>
              <a:buChar char="•"/>
            </a:pPr>
            <a:r>
              <a:rPr lang="en-GB" sz="1500">
                <a:solidFill>
                  <a:schemeClr val="bg1"/>
                </a:solidFill>
                <a:cs typeface="Arial"/>
              </a:rPr>
              <a:t>Embedding of workflows</a:t>
            </a:r>
          </a:p>
          <a:p>
            <a:pPr marL="285750" indent="-285750">
              <a:spcBef>
                <a:spcPts val="100"/>
              </a:spcBef>
              <a:spcAft>
                <a:spcPts val="200"/>
              </a:spcAft>
              <a:buFont typeface="Arial" panose="020B0604020202020204" pitchFamily="34" charset="0"/>
              <a:buChar char="•"/>
            </a:pPr>
            <a:r>
              <a:rPr lang="en-GB" sz="1500">
                <a:solidFill>
                  <a:schemeClr val="bg1"/>
                </a:solidFill>
                <a:cs typeface="Arial"/>
              </a:rPr>
              <a:t>API driven execution of parameterised workflows</a:t>
            </a:r>
          </a:p>
          <a:p>
            <a:pPr marL="285750" indent="-285750">
              <a:spcBef>
                <a:spcPts val="100"/>
              </a:spcBef>
              <a:spcAft>
                <a:spcPts val="200"/>
              </a:spcAft>
              <a:buFont typeface="Arial" panose="020B0604020202020204" pitchFamily="34" charset="0"/>
              <a:buChar char="•"/>
            </a:pPr>
            <a:r>
              <a:rPr lang="en-GB" sz="1500">
                <a:solidFill>
                  <a:schemeClr val="bg1"/>
                </a:solidFill>
                <a:cs typeface="Arial"/>
              </a:rPr>
              <a:t>Scaling and performance improvements</a:t>
            </a:r>
          </a:p>
          <a:p>
            <a:pPr marL="285750" indent="-285750">
              <a:spcBef>
                <a:spcPts val="100"/>
              </a:spcBef>
              <a:spcAft>
                <a:spcPts val="200"/>
              </a:spcAft>
              <a:buFont typeface="Arial" panose="020B0604020202020204" pitchFamily="34" charset="0"/>
              <a:buChar char="•"/>
            </a:pPr>
            <a:endParaRPr lang="en-GB" sz="1500">
              <a:solidFill>
                <a:schemeClr val="bg1"/>
              </a:solidFill>
              <a:cs typeface="Arial"/>
            </a:endParaRPr>
          </a:p>
          <a:p>
            <a:pPr marL="285750" indent="-285750">
              <a:spcBef>
                <a:spcPts val="400"/>
              </a:spcBef>
              <a:spcAft>
                <a:spcPts val="400"/>
              </a:spcAft>
              <a:buFont typeface="Arial" panose="020B0604020202020204" pitchFamily="34" charset="0"/>
              <a:buChar char="•"/>
            </a:pPr>
            <a:endParaRPr lang="en-GB">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2719293"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Reusability</a:t>
            </a:r>
          </a:p>
          <a:p>
            <a:pPr algn="ctr" defTabSz="742950">
              <a:spcBef>
                <a:spcPts val="200"/>
              </a:spcBef>
              <a:spcAft>
                <a:spcPts val="200"/>
              </a:spcAft>
              <a:defRPr/>
            </a:pPr>
            <a:r>
              <a:rPr lang="en-GB" kern="0">
                <a:solidFill>
                  <a:schemeClr val="tx1"/>
                </a:solidFill>
                <a:cs typeface="Arial"/>
              </a:rPr>
              <a:t>Users can reuse workflows as steps</a:t>
            </a: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5071709"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User-friendly</a:t>
            </a:r>
          </a:p>
          <a:p>
            <a:pPr algn="ctr" defTabSz="742950">
              <a:spcBef>
                <a:spcPts val="200"/>
              </a:spcBef>
              <a:spcAft>
                <a:spcPts val="200"/>
              </a:spcAft>
              <a:defRPr/>
            </a:pPr>
            <a:r>
              <a:rPr lang="en-GB" kern="0">
                <a:solidFill>
                  <a:schemeClr val="tx1"/>
                </a:solidFill>
              </a:rPr>
              <a:t>Workflow simplification</a:t>
            </a:r>
            <a:endParaRPr lang="en-GB" kern="0">
              <a:solidFill>
                <a:schemeClr val="tx1"/>
              </a:solidFill>
              <a:cs typeface="Arial"/>
            </a:endParaRPr>
          </a:p>
        </p:txBody>
      </p:sp>
      <p:sp>
        <p:nvSpPr>
          <p:cNvPr id="2" name="Rectangle: Rounded Corners 1">
            <a:extLst>
              <a:ext uri="{FF2B5EF4-FFF2-40B4-BE49-F238E27FC236}">
                <a16:creationId xmlns:a16="http://schemas.microsoft.com/office/drawing/2014/main" id="{5C1DB979-7371-4D8E-A2FC-822C3488007C}"/>
              </a:ext>
            </a:extLst>
          </p:cNvPr>
          <p:cNvSpPr/>
          <p:nvPr/>
        </p:nvSpPr>
        <p:spPr>
          <a:xfrm>
            <a:off x="7371564" y="412870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Automation</a:t>
            </a:r>
            <a:endParaRPr lang="en-US">
              <a:solidFill>
                <a:schemeClr val="accent4"/>
              </a:solidFill>
            </a:endParaRPr>
          </a:p>
          <a:p>
            <a:pPr algn="ctr" defTabSz="742950">
              <a:spcBef>
                <a:spcPts val="200"/>
              </a:spcBef>
              <a:spcAft>
                <a:spcPts val="200"/>
              </a:spcAft>
              <a:defRPr/>
            </a:pPr>
            <a:r>
              <a:rPr lang="en-GB" kern="0">
                <a:solidFill>
                  <a:schemeClr val="tx1"/>
                </a:solidFill>
              </a:rPr>
              <a:t>of workflow execution</a:t>
            </a:r>
            <a:endParaRPr lang="en-US">
              <a:solidFill>
                <a:schemeClr val="tx1"/>
              </a:solidFill>
              <a:cs typeface="Arial"/>
            </a:endParaRPr>
          </a:p>
        </p:txBody>
      </p:sp>
      <p:sp>
        <p:nvSpPr>
          <p:cNvPr id="20" name="Rectangle 19">
            <a:extLst>
              <a:ext uri="{FF2B5EF4-FFF2-40B4-BE49-F238E27FC236}">
                <a16:creationId xmlns:a16="http://schemas.microsoft.com/office/drawing/2014/main" id="{983235F2-5D7A-4B61-A0AB-7445F2DAF66C}"/>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C68C8E9-B51E-44D7-93B1-34F0F41D2B39}"/>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EEE2775F-7DE2-42AD-88E3-43A902FCA80D}"/>
              </a:ext>
            </a:extLst>
          </p:cNvPr>
          <p:cNvGraphicFramePr>
            <a:graphicFrameLocks noGrp="1"/>
          </p:cNvGraphicFramePr>
          <p:nvPr>
            <p:extLst>
              <p:ext uri="{D42A27DB-BD31-4B8C-83A1-F6EECF244321}">
                <p14:modId xmlns:p14="http://schemas.microsoft.com/office/powerpoint/2010/main" val="39380530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9881907B-BFA6-47AE-A31C-6082E5479B75}"/>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245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
                                        </p:tgtEl>
                                      </p:cBhvr>
                                    </p:animEffect>
                                    <p:animScale>
                                      <p:cBhvr>
                                        <p:cTn id="5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P spid="2" grpId="0" animBg="1"/>
      <p:bldP spid="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solidFill>
                  <a:srgbClr val="1D4F91"/>
                </a:solidFill>
              </a:rPr>
              <a:t>Improvements in support of CAIS/DA360</a:t>
            </a:r>
            <a:endParaRPr lang="en-GB">
              <a:solidFill>
                <a:schemeClr val="tx2"/>
              </a:solidFill>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GB" sz="1600"/>
              <a:t>The latest versions of drivers and a product that is continuously optimised and improved.</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799" y="1906653"/>
            <a:ext cx="7165898" cy="830997"/>
          </a:xfrm>
          <a:prstGeom prst="rect">
            <a:avLst/>
          </a:prstGeom>
        </p:spPr>
        <p:txBody>
          <a:bodyPr wrap="square" lIns="91440" tIns="45720" rIns="91440" bIns="45720" anchor="t">
            <a:spAutoFit/>
          </a:bodyPr>
          <a:lstStyle/>
          <a:p>
            <a:r>
              <a:rPr lang="en-GB" sz="1600" b="1"/>
              <a:t>Elevator pitch: </a:t>
            </a:r>
          </a:p>
          <a:p>
            <a:r>
              <a:rPr lang="en-GB" sz="1600"/>
              <a:t>A large portion of development work is dedicated to continuous improvement of the product to remain relevant, contemporary and desirable.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734301" y="1031873"/>
            <a:ext cx="4314652"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US" sz="1200">
                <a:solidFill>
                  <a:schemeClr val="bg1"/>
                </a:solidFill>
              </a:rPr>
              <a:t>Replace ODBC Connector provider with </a:t>
            </a:r>
            <a:r>
              <a:rPr lang="en-US" sz="1200" err="1">
                <a:solidFill>
                  <a:schemeClr val="bg1"/>
                </a:solidFill>
              </a:rPr>
              <a:t>DataDirect</a:t>
            </a:r>
            <a:endParaRPr lang="en-US" sz="1200">
              <a:solidFill>
                <a:schemeClr val="bg1"/>
              </a:solidFill>
            </a:endParaRPr>
          </a:p>
          <a:p>
            <a:pPr marL="285750" indent="-285750">
              <a:spcBef>
                <a:spcPts val="100"/>
              </a:spcBef>
              <a:spcAft>
                <a:spcPts val="200"/>
              </a:spcAft>
              <a:buFont typeface="Arial" panose="020B0604020202020204" pitchFamily="34" charset="0"/>
              <a:buChar char="•"/>
            </a:pPr>
            <a:r>
              <a:rPr lang="en-US" sz="1200">
                <a:solidFill>
                  <a:schemeClr val="bg1"/>
                </a:solidFill>
                <a:cs typeface="Arial"/>
              </a:rPr>
              <a:t>Add "Where used" warning on delete action</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Addition of OData API</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Copy/Paste within workflow editor</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Add synonyms &amp; review wording for function steps</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Support SFTP as an external system with Experian STS</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Update all Data Direct drivers</a:t>
            </a:r>
          </a:p>
          <a:p>
            <a:pPr marL="285750" indent="-285750">
              <a:spcBef>
                <a:spcPts val="100"/>
              </a:spcBef>
              <a:spcAft>
                <a:spcPts val="200"/>
              </a:spcAft>
              <a:buFont typeface="Arial" panose="020B0604020202020204" pitchFamily="34" charset="0"/>
              <a:buChar char="•"/>
            </a:pPr>
            <a:r>
              <a:rPr lang="en-US" sz="1200">
                <a:solidFill>
                  <a:schemeClr val="bg1"/>
                </a:solidFill>
                <a:cs typeface="Arial"/>
              </a:rPr>
              <a:t>Carry data tags through after Map To Target step</a:t>
            </a:r>
            <a:endParaRPr lang="en-GB" sz="1200">
              <a:solidFill>
                <a:schemeClr val="bg1"/>
              </a:solidFill>
              <a:cs typeface="Arial"/>
            </a:endParaRPr>
          </a:p>
          <a:p>
            <a:pPr marL="285750" indent="-285750">
              <a:spcBef>
                <a:spcPts val="400"/>
              </a:spcBef>
              <a:spcAft>
                <a:spcPts val="400"/>
              </a:spcAft>
              <a:buFont typeface="Arial" panose="020B0604020202020204" pitchFamily="34" charset="0"/>
              <a:buChar char="•"/>
            </a:pPr>
            <a:endParaRPr lang="en-GB">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56967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Ease of Use</a:t>
            </a:r>
          </a:p>
          <a:p>
            <a:pPr algn="ctr" defTabSz="742950">
              <a:spcBef>
                <a:spcPts val="200"/>
              </a:spcBef>
              <a:spcAft>
                <a:spcPts val="200"/>
              </a:spcAft>
              <a:defRPr/>
            </a:pPr>
            <a:r>
              <a:rPr lang="en-GB" kern="0">
                <a:solidFill>
                  <a:schemeClr val="tx1"/>
                </a:solidFill>
                <a:cs typeface="Arial"/>
              </a:rPr>
              <a:t>Intuitive and easy to understand UI</a:t>
            </a: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2869529"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Faster ROI</a:t>
            </a:r>
          </a:p>
          <a:p>
            <a:pPr algn="ctr" defTabSz="742950">
              <a:spcBef>
                <a:spcPts val="200"/>
              </a:spcBef>
              <a:spcAft>
                <a:spcPts val="200"/>
              </a:spcAft>
              <a:defRPr/>
            </a:pPr>
            <a:r>
              <a:rPr lang="en-GB" kern="0">
                <a:solidFill>
                  <a:schemeClr val="tx1"/>
                </a:solidFill>
              </a:rPr>
              <a:t>Assist the client to get the job done quickly</a:t>
            </a:r>
            <a:endParaRPr lang="en-GB" kern="0">
              <a:solidFill>
                <a:schemeClr val="tx1"/>
              </a:solidFill>
              <a:cs typeface="Arial"/>
            </a:endParaRPr>
          </a:p>
        </p:txBody>
      </p:sp>
      <p:sp>
        <p:nvSpPr>
          <p:cNvPr id="2" name="Rectangle: Rounded Corners 1">
            <a:extLst>
              <a:ext uri="{FF2B5EF4-FFF2-40B4-BE49-F238E27FC236}">
                <a16:creationId xmlns:a16="http://schemas.microsoft.com/office/drawing/2014/main" id="{5C1DB979-7371-4D8E-A2FC-822C3488007C}"/>
              </a:ext>
            </a:extLst>
          </p:cNvPr>
          <p:cNvSpPr/>
          <p:nvPr/>
        </p:nvSpPr>
        <p:spPr>
          <a:xfrm>
            <a:off x="516938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Flexibility</a:t>
            </a:r>
            <a:endParaRPr lang="en-US">
              <a:solidFill>
                <a:schemeClr val="accent4"/>
              </a:solidFill>
            </a:endParaRPr>
          </a:p>
          <a:p>
            <a:pPr algn="ctr" defTabSz="742950">
              <a:spcBef>
                <a:spcPts val="200"/>
              </a:spcBef>
              <a:spcAft>
                <a:spcPts val="200"/>
              </a:spcAft>
              <a:defRPr/>
            </a:pPr>
            <a:r>
              <a:rPr lang="en-GB" kern="0">
                <a:solidFill>
                  <a:schemeClr val="tx1"/>
                </a:solidFill>
              </a:rPr>
              <a:t>Allow the client to work in the way they prefer</a:t>
            </a:r>
            <a:endParaRPr lang="en-US">
              <a:solidFill>
                <a:schemeClr val="tx1"/>
              </a:solidFill>
              <a:cs typeface="Arial"/>
            </a:endParaRPr>
          </a:p>
        </p:txBody>
      </p:sp>
      <p:sp>
        <p:nvSpPr>
          <p:cNvPr id="26" name="Rectangle: Rounded Corners 25">
            <a:extLst>
              <a:ext uri="{FF2B5EF4-FFF2-40B4-BE49-F238E27FC236}">
                <a16:creationId xmlns:a16="http://schemas.microsoft.com/office/drawing/2014/main" id="{ABE3FA02-19E8-4F88-BA08-01700E68BD76}"/>
              </a:ext>
            </a:extLst>
          </p:cNvPr>
          <p:cNvSpPr/>
          <p:nvPr/>
        </p:nvSpPr>
        <p:spPr>
          <a:xfrm>
            <a:off x="7489255"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Consistent</a:t>
            </a:r>
            <a:endParaRPr lang="en-US">
              <a:solidFill>
                <a:schemeClr val="accent4"/>
              </a:solidFill>
            </a:endParaRPr>
          </a:p>
          <a:p>
            <a:pPr algn="ctr" defTabSz="742950">
              <a:spcBef>
                <a:spcPts val="200"/>
              </a:spcBef>
              <a:spcAft>
                <a:spcPts val="200"/>
              </a:spcAft>
              <a:defRPr/>
            </a:pPr>
            <a:r>
              <a:rPr lang="en-GB" kern="0">
                <a:solidFill>
                  <a:schemeClr val="tx1"/>
                </a:solidFill>
              </a:rPr>
              <a:t>Give the client the expected results every time</a:t>
            </a:r>
            <a:endParaRPr lang="en-US">
              <a:solidFill>
                <a:schemeClr val="tx1"/>
              </a:solidFill>
              <a:cs typeface="Arial"/>
            </a:endParaRPr>
          </a:p>
        </p:txBody>
      </p:sp>
      <p:sp>
        <p:nvSpPr>
          <p:cNvPr id="27" name="Rectangle: Rounded Corners 26">
            <a:extLst>
              <a:ext uri="{FF2B5EF4-FFF2-40B4-BE49-F238E27FC236}">
                <a16:creationId xmlns:a16="http://schemas.microsoft.com/office/drawing/2014/main" id="{D3F1B647-0BE7-454B-8B77-44DBBBF7C9D7}"/>
              </a:ext>
            </a:extLst>
          </p:cNvPr>
          <p:cNvSpPr/>
          <p:nvPr/>
        </p:nvSpPr>
        <p:spPr>
          <a:xfrm>
            <a:off x="9809126"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Reliable</a:t>
            </a:r>
            <a:endParaRPr lang="en-US">
              <a:solidFill>
                <a:schemeClr val="accent4"/>
              </a:solidFill>
            </a:endParaRPr>
          </a:p>
          <a:p>
            <a:pPr algn="ctr" defTabSz="742950">
              <a:spcBef>
                <a:spcPts val="200"/>
              </a:spcBef>
              <a:spcAft>
                <a:spcPts val="200"/>
              </a:spcAft>
              <a:defRPr/>
            </a:pPr>
            <a:r>
              <a:rPr lang="en-GB" kern="0">
                <a:solidFill>
                  <a:schemeClr val="tx1"/>
                </a:solidFill>
              </a:rPr>
              <a:t>Deliver the results to the client in an appropriately timely way</a:t>
            </a:r>
            <a:endParaRPr lang="en-US">
              <a:solidFill>
                <a:schemeClr val="tx1"/>
              </a:solidFill>
              <a:cs typeface="Arial"/>
            </a:endParaRPr>
          </a:p>
        </p:txBody>
      </p:sp>
      <p:sp>
        <p:nvSpPr>
          <p:cNvPr id="24" name="Rectangle 23">
            <a:extLst>
              <a:ext uri="{FF2B5EF4-FFF2-40B4-BE49-F238E27FC236}">
                <a16:creationId xmlns:a16="http://schemas.microsoft.com/office/drawing/2014/main" id="{786F9F22-74B0-4520-8930-18ED6B738D1D}"/>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A41F35E-72DE-492E-A037-57DF106C6DF6}"/>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0" name="Table 29">
            <a:extLst>
              <a:ext uri="{FF2B5EF4-FFF2-40B4-BE49-F238E27FC236}">
                <a16:creationId xmlns:a16="http://schemas.microsoft.com/office/drawing/2014/main" id="{3F552D02-E64C-48AD-A718-01C67385DA94}"/>
              </a:ext>
            </a:extLst>
          </p:cNvPr>
          <p:cNvGraphicFramePr>
            <a:graphicFrameLocks noGrp="1"/>
          </p:cNvGraphicFramePr>
          <p:nvPr>
            <p:extLst>
              <p:ext uri="{D42A27DB-BD31-4B8C-83A1-F6EECF244321}">
                <p14:modId xmlns:p14="http://schemas.microsoft.com/office/powerpoint/2010/main" val="39380530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31" name="Rectangle 30">
            <a:extLst>
              <a:ext uri="{FF2B5EF4-FFF2-40B4-BE49-F238E27FC236}">
                <a16:creationId xmlns:a16="http://schemas.microsoft.com/office/drawing/2014/main" id="{48AE0BA0-17E6-4303-9F2E-372B83158521}"/>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233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
                                        </p:tgtEl>
                                      </p:cBhvr>
                                    </p:animEffect>
                                    <p:animScale>
                                      <p:cBhvr>
                                        <p:cTn id="55" dur="250" autoRev="1" fill="hold"/>
                                        <p:tgtEl>
                                          <p:spTgt spid="2"/>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Effect transition="in" filter="fade">
                                      <p:cBhvr>
                                        <p:cTn id="60" dur="500"/>
                                        <p:tgtEl>
                                          <p:spTgt spid="26"/>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6"/>
                                        </p:tgtEl>
                                      </p:cBhvr>
                                    </p:animEffect>
                                    <p:animScale>
                                      <p:cBhvr>
                                        <p:cTn id="64" dur="250" autoRev="1" fill="hold"/>
                                        <p:tgtEl>
                                          <p:spTgt spid="26"/>
                                        </p:tgtEl>
                                      </p:cBhvr>
                                      <p:by x="105000" y="105000"/>
                                    </p:animScale>
                                  </p:childTnLst>
                                </p:cTn>
                              </p:par>
                              <p:par>
                                <p:cTn id="65" presetID="53" presetClass="entr" presetSubtype="16"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childTnLst>
                          </p:cTn>
                        </p:par>
                        <p:par>
                          <p:cTn id="70" fill="hold">
                            <p:stCondLst>
                              <p:cond delay="5000"/>
                            </p:stCondLst>
                            <p:childTnLst>
                              <p:par>
                                <p:cTn id="71" presetID="26" presetClass="emph" presetSubtype="0" fill="hold" grpId="1" nodeType="afterEffect">
                                  <p:stCondLst>
                                    <p:cond delay="0"/>
                                  </p:stCondLst>
                                  <p:childTnLst>
                                    <p:animEffect transition="out" filter="fade">
                                      <p:cBhvr>
                                        <p:cTn id="72" dur="500" tmFilter="0, 0; .2, .5; .8, .5; 1, 0"/>
                                        <p:tgtEl>
                                          <p:spTgt spid="27"/>
                                        </p:tgtEl>
                                      </p:cBhvr>
                                    </p:animEffect>
                                    <p:animScale>
                                      <p:cBhvr>
                                        <p:cTn id="73"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P spid="2" grpId="0" animBg="1"/>
      <p:bldP spid="2" grpId="1" animBg="1"/>
      <p:bldP spid="26" grpId="0" animBg="1"/>
      <p:bldP spid="26" grpId="1" animBg="1"/>
      <p:bldP spid="27" grpId="0" animBg="1"/>
      <p:bldP spid="2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a:xfrm>
            <a:off x="467999" y="528034"/>
            <a:ext cx="11257200" cy="489591"/>
          </a:xfrm>
        </p:spPr>
        <p:txBody>
          <a:bodyPr/>
          <a:lstStyle/>
          <a:p>
            <a:r>
              <a:rPr lang="en-GB">
                <a:solidFill>
                  <a:srgbClr val="1D4F91"/>
                </a:solidFill>
              </a:rPr>
              <a:t>Lightweight</a:t>
            </a:r>
            <a:r>
              <a:rPr lang="en-GB">
                <a:solidFill>
                  <a:srgbClr val="1D4F91"/>
                </a:solidFill>
                <a:ea typeface="+mj-lt"/>
                <a:cs typeface="+mj-lt"/>
              </a:rPr>
              <a:t> issue resolution in workflow</a:t>
            </a:r>
            <a:r>
              <a:rPr lang="en-GB" dirty="0">
                <a:solidFill>
                  <a:srgbClr val="1D4F91"/>
                </a:solidFill>
                <a:ea typeface="+mj-lt"/>
                <a:cs typeface="+mj-lt"/>
              </a:rPr>
              <a:t> – Limited Release</a:t>
            </a:r>
            <a:endParaRPr lang="en-GB">
              <a:solidFill>
                <a:schemeClr val="tx2"/>
              </a:solidFill>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1323439"/>
          </a:xfrm>
          <a:prstGeom prst="rect">
            <a:avLst/>
          </a:prstGeom>
        </p:spPr>
        <p:txBody>
          <a:bodyPr wrap="square" lIns="91440" tIns="45720" rIns="91440" bIns="45720" anchor="t">
            <a:spAutoFit/>
          </a:bodyPr>
          <a:lstStyle/>
          <a:p>
            <a:r>
              <a:rPr lang="en-GB" sz="1600" b="1"/>
              <a:t>Customer need: </a:t>
            </a:r>
          </a:p>
          <a:p>
            <a:r>
              <a:rPr lang="en-GB" sz="1600"/>
              <a:t>When facing an irregularity or an issue in the output of a CAIS or DA360 workflow, customers need to complete the lifecycle of data validation and be able to assign subsets of data based on criteria to specific individuals or teams to take action on to resolve.</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429158"/>
            <a:ext cx="7165898" cy="830997"/>
          </a:xfrm>
          <a:prstGeom prst="rect">
            <a:avLst/>
          </a:prstGeom>
        </p:spPr>
        <p:txBody>
          <a:bodyPr wrap="square" lIns="91440" tIns="45720" rIns="91440" bIns="45720" anchor="t">
            <a:spAutoFit/>
          </a:bodyPr>
          <a:lstStyle/>
          <a:p>
            <a:r>
              <a:rPr lang="en-GB" sz="1600" b="1"/>
              <a:t>Elevator pitch: </a:t>
            </a:r>
          </a:p>
          <a:p>
            <a:r>
              <a:rPr lang="en-GB" sz="1600"/>
              <a:t>A lightweight out of the box approach to issue management to help with data quality management issue resolution and tracking of submission data.</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GB" sz="1500">
                <a:solidFill>
                  <a:schemeClr val="bg1"/>
                </a:solidFill>
              </a:rPr>
              <a:t>A new dataset type</a:t>
            </a:r>
            <a:endParaRPr lang="en-GB" sz="1500">
              <a:solidFill>
                <a:schemeClr val="bg1"/>
              </a:solidFill>
              <a:cs typeface="Arial"/>
            </a:endParaRPr>
          </a:p>
          <a:p>
            <a:pPr marL="285750" indent="-285750">
              <a:spcBef>
                <a:spcPts val="100"/>
              </a:spcBef>
              <a:spcAft>
                <a:spcPts val="200"/>
              </a:spcAft>
              <a:buFont typeface="Arial" panose="020B0604020202020204" pitchFamily="34" charset="0"/>
              <a:buChar char="•"/>
            </a:pPr>
            <a:r>
              <a:rPr lang="en-GB" sz="1500">
                <a:solidFill>
                  <a:schemeClr val="bg1"/>
                </a:solidFill>
                <a:cs typeface="Arial"/>
              </a:rPr>
              <a:t>The ability to create persistent datasets </a:t>
            </a:r>
          </a:p>
          <a:p>
            <a:pPr marL="285750" indent="-285750">
              <a:spcBef>
                <a:spcPts val="100"/>
              </a:spcBef>
              <a:spcAft>
                <a:spcPts val="200"/>
              </a:spcAft>
              <a:buFont typeface="Arial" panose="020B0604020202020204" pitchFamily="34" charset="0"/>
              <a:buChar char="•"/>
            </a:pPr>
            <a:r>
              <a:rPr lang="en-GB" sz="1500">
                <a:solidFill>
                  <a:schemeClr val="bg1"/>
                </a:solidFill>
                <a:cs typeface="Arial"/>
              </a:rPr>
              <a:t>The ability to add additional tracking attributes</a:t>
            </a:r>
          </a:p>
          <a:p>
            <a:pPr marL="285750" indent="-285750">
              <a:spcBef>
                <a:spcPts val="100"/>
              </a:spcBef>
              <a:spcAft>
                <a:spcPts val="200"/>
              </a:spcAft>
              <a:buFont typeface="Arial" panose="020B0604020202020204" pitchFamily="34" charset="0"/>
              <a:buChar char="•"/>
            </a:pPr>
            <a:r>
              <a:rPr lang="en-GB" sz="1500">
                <a:solidFill>
                  <a:schemeClr val="bg1"/>
                </a:solidFill>
                <a:ea typeface="+mn-lt"/>
                <a:cs typeface="+mn-lt"/>
              </a:rPr>
              <a:t>The ability to assign data quality issues to individuals for remediation</a:t>
            </a:r>
          </a:p>
          <a:p>
            <a:pPr marL="285750" indent="-285750">
              <a:spcBef>
                <a:spcPts val="100"/>
              </a:spcBef>
              <a:spcAft>
                <a:spcPts val="200"/>
              </a:spcAft>
              <a:buFont typeface="Arial" panose="020B0604020202020204" pitchFamily="34" charset="0"/>
              <a:buChar char="•"/>
            </a:pPr>
            <a:r>
              <a:rPr lang="en-GB" sz="1500">
                <a:solidFill>
                  <a:schemeClr val="bg1"/>
                </a:solidFill>
                <a:cs typeface="Arial"/>
              </a:rPr>
              <a:t>Basic queues and reporting</a:t>
            </a:r>
          </a:p>
          <a:p>
            <a:pPr marL="285750" indent="-285750">
              <a:spcBef>
                <a:spcPts val="400"/>
              </a:spcBef>
              <a:spcAft>
                <a:spcPts val="400"/>
              </a:spcAft>
              <a:buFont typeface="Arial" panose="020B0604020202020204" pitchFamily="34" charset="0"/>
              <a:buChar char="•"/>
            </a:pPr>
            <a:endParaRPr lang="en-GB">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3143869" y="410972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1600" b="1" kern="0">
                <a:solidFill>
                  <a:schemeClr val="accent4"/>
                </a:solidFill>
              </a:rPr>
              <a:t>Cooperation capabilities</a:t>
            </a:r>
            <a:endParaRPr lang="en-US" sz="1600">
              <a:solidFill>
                <a:schemeClr val="accent4"/>
              </a:solidFill>
              <a:cs typeface="Arial"/>
            </a:endParaRPr>
          </a:p>
          <a:p>
            <a:pPr algn="ctr" defTabSz="742950">
              <a:spcBef>
                <a:spcPts val="200"/>
              </a:spcBef>
              <a:spcAft>
                <a:spcPts val="200"/>
              </a:spcAft>
              <a:defRPr/>
            </a:pPr>
            <a:r>
              <a:rPr lang="en-GB" sz="1600" kern="0">
                <a:solidFill>
                  <a:schemeClr val="tx1"/>
                </a:solidFill>
              </a:rPr>
              <a:t>Basic work assignment to optimise team work on issue resolution</a:t>
            </a:r>
            <a:endParaRPr lang="en-GB" sz="1600">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5496285" y="4089772"/>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Improved tracking</a:t>
            </a:r>
            <a:endParaRPr lang="en-US">
              <a:solidFill>
                <a:schemeClr val="accent4"/>
              </a:solidFill>
              <a:cs typeface="Arial" panose="020B0604020202020204"/>
            </a:endParaRPr>
          </a:p>
          <a:p>
            <a:pPr algn="ctr" defTabSz="742950">
              <a:spcBef>
                <a:spcPts val="200"/>
              </a:spcBef>
              <a:spcAft>
                <a:spcPts val="200"/>
              </a:spcAft>
              <a:defRPr/>
            </a:pPr>
            <a:r>
              <a:rPr lang="en-GB" kern="0">
                <a:solidFill>
                  <a:schemeClr val="tx1"/>
                </a:solidFill>
              </a:rPr>
              <a:t>Issue action completion history</a:t>
            </a:r>
            <a:endParaRPr lang="en-GB">
              <a:solidFill>
                <a:schemeClr val="tx1"/>
              </a:solidFill>
              <a:cs typeface="Arial"/>
            </a:endParaRPr>
          </a:p>
        </p:txBody>
      </p:sp>
      <p:sp>
        <p:nvSpPr>
          <p:cNvPr id="26" name="Rectangle: Rounded Corners 25">
            <a:extLst>
              <a:ext uri="{FF2B5EF4-FFF2-40B4-BE49-F238E27FC236}">
                <a16:creationId xmlns:a16="http://schemas.microsoft.com/office/drawing/2014/main" id="{B7A1683A-B222-4BAC-98F6-487BEABD541A}"/>
              </a:ext>
            </a:extLst>
          </p:cNvPr>
          <p:cNvSpPr/>
          <p:nvPr/>
        </p:nvSpPr>
        <p:spPr>
          <a:xfrm>
            <a:off x="7848701" y="409974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Data issue resolution</a:t>
            </a:r>
            <a:endParaRPr lang="en-US">
              <a:solidFill>
                <a:schemeClr val="accent4"/>
              </a:solidFill>
            </a:endParaRPr>
          </a:p>
          <a:p>
            <a:pPr algn="ctr" defTabSz="742950">
              <a:spcBef>
                <a:spcPts val="200"/>
              </a:spcBef>
              <a:spcAft>
                <a:spcPts val="200"/>
              </a:spcAft>
              <a:defRPr/>
            </a:pPr>
            <a:r>
              <a:rPr lang="en-GB" kern="0">
                <a:solidFill>
                  <a:schemeClr val="tx1"/>
                </a:solidFill>
              </a:rPr>
              <a:t>Improved data quality cycles</a:t>
            </a:r>
            <a:endParaRPr lang="en-GB">
              <a:solidFill>
                <a:schemeClr val="tx1"/>
              </a:solidFill>
              <a:cs typeface="Arial"/>
            </a:endParaRPr>
          </a:p>
        </p:txBody>
      </p:sp>
      <p:sp>
        <p:nvSpPr>
          <p:cNvPr id="24" name="Rectangle 23">
            <a:extLst>
              <a:ext uri="{FF2B5EF4-FFF2-40B4-BE49-F238E27FC236}">
                <a16:creationId xmlns:a16="http://schemas.microsoft.com/office/drawing/2014/main" id="{538433B0-F770-47AC-9AD4-5672B075D4D2}"/>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624910D-E4D8-4223-808B-FAC7998528B9}"/>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3">
            <a:extLst>
              <a:ext uri="{FF2B5EF4-FFF2-40B4-BE49-F238E27FC236}">
                <a16:creationId xmlns:a16="http://schemas.microsoft.com/office/drawing/2014/main" id="{61301AA7-4ED6-412A-A53A-4B8DA87D5039}"/>
              </a:ext>
            </a:extLst>
          </p:cNvPr>
          <p:cNvGraphicFramePr>
            <a:graphicFrameLocks noGrp="1"/>
          </p:cNvGraphicFramePr>
          <p:nvPr>
            <p:extLst>
              <p:ext uri="{D42A27DB-BD31-4B8C-83A1-F6EECF244321}">
                <p14:modId xmlns:p14="http://schemas.microsoft.com/office/powerpoint/2010/main" val="289625286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pic>
        <p:nvPicPr>
          <p:cNvPr id="1026" name="Picture 2" descr="Limited Release Stamp On White Background Stock Illustration - Illustration  of members, white: 99834902">
            <a:extLst>
              <a:ext uri="{FF2B5EF4-FFF2-40B4-BE49-F238E27FC236}">
                <a16:creationId xmlns:a16="http://schemas.microsoft.com/office/drawing/2014/main" id="{ADBD6A70-0DED-49E4-B44C-1C49018D54F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715743">
            <a:off x="27402" y="4430914"/>
            <a:ext cx="3022847" cy="120913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21E34AF8-B012-474E-8CD9-2AB303DBCEDB}"/>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1211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P spid="26" grpId="0" animBg="1"/>
      <p:bldP spid="2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689F-0F56-4737-990B-A5C46A2E9BB3}"/>
              </a:ext>
            </a:extLst>
          </p:cNvPr>
          <p:cNvSpPr>
            <a:spLocks noGrp="1"/>
          </p:cNvSpPr>
          <p:nvPr>
            <p:ph type="title"/>
          </p:nvPr>
        </p:nvSpPr>
        <p:spPr>
          <a:xfrm>
            <a:off x="1499976" y="2661139"/>
            <a:ext cx="6704224" cy="914400"/>
          </a:xfrm>
        </p:spPr>
        <p:txBody>
          <a:bodyPr/>
          <a:lstStyle/>
          <a:p>
            <a:r>
              <a:rPr lang="en-GB"/>
              <a:t>Q1'FY22</a:t>
            </a:r>
          </a:p>
        </p:txBody>
      </p:sp>
      <p:cxnSp>
        <p:nvCxnSpPr>
          <p:cNvPr id="6" name="Straight Connector 5">
            <a:extLst>
              <a:ext uri="{FF2B5EF4-FFF2-40B4-BE49-F238E27FC236}">
                <a16:creationId xmlns:a16="http://schemas.microsoft.com/office/drawing/2014/main" id="{D00A7F2B-8922-46FB-931C-72D716C868DD}"/>
              </a:ext>
            </a:extLst>
          </p:cNvPr>
          <p:cNvCxnSpPr/>
          <p:nvPr/>
        </p:nvCxnSpPr>
        <p:spPr>
          <a:xfrm>
            <a:off x="423085" y="3956014"/>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F44F0B0C-1FD2-437A-AF24-2A628BABB5F4}"/>
              </a:ext>
            </a:extLst>
          </p:cNvPr>
          <p:cNvCxnSpPr/>
          <p:nvPr/>
        </p:nvCxnSpPr>
        <p:spPr>
          <a:xfrm>
            <a:off x="423086" y="2391266"/>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 name="Rectangle 3">
            <a:extLst>
              <a:ext uri="{FF2B5EF4-FFF2-40B4-BE49-F238E27FC236}">
                <a16:creationId xmlns:a16="http://schemas.microsoft.com/office/drawing/2014/main" id="{9AF3CA1D-5751-433B-9130-8DB8CA96213F}"/>
              </a:ext>
            </a:extLst>
          </p:cNvPr>
          <p:cNvSpPr/>
          <p:nvPr/>
        </p:nvSpPr>
        <p:spPr>
          <a:xfrm>
            <a:off x="1455062" y="3298926"/>
            <a:ext cx="5429692" cy="369332"/>
          </a:xfrm>
          <a:prstGeom prst="rect">
            <a:avLst/>
          </a:prstGeom>
        </p:spPr>
        <p:txBody>
          <a:bodyPr wrap="none">
            <a:spAutoFit/>
          </a:bodyPr>
          <a:lstStyle/>
          <a:p>
            <a:r>
              <a:rPr lang="en-GB">
                <a:solidFill>
                  <a:schemeClr val="bg1"/>
                </a:solidFill>
              </a:rPr>
              <a:t>Enhancements subject to development and change</a:t>
            </a:r>
          </a:p>
        </p:txBody>
      </p:sp>
      <p:pic>
        <p:nvPicPr>
          <p:cNvPr id="8" name="Picture 7">
            <a:extLst>
              <a:ext uri="{FF2B5EF4-FFF2-40B4-BE49-F238E27FC236}">
                <a16:creationId xmlns:a16="http://schemas.microsoft.com/office/drawing/2014/main" id="{81D16A1A-B947-430F-A7AF-B2534EB43E9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385237" y="2649956"/>
            <a:ext cx="1047368" cy="1047368"/>
          </a:xfrm>
          <a:prstGeom prst="rect">
            <a:avLst/>
          </a:prstGeom>
        </p:spPr>
      </p:pic>
    </p:spTree>
    <p:extLst>
      <p:ext uri="{BB962C8B-B14F-4D97-AF65-F5344CB8AC3E}">
        <p14:creationId xmlns:p14="http://schemas.microsoft.com/office/powerpoint/2010/main" val="4090426658"/>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US">
                <a:ea typeface="+mj-lt"/>
                <a:cs typeface="+mj-lt"/>
              </a:rPr>
              <a:t>Improvements to SCV capabilities</a:t>
            </a:r>
          </a:p>
          <a:p>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US" sz="1600">
                <a:cs typeface="Arial"/>
              </a:rPr>
              <a:t>Faster and easier implementation of the Single Customer View solution in a way that is flexible yet remains robust</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1077218"/>
          </a:xfrm>
          <a:prstGeom prst="rect">
            <a:avLst/>
          </a:prstGeom>
        </p:spPr>
        <p:txBody>
          <a:bodyPr wrap="square" lIns="91440" tIns="45720" rIns="91440" bIns="45720" anchor="t">
            <a:spAutoFit/>
          </a:bodyPr>
          <a:lstStyle/>
          <a:p>
            <a:r>
              <a:rPr lang="en-GB" sz="1600" b="1"/>
              <a:t>Elevator pitch: </a:t>
            </a:r>
          </a:p>
          <a:p>
            <a:r>
              <a:rPr lang="en-US" sz="1600">
                <a:ea typeface="+mn-lt"/>
                <a:cs typeface="+mn-lt"/>
              </a:rPr>
              <a:t>Improvements to the way Data Studio is deployed for creating a Single Customer View, which are more flexible, scalable and compelling differentiators in the market</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171450" indent="-171450">
              <a:buFont typeface="Arial"/>
              <a:buChar char="•"/>
            </a:pPr>
            <a:r>
              <a:rPr lang="en-GB" sz="1500">
                <a:solidFill>
                  <a:schemeClr val="bg1"/>
                </a:solidFill>
                <a:cs typeface="Arial" panose="020B0604020202020204"/>
              </a:rPr>
              <a:t>Allow company tagging to enable matching on company elements.</a:t>
            </a:r>
          </a:p>
          <a:p>
            <a:pPr marL="171450" indent="-171450">
              <a:buFont typeface="Arial"/>
              <a:buChar char="•"/>
            </a:pPr>
            <a:r>
              <a:rPr lang="en-GB" sz="1500">
                <a:solidFill>
                  <a:schemeClr val="bg1"/>
                </a:solidFill>
                <a:ea typeface="+mn-lt"/>
                <a:cs typeface="+mn-lt"/>
              </a:rPr>
              <a:t>Simplify installation of remote find duplicates instance </a:t>
            </a:r>
          </a:p>
          <a:p>
            <a:pPr marL="171450" indent="-171450">
              <a:buFont typeface="Arial"/>
              <a:buChar char="•"/>
            </a:pPr>
            <a:r>
              <a:rPr lang="en-US" sz="1500">
                <a:solidFill>
                  <a:schemeClr val="bg1"/>
                </a:solidFill>
                <a:cs typeface="Arial" panose="020B0604020202020204"/>
              </a:rPr>
              <a:t>Ability to change Standardize server &amp; port </a:t>
            </a:r>
            <a:endParaRPr lang="en-GB" sz="1500">
              <a:solidFill>
                <a:schemeClr val="bg1"/>
              </a:solidFill>
              <a:ea typeface="+mn-lt"/>
              <a:cs typeface="+mn-lt"/>
            </a:endParaRPr>
          </a:p>
          <a:p>
            <a:pPr marL="171450" indent="-171450">
              <a:buFont typeface="Arial"/>
              <a:buChar char="•"/>
            </a:pPr>
            <a:r>
              <a:rPr lang="en-GB" sz="1500">
                <a:solidFill>
                  <a:schemeClr val="bg1"/>
                </a:solidFill>
                <a:cs typeface="Arial" panose="020B0604020202020204"/>
              </a:rPr>
              <a:t>New comparators for Find Duplicates - Numeric and Date ranges</a:t>
            </a:r>
          </a:p>
          <a:p>
            <a:endParaRPr lang="en-GB" sz="1500">
              <a:solidFill>
                <a:schemeClr val="bg1"/>
              </a:solidFill>
              <a:cs typeface="Arial" panose="020B0604020202020204"/>
            </a:endParaRPr>
          </a:p>
          <a:p>
            <a:endParaRPr lang="en-GB" sz="1500">
              <a:solidFill>
                <a:schemeClr val="bg1"/>
              </a:solidFill>
              <a:cs typeface="Arial" panose="020B0604020202020204"/>
            </a:endParaRPr>
          </a:p>
          <a:p>
            <a:endParaRPr lang="en-GB" sz="1200">
              <a:solidFill>
                <a:schemeClr val="bg1"/>
              </a:solidFill>
              <a:cs typeface="Arial" panose="020B0604020202020204"/>
            </a:endParaRPr>
          </a:p>
          <a:p>
            <a:endParaRPr lang="en-GB" sz="2000" b="1">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3734532"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Faster Deployment</a:t>
            </a:r>
          </a:p>
          <a:p>
            <a:pPr algn="ctr" defTabSz="742950">
              <a:spcBef>
                <a:spcPts val="200"/>
              </a:spcBef>
              <a:spcAft>
                <a:spcPts val="200"/>
              </a:spcAft>
              <a:defRPr/>
            </a:pPr>
            <a:r>
              <a:rPr lang="en-GB" kern="0">
                <a:solidFill>
                  <a:schemeClr val="tx1"/>
                </a:solidFill>
                <a:cs typeface="Arial"/>
              </a:rPr>
              <a:t>Easier and faster implementation</a:t>
            </a:r>
            <a:endParaRPr lang="en-GB" b="1" kern="0">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6086948"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Compatibility </a:t>
            </a:r>
            <a:r>
              <a:rPr lang="en-GB" kern="0">
                <a:solidFill>
                  <a:schemeClr val="tx1"/>
                </a:solidFill>
              </a:rPr>
              <a:t>with client’s usage preference</a:t>
            </a:r>
            <a:endParaRPr lang="en-GB" kern="0">
              <a:solidFill>
                <a:schemeClr val="tx1"/>
              </a:solidFill>
              <a:cs typeface="Arial"/>
            </a:endParaRPr>
          </a:p>
        </p:txBody>
      </p:sp>
      <p:sp>
        <p:nvSpPr>
          <p:cNvPr id="24" name="Rectangle 23">
            <a:extLst>
              <a:ext uri="{FF2B5EF4-FFF2-40B4-BE49-F238E27FC236}">
                <a16:creationId xmlns:a16="http://schemas.microsoft.com/office/drawing/2014/main" id="{538433B0-F770-47AC-9AD4-5672B075D4D2}"/>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624910D-E4D8-4223-808B-FAC7998528B9}"/>
              </a:ext>
            </a:extLst>
          </p:cNvPr>
          <p:cNvSpPr/>
          <p:nvPr/>
        </p:nvSpPr>
        <p:spPr>
          <a:xfrm>
            <a:off x="6546683" y="6372480"/>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3">
            <a:extLst>
              <a:ext uri="{FF2B5EF4-FFF2-40B4-BE49-F238E27FC236}">
                <a16:creationId xmlns:a16="http://schemas.microsoft.com/office/drawing/2014/main" id="{51ABEFE9-71C5-4741-8CA7-C2970672C0A6}"/>
              </a:ext>
            </a:extLst>
          </p:cNvPr>
          <p:cNvGraphicFramePr>
            <a:graphicFrameLocks noGrp="1"/>
          </p:cNvGraphicFramePr>
          <p:nvPr>
            <p:extLst>
              <p:ext uri="{D42A27DB-BD31-4B8C-83A1-F6EECF244321}">
                <p14:modId xmlns:p14="http://schemas.microsoft.com/office/powerpoint/2010/main" val="2752312167"/>
              </p:ext>
            </p:extLst>
          </p:nvPr>
        </p:nvGraphicFramePr>
        <p:xfrm>
          <a:off x="4662000" y="6386400"/>
          <a:ext cx="2842960"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2547751470"/>
                    </a:ext>
                  </a:extLst>
                </a:gridCol>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 name="Rectangle 1">
            <a:extLst>
              <a:ext uri="{FF2B5EF4-FFF2-40B4-BE49-F238E27FC236}">
                <a16:creationId xmlns:a16="http://schemas.microsoft.com/office/drawing/2014/main" id="{C599D66E-48B1-4C4A-ABE7-D1EA8A78BD44}"/>
              </a:ext>
            </a:extLst>
          </p:cNvPr>
          <p:cNvSpPr/>
          <p:nvPr/>
        </p:nvSpPr>
        <p:spPr>
          <a:xfrm>
            <a:off x="4548852" y="6372480"/>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522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US">
                <a:ea typeface="+mj-lt"/>
                <a:cs typeface="+mj-lt"/>
              </a:rPr>
              <a:t>Improvements to DA360/CAIS capabilities</a:t>
            </a:r>
          </a:p>
          <a:p>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GB" sz="1600"/>
              <a:t>Parity with Pandora to encourage existing customers to switch to Data Studio as well new functionality that allows fast solution building in Data Studio </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830997"/>
          </a:xfrm>
          <a:prstGeom prst="rect">
            <a:avLst/>
          </a:prstGeom>
        </p:spPr>
        <p:txBody>
          <a:bodyPr wrap="square" lIns="91440" tIns="45720" rIns="91440" bIns="45720" anchor="t">
            <a:spAutoFit/>
          </a:bodyPr>
          <a:lstStyle/>
          <a:p>
            <a:r>
              <a:rPr lang="en-GB" sz="1600" b="1"/>
              <a:t>Elevator pitch: </a:t>
            </a:r>
          </a:p>
          <a:p>
            <a:r>
              <a:rPr lang="en-GB" sz="1600"/>
              <a:t>A large portion of development work is dedicated to continuous improvement of the product to remain relevant, contemporary and desirable.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Dependency Analysis</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Validation Rule Groups - Expand functionality</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Charts -In-step grouping and aggregating</a:t>
            </a:r>
          </a:p>
          <a:p>
            <a:pPr marL="285750" indent="-285750">
              <a:spcBef>
                <a:spcPts val="100"/>
              </a:spcBef>
              <a:spcAft>
                <a:spcPts val="200"/>
              </a:spcAft>
              <a:buFont typeface="Arial" panose="020B0604020202020204" pitchFamily="34" charset="0"/>
              <a:buChar char="•"/>
            </a:pPr>
            <a:r>
              <a:rPr lang="en-US" sz="1500">
                <a:solidFill>
                  <a:schemeClr val="bg1"/>
                </a:solidFill>
                <a:cs typeface="Arial"/>
              </a:rPr>
              <a:t>Complex IF then Else handling improvement</a:t>
            </a:r>
            <a:endParaRPr lang="en-GB" sz="1500">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20" name="Rectangle 19">
            <a:extLst>
              <a:ext uri="{FF2B5EF4-FFF2-40B4-BE49-F238E27FC236}">
                <a16:creationId xmlns:a16="http://schemas.microsoft.com/office/drawing/2014/main" id="{D6B88733-73F2-44C6-84AF-045E96B05E3D}"/>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74DE8389-B883-4D4F-8D68-500D56874E27}"/>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28B3C899-EAFF-4CE4-B4EE-CD22BA36FE66}"/>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3" name="Rectangle: Rounded Corners 22">
            <a:extLst>
              <a:ext uri="{FF2B5EF4-FFF2-40B4-BE49-F238E27FC236}">
                <a16:creationId xmlns:a16="http://schemas.microsoft.com/office/drawing/2014/main" id="{DB4A2B3A-A9B0-4600-B7A6-3D98B0B0AF1D}"/>
              </a:ext>
            </a:extLst>
          </p:cNvPr>
          <p:cNvSpPr/>
          <p:nvPr/>
        </p:nvSpPr>
        <p:spPr>
          <a:xfrm>
            <a:off x="56967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Ease of Use</a:t>
            </a:r>
          </a:p>
          <a:p>
            <a:pPr algn="ctr" defTabSz="742950">
              <a:spcBef>
                <a:spcPts val="200"/>
              </a:spcBef>
              <a:spcAft>
                <a:spcPts val="200"/>
              </a:spcAft>
              <a:defRPr/>
            </a:pPr>
            <a:r>
              <a:rPr lang="en-GB" kern="0">
                <a:solidFill>
                  <a:schemeClr val="tx1"/>
                </a:solidFill>
                <a:cs typeface="Arial"/>
              </a:rPr>
              <a:t>Intuitive and easy to understand UI</a:t>
            </a:r>
          </a:p>
        </p:txBody>
      </p:sp>
      <p:sp>
        <p:nvSpPr>
          <p:cNvPr id="26" name="Rectangle: Rounded Corners 25">
            <a:extLst>
              <a:ext uri="{FF2B5EF4-FFF2-40B4-BE49-F238E27FC236}">
                <a16:creationId xmlns:a16="http://schemas.microsoft.com/office/drawing/2014/main" id="{1F44C7E1-1AEF-4B44-9028-6273708FE65C}"/>
              </a:ext>
            </a:extLst>
          </p:cNvPr>
          <p:cNvSpPr/>
          <p:nvPr/>
        </p:nvSpPr>
        <p:spPr>
          <a:xfrm>
            <a:off x="2869529"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Faster ROI</a:t>
            </a:r>
          </a:p>
          <a:p>
            <a:pPr algn="ctr" defTabSz="742950">
              <a:spcBef>
                <a:spcPts val="200"/>
              </a:spcBef>
              <a:spcAft>
                <a:spcPts val="200"/>
              </a:spcAft>
              <a:defRPr/>
            </a:pPr>
            <a:r>
              <a:rPr lang="en-GB" kern="0">
                <a:solidFill>
                  <a:schemeClr val="tx1"/>
                </a:solidFill>
              </a:rPr>
              <a:t>Assist the client to get the job done quickly</a:t>
            </a:r>
            <a:endParaRPr lang="en-GB" kern="0">
              <a:solidFill>
                <a:schemeClr val="tx1"/>
              </a:solidFill>
              <a:cs typeface="Arial"/>
            </a:endParaRPr>
          </a:p>
        </p:txBody>
      </p:sp>
      <p:sp>
        <p:nvSpPr>
          <p:cNvPr id="27" name="Rectangle: Rounded Corners 26">
            <a:extLst>
              <a:ext uri="{FF2B5EF4-FFF2-40B4-BE49-F238E27FC236}">
                <a16:creationId xmlns:a16="http://schemas.microsoft.com/office/drawing/2014/main" id="{878EAB32-1D53-49E0-8701-00F1A63CA352}"/>
              </a:ext>
            </a:extLst>
          </p:cNvPr>
          <p:cNvSpPr/>
          <p:nvPr/>
        </p:nvSpPr>
        <p:spPr>
          <a:xfrm>
            <a:off x="516938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Flexibility</a:t>
            </a:r>
            <a:endParaRPr lang="en-US">
              <a:solidFill>
                <a:schemeClr val="accent4"/>
              </a:solidFill>
            </a:endParaRPr>
          </a:p>
          <a:p>
            <a:pPr algn="ctr" defTabSz="742950">
              <a:spcBef>
                <a:spcPts val="200"/>
              </a:spcBef>
              <a:spcAft>
                <a:spcPts val="200"/>
              </a:spcAft>
              <a:defRPr/>
            </a:pPr>
            <a:r>
              <a:rPr lang="en-GB" kern="0">
                <a:solidFill>
                  <a:schemeClr val="tx1"/>
                </a:solidFill>
              </a:rPr>
              <a:t>Allow the client to work in the way they prefer</a:t>
            </a:r>
            <a:endParaRPr lang="en-US">
              <a:solidFill>
                <a:schemeClr val="tx1"/>
              </a:solidFill>
              <a:cs typeface="Arial"/>
            </a:endParaRPr>
          </a:p>
        </p:txBody>
      </p:sp>
      <p:sp>
        <p:nvSpPr>
          <p:cNvPr id="28" name="Rectangle: Rounded Corners 27">
            <a:extLst>
              <a:ext uri="{FF2B5EF4-FFF2-40B4-BE49-F238E27FC236}">
                <a16:creationId xmlns:a16="http://schemas.microsoft.com/office/drawing/2014/main" id="{FCFDC8E1-FC68-465E-B69C-F7371FB207DA}"/>
              </a:ext>
            </a:extLst>
          </p:cNvPr>
          <p:cNvSpPr/>
          <p:nvPr/>
        </p:nvSpPr>
        <p:spPr>
          <a:xfrm>
            <a:off x="7489255"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Consistent</a:t>
            </a:r>
            <a:endParaRPr lang="en-US">
              <a:solidFill>
                <a:schemeClr val="accent4"/>
              </a:solidFill>
            </a:endParaRPr>
          </a:p>
          <a:p>
            <a:pPr algn="ctr" defTabSz="742950">
              <a:spcBef>
                <a:spcPts val="200"/>
              </a:spcBef>
              <a:spcAft>
                <a:spcPts val="200"/>
              </a:spcAft>
              <a:defRPr/>
            </a:pPr>
            <a:r>
              <a:rPr lang="en-GB" kern="0">
                <a:solidFill>
                  <a:schemeClr val="tx1"/>
                </a:solidFill>
              </a:rPr>
              <a:t>Give the client the expected results every time</a:t>
            </a:r>
            <a:endParaRPr lang="en-US">
              <a:solidFill>
                <a:schemeClr val="tx1"/>
              </a:solidFill>
              <a:cs typeface="Arial"/>
            </a:endParaRPr>
          </a:p>
        </p:txBody>
      </p:sp>
      <p:sp>
        <p:nvSpPr>
          <p:cNvPr id="30" name="Rectangle: Rounded Corners 29">
            <a:extLst>
              <a:ext uri="{FF2B5EF4-FFF2-40B4-BE49-F238E27FC236}">
                <a16:creationId xmlns:a16="http://schemas.microsoft.com/office/drawing/2014/main" id="{491A8FBA-CED0-462D-A278-01A029345F79}"/>
              </a:ext>
            </a:extLst>
          </p:cNvPr>
          <p:cNvSpPr/>
          <p:nvPr/>
        </p:nvSpPr>
        <p:spPr>
          <a:xfrm>
            <a:off x="9809126"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Reliable</a:t>
            </a:r>
            <a:endParaRPr lang="en-US">
              <a:solidFill>
                <a:schemeClr val="accent4"/>
              </a:solidFill>
            </a:endParaRPr>
          </a:p>
          <a:p>
            <a:pPr algn="ctr" defTabSz="742950">
              <a:spcBef>
                <a:spcPts val="200"/>
              </a:spcBef>
              <a:spcAft>
                <a:spcPts val="200"/>
              </a:spcAft>
              <a:defRPr/>
            </a:pPr>
            <a:r>
              <a:rPr lang="en-GB" kern="0">
                <a:solidFill>
                  <a:schemeClr val="tx1"/>
                </a:solidFill>
              </a:rPr>
              <a:t>Deliver the results to the client in an appropriately timely way</a:t>
            </a:r>
            <a:endParaRPr lang="en-US">
              <a:solidFill>
                <a:schemeClr val="tx1"/>
              </a:solidFill>
              <a:cs typeface="Arial"/>
            </a:endParaRPr>
          </a:p>
        </p:txBody>
      </p:sp>
      <p:sp>
        <p:nvSpPr>
          <p:cNvPr id="25" name="Rectangle 24">
            <a:extLst>
              <a:ext uri="{FF2B5EF4-FFF2-40B4-BE49-F238E27FC236}">
                <a16:creationId xmlns:a16="http://schemas.microsoft.com/office/drawing/2014/main" id="{5D0DD649-E638-47F6-9DCF-2DA3FDADB143}"/>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13D99871-9BEB-4D1C-A970-1F2ED4563B26}"/>
              </a:ext>
            </a:extLst>
          </p:cNvPr>
          <p:cNvSpPr/>
          <p:nvPr/>
        </p:nvSpPr>
        <p:spPr>
          <a:xfrm>
            <a:off x="6546683" y="6372480"/>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3" name="Table 32">
            <a:extLst>
              <a:ext uri="{FF2B5EF4-FFF2-40B4-BE49-F238E27FC236}">
                <a16:creationId xmlns:a16="http://schemas.microsoft.com/office/drawing/2014/main" id="{0285CF4D-5941-4171-B1A0-F06CC17B3B92}"/>
              </a:ext>
            </a:extLst>
          </p:cNvPr>
          <p:cNvGraphicFramePr>
            <a:graphicFrameLocks noGrp="1"/>
          </p:cNvGraphicFramePr>
          <p:nvPr>
            <p:extLst>
              <p:ext uri="{D42A27DB-BD31-4B8C-83A1-F6EECF244321}">
                <p14:modId xmlns:p14="http://schemas.microsoft.com/office/powerpoint/2010/main" val="3070835623"/>
              </p:ext>
            </p:extLst>
          </p:nvPr>
        </p:nvGraphicFramePr>
        <p:xfrm>
          <a:off x="4662000" y="6386400"/>
          <a:ext cx="2842960"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2547751470"/>
                    </a:ext>
                  </a:extLst>
                </a:gridCol>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34" name="Rectangle 33">
            <a:extLst>
              <a:ext uri="{FF2B5EF4-FFF2-40B4-BE49-F238E27FC236}">
                <a16:creationId xmlns:a16="http://schemas.microsoft.com/office/drawing/2014/main" id="{DD683266-F3B0-4976-A9D5-DEE28FB515D6}"/>
              </a:ext>
            </a:extLst>
          </p:cNvPr>
          <p:cNvSpPr/>
          <p:nvPr/>
        </p:nvSpPr>
        <p:spPr>
          <a:xfrm>
            <a:off x="4548852" y="6372480"/>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245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3"/>
                                        </p:tgtEl>
                                      </p:cBhvr>
                                    </p:animEffect>
                                    <p:animScale>
                                      <p:cBhvr>
                                        <p:cTn id="37" dur="250" autoRev="1" fill="hold"/>
                                        <p:tgtEl>
                                          <p:spTgt spid="23"/>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6"/>
                                        </p:tgtEl>
                                      </p:cBhvr>
                                    </p:animEffect>
                                    <p:animScale>
                                      <p:cBhvr>
                                        <p:cTn id="46" dur="250" autoRev="1" fill="hold"/>
                                        <p:tgtEl>
                                          <p:spTgt spid="26"/>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8"/>
                                        </p:tgtEl>
                                      </p:cBhvr>
                                    </p:animEffect>
                                    <p:animScale>
                                      <p:cBhvr>
                                        <p:cTn id="64" dur="250" autoRev="1" fill="hold"/>
                                        <p:tgtEl>
                                          <p:spTgt spid="28"/>
                                        </p:tgtEl>
                                      </p:cBhvr>
                                      <p:by x="105000" y="105000"/>
                                    </p:animScale>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5000"/>
                            </p:stCondLst>
                            <p:childTnLst>
                              <p:par>
                                <p:cTn id="71" presetID="26" presetClass="emph" presetSubtype="0" fill="hold" grpId="1" nodeType="afterEffect">
                                  <p:stCondLst>
                                    <p:cond delay="0"/>
                                  </p:stCondLst>
                                  <p:childTnLst>
                                    <p:animEffect transition="out" filter="fade">
                                      <p:cBhvr>
                                        <p:cTn id="72" dur="500" tmFilter="0, 0; .2, .5; .8, .5; 1, 0"/>
                                        <p:tgtEl>
                                          <p:spTgt spid="30"/>
                                        </p:tgtEl>
                                      </p:cBhvr>
                                    </p:animEffect>
                                    <p:animScale>
                                      <p:cBhvr>
                                        <p:cTn id="73"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3" grpId="0" animBg="1"/>
      <p:bldP spid="23" grpId="1" animBg="1"/>
      <p:bldP spid="26" grpId="0" animBg="1"/>
      <p:bldP spid="26" grpId="1" animBg="1"/>
      <p:bldP spid="27" grpId="0" animBg="1"/>
      <p:bldP spid="27" grpId="1" animBg="1"/>
      <p:bldP spid="28" grpId="0" animBg="1"/>
      <p:bldP spid="28" grpId="1" animBg="1"/>
      <p:bldP spid="30" grpId="0" animBg="1"/>
      <p:bldP spid="3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t>Instant access licensing</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1323439"/>
          </a:xfrm>
          <a:prstGeom prst="rect">
            <a:avLst/>
          </a:prstGeom>
        </p:spPr>
        <p:txBody>
          <a:bodyPr wrap="square" anchor="t">
            <a:spAutoFit/>
          </a:bodyPr>
          <a:lstStyle/>
          <a:p>
            <a:r>
              <a:rPr lang="en-GB" sz="1600" b="1"/>
              <a:t>Customer need: </a:t>
            </a:r>
          </a:p>
          <a:p>
            <a:r>
              <a:rPr lang="en-GB" sz="1600"/>
              <a:t>New Data Studio customers need quick access to their product, and renewing customers require continuity of service, to ensure quick and ongoing value. Current licensing methods are a barrier to this due to emailing codes, lost time waiting for replies, and licensing set up errors.</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799" y="2600501"/>
            <a:ext cx="7382372" cy="830997"/>
          </a:xfrm>
          <a:prstGeom prst="rect">
            <a:avLst/>
          </a:prstGeom>
        </p:spPr>
        <p:txBody>
          <a:bodyPr wrap="square" lIns="91440" tIns="45720" rIns="91440" bIns="45720" anchor="t">
            <a:spAutoFit/>
          </a:bodyPr>
          <a:lstStyle/>
          <a:p>
            <a:r>
              <a:rPr lang="en-GB" sz="1600" b="1"/>
              <a:t>Elevator pitch: </a:t>
            </a:r>
          </a:p>
          <a:p>
            <a:r>
              <a:rPr lang="en-GB" sz="1600"/>
              <a:t>Get up and running immediately with your new and renewing licences and get access to all your licencing information in the Self-Service Portal.</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sz="1300">
                <a:solidFill>
                  <a:schemeClr val="bg1"/>
                </a:solidFill>
              </a:rPr>
              <a:t>Instant access to SaaS-based licensing</a:t>
            </a:r>
            <a:endParaRPr lang="en-GB" sz="1300">
              <a:solidFill>
                <a:schemeClr val="bg1"/>
              </a:solidFill>
              <a:cs typeface="Arial"/>
            </a:endParaRPr>
          </a:p>
          <a:p>
            <a:pPr marL="285750" indent="-285750">
              <a:spcBef>
                <a:spcPts val="600"/>
              </a:spcBef>
              <a:spcAft>
                <a:spcPts val="600"/>
              </a:spcAft>
              <a:buFont typeface="Arial" panose="020B0604020202020204" pitchFamily="34" charset="0"/>
              <a:buChar char="•"/>
            </a:pPr>
            <a:r>
              <a:rPr lang="en-GB" sz="1300">
                <a:solidFill>
                  <a:schemeClr val="bg1"/>
                </a:solidFill>
              </a:rPr>
              <a:t>Licensing information available in Self-Service Portal for first time</a:t>
            </a:r>
            <a:endParaRPr lang="en-GB" sz="1300">
              <a:solidFill>
                <a:schemeClr val="bg1"/>
              </a:solidFill>
              <a:cs typeface="Arial"/>
            </a:endParaRPr>
          </a:p>
          <a:p>
            <a:pPr marL="285750" indent="-285750">
              <a:spcBef>
                <a:spcPts val="600"/>
              </a:spcBef>
              <a:spcAft>
                <a:spcPts val="600"/>
              </a:spcAft>
              <a:buFont typeface="Arial" panose="020B0604020202020204" pitchFamily="34" charset="0"/>
              <a:buChar char="•"/>
            </a:pPr>
            <a:r>
              <a:rPr lang="en-GB" sz="1300">
                <a:solidFill>
                  <a:schemeClr val="bg1"/>
                </a:solidFill>
              </a:rPr>
              <a:t>Product license expiry date updated at renewal without interruption</a:t>
            </a:r>
            <a:endParaRPr lang="en-GB" sz="1300">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sp>
        <p:nvSpPr>
          <p:cNvPr id="20" name="Rectangle: Rounded Corners 19">
            <a:extLst>
              <a:ext uri="{FF2B5EF4-FFF2-40B4-BE49-F238E27FC236}">
                <a16:creationId xmlns:a16="http://schemas.microsoft.com/office/drawing/2014/main" id="{C41B50D4-CF41-4320-8D1A-DF7E836DF4C6}"/>
              </a:ext>
            </a:extLst>
          </p:cNvPr>
          <p:cNvSpPr/>
          <p:nvPr/>
        </p:nvSpPr>
        <p:spPr>
          <a:xfrm>
            <a:off x="934541" y="4126140"/>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Instant access </a:t>
            </a:r>
            <a:br>
              <a:rPr lang="en-GB" b="1" kern="0"/>
            </a:br>
            <a:r>
              <a:rPr lang="en-GB" kern="0">
                <a:solidFill>
                  <a:schemeClr val="tx1"/>
                </a:solidFill>
              </a:rPr>
              <a:t>for customers</a:t>
            </a:r>
          </a:p>
        </p:txBody>
      </p:sp>
      <p:sp>
        <p:nvSpPr>
          <p:cNvPr id="21" name="Rectangle: Rounded Corners 20">
            <a:extLst>
              <a:ext uri="{FF2B5EF4-FFF2-40B4-BE49-F238E27FC236}">
                <a16:creationId xmlns:a16="http://schemas.microsoft.com/office/drawing/2014/main" id="{9178C68A-7A85-41C3-BA7E-5B5050C6EB98}"/>
              </a:ext>
            </a:extLst>
          </p:cNvPr>
          <p:cNvSpPr/>
          <p:nvPr/>
        </p:nvSpPr>
        <p:spPr>
          <a:xfrm>
            <a:off x="4455357" y="4106186"/>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defTabSz="742950">
              <a:spcBef>
                <a:spcPts val="200"/>
              </a:spcBef>
              <a:spcAft>
                <a:spcPts val="200"/>
              </a:spcAft>
              <a:defRPr/>
            </a:pPr>
            <a:r>
              <a:rPr lang="en-GB" b="1" kern="0">
                <a:solidFill>
                  <a:schemeClr val="accent4"/>
                </a:solidFill>
              </a:rPr>
              <a:t>Reduced Support</a:t>
            </a:r>
            <a:br>
              <a:rPr lang="en-GB" b="1" kern="0">
                <a:solidFill>
                  <a:schemeClr val="accent4"/>
                </a:solidFill>
              </a:rPr>
            </a:br>
            <a:r>
              <a:rPr lang="en-GB" kern="0">
                <a:solidFill>
                  <a:schemeClr val="tx1"/>
                </a:solidFill>
              </a:rPr>
              <a:t>burden for EDQ staff</a:t>
            </a:r>
          </a:p>
        </p:txBody>
      </p:sp>
      <p:sp>
        <p:nvSpPr>
          <p:cNvPr id="24" name="Rectangle: Rounded Corners 23">
            <a:extLst>
              <a:ext uri="{FF2B5EF4-FFF2-40B4-BE49-F238E27FC236}">
                <a16:creationId xmlns:a16="http://schemas.microsoft.com/office/drawing/2014/main" id="{7F4F0EAC-1E03-48A4-A61A-7B112FBF7F5B}"/>
              </a:ext>
            </a:extLst>
          </p:cNvPr>
          <p:cNvSpPr/>
          <p:nvPr/>
        </p:nvSpPr>
        <p:spPr>
          <a:xfrm>
            <a:off x="7976173" y="4106186"/>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Accurate reporting </a:t>
            </a:r>
            <a:br>
              <a:rPr lang="en-GB" b="1" kern="0"/>
            </a:br>
            <a:r>
              <a:rPr lang="en-GB" kern="0">
                <a:solidFill>
                  <a:schemeClr val="tx1"/>
                </a:solidFill>
              </a:rPr>
              <a:t>on what customers are licensed for, using</a:t>
            </a:r>
          </a:p>
        </p:txBody>
      </p:sp>
      <p:pic>
        <p:nvPicPr>
          <p:cNvPr id="5" name="Picture 4" descr="A picture containing food, light, drawing&#10;&#10;Description automatically generated">
            <a:extLst>
              <a:ext uri="{FF2B5EF4-FFF2-40B4-BE49-F238E27FC236}">
                <a16:creationId xmlns:a16="http://schemas.microsoft.com/office/drawing/2014/main" id="{F59A7F69-A287-4030-A311-E3F60F7B82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17">
            <a:extLst>
              <a:ext uri="{FF2B5EF4-FFF2-40B4-BE49-F238E27FC236}">
                <a16:creationId xmlns:a16="http://schemas.microsoft.com/office/drawing/2014/main" id="{3893F2F3-0825-4CB1-9540-F8CDDB4A226A}"/>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11727EA-3B3B-4258-BD42-AB07BE013090}"/>
              </a:ext>
            </a:extLst>
          </p:cNvPr>
          <p:cNvSpPr/>
          <p:nvPr/>
        </p:nvSpPr>
        <p:spPr>
          <a:xfrm>
            <a:off x="6546683" y="6372480"/>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1296A891-85E6-4617-AD5A-979E557DD6E2}"/>
              </a:ext>
            </a:extLst>
          </p:cNvPr>
          <p:cNvGraphicFramePr>
            <a:graphicFrameLocks noGrp="1"/>
          </p:cNvGraphicFramePr>
          <p:nvPr>
            <p:extLst>
              <p:ext uri="{D42A27DB-BD31-4B8C-83A1-F6EECF244321}">
                <p14:modId xmlns:p14="http://schemas.microsoft.com/office/powerpoint/2010/main" val="3070835623"/>
              </p:ext>
            </p:extLst>
          </p:nvPr>
        </p:nvGraphicFramePr>
        <p:xfrm>
          <a:off x="4662000" y="6386400"/>
          <a:ext cx="2842960"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2547751470"/>
                    </a:ext>
                  </a:extLst>
                </a:gridCol>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9A261DA1-310B-41F6-A7F3-9CB28C6C551F}"/>
              </a:ext>
            </a:extLst>
          </p:cNvPr>
          <p:cNvSpPr/>
          <p:nvPr/>
        </p:nvSpPr>
        <p:spPr>
          <a:xfrm>
            <a:off x="4548852" y="6372480"/>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942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0"/>
                                        </p:tgtEl>
                                      </p:cBhvr>
                                    </p:animEffect>
                                    <p:animScale>
                                      <p:cBhvr>
                                        <p:cTn id="37" dur="250" autoRev="1" fill="hold"/>
                                        <p:tgtEl>
                                          <p:spTgt spid="20"/>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1"/>
                                        </p:tgtEl>
                                      </p:cBhvr>
                                    </p:animEffect>
                                    <p:animScale>
                                      <p:cBhvr>
                                        <p:cTn id="46" dur="250" autoRev="1" fill="hold"/>
                                        <p:tgtEl>
                                          <p:spTgt spid="21"/>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4"/>
                                        </p:tgtEl>
                                      </p:cBhvr>
                                    </p:animEffect>
                                    <p:animScale>
                                      <p:cBhvr>
                                        <p:cTn id="55"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0" grpId="0" animBg="1"/>
      <p:bldP spid="20" grpId="1" animBg="1"/>
      <p:bldP spid="21" grpId="0" animBg="1"/>
      <p:bldP spid="21" grpId="1" animBg="1"/>
      <p:bldP spid="24" grpId="0" animBg="1"/>
      <p:bldP spid="2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sz="3200"/>
              <a:t>Smart Harmonization</a:t>
            </a: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13532" y="930423"/>
            <a:ext cx="7280200" cy="1077218"/>
          </a:xfrm>
          <a:prstGeom prst="rect">
            <a:avLst/>
          </a:prstGeom>
        </p:spPr>
        <p:txBody>
          <a:bodyPr wrap="square">
            <a:spAutoFit/>
          </a:bodyPr>
          <a:lstStyle/>
          <a:p>
            <a:r>
              <a:rPr lang="en-GB" sz="1600" b="1"/>
              <a:t>Customer need:</a:t>
            </a:r>
          </a:p>
          <a:p>
            <a:r>
              <a:rPr lang="en-GB" sz="1600" b="1"/>
              <a:t>When building a single customer view, it is not obvious how to optimally configure the harmonization step of the process with Machine Learning based Harmonization from the data.</a:t>
            </a:r>
          </a:p>
        </p:txBody>
      </p:sp>
      <p:sp>
        <p:nvSpPr>
          <p:cNvPr id="14" name="Rectangle 13">
            <a:extLst>
              <a:ext uri="{FF2B5EF4-FFF2-40B4-BE49-F238E27FC236}">
                <a16:creationId xmlns:a16="http://schemas.microsoft.com/office/drawing/2014/main" id="{7938C681-998A-4F12-B8D7-06BF36986F66}"/>
              </a:ext>
            </a:extLst>
          </p:cNvPr>
          <p:cNvSpPr/>
          <p:nvPr/>
        </p:nvSpPr>
        <p:spPr>
          <a:xfrm>
            <a:off x="413532" y="1972409"/>
            <a:ext cx="7165898" cy="1569660"/>
          </a:xfrm>
          <a:prstGeom prst="rect">
            <a:avLst/>
          </a:prstGeom>
        </p:spPr>
        <p:txBody>
          <a:bodyPr wrap="square" lIns="91440" tIns="45720" rIns="91440" bIns="45720" anchor="t">
            <a:spAutoFit/>
          </a:bodyPr>
          <a:lstStyle/>
          <a:p>
            <a:r>
              <a:rPr lang="en-GB" sz="1600" b="1"/>
              <a:t>Elevator pitch: </a:t>
            </a:r>
          </a:p>
          <a:p>
            <a:r>
              <a:rPr lang="en-US" sz="1600"/>
              <a:t>Similar to the suggested validation rules from profile results but more nuanced, giving the user a UI similar to that for Find Duplicates workbench matching rule tuning. Take a small cluster of records, perform manual survivorship column by column, and data studio will remember the choices and makes suggestions based on optimal combinations of selections.</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buFont typeface="Arial" panose="020B0604020202020204" pitchFamily="34" charset="0"/>
              <a:buChar char="•"/>
            </a:pPr>
            <a:r>
              <a:rPr lang="en-GB" sz="1300">
                <a:solidFill>
                  <a:schemeClr val="bg1"/>
                </a:solidFill>
              </a:rPr>
              <a:t>Machine learning training for survivorship</a:t>
            </a:r>
          </a:p>
          <a:p>
            <a:pPr marL="285750" indent="-285750">
              <a:buFont typeface="Arial" panose="020B0604020202020204" pitchFamily="34" charset="0"/>
              <a:buChar char="•"/>
            </a:pPr>
            <a:r>
              <a:rPr lang="en-GB" sz="1300">
                <a:solidFill>
                  <a:schemeClr val="bg1"/>
                </a:solidFill>
              </a:rPr>
              <a:t>Automated rule building</a:t>
            </a:r>
          </a:p>
          <a:p>
            <a:endParaRPr lang="en-GB" sz="2000" b="1">
              <a:solidFill>
                <a:schemeClr val="bg1"/>
              </a:solidFil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A4E51DC6-CA66-4CF0-B793-38E0D9664367}"/>
              </a:ext>
            </a:extLst>
          </p:cNvPr>
          <p:cNvSpPr/>
          <p:nvPr/>
        </p:nvSpPr>
        <p:spPr>
          <a:xfrm>
            <a:off x="6428338" y="4078812"/>
            <a:ext cx="2735330"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Auto Rule Building </a:t>
            </a:r>
            <a:endParaRPr lang="en-US">
              <a:solidFill>
                <a:schemeClr val="accent4"/>
              </a:solidFill>
            </a:endParaRPr>
          </a:p>
          <a:p>
            <a:pPr algn="ctr" defTabSz="742950">
              <a:spcBef>
                <a:spcPts val="200"/>
              </a:spcBef>
              <a:spcAft>
                <a:spcPts val="200"/>
              </a:spcAft>
              <a:defRPr/>
            </a:pPr>
            <a:r>
              <a:rPr lang="en-GB" kern="0">
                <a:solidFill>
                  <a:schemeClr val="tx1"/>
                </a:solidFill>
              </a:rPr>
              <a:t>Is accelerated leading to faster time to value</a:t>
            </a:r>
            <a:endParaRPr lang="en-GB">
              <a:solidFill>
                <a:schemeClr val="accent4"/>
              </a:solidFill>
            </a:endParaRPr>
          </a:p>
        </p:txBody>
      </p:sp>
      <p:sp>
        <p:nvSpPr>
          <p:cNvPr id="23" name="Rectangle: Rounded Corners 22">
            <a:extLst>
              <a:ext uri="{FF2B5EF4-FFF2-40B4-BE49-F238E27FC236}">
                <a16:creationId xmlns:a16="http://schemas.microsoft.com/office/drawing/2014/main" id="{D38FC0D6-DC44-4EA4-AA97-AD4D3204DD4B}"/>
              </a:ext>
            </a:extLst>
          </p:cNvPr>
          <p:cNvSpPr/>
          <p:nvPr/>
        </p:nvSpPr>
        <p:spPr>
          <a:xfrm>
            <a:off x="9322767" y="4076385"/>
            <a:ext cx="2735330"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Evolutionary</a:t>
            </a:r>
          </a:p>
          <a:p>
            <a:pPr algn="ctr" defTabSz="742950">
              <a:spcBef>
                <a:spcPts val="200"/>
              </a:spcBef>
              <a:spcAft>
                <a:spcPts val="200"/>
              </a:spcAft>
              <a:defRPr/>
            </a:pPr>
            <a:r>
              <a:rPr lang="en-GB" kern="0">
                <a:solidFill>
                  <a:schemeClr val="tx1"/>
                </a:solidFill>
              </a:rPr>
              <a:t>Harmonization rules can evolve as the data evolves</a:t>
            </a:r>
            <a:endParaRPr lang="en-GB" kern="0">
              <a:solidFill>
                <a:schemeClr val="tx1"/>
              </a:solidFill>
              <a:cs typeface="Arial"/>
            </a:endParaRPr>
          </a:p>
        </p:txBody>
      </p:sp>
      <p:pic>
        <p:nvPicPr>
          <p:cNvPr id="2050" name="Picture 2" descr="Overview - Experimental statistics - Eurostat">
            <a:extLst>
              <a:ext uri="{FF2B5EF4-FFF2-40B4-BE49-F238E27FC236}">
                <a16:creationId xmlns:a16="http://schemas.microsoft.com/office/drawing/2014/main" id="{FE065633-F33F-4F28-A5EF-8C625FE5813A}"/>
              </a:ext>
            </a:extLst>
          </p:cNvPr>
          <p:cNvPicPr>
            <a:picLocks noChangeAspect="1" noChangeArrowheads="1"/>
          </p:cNvPicPr>
          <p:nvPr/>
        </p:nvPicPr>
        <p:blipFill>
          <a:blip r:embed="rId4">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20058721">
            <a:off x="-121658" y="4263816"/>
            <a:ext cx="3525235" cy="117308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6249C0F8-30D0-4C5F-B385-EBCEBA1E0FB8}"/>
              </a:ext>
            </a:extLst>
          </p:cNvPr>
          <p:cNvSpPr/>
          <p:nvPr/>
        </p:nvSpPr>
        <p:spPr>
          <a:xfrm>
            <a:off x="3537574" y="4096274"/>
            <a:ext cx="2735330"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Improved quality of  Survivorship</a:t>
            </a:r>
            <a:endParaRPr lang="en-US">
              <a:solidFill>
                <a:schemeClr val="accent4"/>
              </a:solidFill>
            </a:endParaRPr>
          </a:p>
          <a:p>
            <a:pPr algn="ctr" defTabSz="742950">
              <a:spcBef>
                <a:spcPts val="200"/>
              </a:spcBef>
              <a:spcAft>
                <a:spcPts val="200"/>
              </a:spcAft>
              <a:defRPr/>
            </a:pPr>
            <a:r>
              <a:rPr lang="en-GB" kern="0">
                <a:solidFill>
                  <a:schemeClr val="tx1"/>
                </a:solidFill>
              </a:rPr>
              <a:t>Human decisions are combined with inference and automation</a:t>
            </a:r>
            <a:endParaRPr lang="en-GB">
              <a:solidFill>
                <a:schemeClr val="accent4"/>
              </a:solidFill>
            </a:endParaRPr>
          </a:p>
        </p:txBody>
      </p:sp>
      <p:sp>
        <p:nvSpPr>
          <p:cNvPr id="21" name="Rectangle 20">
            <a:extLst>
              <a:ext uri="{FF2B5EF4-FFF2-40B4-BE49-F238E27FC236}">
                <a16:creationId xmlns:a16="http://schemas.microsoft.com/office/drawing/2014/main" id="{597A2131-BA77-4B68-901A-CD2B5D29C5E0}"/>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33650BE9-F376-42CD-AE08-3272EA38B236}"/>
              </a:ext>
            </a:extLst>
          </p:cNvPr>
          <p:cNvSpPr/>
          <p:nvPr/>
        </p:nvSpPr>
        <p:spPr>
          <a:xfrm>
            <a:off x="6546683" y="6372480"/>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AA791DE6-2490-4CD9-A2C7-00CA08C55F9D}"/>
              </a:ext>
            </a:extLst>
          </p:cNvPr>
          <p:cNvGraphicFramePr>
            <a:graphicFrameLocks noGrp="1"/>
          </p:cNvGraphicFramePr>
          <p:nvPr>
            <p:extLst>
              <p:ext uri="{D42A27DB-BD31-4B8C-83A1-F6EECF244321}">
                <p14:modId xmlns:p14="http://schemas.microsoft.com/office/powerpoint/2010/main" val="3070835623"/>
              </p:ext>
            </p:extLst>
          </p:nvPr>
        </p:nvGraphicFramePr>
        <p:xfrm>
          <a:off x="4662000" y="6386400"/>
          <a:ext cx="2842960"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2547751470"/>
                    </a:ext>
                  </a:extLst>
                </a:gridCol>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5" name="Rectangle 24">
            <a:extLst>
              <a:ext uri="{FF2B5EF4-FFF2-40B4-BE49-F238E27FC236}">
                <a16:creationId xmlns:a16="http://schemas.microsoft.com/office/drawing/2014/main" id="{F330B5E2-03BB-43B6-ABE6-D8ECD87127FD}"/>
              </a:ext>
            </a:extLst>
          </p:cNvPr>
          <p:cNvSpPr/>
          <p:nvPr/>
        </p:nvSpPr>
        <p:spPr>
          <a:xfrm>
            <a:off x="4548852" y="6372480"/>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673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3"/>
                                        </p:tgtEl>
                                      </p:cBhvr>
                                    </p:animEffect>
                                    <p:animScale>
                                      <p:cBhvr>
                                        <p:cTn id="46" dur="250" autoRev="1" fill="hold"/>
                                        <p:tgtEl>
                                          <p:spTgt spid="23"/>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0"/>
                                        </p:tgtEl>
                                      </p:cBhvr>
                                    </p:animEffect>
                                    <p:animScale>
                                      <p:cBhvr>
                                        <p:cTn id="55"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3" grpId="0" animBg="1"/>
      <p:bldP spid="23" grpId="1" animBg="1"/>
      <p:bldP spid="20" grpId="0" animBg="1"/>
      <p:bldP spid="2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3A528F-419B-461C-8BAE-D9C3AA3AD894}"/>
              </a:ext>
            </a:extLst>
          </p:cNvPr>
          <p:cNvSpPr>
            <a:spLocks noGrp="1"/>
          </p:cNvSpPr>
          <p:nvPr>
            <p:ph type="title"/>
          </p:nvPr>
        </p:nvSpPr>
        <p:spPr/>
        <p:txBody>
          <a:bodyPr/>
          <a:lstStyle/>
          <a:p>
            <a:r>
              <a:rPr lang="en-GB" sz="3200"/>
              <a:t>Roadmap Disclaimer</a:t>
            </a:r>
          </a:p>
        </p:txBody>
      </p:sp>
      <p:sp>
        <p:nvSpPr>
          <p:cNvPr id="6" name="Content Placeholder 7">
            <a:extLst>
              <a:ext uri="{FF2B5EF4-FFF2-40B4-BE49-F238E27FC236}">
                <a16:creationId xmlns:a16="http://schemas.microsoft.com/office/drawing/2014/main" id="{A76AFCD9-2BB3-4F1E-B201-C7E25FD1F3F1}"/>
              </a:ext>
            </a:extLst>
          </p:cNvPr>
          <p:cNvSpPr>
            <a:spLocks noGrp="1"/>
          </p:cNvSpPr>
          <p:nvPr>
            <p:ph idx="1"/>
          </p:nvPr>
        </p:nvSpPr>
        <p:spPr>
          <a:xfrm>
            <a:off x="477600" y="1057275"/>
            <a:ext cx="8428351" cy="3600000"/>
          </a:xfrm>
        </p:spPr>
        <p:txBody>
          <a:bodyPr/>
          <a:lstStyle/>
          <a:p>
            <a:pPr>
              <a:buClr>
                <a:schemeClr val="accent1"/>
              </a:buClr>
            </a:pPr>
            <a:r>
              <a:rPr lang="en-GB" sz="1800" b="1"/>
              <a:t>Disclaimer "forward looking statements”</a:t>
            </a:r>
          </a:p>
          <a:p>
            <a:pPr marL="285750" indent="-285750">
              <a:buClr>
                <a:schemeClr val="accent1"/>
              </a:buClr>
              <a:buFont typeface="Arial" panose="020B0604020202020204" pitchFamily="34" charset="0"/>
              <a:buChar char="•"/>
            </a:pPr>
            <a:r>
              <a:rPr lang="en-GB" sz="1400"/>
              <a:t>Readers are cautioned not to place undue reliance on these forward-looking statements, which speak only as of their dates.</a:t>
            </a:r>
          </a:p>
          <a:p>
            <a:pPr marL="285750" indent="-285750">
              <a:buClr>
                <a:schemeClr val="accent1"/>
              </a:buClr>
              <a:buFont typeface="Arial" panose="020B0604020202020204" pitchFamily="34" charset="0"/>
              <a:buChar char="•"/>
            </a:pPr>
            <a:r>
              <a:rPr lang="en-GB" sz="1400"/>
              <a:t>Any statements contained in this document that are not historical facts are forward-looking statements. </a:t>
            </a:r>
          </a:p>
          <a:p>
            <a:pPr marL="285750" indent="-285750">
              <a:buClr>
                <a:schemeClr val="accent1"/>
              </a:buClr>
              <a:buFont typeface="Arial" panose="020B0604020202020204" pitchFamily="34" charset="0"/>
              <a:buChar char="•"/>
            </a:pPr>
            <a:r>
              <a:rPr lang="en-GB" sz="1400"/>
              <a:t>This document contains statements related to future business and future events or developments that may constitute forward-looking statements. </a:t>
            </a:r>
          </a:p>
          <a:p>
            <a:pPr marL="285750" indent="-285750">
              <a:buClr>
                <a:schemeClr val="accent1"/>
              </a:buClr>
              <a:buFont typeface="Arial" panose="020B0604020202020204" pitchFamily="34" charset="0"/>
              <a:buChar char="•"/>
            </a:pPr>
            <a:r>
              <a:rPr lang="en-GB" sz="1400"/>
              <a:t>These statements may be identified by words such as "expect," "look forward to," "anticipate" "intend," "plan," "believe," "seek," "estimate," "will," "project" or words of similar meaning. </a:t>
            </a:r>
          </a:p>
          <a:p>
            <a:pPr marL="285750" indent="-285750">
              <a:buClr>
                <a:schemeClr val="accent1"/>
              </a:buClr>
              <a:buFont typeface="Arial" panose="020B0604020202020204" pitchFamily="34" charset="0"/>
              <a:buChar char="•"/>
            </a:pPr>
            <a:r>
              <a:rPr lang="en-GB" sz="1400"/>
              <a:t>We may also make forward-looking statements in other documents, in presentations, in material delivered to partners, customers and in press releases. </a:t>
            </a:r>
          </a:p>
          <a:p>
            <a:pPr marL="285750" indent="-285750">
              <a:buClr>
                <a:schemeClr val="accent1"/>
              </a:buClr>
              <a:buFont typeface="Arial" panose="020B0604020202020204" pitchFamily="34" charset="0"/>
              <a:buChar char="•"/>
            </a:pPr>
            <a:r>
              <a:rPr lang="en-GB" sz="1400"/>
              <a:t>In addition, representatives may from time to time make oral forward-looking statements. Such statements are based on the current expectations and certain assumptions of EDQ management, of which some may be beyond EDQ’s control. </a:t>
            </a:r>
          </a:p>
          <a:p>
            <a:pPr marL="285750" indent="-285750">
              <a:buClr>
                <a:schemeClr val="accent1"/>
              </a:buClr>
              <a:buFont typeface="Arial" panose="020B0604020202020204" pitchFamily="34" charset="0"/>
              <a:buChar char="•"/>
            </a:pPr>
            <a:r>
              <a:rPr lang="en-GB" sz="1400"/>
              <a:t>These forward looking statements are subject to a number of risks, uncertainties and other factors. Should one or more uncertainties materialize, or should underlying expectations not occur or assumptions prove incorrect, actual performance or achievements around version and feature delivery by EDQ may (negatively or positively) vary materially from those described explicitly or implicitly in the relevant forward-looking statement. </a:t>
            </a:r>
          </a:p>
          <a:p>
            <a:pPr marL="285750" indent="-285750">
              <a:buClr>
                <a:schemeClr val="accent1"/>
              </a:buClr>
              <a:buFont typeface="Arial" panose="020B0604020202020204" pitchFamily="34" charset="0"/>
              <a:buChar char="•"/>
            </a:pPr>
            <a:r>
              <a:rPr lang="en-GB" sz="1400"/>
              <a:t>EDQ neither intends, nor assumes any obligation, to update or revise these forward-looking statements in light of developments which differ from those anticipated. </a:t>
            </a:r>
          </a:p>
        </p:txBody>
      </p:sp>
    </p:spTree>
    <p:extLst>
      <p:ext uri="{BB962C8B-B14F-4D97-AF65-F5344CB8AC3E}">
        <p14:creationId xmlns:p14="http://schemas.microsoft.com/office/powerpoint/2010/main" val="34724490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689F-0F56-4737-990B-A5C46A2E9BB3}"/>
              </a:ext>
            </a:extLst>
          </p:cNvPr>
          <p:cNvSpPr>
            <a:spLocks noGrp="1"/>
          </p:cNvSpPr>
          <p:nvPr>
            <p:ph type="title"/>
          </p:nvPr>
        </p:nvSpPr>
        <p:spPr>
          <a:xfrm>
            <a:off x="1499976" y="2661139"/>
            <a:ext cx="6704224" cy="914400"/>
          </a:xfrm>
        </p:spPr>
        <p:txBody>
          <a:bodyPr/>
          <a:lstStyle/>
          <a:p>
            <a:r>
              <a:rPr lang="en-GB"/>
              <a:t>Q2/Q3 'FY22</a:t>
            </a:r>
          </a:p>
        </p:txBody>
      </p:sp>
      <p:cxnSp>
        <p:nvCxnSpPr>
          <p:cNvPr id="6" name="Straight Connector 5">
            <a:extLst>
              <a:ext uri="{FF2B5EF4-FFF2-40B4-BE49-F238E27FC236}">
                <a16:creationId xmlns:a16="http://schemas.microsoft.com/office/drawing/2014/main" id="{D00A7F2B-8922-46FB-931C-72D716C868DD}"/>
              </a:ext>
            </a:extLst>
          </p:cNvPr>
          <p:cNvCxnSpPr/>
          <p:nvPr/>
        </p:nvCxnSpPr>
        <p:spPr>
          <a:xfrm>
            <a:off x="423085" y="3956014"/>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F44F0B0C-1FD2-437A-AF24-2A628BABB5F4}"/>
              </a:ext>
            </a:extLst>
          </p:cNvPr>
          <p:cNvCxnSpPr/>
          <p:nvPr/>
        </p:nvCxnSpPr>
        <p:spPr>
          <a:xfrm>
            <a:off x="423086" y="2391266"/>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 name="Rectangle 3">
            <a:extLst>
              <a:ext uri="{FF2B5EF4-FFF2-40B4-BE49-F238E27FC236}">
                <a16:creationId xmlns:a16="http://schemas.microsoft.com/office/drawing/2014/main" id="{9AF3CA1D-5751-433B-9130-8DB8CA96213F}"/>
              </a:ext>
            </a:extLst>
          </p:cNvPr>
          <p:cNvSpPr/>
          <p:nvPr/>
        </p:nvSpPr>
        <p:spPr>
          <a:xfrm>
            <a:off x="1455062" y="3298926"/>
            <a:ext cx="5429692" cy="369332"/>
          </a:xfrm>
          <a:prstGeom prst="rect">
            <a:avLst/>
          </a:prstGeom>
        </p:spPr>
        <p:txBody>
          <a:bodyPr wrap="none">
            <a:spAutoFit/>
          </a:bodyPr>
          <a:lstStyle/>
          <a:p>
            <a:r>
              <a:rPr lang="en-GB">
                <a:solidFill>
                  <a:schemeClr val="bg1"/>
                </a:solidFill>
              </a:rPr>
              <a:t>Enhancements subject to development and change</a:t>
            </a:r>
          </a:p>
        </p:txBody>
      </p:sp>
      <p:pic>
        <p:nvPicPr>
          <p:cNvPr id="8" name="Picture 7">
            <a:extLst>
              <a:ext uri="{FF2B5EF4-FFF2-40B4-BE49-F238E27FC236}">
                <a16:creationId xmlns:a16="http://schemas.microsoft.com/office/drawing/2014/main" id="{81D16A1A-B947-430F-A7AF-B2534EB43E9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385237" y="2649956"/>
            <a:ext cx="1047368" cy="1047368"/>
          </a:xfrm>
          <a:prstGeom prst="rect">
            <a:avLst/>
          </a:prstGeom>
        </p:spPr>
      </p:pic>
    </p:spTree>
    <p:extLst>
      <p:ext uri="{BB962C8B-B14F-4D97-AF65-F5344CB8AC3E}">
        <p14:creationId xmlns:p14="http://schemas.microsoft.com/office/powerpoint/2010/main" val="3878250157"/>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solidFill>
                  <a:srgbClr val="1D4F91"/>
                </a:solidFill>
              </a:rPr>
              <a:t>Improvements for scaling</a:t>
            </a:r>
            <a:r>
              <a:rPr lang="en-GB">
                <a:solidFill>
                  <a:schemeClr val="tx2"/>
                </a:solidFill>
              </a:rPr>
              <a:t> </a:t>
            </a:r>
            <a:endParaRPr lang="en-GB" sz="3200">
              <a:solidFill>
                <a:schemeClr val="tx2"/>
              </a:solidFil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1077218"/>
          </a:xfrm>
          <a:prstGeom prst="rect">
            <a:avLst/>
          </a:prstGeom>
        </p:spPr>
        <p:txBody>
          <a:bodyPr wrap="square" lIns="91440" tIns="45720" rIns="91440" bIns="45720" anchor="t">
            <a:spAutoFit/>
          </a:bodyPr>
          <a:lstStyle/>
          <a:p>
            <a:r>
              <a:rPr lang="en-GB" sz="1600" b="1"/>
              <a:t>Customer need: </a:t>
            </a:r>
          </a:p>
          <a:p>
            <a:r>
              <a:rPr lang="en-GB" sz="1600"/>
              <a:t>Clients need robust and reliable scaling, resilient and highly available solutions that continue to perform optimally, even at peak periods or in the event of single resource failure. </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1077218"/>
          </a:xfrm>
          <a:prstGeom prst="rect">
            <a:avLst/>
          </a:prstGeom>
        </p:spPr>
        <p:txBody>
          <a:bodyPr wrap="square" lIns="91440" tIns="45720" rIns="91440" bIns="45720" anchor="t">
            <a:spAutoFit/>
          </a:bodyPr>
          <a:lstStyle/>
          <a:p>
            <a:r>
              <a:rPr lang="en-GB" sz="1600" b="1"/>
              <a:t>Elevator pitch: </a:t>
            </a:r>
          </a:p>
          <a:p>
            <a:r>
              <a:rPr lang="en-GB" sz="1600"/>
              <a:t>Our validation services are reliable and trusted by customers to scale and meet the performance demands of modern organisations, data studio should be able to be installed and configured the same.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GB" sz="1300">
                <a:solidFill>
                  <a:schemeClr val="bg1"/>
                </a:solidFill>
              </a:rPr>
              <a:t>Parallel Find Duplicates Execution</a:t>
            </a:r>
          </a:p>
          <a:p>
            <a:pPr marL="285750" indent="-285750">
              <a:spcBef>
                <a:spcPts val="100"/>
              </a:spcBef>
              <a:spcAft>
                <a:spcPts val="200"/>
              </a:spcAft>
              <a:buFont typeface="Arial" panose="020B0604020202020204" pitchFamily="34" charset="0"/>
              <a:buChar char="•"/>
            </a:pPr>
            <a:r>
              <a:rPr lang="en-GB" sz="1300">
                <a:solidFill>
                  <a:schemeClr val="bg1"/>
                </a:solidFill>
              </a:rPr>
              <a:t>Distributed Processing </a:t>
            </a:r>
          </a:p>
          <a:p>
            <a:pPr marL="285750" indent="-285750">
              <a:spcBef>
                <a:spcPts val="100"/>
              </a:spcBef>
              <a:spcAft>
                <a:spcPts val="200"/>
              </a:spcAft>
              <a:buFont typeface="Arial" panose="020B0604020202020204" pitchFamily="34" charset="0"/>
              <a:buChar char="•"/>
            </a:pPr>
            <a:r>
              <a:rPr lang="en-GB" sz="1300">
                <a:solidFill>
                  <a:schemeClr val="bg1"/>
                </a:solidFill>
                <a:cs typeface="Arial"/>
              </a:rPr>
              <a:t>Shared Repository Database</a:t>
            </a:r>
          </a:p>
          <a:p>
            <a:pPr marL="285750" indent="-285750">
              <a:spcBef>
                <a:spcPts val="100"/>
              </a:spcBef>
              <a:spcAft>
                <a:spcPts val="200"/>
              </a:spcAft>
              <a:buFont typeface="Arial" panose="020B0604020202020204" pitchFamily="34" charset="0"/>
              <a:buChar char="•"/>
            </a:pPr>
            <a:r>
              <a:rPr lang="en-GB" sz="1300">
                <a:solidFill>
                  <a:schemeClr val="bg1"/>
                </a:solidFill>
                <a:cs typeface="Arial"/>
              </a:rPr>
              <a:t>Clustering of &gt;1 data Studio Engine</a:t>
            </a:r>
          </a:p>
          <a:p>
            <a:pPr marL="285750" indent="-285750">
              <a:spcBef>
                <a:spcPts val="100"/>
              </a:spcBef>
              <a:spcAft>
                <a:spcPts val="200"/>
              </a:spcAft>
              <a:buFont typeface="Arial" panose="020B0604020202020204" pitchFamily="34" charset="0"/>
              <a:buChar char="•"/>
            </a:pPr>
            <a:r>
              <a:rPr lang="en-GB" sz="1300">
                <a:solidFill>
                  <a:schemeClr val="bg1"/>
                </a:solidFill>
                <a:cs typeface="Arial"/>
              </a:rPr>
              <a:t>Scaling to support high volumes</a:t>
            </a:r>
          </a:p>
          <a:p>
            <a:pPr marL="285750" indent="-285750">
              <a:spcBef>
                <a:spcPts val="400"/>
              </a:spcBef>
              <a:spcAft>
                <a:spcPts val="400"/>
              </a:spcAft>
              <a:buFont typeface="Arial" panose="020B0604020202020204" pitchFamily="34" charset="0"/>
              <a:buChar char="•"/>
            </a:pPr>
            <a:endParaRPr lang="en-GB">
              <a:solidFill>
                <a:schemeClr val="bg1"/>
              </a:solidFil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1506041"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Personalisable configuration </a:t>
            </a:r>
            <a:endParaRPr lang="en-GB" b="1" kern="0">
              <a:solidFill>
                <a:schemeClr val="accent4"/>
              </a:solidFill>
              <a:cs typeface="Arial"/>
            </a:endParaRPr>
          </a:p>
          <a:p>
            <a:pPr algn="ctr" defTabSz="742950">
              <a:spcBef>
                <a:spcPts val="200"/>
              </a:spcBef>
              <a:spcAft>
                <a:spcPts val="200"/>
              </a:spcAft>
              <a:defRPr/>
            </a:pPr>
            <a:r>
              <a:rPr lang="en-GB" kern="0">
                <a:solidFill>
                  <a:schemeClr val="tx1"/>
                </a:solidFill>
              </a:rPr>
              <a:t>High available configuration options</a:t>
            </a:r>
            <a:endParaRPr lang="en-GB" kern="0">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3858457"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Scaling </a:t>
            </a:r>
            <a:endParaRPr lang="en-US">
              <a:solidFill>
                <a:schemeClr val="accent4"/>
              </a:solidFill>
            </a:endParaRPr>
          </a:p>
          <a:p>
            <a:pPr algn="ctr" defTabSz="742950">
              <a:spcBef>
                <a:spcPts val="200"/>
              </a:spcBef>
              <a:spcAft>
                <a:spcPts val="200"/>
              </a:spcAft>
              <a:defRPr/>
            </a:pPr>
            <a:r>
              <a:rPr lang="en-GB" kern="0">
                <a:solidFill>
                  <a:schemeClr val="tx1"/>
                </a:solidFill>
              </a:rPr>
              <a:t>for high volumes </a:t>
            </a:r>
            <a:endParaRPr lang="en-US">
              <a:solidFill>
                <a:schemeClr val="tx1"/>
              </a:solidFill>
              <a:cs typeface="Arial"/>
            </a:endParaRPr>
          </a:p>
        </p:txBody>
      </p:sp>
      <p:sp>
        <p:nvSpPr>
          <p:cNvPr id="26" name="Rectangle: Rounded Corners 25">
            <a:extLst>
              <a:ext uri="{FF2B5EF4-FFF2-40B4-BE49-F238E27FC236}">
                <a16:creationId xmlns:a16="http://schemas.microsoft.com/office/drawing/2014/main" id="{B7A1683A-B222-4BAC-98F6-487BEABD541A}"/>
              </a:ext>
            </a:extLst>
          </p:cNvPr>
          <p:cNvSpPr/>
          <p:nvPr/>
        </p:nvSpPr>
        <p:spPr>
          <a:xfrm>
            <a:off x="6210873" y="4116163"/>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Flexible support</a:t>
            </a:r>
            <a:endParaRPr lang="en-US">
              <a:solidFill>
                <a:schemeClr val="accent4"/>
              </a:solidFill>
            </a:endParaRPr>
          </a:p>
          <a:p>
            <a:pPr algn="ctr" defTabSz="742950">
              <a:spcBef>
                <a:spcPts val="200"/>
              </a:spcBef>
              <a:spcAft>
                <a:spcPts val="200"/>
              </a:spcAft>
              <a:defRPr/>
            </a:pPr>
            <a:r>
              <a:rPr lang="en-GB" kern="0">
                <a:solidFill>
                  <a:schemeClr val="tx1"/>
                </a:solidFill>
              </a:rPr>
              <a:t>Parallel Processing support</a:t>
            </a:r>
            <a:endParaRPr lang="en-US">
              <a:solidFill>
                <a:schemeClr val="tx1"/>
              </a:solidFill>
              <a:cs typeface="Arial"/>
            </a:endParaRPr>
          </a:p>
        </p:txBody>
      </p:sp>
      <p:graphicFrame>
        <p:nvGraphicFramePr>
          <p:cNvPr id="2" name="Table 1">
            <a:extLst>
              <a:ext uri="{FF2B5EF4-FFF2-40B4-BE49-F238E27FC236}">
                <a16:creationId xmlns:a16="http://schemas.microsoft.com/office/drawing/2014/main" id="{2DD011C6-82C2-48A6-AA7C-C725BEE76133}"/>
              </a:ext>
            </a:extLst>
          </p:cNvPr>
          <p:cNvGraphicFramePr>
            <a:graphicFrameLocks noGrp="1"/>
          </p:cNvGraphicFramePr>
          <p:nvPr>
            <p:extLst>
              <p:ext uri="{D42A27DB-BD31-4B8C-83A1-F6EECF244321}">
                <p14:modId xmlns:p14="http://schemas.microsoft.com/office/powerpoint/2010/main" val="3229402666"/>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4" name="Rectangle 3">
            <a:extLst>
              <a:ext uri="{FF2B5EF4-FFF2-40B4-BE49-F238E27FC236}">
                <a16:creationId xmlns:a16="http://schemas.microsoft.com/office/drawing/2014/main" id="{609E294C-E9E2-45EC-BD92-344D466CC21F}"/>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04F527F-2871-43BF-91F8-CEB93874FEE6}"/>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D41CB249-F975-4884-A1B3-2871075E5E89}"/>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052304B6-9B35-4D3C-A1D0-FA845A95092B}"/>
              </a:ext>
            </a:extLst>
          </p:cNvPr>
          <p:cNvGraphicFramePr>
            <a:graphicFrameLocks noGrp="1"/>
          </p:cNvGraphicFramePr>
          <p:nvPr>
            <p:extLst>
              <p:ext uri="{D42A27DB-BD31-4B8C-83A1-F6EECF244321}">
                <p14:modId xmlns:p14="http://schemas.microsoft.com/office/powerpoint/2010/main" val="4132600691"/>
              </p:ext>
            </p:extLst>
          </p:nvPr>
        </p:nvGraphicFramePr>
        <p:xfrm>
          <a:off x="3800100" y="6350865"/>
          <a:ext cx="3653628" cy="226696"/>
        </p:xfrm>
        <a:graphic>
          <a:graphicData uri="http://schemas.openxmlformats.org/drawingml/2006/table">
            <a:tbl>
              <a:tblPr firstRow="1" bandRow="1">
                <a:tableStyleId>{5C22544A-7EE6-4342-B048-85BDC9FD1C3A}</a:tableStyleId>
              </a:tblPr>
              <a:tblGrid>
                <a:gridCol w="905908">
                  <a:extLst>
                    <a:ext uri="{9D8B030D-6E8A-4147-A177-3AD203B41FA5}">
                      <a16:colId xmlns:a16="http://schemas.microsoft.com/office/drawing/2014/main" val="2547751470"/>
                    </a:ext>
                  </a:extLst>
                </a:gridCol>
                <a:gridCol w="905908">
                  <a:extLst>
                    <a:ext uri="{9D8B030D-6E8A-4147-A177-3AD203B41FA5}">
                      <a16:colId xmlns:a16="http://schemas.microsoft.com/office/drawing/2014/main" val="695339955"/>
                    </a:ext>
                  </a:extLst>
                </a:gridCol>
                <a:gridCol w="920906">
                  <a:extLst>
                    <a:ext uri="{9D8B030D-6E8A-4147-A177-3AD203B41FA5}">
                      <a16:colId xmlns:a16="http://schemas.microsoft.com/office/drawing/2014/main" val="144379900"/>
                    </a:ext>
                  </a:extLst>
                </a:gridCol>
                <a:gridCol w="920906">
                  <a:extLst>
                    <a:ext uri="{9D8B030D-6E8A-4147-A177-3AD203B41FA5}">
                      <a16:colId xmlns:a16="http://schemas.microsoft.com/office/drawing/2014/main" val="1163257652"/>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0AB92C0A-697D-47D7-88CC-8D16637C7294}"/>
              </a:ext>
            </a:extLst>
          </p:cNvPr>
          <p:cNvSpPr/>
          <p:nvPr/>
        </p:nvSpPr>
        <p:spPr>
          <a:xfrm>
            <a:off x="3608064" y="6347146"/>
            <a:ext cx="2923027" cy="226650"/>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379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P spid="26" grpId="0" animBg="1"/>
      <p:bldP spid="2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a:xfrm>
            <a:off x="467999" y="508984"/>
            <a:ext cx="11257200" cy="1007678"/>
          </a:xfrm>
        </p:spPr>
        <p:txBody>
          <a:bodyPr/>
          <a:lstStyle/>
          <a:p>
            <a:r>
              <a:rPr lang="en-GB"/>
              <a:t>Enhancements to packaged solutions</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1077218"/>
          </a:xfrm>
          <a:prstGeom prst="rect">
            <a:avLst/>
          </a:prstGeom>
        </p:spPr>
        <p:txBody>
          <a:bodyPr wrap="square" lIns="91440" tIns="45720" rIns="91440" bIns="45720" anchor="t">
            <a:spAutoFit/>
          </a:bodyPr>
          <a:lstStyle/>
          <a:p>
            <a:r>
              <a:rPr lang="en-GB" sz="1600" b="1"/>
              <a:t>Customer need: </a:t>
            </a:r>
          </a:p>
          <a:p>
            <a:r>
              <a:rPr lang="en-GB" sz="1600"/>
              <a:t>The ability to build data quality artefacts within an instance of Aperture Data Studio and then be able to deploy those to another Aperture Data Studio instance which supports the proposition of vertical packaged solutions. </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290889"/>
            <a:ext cx="7165898" cy="1077218"/>
          </a:xfrm>
          <a:prstGeom prst="rect">
            <a:avLst/>
          </a:prstGeom>
        </p:spPr>
        <p:txBody>
          <a:bodyPr wrap="square">
            <a:spAutoFit/>
          </a:bodyPr>
          <a:lstStyle/>
          <a:p>
            <a:r>
              <a:rPr lang="en-GB" sz="1600" b="1"/>
              <a:t>Elevator pitch: </a:t>
            </a:r>
          </a:p>
          <a:p>
            <a:r>
              <a:rPr lang="en-GB" sz="1600"/>
              <a:t>This minimises the amount of professional services required to deploy a generic solution and accelerates the speed with which clients can get up and running with repeatable solutions.</a:t>
            </a: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sz="1300">
                <a:solidFill>
                  <a:schemeClr val="bg1"/>
                </a:solidFill>
              </a:rPr>
              <a:t>Easiest to build </a:t>
            </a:r>
            <a:endParaRPr lang="en-GB" sz="1300">
              <a:solidFill>
                <a:schemeClr val="bg1"/>
              </a:solidFill>
              <a:cs typeface="Arial"/>
            </a:endParaRPr>
          </a:p>
          <a:p>
            <a:pPr marL="285750" indent="-285750">
              <a:spcBef>
                <a:spcPts val="600"/>
              </a:spcBef>
              <a:spcAft>
                <a:spcPts val="600"/>
              </a:spcAft>
              <a:buFont typeface="Arial" panose="020B0604020202020204" pitchFamily="34" charset="0"/>
              <a:buChar char="•"/>
            </a:pPr>
            <a:r>
              <a:rPr lang="en-GB" sz="1300">
                <a:solidFill>
                  <a:schemeClr val="bg1"/>
                </a:solidFill>
              </a:rPr>
              <a:t>CAIS, SCV in a box</a:t>
            </a:r>
            <a:endParaRPr lang="en-GB" sz="1300">
              <a:solidFill>
                <a:schemeClr val="bg1"/>
              </a:solidFill>
              <a:cs typeface="Arial"/>
            </a:endParaRPr>
          </a:p>
          <a:p>
            <a:pPr marL="285750" indent="-285750">
              <a:spcBef>
                <a:spcPts val="600"/>
              </a:spcBef>
              <a:spcAft>
                <a:spcPts val="600"/>
              </a:spcAft>
              <a:buFont typeface="Arial" panose="020B0604020202020204" pitchFamily="34" charset="0"/>
              <a:buChar char="•"/>
            </a:pPr>
            <a:r>
              <a:rPr lang="en-GB" sz="1300">
                <a:solidFill>
                  <a:schemeClr val="bg1"/>
                </a:solidFill>
              </a:rPr>
              <a:t>Access through backend, SDK</a:t>
            </a:r>
            <a:endParaRPr lang="en-GB" sz="1300">
              <a:solidFill>
                <a:schemeClr val="bg1"/>
              </a:solidFill>
              <a:cs typeface="Arial"/>
            </a:endParaRPr>
          </a:p>
          <a:p>
            <a:pPr marL="285750" indent="-285750">
              <a:spcBef>
                <a:spcPts val="600"/>
              </a:spcBef>
              <a:spcAft>
                <a:spcPts val="600"/>
              </a:spcAft>
              <a:buFont typeface="Arial" panose="020B0604020202020204" pitchFamily="34" charset="0"/>
              <a:buChar char="•"/>
            </a:pPr>
            <a:r>
              <a:rPr lang="en-GB" sz="1300">
                <a:solidFill>
                  <a:schemeClr val="bg1"/>
                </a:solidFill>
              </a:rPr>
              <a:t>SDK improvement to enable partners</a:t>
            </a:r>
            <a:endParaRPr lang="en-GB" sz="1300">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21" name="Rectangle: Rounded Corners 20">
            <a:extLst>
              <a:ext uri="{FF2B5EF4-FFF2-40B4-BE49-F238E27FC236}">
                <a16:creationId xmlns:a16="http://schemas.microsoft.com/office/drawing/2014/main" id="{50510A37-7B5B-4661-A606-E593DB2929C1}"/>
              </a:ext>
            </a:extLst>
          </p:cNvPr>
          <p:cNvSpPr/>
          <p:nvPr/>
        </p:nvSpPr>
        <p:spPr>
          <a:xfrm>
            <a:off x="1308907" y="4123521"/>
            <a:ext cx="9568906"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Reduces IT work</a:t>
            </a:r>
            <a:endParaRPr lang="en-US">
              <a:solidFill>
                <a:schemeClr val="accent4"/>
              </a:solidFill>
            </a:endParaRPr>
          </a:p>
          <a:p>
            <a:pPr algn="ctr" defTabSz="742950">
              <a:spcBef>
                <a:spcPts val="200"/>
              </a:spcBef>
              <a:spcAft>
                <a:spcPts val="200"/>
              </a:spcAft>
              <a:defRPr/>
            </a:pPr>
            <a:r>
              <a:rPr lang="en-GB" kern="0">
                <a:solidFill>
                  <a:schemeClr val="tx1"/>
                </a:solidFill>
              </a:rPr>
              <a:t>required to deploy solutions and accelerates adoption and use of solutions</a:t>
            </a:r>
            <a:endParaRPr lang="en-GB" kern="0">
              <a:solidFill>
                <a:schemeClr val="tx1"/>
              </a:solidFill>
              <a:cs typeface="Arial"/>
            </a:endParaRPr>
          </a:p>
        </p:txBody>
      </p:sp>
      <p:graphicFrame>
        <p:nvGraphicFramePr>
          <p:cNvPr id="15" name="Table 14">
            <a:extLst>
              <a:ext uri="{FF2B5EF4-FFF2-40B4-BE49-F238E27FC236}">
                <a16:creationId xmlns:a16="http://schemas.microsoft.com/office/drawing/2014/main" id="{851302EB-DB9A-45C2-9850-7A9D44091341}"/>
              </a:ext>
            </a:extLst>
          </p:cNvPr>
          <p:cNvGraphicFramePr>
            <a:graphicFrameLocks noGrp="1"/>
          </p:cNvGraphicFramePr>
          <p:nvPr>
            <p:extLst>
              <p:ext uri="{D42A27DB-BD31-4B8C-83A1-F6EECF244321}">
                <p14:modId xmlns:p14="http://schemas.microsoft.com/office/powerpoint/2010/main" val="1897724986"/>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18" name="Rectangle 17">
            <a:extLst>
              <a:ext uri="{FF2B5EF4-FFF2-40B4-BE49-F238E27FC236}">
                <a16:creationId xmlns:a16="http://schemas.microsoft.com/office/drawing/2014/main" id="{05DA9A98-85F9-405D-A63A-E68D43E208CF}"/>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A3953F5-D949-4AD9-95F4-9928574C2AE9}"/>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B1399D1D-ECE2-4387-8F25-E0D79D3E8A0C}"/>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05895512-41C4-4322-9682-E2CDD5B6EAE7}"/>
              </a:ext>
            </a:extLst>
          </p:cNvPr>
          <p:cNvGraphicFramePr>
            <a:graphicFrameLocks noGrp="1"/>
          </p:cNvGraphicFramePr>
          <p:nvPr>
            <p:extLst>
              <p:ext uri="{D42A27DB-BD31-4B8C-83A1-F6EECF244321}">
                <p14:modId xmlns:p14="http://schemas.microsoft.com/office/powerpoint/2010/main" val="1028904068"/>
              </p:ext>
            </p:extLst>
          </p:nvPr>
        </p:nvGraphicFramePr>
        <p:xfrm>
          <a:off x="3800100" y="6350865"/>
          <a:ext cx="3653628" cy="226696"/>
        </p:xfrm>
        <a:graphic>
          <a:graphicData uri="http://schemas.openxmlformats.org/drawingml/2006/table">
            <a:tbl>
              <a:tblPr firstRow="1" bandRow="1">
                <a:tableStyleId>{5C22544A-7EE6-4342-B048-85BDC9FD1C3A}</a:tableStyleId>
              </a:tblPr>
              <a:tblGrid>
                <a:gridCol w="905908">
                  <a:extLst>
                    <a:ext uri="{9D8B030D-6E8A-4147-A177-3AD203B41FA5}">
                      <a16:colId xmlns:a16="http://schemas.microsoft.com/office/drawing/2014/main" val="2547751470"/>
                    </a:ext>
                  </a:extLst>
                </a:gridCol>
                <a:gridCol w="905908">
                  <a:extLst>
                    <a:ext uri="{9D8B030D-6E8A-4147-A177-3AD203B41FA5}">
                      <a16:colId xmlns:a16="http://schemas.microsoft.com/office/drawing/2014/main" val="695339955"/>
                    </a:ext>
                  </a:extLst>
                </a:gridCol>
                <a:gridCol w="920906">
                  <a:extLst>
                    <a:ext uri="{9D8B030D-6E8A-4147-A177-3AD203B41FA5}">
                      <a16:colId xmlns:a16="http://schemas.microsoft.com/office/drawing/2014/main" val="144379900"/>
                    </a:ext>
                  </a:extLst>
                </a:gridCol>
                <a:gridCol w="920906">
                  <a:extLst>
                    <a:ext uri="{9D8B030D-6E8A-4147-A177-3AD203B41FA5}">
                      <a16:colId xmlns:a16="http://schemas.microsoft.com/office/drawing/2014/main" val="1163257652"/>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4" name="Rectangle 23">
            <a:extLst>
              <a:ext uri="{FF2B5EF4-FFF2-40B4-BE49-F238E27FC236}">
                <a16:creationId xmlns:a16="http://schemas.microsoft.com/office/drawing/2014/main" id="{71ED7622-4438-4B90-A6BE-6F77D2B1105D}"/>
              </a:ext>
            </a:extLst>
          </p:cNvPr>
          <p:cNvSpPr/>
          <p:nvPr/>
        </p:nvSpPr>
        <p:spPr>
          <a:xfrm>
            <a:off x="3608064" y="6347146"/>
            <a:ext cx="2923027" cy="226650"/>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312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1"/>
                                        </p:tgtEl>
                                      </p:cBhvr>
                                    </p:animEffect>
                                    <p:animScale>
                                      <p:cBhvr>
                                        <p:cTn id="3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1" grpId="0" animBg="1"/>
      <p:bldP spid="2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t>Real-time rule processing</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1077218"/>
          </a:xfrm>
          <a:prstGeom prst="rect">
            <a:avLst/>
          </a:prstGeom>
        </p:spPr>
        <p:txBody>
          <a:bodyPr wrap="square">
            <a:spAutoFit/>
          </a:bodyPr>
          <a:lstStyle/>
          <a:p>
            <a:r>
              <a:rPr lang="en-GB" sz="1600" b="1"/>
              <a:t>Customer need: </a:t>
            </a:r>
          </a:p>
          <a:p>
            <a:r>
              <a:rPr lang="en-GB" sz="1600"/>
              <a:t>Clients have the desire to re-use business rules across both batch and real time workloads. They require the ability to integrate the results of individual business rules with other systems.</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290889"/>
            <a:ext cx="7165898" cy="1077218"/>
          </a:xfrm>
          <a:prstGeom prst="rect">
            <a:avLst/>
          </a:prstGeom>
        </p:spPr>
        <p:txBody>
          <a:bodyPr wrap="square" lIns="91440" tIns="45720" rIns="91440" bIns="45720" anchor="t">
            <a:spAutoFit/>
          </a:bodyPr>
          <a:lstStyle/>
          <a:p>
            <a:r>
              <a:rPr lang="en-GB" sz="1600" b="1"/>
              <a:t>Elevator pitch: </a:t>
            </a:r>
          </a:p>
          <a:p>
            <a:r>
              <a:rPr lang="en-GB" sz="1600"/>
              <a:t>Clients can define validation rules and data transformations once using Data Studio’s intuitive design interface and expose them as real-time REST APIs in addition to using them within batch processing jobs.</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sz="1300">
                <a:solidFill>
                  <a:schemeClr val="bg1"/>
                </a:solidFill>
              </a:rPr>
              <a:t>Clients can define validation rules and data transformations once using Data Studio’s intuitive design interface, and expose them as real-time REST APIs in addition to using them within batch processing jobs</a:t>
            </a:r>
            <a:r>
              <a:rPr lang="en-GB">
                <a:solidFill>
                  <a:schemeClr val="bg1"/>
                </a:solidFill>
              </a:rPr>
              <a:t> </a:t>
            </a:r>
            <a:endParaRPr lang="en-GB">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5" name="Rectangle: Rounded Corners 14">
            <a:extLst>
              <a:ext uri="{FF2B5EF4-FFF2-40B4-BE49-F238E27FC236}">
                <a16:creationId xmlns:a16="http://schemas.microsoft.com/office/drawing/2014/main" id="{7E4223D0-5435-4164-AB69-43132481A0CC}"/>
              </a:ext>
            </a:extLst>
          </p:cNvPr>
          <p:cNvSpPr/>
          <p:nvPr/>
        </p:nvSpPr>
        <p:spPr>
          <a:xfrm>
            <a:off x="934541" y="4126140"/>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Real-time processing</a:t>
            </a:r>
            <a:endParaRPr lang="en-US">
              <a:solidFill>
                <a:schemeClr val="accent4"/>
              </a:solidFill>
            </a:endParaRPr>
          </a:p>
          <a:p>
            <a:pPr algn="ctr" defTabSz="742950">
              <a:spcBef>
                <a:spcPts val="200"/>
              </a:spcBef>
              <a:spcAft>
                <a:spcPts val="200"/>
              </a:spcAft>
              <a:defRPr/>
            </a:pPr>
            <a:r>
              <a:rPr lang="en-GB" kern="0">
                <a:solidFill>
                  <a:schemeClr val="tx1"/>
                </a:solidFill>
              </a:rPr>
              <a:t>pipelines in addition to current Batch capabilities</a:t>
            </a:r>
            <a:r>
              <a:rPr lang="en-GB" b="1" kern="0">
                <a:solidFill>
                  <a:schemeClr val="tx1"/>
                </a:solidFill>
              </a:rPr>
              <a:t> </a:t>
            </a:r>
            <a:endParaRPr lang="en-GB">
              <a:solidFill>
                <a:schemeClr val="tx1"/>
              </a:solidFill>
            </a:endParaRPr>
          </a:p>
        </p:txBody>
      </p:sp>
      <p:sp>
        <p:nvSpPr>
          <p:cNvPr id="18" name="Rectangle: Rounded Corners 17">
            <a:extLst>
              <a:ext uri="{FF2B5EF4-FFF2-40B4-BE49-F238E27FC236}">
                <a16:creationId xmlns:a16="http://schemas.microsoft.com/office/drawing/2014/main" id="{A4E51DC6-CA66-4CF0-B793-38E0D9664367}"/>
              </a:ext>
            </a:extLst>
          </p:cNvPr>
          <p:cNvSpPr/>
          <p:nvPr/>
        </p:nvSpPr>
        <p:spPr>
          <a:xfrm>
            <a:off x="4455357" y="4106186"/>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Data-centric</a:t>
            </a:r>
            <a:r>
              <a:rPr lang="en-GB" b="1" kern="0">
                <a:solidFill>
                  <a:schemeClr val="accent4"/>
                </a:solidFill>
                <a:ea typeface="+mn-lt"/>
                <a:cs typeface="+mn-lt"/>
              </a:rPr>
              <a:t> APIs </a:t>
            </a:r>
            <a:endParaRPr lang="en-US">
              <a:solidFill>
                <a:schemeClr val="accent4"/>
              </a:solidFill>
            </a:endParaRPr>
          </a:p>
          <a:p>
            <a:pPr algn="ctr" defTabSz="742950">
              <a:spcBef>
                <a:spcPts val="200"/>
              </a:spcBef>
              <a:spcAft>
                <a:spcPts val="200"/>
              </a:spcAft>
              <a:defRPr/>
            </a:pPr>
            <a:r>
              <a:rPr lang="en-GB" kern="0">
                <a:solidFill>
                  <a:schemeClr val="tx1"/>
                </a:solidFill>
              </a:rPr>
              <a:t>defined and deployed without coding </a:t>
            </a:r>
            <a:br>
              <a:rPr lang="en-GB" kern="0">
                <a:solidFill>
                  <a:schemeClr val="tx1"/>
                </a:solidFill>
              </a:rPr>
            </a:br>
            <a:r>
              <a:rPr lang="en-GB" b="1" kern="0">
                <a:solidFill>
                  <a:schemeClr val="accent4"/>
                </a:solidFill>
              </a:rPr>
              <a:t> </a:t>
            </a:r>
            <a:endParaRPr lang="en-GB">
              <a:solidFill>
                <a:schemeClr val="accent4"/>
              </a:solidFill>
            </a:endParaRPr>
          </a:p>
        </p:txBody>
      </p:sp>
      <p:sp>
        <p:nvSpPr>
          <p:cNvPr id="23" name="Rectangle: Rounded Corners 22">
            <a:extLst>
              <a:ext uri="{FF2B5EF4-FFF2-40B4-BE49-F238E27FC236}">
                <a16:creationId xmlns:a16="http://schemas.microsoft.com/office/drawing/2014/main" id="{D38FC0D6-DC44-4EA4-AA97-AD4D3204DD4B}"/>
              </a:ext>
            </a:extLst>
          </p:cNvPr>
          <p:cNvSpPr/>
          <p:nvPr/>
        </p:nvSpPr>
        <p:spPr>
          <a:xfrm>
            <a:off x="7976173" y="4106186"/>
            <a:ext cx="331887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Validation</a:t>
            </a:r>
            <a:r>
              <a:rPr lang="en-GB" b="1" kern="0">
                <a:solidFill>
                  <a:schemeClr val="accent4"/>
                </a:solidFill>
                <a:ea typeface="+mn-lt"/>
                <a:cs typeface="+mn-lt"/>
              </a:rPr>
              <a:t> and Transformation rules </a:t>
            </a:r>
            <a:endParaRPr lang="en-GB" b="1" kern="0">
              <a:solidFill>
                <a:schemeClr val="accent4"/>
              </a:solidFill>
            </a:endParaRPr>
          </a:p>
          <a:p>
            <a:pPr algn="ctr" defTabSz="742950">
              <a:spcBef>
                <a:spcPts val="200"/>
              </a:spcBef>
              <a:spcAft>
                <a:spcPts val="200"/>
              </a:spcAft>
              <a:defRPr/>
            </a:pPr>
            <a:r>
              <a:rPr lang="en-GB" kern="0">
                <a:solidFill>
                  <a:schemeClr val="tx1"/>
                </a:solidFill>
              </a:rPr>
              <a:t>defined once and re-used consistently across a variety of contexts, both batch and real-time</a:t>
            </a:r>
            <a:endParaRPr lang="en-GB" kern="0">
              <a:solidFill>
                <a:schemeClr val="tx1"/>
              </a:solidFill>
              <a:cs typeface="Arial"/>
            </a:endParaRPr>
          </a:p>
        </p:txBody>
      </p:sp>
      <p:graphicFrame>
        <p:nvGraphicFramePr>
          <p:cNvPr id="20" name="Table 19">
            <a:extLst>
              <a:ext uri="{FF2B5EF4-FFF2-40B4-BE49-F238E27FC236}">
                <a16:creationId xmlns:a16="http://schemas.microsoft.com/office/drawing/2014/main" id="{EC737435-64D8-4B9B-926A-1E6BB1EB7331}"/>
              </a:ext>
            </a:extLst>
          </p:cNvPr>
          <p:cNvGraphicFramePr>
            <a:graphicFrameLocks noGrp="1"/>
          </p:cNvGraphicFramePr>
          <p:nvPr>
            <p:extLst>
              <p:ext uri="{D42A27DB-BD31-4B8C-83A1-F6EECF244321}">
                <p14:modId xmlns:p14="http://schemas.microsoft.com/office/powerpoint/2010/main" val="1897724986"/>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1" name="Rectangle 20">
            <a:extLst>
              <a:ext uri="{FF2B5EF4-FFF2-40B4-BE49-F238E27FC236}">
                <a16:creationId xmlns:a16="http://schemas.microsoft.com/office/drawing/2014/main" id="{2758BD7D-270B-4AC6-A202-CA4563C636ED}"/>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096EC7E-A915-42BB-B478-2A48F71588E2}"/>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1678CB9-8065-40F9-984A-9CC227048FFA}"/>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5" name="Table 24">
            <a:extLst>
              <a:ext uri="{FF2B5EF4-FFF2-40B4-BE49-F238E27FC236}">
                <a16:creationId xmlns:a16="http://schemas.microsoft.com/office/drawing/2014/main" id="{0E63C519-D9A1-4AFA-8E27-9F93F31F6F8A}"/>
              </a:ext>
            </a:extLst>
          </p:cNvPr>
          <p:cNvGraphicFramePr>
            <a:graphicFrameLocks noGrp="1"/>
          </p:cNvGraphicFramePr>
          <p:nvPr>
            <p:extLst>
              <p:ext uri="{D42A27DB-BD31-4B8C-83A1-F6EECF244321}">
                <p14:modId xmlns:p14="http://schemas.microsoft.com/office/powerpoint/2010/main" val="1028904068"/>
              </p:ext>
            </p:extLst>
          </p:nvPr>
        </p:nvGraphicFramePr>
        <p:xfrm>
          <a:off x="3800100" y="6350865"/>
          <a:ext cx="3653628" cy="226696"/>
        </p:xfrm>
        <a:graphic>
          <a:graphicData uri="http://schemas.openxmlformats.org/drawingml/2006/table">
            <a:tbl>
              <a:tblPr firstRow="1" bandRow="1">
                <a:tableStyleId>{5C22544A-7EE6-4342-B048-85BDC9FD1C3A}</a:tableStyleId>
              </a:tblPr>
              <a:tblGrid>
                <a:gridCol w="905908">
                  <a:extLst>
                    <a:ext uri="{9D8B030D-6E8A-4147-A177-3AD203B41FA5}">
                      <a16:colId xmlns:a16="http://schemas.microsoft.com/office/drawing/2014/main" val="2547751470"/>
                    </a:ext>
                  </a:extLst>
                </a:gridCol>
                <a:gridCol w="905908">
                  <a:extLst>
                    <a:ext uri="{9D8B030D-6E8A-4147-A177-3AD203B41FA5}">
                      <a16:colId xmlns:a16="http://schemas.microsoft.com/office/drawing/2014/main" val="695339955"/>
                    </a:ext>
                  </a:extLst>
                </a:gridCol>
                <a:gridCol w="920906">
                  <a:extLst>
                    <a:ext uri="{9D8B030D-6E8A-4147-A177-3AD203B41FA5}">
                      <a16:colId xmlns:a16="http://schemas.microsoft.com/office/drawing/2014/main" val="144379900"/>
                    </a:ext>
                  </a:extLst>
                </a:gridCol>
                <a:gridCol w="920906">
                  <a:extLst>
                    <a:ext uri="{9D8B030D-6E8A-4147-A177-3AD203B41FA5}">
                      <a16:colId xmlns:a16="http://schemas.microsoft.com/office/drawing/2014/main" val="1163257652"/>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6" name="Rectangle 25">
            <a:extLst>
              <a:ext uri="{FF2B5EF4-FFF2-40B4-BE49-F238E27FC236}">
                <a16:creationId xmlns:a16="http://schemas.microsoft.com/office/drawing/2014/main" id="{9EBCA7D7-6889-46BF-AD4E-D61AD8F772BB}"/>
              </a:ext>
            </a:extLst>
          </p:cNvPr>
          <p:cNvSpPr/>
          <p:nvPr/>
        </p:nvSpPr>
        <p:spPr>
          <a:xfrm>
            <a:off x="3608064" y="6347146"/>
            <a:ext cx="2923027" cy="226650"/>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64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5"/>
                                        </p:tgtEl>
                                      </p:cBhvr>
                                    </p:animEffect>
                                    <p:animScale>
                                      <p:cBhvr>
                                        <p:cTn id="37" dur="250" autoRev="1" fill="hold"/>
                                        <p:tgtEl>
                                          <p:spTgt spid="15"/>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3"/>
                                        </p:tgtEl>
                                      </p:cBhvr>
                                    </p:animEffect>
                                    <p:animScale>
                                      <p:cBhvr>
                                        <p:cTn id="55"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5" grpId="0" animBg="1"/>
      <p:bldP spid="15" grpId="1" animBg="1"/>
      <p:bldP spid="18" grpId="0" animBg="1"/>
      <p:bldP spid="18" grpId="1" animBg="1"/>
      <p:bldP spid="23" grpId="0" animBg="1"/>
      <p:bldP spid="2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US">
                <a:ea typeface="+mj-lt"/>
                <a:cs typeface="+mj-lt"/>
              </a:rPr>
              <a:t>Improvements to SCV capabilities</a:t>
            </a:r>
          </a:p>
          <a:p>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US" sz="1600">
                <a:cs typeface="Arial"/>
              </a:rPr>
              <a:t>Faster and easier implementation of the Single Customer View solution in a way that is flexible yet remains robust</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1077218"/>
          </a:xfrm>
          <a:prstGeom prst="rect">
            <a:avLst/>
          </a:prstGeom>
        </p:spPr>
        <p:txBody>
          <a:bodyPr wrap="square" lIns="91440" tIns="45720" rIns="91440" bIns="45720" anchor="t">
            <a:spAutoFit/>
          </a:bodyPr>
          <a:lstStyle/>
          <a:p>
            <a:r>
              <a:rPr lang="en-GB" sz="1600" b="1"/>
              <a:t>Elevator pitch: </a:t>
            </a:r>
          </a:p>
          <a:p>
            <a:r>
              <a:rPr lang="en-US" sz="1600">
                <a:ea typeface="+mn-lt"/>
                <a:cs typeface="+mn-lt"/>
              </a:rPr>
              <a:t>Improvements to the way Data Studio is deployed for creating a Single Customer View, which are more flexible, scalable and compelling differentiators in the market</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dirty="0">
                <a:solidFill>
                  <a:schemeClr val="bg1"/>
                </a:solidFill>
              </a:rPr>
              <a:t>Features:</a:t>
            </a:r>
          </a:p>
          <a:p>
            <a:pPr marL="171450" indent="-171450">
              <a:buFont typeface="Arial"/>
              <a:buChar char="•"/>
            </a:pPr>
            <a:r>
              <a:rPr lang="en-US" sz="1500" dirty="0">
                <a:solidFill>
                  <a:schemeClr val="bg1"/>
                </a:solidFill>
                <a:cs typeface="Arial" panose="020B0604020202020204"/>
              </a:rPr>
              <a:t>&lt;&gt;</a:t>
            </a:r>
            <a:endParaRPr lang="en-GB" sz="1500" dirty="0">
              <a:solidFill>
                <a:schemeClr val="bg1"/>
              </a:solidFill>
              <a:cs typeface="Arial" panose="020B0604020202020204"/>
            </a:endParaRPr>
          </a:p>
          <a:p>
            <a:endParaRPr lang="en-GB" sz="1500" dirty="0">
              <a:solidFill>
                <a:schemeClr val="bg1"/>
              </a:solidFill>
              <a:cs typeface="Arial" panose="020B0604020202020204"/>
            </a:endParaRPr>
          </a:p>
          <a:p>
            <a:endParaRPr lang="en-GB" sz="1500" dirty="0">
              <a:solidFill>
                <a:schemeClr val="bg1"/>
              </a:solidFill>
              <a:cs typeface="Arial" panose="020B0604020202020204"/>
            </a:endParaRPr>
          </a:p>
          <a:p>
            <a:endParaRPr lang="en-GB" sz="1200" dirty="0">
              <a:solidFill>
                <a:schemeClr val="bg1"/>
              </a:solidFill>
              <a:cs typeface="Arial" panose="020B0604020202020204"/>
            </a:endParaRPr>
          </a:p>
          <a:p>
            <a:endParaRPr lang="en-GB" sz="2000" b="1" dirty="0">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3734532"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Faster Deployment</a:t>
            </a:r>
          </a:p>
          <a:p>
            <a:pPr algn="ctr" defTabSz="742950">
              <a:spcBef>
                <a:spcPts val="200"/>
              </a:spcBef>
              <a:spcAft>
                <a:spcPts val="200"/>
              </a:spcAft>
              <a:defRPr/>
            </a:pPr>
            <a:r>
              <a:rPr lang="en-GB" kern="0">
                <a:solidFill>
                  <a:schemeClr val="tx1"/>
                </a:solidFill>
                <a:cs typeface="Arial"/>
              </a:rPr>
              <a:t>Easier and faster implementation</a:t>
            </a:r>
            <a:endParaRPr lang="en-GB" b="1" kern="0">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6086948"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Compatibility </a:t>
            </a:r>
            <a:r>
              <a:rPr lang="en-GB" kern="0">
                <a:solidFill>
                  <a:schemeClr val="tx1"/>
                </a:solidFill>
              </a:rPr>
              <a:t>with client’s usage preference</a:t>
            </a:r>
            <a:endParaRPr lang="en-GB" kern="0">
              <a:solidFill>
                <a:schemeClr val="tx1"/>
              </a:solidFill>
              <a:cs typeface="Arial"/>
            </a:endParaRPr>
          </a:p>
        </p:txBody>
      </p:sp>
      <p:graphicFrame>
        <p:nvGraphicFramePr>
          <p:cNvPr id="20" name="Table 19">
            <a:extLst>
              <a:ext uri="{FF2B5EF4-FFF2-40B4-BE49-F238E27FC236}">
                <a16:creationId xmlns:a16="http://schemas.microsoft.com/office/drawing/2014/main" id="{CF130D0D-D5A2-4C5F-89C5-77F68E47CD6A}"/>
              </a:ext>
            </a:extLst>
          </p:cNvPr>
          <p:cNvGraphicFramePr>
            <a:graphicFrameLocks noGrp="1"/>
          </p:cNvGraphicFramePr>
          <p:nvPr>
            <p:extLst>
              <p:ext uri="{D42A27DB-BD31-4B8C-83A1-F6EECF244321}">
                <p14:modId xmlns:p14="http://schemas.microsoft.com/office/powerpoint/2010/main" val="2516327679"/>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1" name="Rectangle 20">
            <a:extLst>
              <a:ext uri="{FF2B5EF4-FFF2-40B4-BE49-F238E27FC236}">
                <a16:creationId xmlns:a16="http://schemas.microsoft.com/office/drawing/2014/main" id="{4BA19CB4-0487-4B52-8B37-66BA6E7878D1}"/>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1EC6FCC8-5778-4472-A609-08F23EF62172}"/>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C7D61B75-512D-4B44-BF26-18CD7EC2D859}"/>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6" name="Table 25">
            <a:extLst>
              <a:ext uri="{FF2B5EF4-FFF2-40B4-BE49-F238E27FC236}">
                <a16:creationId xmlns:a16="http://schemas.microsoft.com/office/drawing/2014/main" id="{D45E9234-A95A-40C3-9FA4-BDAEF6BA5526}"/>
              </a:ext>
            </a:extLst>
          </p:cNvPr>
          <p:cNvGraphicFramePr>
            <a:graphicFrameLocks noGrp="1"/>
          </p:cNvGraphicFramePr>
          <p:nvPr>
            <p:extLst>
              <p:ext uri="{D42A27DB-BD31-4B8C-83A1-F6EECF244321}">
                <p14:modId xmlns:p14="http://schemas.microsoft.com/office/powerpoint/2010/main" val="3152103929"/>
              </p:ext>
            </p:extLst>
          </p:nvPr>
        </p:nvGraphicFramePr>
        <p:xfrm>
          <a:off x="3800100" y="6350865"/>
          <a:ext cx="3653628" cy="226696"/>
        </p:xfrm>
        <a:graphic>
          <a:graphicData uri="http://schemas.openxmlformats.org/drawingml/2006/table">
            <a:tbl>
              <a:tblPr firstRow="1" bandRow="1">
                <a:tableStyleId>{5C22544A-7EE6-4342-B048-85BDC9FD1C3A}</a:tableStyleId>
              </a:tblPr>
              <a:tblGrid>
                <a:gridCol w="905908">
                  <a:extLst>
                    <a:ext uri="{9D8B030D-6E8A-4147-A177-3AD203B41FA5}">
                      <a16:colId xmlns:a16="http://schemas.microsoft.com/office/drawing/2014/main" val="2547751470"/>
                    </a:ext>
                  </a:extLst>
                </a:gridCol>
                <a:gridCol w="905908">
                  <a:extLst>
                    <a:ext uri="{9D8B030D-6E8A-4147-A177-3AD203B41FA5}">
                      <a16:colId xmlns:a16="http://schemas.microsoft.com/office/drawing/2014/main" val="695339955"/>
                    </a:ext>
                  </a:extLst>
                </a:gridCol>
                <a:gridCol w="920906">
                  <a:extLst>
                    <a:ext uri="{9D8B030D-6E8A-4147-A177-3AD203B41FA5}">
                      <a16:colId xmlns:a16="http://schemas.microsoft.com/office/drawing/2014/main" val="144379900"/>
                    </a:ext>
                  </a:extLst>
                </a:gridCol>
                <a:gridCol w="920906">
                  <a:extLst>
                    <a:ext uri="{9D8B030D-6E8A-4147-A177-3AD203B41FA5}">
                      <a16:colId xmlns:a16="http://schemas.microsoft.com/office/drawing/2014/main" val="1163257652"/>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7" name="Rectangle 26">
            <a:extLst>
              <a:ext uri="{FF2B5EF4-FFF2-40B4-BE49-F238E27FC236}">
                <a16:creationId xmlns:a16="http://schemas.microsoft.com/office/drawing/2014/main" id="{F702F91D-82FA-4BEA-AADC-0A8BDBF21F7B}"/>
              </a:ext>
            </a:extLst>
          </p:cNvPr>
          <p:cNvSpPr/>
          <p:nvPr/>
        </p:nvSpPr>
        <p:spPr>
          <a:xfrm>
            <a:off x="3608064" y="6347146"/>
            <a:ext cx="2923027" cy="226650"/>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87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US">
                <a:ea typeface="+mj-lt"/>
                <a:cs typeface="+mj-lt"/>
              </a:rPr>
              <a:t>Improvements to DA360/CAIS capabilities</a:t>
            </a:r>
          </a:p>
          <a:p>
            <a:endParaRPr lang="en-US">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GB" sz="1600"/>
              <a:t>Parity with Pandora to encourage existing customers to switch to Data Studio as well new functionality that allows fast solution building in Data Studio </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830997"/>
          </a:xfrm>
          <a:prstGeom prst="rect">
            <a:avLst/>
          </a:prstGeom>
        </p:spPr>
        <p:txBody>
          <a:bodyPr wrap="square" lIns="91440" tIns="45720" rIns="91440" bIns="45720" anchor="t">
            <a:spAutoFit/>
          </a:bodyPr>
          <a:lstStyle/>
          <a:p>
            <a:r>
              <a:rPr lang="en-GB" sz="1600" b="1"/>
              <a:t>Elevator pitch: </a:t>
            </a:r>
          </a:p>
          <a:p>
            <a:r>
              <a:rPr lang="en-GB" sz="1600"/>
              <a:t>A large portion of development work is dedicated to continuous improvement of the product to remain relevant, contemporary and desirable. </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dirty="0">
                <a:solidFill>
                  <a:schemeClr val="bg1"/>
                </a:solidFill>
              </a:rPr>
              <a:t>Features:</a:t>
            </a:r>
          </a:p>
          <a:p>
            <a:pPr marL="285750" indent="-285750">
              <a:spcBef>
                <a:spcPts val="100"/>
              </a:spcBef>
              <a:spcAft>
                <a:spcPts val="200"/>
              </a:spcAft>
              <a:buFont typeface="Arial" panose="020B0604020202020204" pitchFamily="34" charset="0"/>
              <a:buChar char="•"/>
            </a:pPr>
            <a:r>
              <a:rPr lang="en-US" sz="1500" dirty="0">
                <a:solidFill>
                  <a:schemeClr val="bg1"/>
                </a:solidFill>
                <a:cs typeface="Arial"/>
              </a:rPr>
              <a:t>&lt;&gt;</a:t>
            </a:r>
            <a:endParaRPr lang="en-GB" sz="1500" dirty="0">
              <a:solidFill>
                <a:schemeClr val="bg1"/>
              </a:solidFill>
              <a:cs typeface="Arial" panose="020B0604020202020204"/>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20" name="Rectangle 19">
            <a:extLst>
              <a:ext uri="{FF2B5EF4-FFF2-40B4-BE49-F238E27FC236}">
                <a16:creationId xmlns:a16="http://schemas.microsoft.com/office/drawing/2014/main" id="{D6B88733-73F2-44C6-84AF-045E96B05E3D}"/>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74DE8389-B883-4D4F-8D68-500D56874E27}"/>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28B3C899-EAFF-4CE4-B4EE-CD22BA36FE66}"/>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3" name="Rectangle: Rounded Corners 22">
            <a:extLst>
              <a:ext uri="{FF2B5EF4-FFF2-40B4-BE49-F238E27FC236}">
                <a16:creationId xmlns:a16="http://schemas.microsoft.com/office/drawing/2014/main" id="{DB4A2B3A-A9B0-4600-B7A6-3D98B0B0AF1D}"/>
              </a:ext>
            </a:extLst>
          </p:cNvPr>
          <p:cNvSpPr/>
          <p:nvPr/>
        </p:nvSpPr>
        <p:spPr>
          <a:xfrm>
            <a:off x="56967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b="1" kern="0">
                <a:solidFill>
                  <a:schemeClr val="accent4"/>
                </a:solidFill>
              </a:rPr>
              <a:t>Ease of Use</a:t>
            </a:r>
          </a:p>
          <a:p>
            <a:pPr algn="ctr" defTabSz="742950">
              <a:spcBef>
                <a:spcPts val="200"/>
              </a:spcBef>
              <a:spcAft>
                <a:spcPts val="200"/>
              </a:spcAft>
              <a:defRPr/>
            </a:pPr>
            <a:r>
              <a:rPr lang="en-GB" kern="0">
                <a:solidFill>
                  <a:schemeClr val="tx1"/>
                </a:solidFill>
                <a:cs typeface="Arial"/>
              </a:rPr>
              <a:t>Intuitive and easy to understand UI</a:t>
            </a:r>
          </a:p>
        </p:txBody>
      </p:sp>
      <p:sp>
        <p:nvSpPr>
          <p:cNvPr id="26" name="Rectangle: Rounded Corners 25">
            <a:extLst>
              <a:ext uri="{FF2B5EF4-FFF2-40B4-BE49-F238E27FC236}">
                <a16:creationId xmlns:a16="http://schemas.microsoft.com/office/drawing/2014/main" id="{1F44C7E1-1AEF-4B44-9028-6273708FE65C}"/>
              </a:ext>
            </a:extLst>
          </p:cNvPr>
          <p:cNvSpPr/>
          <p:nvPr/>
        </p:nvSpPr>
        <p:spPr>
          <a:xfrm>
            <a:off x="2869529"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Faster ROI</a:t>
            </a:r>
          </a:p>
          <a:p>
            <a:pPr algn="ctr" defTabSz="742950">
              <a:spcBef>
                <a:spcPts val="200"/>
              </a:spcBef>
              <a:spcAft>
                <a:spcPts val="200"/>
              </a:spcAft>
              <a:defRPr/>
            </a:pPr>
            <a:r>
              <a:rPr lang="en-GB" kern="0">
                <a:solidFill>
                  <a:schemeClr val="tx1"/>
                </a:solidFill>
              </a:rPr>
              <a:t>Assist the client to get the job done quickly</a:t>
            </a:r>
            <a:endParaRPr lang="en-GB" kern="0">
              <a:solidFill>
                <a:schemeClr val="tx1"/>
              </a:solidFill>
              <a:cs typeface="Arial"/>
            </a:endParaRPr>
          </a:p>
        </p:txBody>
      </p:sp>
      <p:sp>
        <p:nvSpPr>
          <p:cNvPr id="27" name="Rectangle: Rounded Corners 26">
            <a:extLst>
              <a:ext uri="{FF2B5EF4-FFF2-40B4-BE49-F238E27FC236}">
                <a16:creationId xmlns:a16="http://schemas.microsoft.com/office/drawing/2014/main" id="{878EAB32-1D53-49E0-8701-00F1A63CA352}"/>
              </a:ext>
            </a:extLst>
          </p:cNvPr>
          <p:cNvSpPr/>
          <p:nvPr/>
        </p:nvSpPr>
        <p:spPr>
          <a:xfrm>
            <a:off x="5169384"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Flexibility</a:t>
            </a:r>
            <a:endParaRPr lang="en-US">
              <a:solidFill>
                <a:schemeClr val="accent4"/>
              </a:solidFill>
            </a:endParaRPr>
          </a:p>
          <a:p>
            <a:pPr algn="ctr" defTabSz="742950">
              <a:spcBef>
                <a:spcPts val="200"/>
              </a:spcBef>
              <a:spcAft>
                <a:spcPts val="200"/>
              </a:spcAft>
              <a:defRPr/>
            </a:pPr>
            <a:r>
              <a:rPr lang="en-GB" kern="0">
                <a:solidFill>
                  <a:schemeClr val="tx1"/>
                </a:solidFill>
              </a:rPr>
              <a:t>Allow the client to work in the way they prefer</a:t>
            </a:r>
            <a:endParaRPr lang="en-US">
              <a:solidFill>
                <a:schemeClr val="tx1"/>
              </a:solidFill>
              <a:cs typeface="Arial"/>
            </a:endParaRPr>
          </a:p>
        </p:txBody>
      </p:sp>
      <p:sp>
        <p:nvSpPr>
          <p:cNvPr id="28" name="Rectangle: Rounded Corners 27">
            <a:extLst>
              <a:ext uri="{FF2B5EF4-FFF2-40B4-BE49-F238E27FC236}">
                <a16:creationId xmlns:a16="http://schemas.microsoft.com/office/drawing/2014/main" id="{FCFDC8E1-FC68-465E-B69C-F7371FB207DA}"/>
              </a:ext>
            </a:extLst>
          </p:cNvPr>
          <p:cNvSpPr/>
          <p:nvPr/>
        </p:nvSpPr>
        <p:spPr>
          <a:xfrm>
            <a:off x="7489255"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Consistent</a:t>
            </a:r>
            <a:endParaRPr lang="en-US">
              <a:solidFill>
                <a:schemeClr val="accent4"/>
              </a:solidFill>
            </a:endParaRPr>
          </a:p>
          <a:p>
            <a:pPr algn="ctr" defTabSz="742950">
              <a:spcBef>
                <a:spcPts val="200"/>
              </a:spcBef>
              <a:spcAft>
                <a:spcPts val="200"/>
              </a:spcAft>
              <a:defRPr/>
            </a:pPr>
            <a:r>
              <a:rPr lang="en-GB" kern="0">
                <a:solidFill>
                  <a:schemeClr val="tx1"/>
                </a:solidFill>
              </a:rPr>
              <a:t>Give the client the expected results every time</a:t>
            </a:r>
            <a:endParaRPr lang="en-US">
              <a:solidFill>
                <a:schemeClr val="tx1"/>
              </a:solidFill>
              <a:cs typeface="Arial"/>
            </a:endParaRPr>
          </a:p>
        </p:txBody>
      </p:sp>
      <p:sp>
        <p:nvSpPr>
          <p:cNvPr id="30" name="Rectangle: Rounded Corners 29">
            <a:extLst>
              <a:ext uri="{FF2B5EF4-FFF2-40B4-BE49-F238E27FC236}">
                <a16:creationId xmlns:a16="http://schemas.microsoft.com/office/drawing/2014/main" id="{491A8FBA-CED0-462D-A278-01A029345F79}"/>
              </a:ext>
            </a:extLst>
          </p:cNvPr>
          <p:cNvSpPr/>
          <p:nvPr/>
        </p:nvSpPr>
        <p:spPr>
          <a:xfrm>
            <a:off x="9809126" y="4062559"/>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US" b="1" kern="0">
                <a:solidFill>
                  <a:schemeClr val="accent4"/>
                </a:solidFill>
              </a:rPr>
              <a:t>Reliable</a:t>
            </a:r>
            <a:endParaRPr lang="en-US">
              <a:solidFill>
                <a:schemeClr val="accent4"/>
              </a:solidFill>
            </a:endParaRPr>
          </a:p>
          <a:p>
            <a:pPr algn="ctr" defTabSz="742950">
              <a:spcBef>
                <a:spcPts val="200"/>
              </a:spcBef>
              <a:spcAft>
                <a:spcPts val="200"/>
              </a:spcAft>
              <a:defRPr/>
            </a:pPr>
            <a:r>
              <a:rPr lang="en-GB" kern="0">
                <a:solidFill>
                  <a:schemeClr val="tx1"/>
                </a:solidFill>
              </a:rPr>
              <a:t>Deliver the results to the client in an appropriately timely way</a:t>
            </a:r>
            <a:endParaRPr lang="en-US">
              <a:solidFill>
                <a:schemeClr val="tx1"/>
              </a:solidFill>
              <a:cs typeface="Arial"/>
            </a:endParaRPr>
          </a:p>
        </p:txBody>
      </p:sp>
      <p:graphicFrame>
        <p:nvGraphicFramePr>
          <p:cNvPr id="24" name="Table 23">
            <a:extLst>
              <a:ext uri="{FF2B5EF4-FFF2-40B4-BE49-F238E27FC236}">
                <a16:creationId xmlns:a16="http://schemas.microsoft.com/office/drawing/2014/main" id="{B9AAF74D-09F0-4AE0-BBBA-7EE5C99DBE14}"/>
              </a:ext>
            </a:extLst>
          </p:cNvPr>
          <p:cNvGraphicFramePr>
            <a:graphicFrameLocks noGrp="1"/>
          </p:cNvGraphicFramePr>
          <p:nvPr>
            <p:extLst>
              <p:ext uri="{D42A27DB-BD31-4B8C-83A1-F6EECF244321}">
                <p14:modId xmlns:p14="http://schemas.microsoft.com/office/powerpoint/2010/main" val="2516327679"/>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31" name="Rectangle 30">
            <a:extLst>
              <a:ext uri="{FF2B5EF4-FFF2-40B4-BE49-F238E27FC236}">
                <a16:creationId xmlns:a16="http://schemas.microsoft.com/office/drawing/2014/main" id="{313D7C96-6572-4E2E-96A9-1B31DF0E0D41}"/>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C93C8EE-3440-4CAF-9A75-A2EEEF07C50C}"/>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37E2EDB-EE58-4CC0-B38C-095E1B6E0AE7}"/>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7" name="Table 36">
            <a:extLst>
              <a:ext uri="{FF2B5EF4-FFF2-40B4-BE49-F238E27FC236}">
                <a16:creationId xmlns:a16="http://schemas.microsoft.com/office/drawing/2014/main" id="{682D37A7-F649-41DC-9746-15A34287AA08}"/>
              </a:ext>
            </a:extLst>
          </p:cNvPr>
          <p:cNvGraphicFramePr>
            <a:graphicFrameLocks noGrp="1"/>
          </p:cNvGraphicFramePr>
          <p:nvPr>
            <p:extLst>
              <p:ext uri="{D42A27DB-BD31-4B8C-83A1-F6EECF244321}">
                <p14:modId xmlns:p14="http://schemas.microsoft.com/office/powerpoint/2010/main" val="3152103929"/>
              </p:ext>
            </p:extLst>
          </p:nvPr>
        </p:nvGraphicFramePr>
        <p:xfrm>
          <a:off x="3800100" y="6350865"/>
          <a:ext cx="3653628" cy="226696"/>
        </p:xfrm>
        <a:graphic>
          <a:graphicData uri="http://schemas.openxmlformats.org/drawingml/2006/table">
            <a:tbl>
              <a:tblPr firstRow="1" bandRow="1">
                <a:tableStyleId>{5C22544A-7EE6-4342-B048-85BDC9FD1C3A}</a:tableStyleId>
              </a:tblPr>
              <a:tblGrid>
                <a:gridCol w="905908">
                  <a:extLst>
                    <a:ext uri="{9D8B030D-6E8A-4147-A177-3AD203B41FA5}">
                      <a16:colId xmlns:a16="http://schemas.microsoft.com/office/drawing/2014/main" val="2547751470"/>
                    </a:ext>
                  </a:extLst>
                </a:gridCol>
                <a:gridCol w="905908">
                  <a:extLst>
                    <a:ext uri="{9D8B030D-6E8A-4147-A177-3AD203B41FA5}">
                      <a16:colId xmlns:a16="http://schemas.microsoft.com/office/drawing/2014/main" val="695339955"/>
                    </a:ext>
                  </a:extLst>
                </a:gridCol>
                <a:gridCol w="920906">
                  <a:extLst>
                    <a:ext uri="{9D8B030D-6E8A-4147-A177-3AD203B41FA5}">
                      <a16:colId xmlns:a16="http://schemas.microsoft.com/office/drawing/2014/main" val="144379900"/>
                    </a:ext>
                  </a:extLst>
                </a:gridCol>
                <a:gridCol w="920906">
                  <a:extLst>
                    <a:ext uri="{9D8B030D-6E8A-4147-A177-3AD203B41FA5}">
                      <a16:colId xmlns:a16="http://schemas.microsoft.com/office/drawing/2014/main" val="1163257652"/>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38" name="Rectangle 37">
            <a:extLst>
              <a:ext uri="{FF2B5EF4-FFF2-40B4-BE49-F238E27FC236}">
                <a16:creationId xmlns:a16="http://schemas.microsoft.com/office/drawing/2014/main" id="{E98D907F-6BD5-440D-813A-CE90FDAE76A7}"/>
              </a:ext>
            </a:extLst>
          </p:cNvPr>
          <p:cNvSpPr/>
          <p:nvPr/>
        </p:nvSpPr>
        <p:spPr>
          <a:xfrm>
            <a:off x="3608064" y="6347146"/>
            <a:ext cx="2923027" cy="226650"/>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534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3"/>
                                        </p:tgtEl>
                                      </p:cBhvr>
                                    </p:animEffect>
                                    <p:animScale>
                                      <p:cBhvr>
                                        <p:cTn id="37" dur="250" autoRev="1" fill="hold"/>
                                        <p:tgtEl>
                                          <p:spTgt spid="23"/>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6"/>
                                        </p:tgtEl>
                                      </p:cBhvr>
                                    </p:animEffect>
                                    <p:animScale>
                                      <p:cBhvr>
                                        <p:cTn id="46" dur="250" autoRev="1" fill="hold"/>
                                        <p:tgtEl>
                                          <p:spTgt spid="26"/>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8"/>
                                        </p:tgtEl>
                                      </p:cBhvr>
                                    </p:animEffect>
                                    <p:animScale>
                                      <p:cBhvr>
                                        <p:cTn id="64" dur="250" autoRev="1" fill="hold"/>
                                        <p:tgtEl>
                                          <p:spTgt spid="28"/>
                                        </p:tgtEl>
                                      </p:cBhvr>
                                      <p:by x="105000" y="105000"/>
                                    </p:animScale>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5000"/>
                            </p:stCondLst>
                            <p:childTnLst>
                              <p:par>
                                <p:cTn id="71" presetID="26" presetClass="emph" presetSubtype="0" fill="hold" grpId="1" nodeType="afterEffect">
                                  <p:stCondLst>
                                    <p:cond delay="0"/>
                                  </p:stCondLst>
                                  <p:childTnLst>
                                    <p:animEffect transition="out" filter="fade">
                                      <p:cBhvr>
                                        <p:cTn id="72" dur="500" tmFilter="0, 0; .2, .5; .8, .5; 1, 0"/>
                                        <p:tgtEl>
                                          <p:spTgt spid="30"/>
                                        </p:tgtEl>
                                      </p:cBhvr>
                                    </p:animEffect>
                                    <p:animScale>
                                      <p:cBhvr>
                                        <p:cTn id="73"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3" grpId="0" animBg="1"/>
      <p:bldP spid="23" grpId="1" animBg="1"/>
      <p:bldP spid="26" grpId="0" animBg="1"/>
      <p:bldP spid="26" grpId="1" animBg="1"/>
      <p:bldP spid="27" grpId="0" animBg="1"/>
      <p:bldP spid="27" grpId="1" animBg="1"/>
      <p:bldP spid="28" grpId="0" animBg="1"/>
      <p:bldP spid="28" grpId="1" animBg="1"/>
      <p:bldP spid="30" grpId="0" animBg="1"/>
      <p:bldP spid="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689F-0F56-4737-990B-A5C46A2E9BB3}"/>
              </a:ext>
            </a:extLst>
          </p:cNvPr>
          <p:cNvSpPr>
            <a:spLocks noGrp="1"/>
          </p:cNvSpPr>
          <p:nvPr>
            <p:ph type="title"/>
          </p:nvPr>
        </p:nvSpPr>
        <p:spPr>
          <a:xfrm>
            <a:off x="1499976" y="2661139"/>
            <a:ext cx="6704224" cy="914400"/>
          </a:xfrm>
        </p:spPr>
        <p:txBody>
          <a:bodyPr/>
          <a:lstStyle/>
          <a:p>
            <a:r>
              <a:rPr lang="en-GB"/>
              <a:t>Future</a:t>
            </a:r>
          </a:p>
        </p:txBody>
      </p:sp>
      <p:cxnSp>
        <p:nvCxnSpPr>
          <p:cNvPr id="6" name="Straight Connector 5">
            <a:extLst>
              <a:ext uri="{FF2B5EF4-FFF2-40B4-BE49-F238E27FC236}">
                <a16:creationId xmlns:a16="http://schemas.microsoft.com/office/drawing/2014/main" id="{D00A7F2B-8922-46FB-931C-72D716C868DD}"/>
              </a:ext>
            </a:extLst>
          </p:cNvPr>
          <p:cNvCxnSpPr/>
          <p:nvPr/>
        </p:nvCxnSpPr>
        <p:spPr>
          <a:xfrm>
            <a:off x="423085" y="3956014"/>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F44F0B0C-1FD2-437A-AF24-2A628BABB5F4}"/>
              </a:ext>
            </a:extLst>
          </p:cNvPr>
          <p:cNvCxnSpPr/>
          <p:nvPr/>
        </p:nvCxnSpPr>
        <p:spPr>
          <a:xfrm>
            <a:off x="423086" y="2391266"/>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 name="Rectangle 3">
            <a:extLst>
              <a:ext uri="{FF2B5EF4-FFF2-40B4-BE49-F238E27FC236}">
                <a16:creationId xmlns:a16="http://schemas.microsoft.com/office/drawing/2014/main" id="{9AF3CA1D-5751-433B-9130-8DB8CA96213F}"/>
              </a:ext>
            </a:extLst>
          </p:cNvPr>
          <p:cNvSpPr/>
          <p:nvPr/>
        </p:nvSpPr>
        <p:spPr>
          <a:xfrm>
            <a:off x="1455062" y="3298926"/>
            <a:ext cx="5429692" cy="369332"/>
          </a:xfrm>
          <a:prstGeom prst="rect">
            <a:avLst/>
          </a:prstGeom>
        </p:spPr>
        <p:txBody>
          <a:bodyPr wrap="none">
            <a:spAutoFit/>
          </a:bodyPr>
          <a:lstStyle/>
          <a:p>
            <a:r>
              <a:rPr lang="en-GB">
                <a:solidFill>
                  <a:schemeClr val="bg1"/>
                </a:solidFill>
              </a:rPr>
              <a:t>Enhancements subject to development and change</a:t>
            </a:r>
          </a:p>
        </p:txBody>
      </p:sp>
      <p:pic>
        <p:nvPicPr>
          <p:cNvPr id="8" name="Picture 7">
            <a:extLst>
              <a:ext uri="{FF2B5EF4-FFF2-40B4-BE49-F238E27FC236}">
                <a16:creationId xmlns:a16="http://schemas.microsoft.com/office/drawing/2014/main" id="{81D16A1A-B947-430F-A7AF-B2534EB43E9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385237" y="2649956"/>
            <a:ext cx="1047368" cy="1047368"/>
          </a:xfrm>
          <a:prstGeom prst="rect">
            <a:avLst/>
          </a:prstGeom>
        </p:spPr>
      </p:pic>
    </p:spTree>
    <p:extLst>
      <p:ext uri="{BB962C8B-B14F-4D97-AF65-F5344CB8AC3E}">
        <p14:creationId xmlns:p14="http://schemas.microsoft.com/office/powerpoint/2010/main" val="4190228722"/>
      </p:ext>
    </p:extLst>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t>Data stewardship view</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1077218"/>
          </a:xfrm>
          <a:prstGeom prst="rect">
            <a:avLst/>
          </a:prstGeom>
        </p:spPr>
        <p:txBody>
          <a:bodyPr wrap="square">
            <a:spAutoFit/>
          </a:bodyPr>
          <a:lstStyle/>
          <a:p>
            <a:r>
              <a:rPr lang="en-GB" sz="1600" b="1"/>
              <a:t>Customer need: </a:t>
            </a:r>
          </a:p>
          <a:p>
            <a:r>
              <a:rPr lang="en-GB" sz="1600"/>
              <a:t>In addition to automated processes to find and resolve duplicate records, Data Stewards and Analysts needs a quick way to manually identify and remediate problem records mid-cycle.</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199448"/>
            <a:ext cx="7165898" cy="1107996"/>
          </a:xfrm>
          <a:prstGeom prst="rect">
            <a:avLst/>
          </a:prstGeom>
        </p:spPr>
        <p:txBody>
          <a:bodyPr wrap="square">
            <a:spAutoFit/>
          </a:bodyPr>
          <a:lstStyle/>
          <a:p>
            <a:r>
              <a:rPr lang="en-GB" sz="1600" b="1"/>
              <a:t>Elevator pitch: </a:t>
            </a:r>
          </a:p>
          <a:p>
            <a:r>
              <a:rPr lang="en-GB" sz="1600"/>
              <a:t>Aperture Data Studio will enable Data Stewards/Analysts to identify and remediate problematic failed records manually inside of the application in order to clear them for the next data evaluation cycle.</a:t>
            </a: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sz="1300">
                <a:solidFill>
                  <a:schemeClr val="bg1"/>
                </a:solidFill>
              </a:rPr>
              <a:t>Application add-on to see failed records based on workflow rules and present configurable options/actions so that problem records can be fixed mid-cycle </a:t>
            </a:r>
            <a:r>
              <a:rPr lang="en-GB">
                <a:solidFill>
                  <a:schemeClr val="bg1"/>
                </a:solidFill>
              </a:rPr>
              <a:t> </a:t>
            </a:r>
            <a:endParaRPr lang="en-GB">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20" name="Rectangle: Rounded Corners 19">
            <a:extLst>
              <a:ext uri="{FF2B5EF4-FFF2-40B4-BE49-F238E27FC236}">
                <a16:creationId xmlns:a16="http://schemas.microsoft.com/office/drawing/2014/main" id="{ED5F2AD9-377B-4D6F-8516-27B734D8F8C3}"/>
              </a:ext>
            </a:extLst>
          </p:cNvPr>
          <p:cNvSpPr/>
          <p:nvPr/>
        </p:nvSpPr>
        <p:spPr>
          <a:xfrm>
            <a:off x="274141"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1600" b="1" kern="0">
                <a:solidFill>
                  <a:schemeClr val="accent4"/>
                </a:solidFill>
                <a:ea typeface="+mn-lt"/>
                <a:cs typeface="+mn-lt"/>
              </a:rPr>
              <a:t>Improved visualisation</a:t>
            </a:r>
            <a:endParaRPr lang="en-US"/>
          </a:p>
          <a:p>
            <a:pPr algn="ctr" defTabSz="742950">
              <a:spcBef>
                <a:spcPts val="200"/>
              </a:spcBef>
              <a:spcAft>
                <a:spcPts val="200"/>
              </a:spcAft>
              <a:defRPr/>
            </a:pPr>
            <a:r>
              <a:rPr lang="en-GB" sz="1600" kern="0">
                <a:solidFill>
                  <a:schemeClr val="tx1"/>
                </a:solidFill>
                <a:ea typeface="+mn-lt"/>
                <a:cs typeface="+mn-lt"/>
              </a:rPr>
              <a:t>Data team </a:t>
            </a:r>
            <a:r>
              <a:rPr lang="en-GB" sz="1600" kern="0">
                <a:solidFill>
                  <a:schemeClr val="tx1"/>
                </a:solidFill>
              </a:rPr>
              <a:t>can see problematic records more easily </a:t>
            </a:r>
            <a:endParaRPr lang="en-GB">
              <a:solidFill>
                <a:schemeClr val="tx1"/>
              </a:solidFill>
            </a:endParaRPr>
          </a:p>
        </p:txBody>
      </p:sp>
      <p:sp>
        <p:nvSpPr>
          <p:cNvPr id="21" name="Rectangle: Rounded Corners 20">
            <a:extLst>
              <a:ext uri="{FF2B5EF4-FFF2-40B4-BE49-F238E27FC236}">
                <a16:creationId xmlns:a16="http://schemas.microsoft.com/office/drawing/2014/main" id="{609448E0-26F5-489D-8D04-65ACB65A55A4}"/>
              </a:ext>
            </a:extLst>
          </p:cNvPr>
          <p:cNvSpPr/>
          <p:nvPr/>
        </p:nvSpPr>
        <p:spPr>
          <a:xfrm>
            <a:off x="2626557"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1600" b="1" kern="0">
                <a:solidFill>
                  <a:schemeClr val="accent4"/>
                </a:solidFill>
              </a:rPr>
              <a:t>User-friendliness </a:t>
            </a:r>
            <a:endParaRPr lang="en-US">
              <a:solidFill>
                <a:schemeClr val="accent4"/>
              </a:solidFill>
            </a:endParaRPr>
          </a:p>
          <a:p>
            <a:pPr algn="ctr" defTabSz="742950">
              <a:spcBef>
                <a:spcPts val="200"/>
              </a:spcBef>
              <a:spcAft>
                <a:spcPts val="200"/>
              </a:spcAft>
              <a:defRPr/>
            </a:pPr>
            <a:r>
              <a:rPr lang="en-GB" sz="1600" kern="0">
                <a:solidFill>
                  <a:schemeClr val="tx1"/>
                </a:solidFill>
              </a:rPr>
              <a:t>Data team can manually  fix problematic records </a:t>
            </a:r>
            <a:endParaRPr lang="en-GB">
              <a:solidFill>
                <a:schemeClr val="tx1"/>
              </a:solidFill>
            </a:endParaRPr>
          </a:p>
        </p:txBody>
      </p:sp>
      <p:sp>
        <p:nvSpPr>
          <p:cNvPr id="24" name="Rectangle: Rounded Corners 23">
            <a:extLst>
              <a:ext uri="{FF2B5EF4-FFF2-40B4-BE49-F238E27FC236}">
                <a16:creationId xmlns:a16="http://schemas.microsoft.com/office/drawing/2014/main" id="{92E3A0E4-F6D6-4211-829B-9DBC4F379E61}"/>
              </a:ext>
            </a:extLst>
          </p:cNvPr>
          <p:cNvSpPr/>
          <p:nvPr/>
        </p:nvSpPr>
        <p:spPr>
          <a:xfrm>
            <a:off x="4978973" y="4116163"/>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lvl="0" algn="ctr" defTabSz="742950">
              <a:spcBef>
                <a:spcPts val="200"/>
              </a:spcBef>
              <a:spcAft>
                <a:spcPts val="200"/>
              </a:spcAft>
              <a:defRPr/>
            </a:pPr>
            <a:r>
              <a:rPr lang="en-GB" sz="1600" b="1" kern="0">
                <a:solidFill>
                  <a:schemeClr val="accent4"/>
                </a:solidFill>
              </a:rPr>
              <a:t>Faster identification </a:t>
            </a:r>
            <a:br>
              <a:rPr lang="en-GB" sz="1600" b="1" kern="0"/>
            </a:br>
            <a:r>
              <a:rPr lang="en-GB" sz="1600" kern="0">
                <a:solidFill>
                  <a:schemeClr val="tx1"/>
                </a:solidFill>
              </a:rPr>
              <a:t>and remediation </a:t>
            </a:r>
            <a:br>
              <a:rPr lang="en-GB" sz="1600" kern="0"/>
            </a:br>
            <a:r>
              <a:rPr lang="en-GB" sz="1600" kern="0">
                <a:solidFill>
                  <a:schemeClr val="tx1"/>
                </a:solidFill>
              </a:rPr>
              <a:t>of rule failing records </a:t>
            </a:r>
          </a:p>
        </p:txBody>
      </p:sp>
      <p:sp>
        <p:nvSpPr>
          <p:cNvPr id="25" name="Rectangle: Rounded Corners 24">
            <a:extLst>
              <a:ext uri="{FF2B5EF4-FFF2-40B4-BE49-F238E27FC236}">
                <a16:creationId xmlns:a16="http://schemas.microsoft.com/office/drawing/2014/main" id="{CF2C3F07-DE36-4529-8350-02CD43CF1A2C}"/>
              </a:ext>
            </a:extLst>
          </p:cNvPr>
          <p:cNvSpPr/>
          <p:nvPr/>
        </p:nvSpPr>
        <p:spPr>
          <a:xfrm>
            <a:off x="7353873"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1600" b="1" kern="0">
                <a:solidFill>
                  <a:schemeClr val="accent4"/>
                </a:solidFill>
                <a:cs typeface="Arial"/>
              </a:rPr>
              <a:t>Increased ROI</a:t>
            </a:r>
            <a:endParaRPr lang="en-GB" sz="1600" b="1" kern="0">
              <a:solidFill>
                <a:schemeClr val="accent4"/>
              </a:solidFill>
            </a:endParaRPr>
          </a:p>
          <a:p>
            <a:pPr lvl="0" algn="ctr" defTabSz="742950">
              <a:spcBef>
                <a:spcPts val="200"/>
              </a:spcBef>
              <a:spcAft>
                <a:spcPts val="200"/>
              </a:spcAft>
              <a:defRPr/>
            </a:pPr>
            <a:r>
              <a:rPr lang="en-GB" sz="1600" kern="0">
                <a:solidFill>
                  <a:schemeClr val="tx1"/>
                </a:solidFill>
              </a:rPr>
              <a:t>Improved data quality</a:t>
            </a:r>
            <a:endParaRPr lang="en-GB" sz="1600" kern="0">
              <a:solidFill>
                <a:schemeClr val="tx1"/>
              </a:solidFill>
              <a:cs typeface="Arial"/>
            </a:endParaRPr>
          </a:p>
        </p:txBody>
      </p:sp>
      <p:sp>
        <p:nvSpPr>
          <p:cNvPr id="26" name="Rectangle: Rounded Corners 25">
            <a:extLst>
              <a:ext uri="{FF2B5EF4-FFF2-40B4-BE49-F238E27FC236}">
                <a16:creationId xmlns:a16="http://schemas.microsoft.com/office/drawing/2014/main" id="{6FA994BC-6B8F-44BD-91F7-CCB9DC5124D3}"/>
              </a:ext>
            </a:extLst>
          </p:cNvPr>
          <p:cNvSpPr/>
          <p:nvPr/>
        </p:nvSpPr>
        <p:spPr>
          <a:xfrm>
            <a:off x="9706289" y="4116163"/>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1600" b="1" kern="0">
                <a:solidFill>
                  <a:schemeClr val="accent4"/>
                </a:solidFill>
              </a:rPr>
              <a:t>Operational efficiency</a:t>
            </a:r>
            <a:endParaRPr lang="en-US">
              <a:solidFill>
                <a:schemeClr val="accent4"/>
              </a:solidFill>
            </a:endParaRPr>
          </a:p>
          <a:p>
            <a:pPr algn="ctr" defTabSz="742950">
              <a:spcBef>
                <a:spcPts val="200"/>
              </a:spcBef>
              <a:spcAft>
                <a:spcPts val="200"/>
              </a:spcAft>
              <a:defRPr/>
            </a:pPr>
            <a:r>
              <a:rPr lang="en-GB" sz="1600" kern="0">
                <a:solidFill>
                  <a:schemeClr val="tx1"/>
                </a:solidFill>
              </a:rPr>
              <a:t>improvements</a:t>
            </a:r>
            <a:endParaRPr lang="en-GB">
              <a:solidFill>
                <a:schemeClr val="tx1"/>
              </a:solidFill>
              <a:cs typeface="Arial"/>
            </a:endParaRPr>
          </a:p>
        </p:txBody>
      </p:sp>
      <p:graphicFrame>
        <p:nvGraphicFramePr>
          <p:cNvPr id="18" name="Table 17">
            <a:extLst>
              <a:ext uri="{FF2B5EF4-FFF2-40B4-BE49-F238E27FC236}">
                <a16:creationId xmlns:a16="http://schemas.microsoft.com/office/drawing/2014/main" id="{A486D0F0-4BE8-45D0-A90C-B63CFAE4344B}"/>
              </a:ext>
            </a:extLst>
          </p:cNvPr>
          <p:cNvGraphicFramePr>
            <a:graphicFrameLocks noGrp="1"/>
          </p:cNvGraphicFramePr>
          <p:nvPr>
            <p:extLst>
              <p:ext uri="{D42A27DB-BD31-4B8C-83A1-F6EECF244321}">
                <p14:modId xmlns:p14="http://schemas.microsoft.com/office/powerpoint/2010/main" val="1897724986"/>
              </p:ext>
            </p:extLst>
          </p:nvPr>
        </p:nvGraphicFramePr>
        <p:xfrm>
          <a:off x="3905241" y="63583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2" name="Rectangle 21">
            <a:extLst>
              <a:ext uri="{FF2B5EF4-FFF2-40B4-BE49-F238E27FC236}">
                <a16:creationId xmlns:a16="http://schemas.microsoft.com/office/drawing/2014/main" id="{5209F692-0925-4916-9669-0E0C442E5683}"/>
              </a:ext>
            </a:extLst>
          </p:cNvPr>
          <p:cNvSpPr/>
          <p:nvPr/>
        </p:nvSpPr>
        <p:spPr>
          <a:xfrm>
            <a:off x="3828747" y="63539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5D571ED-B39F-4EED-A6C5-1C8157385CB9}"/>
              </a:ext>
            </a:extLst>
          </p:cNvPr>
          <p:cNvSpPr/>
          <p:nvPr/>
        </p:nvSpPr>
        <p:spPr>
          <a:xfrm>
            <a:off x="3796164" y="63472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416719E-7021-428E-A32A-D3A9EA6BF181}"/>
              </a:ext>
            </a:extLst>
          </p:cNvPr>
          <p:cNvSpPr/>
          <p:nvPr/>
        </p:nvSpPr>
        <p:spPr>
          <a:xfrm>
            <a:off x="5684783" y="63369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Table 27">
            <a:extLst>
              <a:ext uri="{FF2B5EF4-FFF2-40B4-BE49-F238E27FC236}">
                <a16:creationId xmlns:a16="http://schemas.microsoft.com/office/drawing/2014/main" id="{56B1732A-078C-4038-907C-04C958CB16DF}"/>
              </a:ext>
            </a:extLst>
          </p:cNvPr>
          <p:cNvGraphicFramePr>
            <a:graphicFrameLocks noGrp="1"/>
          </p:cNvGraphicFramePr>
          <p:nvPr>
            <p:extLst>
              <p:ext uri="{D42A27DB-BD31-4B8C-83A1-F6EECF244321}">
                <p14:modId xmlns:p14="http://schemas.microsoft.com/office/powerpoint/2010/main" val="9550693"/>
              </p:ext>
            </p:extLst>
          </p:nvPr>
        </p:nvGraphicFramePr>
        <p:xfrm>
          <a:off x="3800100" y="6350865"/>
          <a:ext cx="4302178" cy="226696"/>
        </p:xfrm>
        <a:graphic>
          <a:graphicData uri="http://schemas.openxmlformats.org/drawingml/2006/table">
            <a:tbl>
              <a:tblPr firstRow="1" bandRow="1">
                <a:tableStyleId>{5C22544A-7EE6-4342-B048-85BDC9FD1C3A}</a:tableStyleId>
              </a:tblPr>
              <a:tblGrid>
                <a:gridCol w="851972">
                  <a:extLst>
                    <a:ext uri="{9D8B030D-6E8A-4147-A177-3AD203B41FA5}">
                      <a16:colId xmlns:a16="http://schemas.microsoft.com/office/drawing/2014/main" val="2547751470"/>
                    </a:ext>
                  </a:extLst>
                </a:gridCol>
                <a:gridCol w="851972">
                  <a:extLst>
                    <a:ext uri="{9D8B030D-6E8A-4147-A177-3AD203B41FA5}">
                      <a16:colId xmlns:a16="http://schemas.microsoft.com/office/drawing/2014/main" val="695339955"/>
                    </a:ext>
                  </a:extLst>
                </a:gridCol>
                <a:gridCol w="866078">
                  <a:extLst>
                    <a:ext uri="{9D8B030D-6E8A-4147-A177-3AD203B41FA5}">
                      <a16:colId xmlns:a16="http://schemas.microsoft.com/office/drawing/2014/main" val="144379900"/>
                    </a:ext>
                  </a:extLst>
                </a:gridCol>
                <a:gridCol w="866078">
                  <a:extLst>
                    <a:ext uri="{9D8B030D-6E8A-4147-A177-3AD203B41FA5}">
                      <a16:colId xmlns:a16="http://schemas.microsoft.com/office/drawing/2014/main" val="1163257652"/>
                    </a:ext>
                  </a:extLst>
                </a:gridCol>
                <a:gridCol w="866078">
                  <a:extLst>
                    <a:ext uri="{9D8B030D-6E8A-4147-A177-3AD203B41FA5}">
                      <a16:colId xmlns:a16="http://schemas.microsoft.com/office/drawing/2014/main" val="1137251589"/>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Future</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30" name="Rectangle 29">
            <a:extLst>
              <a:ext uri="{FF2B5EF4-FFF2-40B4-BE49-F238E27FC236}">
                <a16:creationId xmlns:a16="http://schemas.microsoft.com/office/drawing/2014/main" id="{F466FB5C-32CE-4BA7-BDFB-A0D6862818D6}"/>
              </a:ext>
            </a:extLst>
          </p:cNvPr>
          <p:cNvSpPr/>
          <p:nvPr/>
        </p:nvSpPr>
        <p:spPr>
          <a:xfrm>
            <a:off x="3665939" y="6347145"/>
            <a:ext cx="3551820" cy="254535"/>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444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0"/>
                                        </p:tgtEl>
                                      </p:cBhvr>
                                    </p:animEffect>
                                    <p:animScale>
                                      <p:cBhvr>
                                        <p:cTn id="37" dur="250" autoRev="1" fill="hold"/>
                                        <p:tgtEl>
                                          <p:spTgt spid="20"/>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1"/>
                                        </p:tgtEl>
                                      </p:cBhvr>
                                    </p:animEffect>
                                    <p:animScale>
                                      <p:cBhvr>
                                        <p:cTn id="46" dur="250" autoRev="1" fill="hold"/>
                                        <p:tgtEl>
                                          <p:spTgt spid="21"/>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4"/>
                                        </p:tgtEl>
                                      </p:cBhvr>
                                    </p:animEffect>
                                    <p:animScale>
                                      <p:cBhvr>
                                        <p:cTn id="55" dur="250" autoRev="1" fill="hold"/>
                                        <p:tgtEl>
                                          <p:spTgt spid="24"/>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5"/>
                                        </p:tgtEl>
                                      </p:cBhvr>
                                    </p:animEffect>
                                    <p:animScale>
                                      <p:cBhvr>
                                        <p:cTn id="64" dur="250" autoRev="1" fill="hold"/>
                                        <p:tgtEl>
                                          <p:spTgt spid="25"/>
                                        </p:tgtEl>
                                      </p:cBhvr>
                                      <p:by x="105000" y="105000"/>
                                    </p:animScale>
                                  </p:childTnLst>
                                </p:cTn>
                              </p:par>
                              <p:par>
                                <p:cTn id="65" presetID="53" presetClass="entr" presetSubtype="16"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par>
                          <p:cTn id="70" fill="hold">
                            <p:stCondLst>
                              <p:cond delay="5000"/>
                            </p:stCondLst>
                            <p:childTnLst>
                              <p:par>
                                <p:cTn id="71" presetID="26" presetClass="emph" presetSubtype="0" fill="hold" grpId="1" nodeType="afterEffect">
                                  <p:stCondLst>
                                    <p:cond delay="0"/>
                                  </p:stCondLst>
                                  <p:childTnLst>
                                    <p:animEffect transition="out" filter="fade">
                                      <p:cBhvr>
                                        <p:cTn id="72" dur="500" tmFilter="0, 0; .2, .5; .8, .5; 1, 0"/>
                                        <p:tgtEl>
                                          <p:spTgt spid="26"/>
                                        </p:tgtEl>
                                      </p:cBhvr>
                                    </p:animEffect>
                                    <p:animScale>
                                      <p:cBhvr>
                                        <p:cTn id="73"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0" grpId="0" animBg="1"/>
      <p:bldP spid="20" grpId="1" animBg="1"/>
      <p:bldP spid="21" grpId="0" animBg="1"/>
      <p:bldP spid="21" grpId="1" animBg="1"/>
      <p:bldP spid="24" grpId="0" animBg="1"/>
      <p:bldP spid="24" grpId="1" animBg="1"/>
      <p:bldP spid="25" grpId="0" animBg="1"/>
      <p:bldP spid="25" grpId="1" animBg="1"/>
      <p:bldP spid="26" grpId="0" animBg="1"/>
      <p:bldP spid="2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t>Golden record management</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1077218"/>
          </a:xfrm>
          <a:prstGeom prst="rect">
            <a:avLst/>
          </a:prstGeom>
        </p:spPr>
        <p:txBody>
          <a:bodyPr wrap="square">
            <a:spAutoFit/>
          </a:bodyPr>
          <a:lstStyle/>
          <a:p>
            <a:r>
              <a:rPr lang="en-GB" sz="1600" b="1"/>
              <a:t>Customer need: </a:t>
            </a:r>
          </a:p>
          <a:p>
            <a:r>
              <a:rPr lang="en-GB" sz="1600"/>
              <a:t>Clients that may use the platforms as a CDP need some sort of a record identifier persistence along with support of record consolidation and accompanying lineage of changes made.</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199448"/>
            <a:ext cx="7165898" cy="830997"/>
          </a:xfrm>
          <a:prstGeom prst="rect">
            <a:avLst/>
          </a:prstGeom>
        </p:spPr>
        <p:txBody>
          <a:bodyPr wrap="square">
            <a:spAutoFit/>
          </a:bodyPr>
          <a:lstStyle/>
          <a:p>
            <a:r>
              <a:rPr lang="en-GB" sz="1600" b="1"/>
              <a:t>Elevator pitch: </a:t>
            </a:r>
          </a:p>
          <a:p>
            <a:r>
              <a:rPr lang="en-GB" sz="1600"/>
              <a:t>In addition to finding duplicates and harmonization, Data Studio will now provide a unique customer identifier against which to consolidate records.</a:t>
            </a: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sz="1300">
                <a:solidFill>
                  <a:schemeClr val="bg1"/>
                </a:solidFill>
              </a:rPr>
              <a:t>Configurable persistent key </a:t>
            </a:r>
            <a:r>
              <a:rPr lang="en-GB">
                <a:solidFill>
                  <a:schemeClr val="bg1"/>
                </a:solidFill>
              </a:rPr>
              <a:t> </a:t>
            </a:r>
            <a:endParaRPr lang="en-GB">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BA03E4DB-E003-4FC6-A28C-9EFF0D1C64EE}"/>
              </a:ext>
            </a:extLst>
          </p:cNvPr>
          <p:cNvSpPr/>
          <p:nvPr/>
        </p:nvSpPr>
        <p:spPr>
          <a:xfrm>
            <a:off x="1506041"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defTabSz="742950">
              <a:spcBef>
                <a:spcPts val="200"/>
              </a:spcBef>
              <a:spcAft>
                <a:spcPts val="200"/>
              </a:spcAft>
              <a:defRPr/>
            </a:pPr>
            <a:r>
              <a:rPr lang="en-GB" b="1" kern="0">
                <a:solidFill>
                  <a:schemeClr val="accent4"/>
                </a:solidFill>
              </a:rPr>
              <a:t>Enhances</a:t>
            </a:r>
            <a:br>
              <a:rPr lang="en-GB" b="1" kern="0">
                <a:solidFill>
                  <a:schemeClr val="accent4"/>
                </a:solidFill>
              </a:rPr>
            </a:br>
            <a:r>
              <a:rPr lang="en-GB" kern="0">
                <a:solidFill>
                  <a:schemeClr val="tx1"/>
                </a:solidFill>
              </a:rPr>
              <a:t>our SCV offering</a:t>
            </a:r>
          </a:p>
        </p:txBody>
      </p:sp>
      <p:sp>
        <p:nvSpPr>
          <p:cNvPr id="23" name="Rectangle: Rounded Corners 22">
            <a:extLst>
              <a:ext uri="{FF2B5EF4-FFF2-40B4-BE49-F238E27FC236}">
                <a16:creationId xmlns:a16="http://schemas.microsoft.com/office/drawing/2014/main" id="{DC3A0986-92E1-4538-92A3-87EB2CB82054}"/>
              </a:ext>
            </a:extLst>
          </p:cNvPr>
          <p:cNvSpPr/>
          <p:nvPr/>
        </p:nvSpPr>
        <p:spPr>
          <a:xfrm>
            <a:off x="3858457"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defTabSz="742950">
              <a:spcBef>
                <a:spcPts val="200"/>
              </a:spcBef>
              <a:spcAft>
                <a:spcPts val="200"/>
              </a:spcAft>
              <a:defRPr/>
            </a:pPr>
            <a:r>
              <a:rPr lang="en-GB" b="1" kern="0">
                <a:solidFill>
                  <a:schemeClr val="accent4"/>
                </a:solidFill>
              </a:rPr>
              <a:t>Avoids</a:t>
            </a:r>
            <a:br>
              <a:rPr lang="en-GB" b="1" kern="0">
                <a:solidFill>
                  <a:schemeClr val="accent4"/>
                </a:solidFill>
              </a:rPr>
            </a:br>
            <a:r>
              <a:rPr lang="en-GB" kern="0">
                <a:solidFill>
                  <a:schemeClr val="tx1"/>
                </a:solidFill>
              </a:rPr>
              <a:t>duplicate records</a:t>
            </a:r>
          </a:p>
        </p:txBody>
      </p:sp>
      <p:sp>
        <p:nvSpPr>
          <p:cNvPr id="27" name="Rectangle: Rounded Corners 26">
            <a:extLst>
              <a:ext uri="{FF2B5EF4-FFF2-40B4-BE49-F238E27FC236}">
                <a16:creationId xmlns:a16="http://schemas.microsoft.com/office/drawing/2014/main" id="{A73B908F-85CC-456A-9CF1-C597F16E0C7F}"/>
              </a:ext>
            </a:extLst>
          </p:cNvPr>
          <p:cNvSpPr/>
          <p:nvPr/>
        </p:nvSpPr>
        <p:spPr>
          <a:xfrm>
            <a:off x="6210873" y="4116163"/>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defTabSz="742950">
              <a:spcBef>
                <a:spcPts val="200"/>
              </a:spcBef>
              <a:spcAft>
                <a:spcPts val="200"/>
              </a:spcAft>
              <a:defRPr/>
            </a:pPr>
            <a:r>
              <a:rPr lang="en-GB" b="1" kern="0">
                <a:solidFill>
                  <a:schemeClr val="accent4"/>
                </a:solidFill>
              </a:rPr>
              <a:t>Improves </a:t>
            </a:r>
            <a:r>
              <a:rPr lang="en-GB" kern="0">
                <a:solidFill>
                  <a:schemeClr val="tx1"/>
                </a:solidFill>
              </a:rPr>
              <a:t>operational efficiency</a:t>
            </a:r>
          </a:p>
        </p:txBody>
      </p:sp>
      <p:sp>
        <p:nvSpPr>
          <p:cNvPr id="28" name="Rectangle: Rounded Corners 27">
            <a:extLst>
              <a:ext uri="{FF2B5EF4-FFF2-40B4-BE49-F238E27FC236}">
                <a16:creationId xmlns:a16="http://schemas.microsoft.com/office/drawing/2014/main" id="{CE296F2A-9159-4D23-9B69-40B47DAD27EC}"/>
              </a:ext>
            </a:extLst>
          </p:cNvPr>
          <p:cNvSpPr/>
          <p:nvPr/>
        </p:nvSpPr>
        <p:spPr>
          <a:xfrm>
            <a:off x="8585773"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defTabSz="742950">
              <a:spcBef>
                <a:spcPts val="200"/>
              </a:spcBef>
              <a:spcAft>
                <a:spcPts val="200"/>
              </a:spcAft>
              <a:defRPr/>
            </a:pPr>
            <a:r>
              <a:rPr lang="en-GB" b="1" kern="0">
                <a:solidFill>
                  <a:schemeClr val="accent4"/>
                </a:solidFill>
              </a:rPr>
              <a:t>Maintains</a:t>
            </a:r>
            <a:br>
              <a:rPr lang="en-GB" b="1" kern="0">
                <a:solidFill>
                  <a:schemeClr val="accent4"/>
                </a:solidFill>
              </a:rPr>
            </a:br>
            <a:r>
              <a:rPr lang="en-GB" kern="0">
                <a:solidFill>
                  <a:schemeClr val="tx1"/>
                </a:solidFill>
              </a:rPr>
              <a:t>client reputation with customers</a:t>
            </a:r>
          </a:p>
        </p:txBody>
      </p:sp>
      <p:graphicFrame>
        <p:nvGraphicFramePr>
          <p:cNvPr id="20" name="Table 19">
            <a:extLst>
              <a:ext uri="{FF2B5EF4-FFF2-40B4-BE49-F238E27FC236}">
                <a16:creationId xmlns:a16="http://schemas.microsoft.com/office/drawing/2014/main" id="{B8004938-D695-4A79-A465-2C6246D2DF4B}"/>
              </a:ext>
            </a:extLst>
          </p:cNvPr>
          <p:cNvGraphicFramePr>
            <a:graphicFrameLocks noGrp="1"/>
          </p:cNvGraphicFramePr>
          <p:nvPr>
            <p:extLst>
              <p:ext uri="{D42A27DB-BD31-4B8C-83A1-F6EECF244321}">
                <p14:modId xmlns:p14="http://schemas.microsoft.com/office/powerpoint/2010/main" val="1677050010"/>
              </p:ext>
            </p:extLst>
          </p:nvPr>
        </p:nvGraphicFramePr>
        <p:xfrm>
          <a:off x="4057641" y="65107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1" name="Rectangle 20">
            <a:extLst>
              <a:ext uri="{FF2B5EF4-FFF2-40B4-BE49-F238E27FC236}">
                <a16:creationId xmlns:a16="http://schemas.microsoft.com/office/drawing/2014/main" id="{2B2437B3-8CD0-4844-B5A8-7AC27B3831E2}"/>
              </a:ext>
            </a:extLst>
          </p:cNvPr>
          <p:cNvSpPr/>
          <p:nvPr/>
        </p:nvSpPr>
        <p:spPr>
          <a:xfrm>
            <a:off x="3981147" y="65063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E71B5C9-53D0-4C0F-AEBF-5EA993ABAD38}"/>
              </a:ext>
            </a:extLst>
          </p:cNvPr>
          <p:cNvSpPr/>
          <p:nvPr/>
        </p:nvSpPr>
        <p:spPr>
          <a:xfrm>
            <a:off x="3948564" y="64996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29F7704-1379-424A-A389-685EF25797EB}"/>
              </a:ext>
            </a:extLst>
          </p:cNvPr>
          <p:cNvSpPr/>
          <p:nvPr/>
        </p:nvSpPr>
        <p:spPr>
          <a:xfrm>
            <a:off x="5837183" y="64893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5" name="Table 24">
            <a:extLst>
              <a:ext uri="{FF2B5EF4-FFF2-40B4-BE49-F238E27FC236}">
                <a16:creationId xmlns:a16="http://schemas.microsoft.com/office/drawing/2014/main" id="{08915F05-D47F-4F5B-BD4C-0ECBB0DBAEF2}"/>
              </a:ext>
            </a:extLst>
          </p:cNvPr>
          <p:cNvGraphicFramePr>
            <a:graphicFrameLocks noGrp="1"/>
          </p:cNvGraphicFramePr>
          <p:nvPr>
            <p:extLst>
              <p:ext uri="{D42A27DB-BD31-4B8C-83A1-F6EECF244321}">
                <p14:modId xmlns:p14="http://schemas.microsoft.com/office/powerpoint/2010/main" val="3538473088"/>
              </p:ext>
            </p:extLst>
          </p:nvPr>
        </p:nvGraphicFramePr>
        <p:xfrm>
          <a:off x="3952500" y="6503265"/>
          <a:ext cx="4302178" cy="226696"/>
        </p:xfrm>
        <a:graphic>
          <a:graphicData uri="http://schemas.openxmlformats.org/drawingml/2006/table">
            <a:tbl>
              <a:tblPr firstRow="1" bandRow="1">
                <a:tableStyleId>{5C22544A-7EE6-4342-B048-85BDC9FD1C3A}</a:tableStyleId>
              </a:tblPr>
              <a:tblGrid>
                <a:gridCol w="851972">
                  <a:extLst>
                    <a:ext uri="{9D8B030D-6E8A-4147-A177-3AD203B41FA5}">
                      <a16:colId xmlns:a16="http://schemas.microsoft.com/office/drawing/2014/main" val="2547751470"/>
                    </a:ext>
                  </a:extLst>
                </a:gridCol>
                <a:gridCol w="851972">
                  <a:extLst>
                    <a:ext uri="{9D8B030D-6E8A-4147-A177-3AD203B41FA5}">
                      <a16:colId xmlns:a16="http://schemas.microsoft.com/office/drawing/2014/main" val="695339955"/>
                    </a:ext>
                  </a:extLst>
                </a:gridCol>
                <a:gridCol w="866078">
                  <a:extLst>
                    <a:ext uri="{9D8B030D-6E8A-4147-A177-3AD203B41FA5}">
                      <a16:colId xmlns:a16="http://schemas.microsoft.com/office/drawing/2014/main" val="144379900"/>
                    </a:ext>
                  </a:extLst>
                </a:gridCol>
                <a:gridCol w="866078">
                  <a:extLst>
                    <a:ext uri="{9D8B030D-6E8A-4147-A177-3AD203B41FA5}">
                      <a16:colId xmlns:a16="http://schemas.microsoft.com/office/drawing/2014/main" val="1163257652"/>
                    </a:ext>
                  </a:extLst>
                </a:gridCol>
                <a:gridCol w="866078">
                  <a:extLst>
                    <a:ext uri="{9D8B030D-6E8A-4147-A177-3AD203B41FA5}">
                      <a16:colId xmlns:a16="http://schemas.microsoft.com/office/drawing/2014/main" val="1137251589"/>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Future</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6" name="Rectangle 25">
            <a:extLst>
              <a:ext uri="{FF2B5EF4-FFF2-40B4-BE49-F238E27FC236}">
                <a16:creationId xmlns:a16="http://schemas.microsoft.com/office/drawing/2014/main" id="{82292976-48E1-4437-B710-AE46E7C4065F}"/>
              </a:ext>
            </a:extLst>
          </p:cNvPr>
          <p:cNvSpPr/>
          <p:nvPr/>
        </p:nvSpPr>
        <p:spPr>
          <a:xfrm>
            <a:off x="3818339" y="6499545"/>
            <a:ext cx="3551820" cy="254535"/>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584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3"/>
                                        </p:tgtEl>
                                      </p:cBhvr>
                                    </p:animEffect>
                                    <p:animScale>
                                      <p:cBhvr>
                                        <p:cTn id="46" dur="250" autoRev="1" fill="hold"/>
                                        <p:tgtEl>
                                          <p:spTgt spid="23"/>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8"/>
                                        </p:tgtEl>
                                      </p:cBhvr>
                                    </p:animEffect>
                                    <p:animScale>
                                      <p:cBhvr>
                                        <p:cTn id="64"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3" grpId="0" animBg="1"/>
      <p:bldP spid="23" grpId="1" animBg="1"/>
      <p:bldP spid="27" grpId="0" animBg="1"/>
      <p:bldP spid="27" grpId="1" animBg="1"/>
      <p:bldP spid="28" grpId="0" animBg="1"/>
      <p:bldP spid="2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t>In-database processing</a:t>
            </a:r>
            <a:endParaRPr lang="en-GB" sz="3200"/>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280200" cy="584775"/>
          </a:xfrm>
          <a:prstGeom prst="rect">
            <a:avLst/>
          </a:prstGeom>
        </p:spPr>
        <p:txBody>
          <a:bodyPr wrap="square">
            <a:spAutoFit/>
          </a:bodyPr>
          <a:lstStyle/>
          <a:p>
            <a:r>
              <a:rPr lang="en-GB" sz="1600" b="1"/>
              <a:t>Customer need: </a:t>
            </a:r>
          </a:p>
          <a:p>
            <a:r>
              <a:rPr lang="en-GB" sz="1600"/>
              <a:t>Customers need to be able to efficiently process very large data volumes.</a:t>
            </a: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2448"/>
            <a:ext cx="7382372" cy="892552"/>
          </a:xfrm>
          <a:prstGeom prst="rect">
            <a:avLst/>
          </a:prstGeom>
        </p:spPr>
        <p:txBody>
          <a:bodyPr wrap="square" anchor="t">
            <a:spAutoFit/>
          </a:bodyPr>
          <a:lstStyle/>
          <a:p>
            <a:r>
              <a:rPr lang="en-GB" b="1">
                <a:solidFill>
                  <a:schemeClr val="accent1"/>
                </a:solidFill>
              </a:rPr>
              <a:t>Elevator pitch: </a:t>
            </a:r>
          </a:p>
          <a:p>
            <a:r>
              <a:rPr lang="en-GB" sz="1600"/>
              <a:t>Aperture Data Studio, where possible, will execute workflows natively where the data resides without having to move it.</a:t>
            </a:r>
            <a:endParaRPr lang="en-GB" sz="1600">
              <a:cs typeface="Arial"/>
            </a:endParaRPr>
          </a:p>
        </p:txBody>
      </p:sp>
      <p:sp>
        <p:nvSpPr>
          <p:cNvPr id="16" name="Rectangle 15">
            <a:extLst>
              <a:ext uri="{FF2B5EF4-FFF2-40B4-BE49-F238E27FC236}">
                <a16:creationId xmlns:a16="http://schemas.microsoft.com/office/drawing/2014/main" id="{C821B6C2-FC8C-4057-B37C-CA54FD744398}"/>
              </a:ext>
            </a:extLst>
          </p:cNvPr>
          <p:cNvSpPr/>
          <p:nvPr/>
        </p:nvSpPr>
        <p:spPr>
          <a:xfrm>
            <a:off x="7849173" y="1031873"/>
            <a:ext cx="4199779" cy="2789545"/>
          </a:xfrm>
          <a:prstGeom prst="rect">
            <a:avLst/>
          </a:prstGeom>
          <a:solidFill>
            <a:schemeClr val="accent4"/>
          </a:solidFill>
        </p:spPr>
        <p:txBody>
          <a:bodyPr wrap="square" lIns="144000">
            <a:noAutofit/>
          </a:bodyPr>
          <a:lstStyle/>
          <a:p>
            <a:r>
              <a:rPr lang="en-GB" sz="2000" b="1">
                <a:solidFill>
                  <a:schemeClr val="bg1"/>
                </a:solidFill>
              </a:rPr>
              <a:t>Features:</a:t>
            </a:r>
          </a:p>
          <a:p>
            <a:pPr marL="285750" indent="-285750">
              <a:spcBef>
                <a:spcPts val="600"/>
              </a:spcBef>
              <a:spcAft>
                <a:spcPts val="600"/>
              </a:spcAft>
              <a:buFont typeface="Arial" panose="020B0604020202020204" pitchFamily="34" charset="0"/>
              <a:buChar char="•"/>
            </a:pPr>
            <a:r>
              <a:rPr lang="en-GB">
                <a:solidFill>
                  <a:schemeClr val="bg1"/>
                </a:solidFill>
              </a:rPr>
              <a:t>Change data capture</a:t>
            </a: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21" name="Rectangle: Rounded Corners 20">
            <a:extLst>
              <a:ext uri="{FF2B5EF4-FFF2-40B4-BE49-F238E27FC236}">
                <a16:creationId xmlns:a16="http://schemas.microsoft.com/office/drawing/2014/main" id="{9178C68A-7A85-41C3-BA7E-5B5050C6EB98}"/>
              </a:ext>
            </a:extLst>
          </p:cNvPr>
          <p:cNvSpPr/>
          <p:nvPr/>
        </p:nvSpPr>
        <p:spPr>
          <a:xfrm>
            <a:off x="2768085" y="4106186"/>
            <a:ext cx="6693416" cy="1838644"/>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sz="2000" b="1" kern="0">
                <a:solidFill>
                  <a:schemeClr val="accent4"/>
                </a:solidFill>
                <a:cs typeface="Arial"/>
              </a:rPr>
              <a:t>Flexibility</a:t>
            </a:r>
          </a:p>
          <a:p>
            <a:pPr lvl="0" algn="ctr" defTabSz="742950">
              <a:spcBef>
                <a:spcPts val="200"/>
              </a:spcBef>
              <a:spcAft>
                <a:spcPts val="200"/>
              </a:spcAft>
              <a:defRPr/>
            </a:pPr>
            <a:r>
              <a:rPr lang="en-GB" sz="2000" kern="0">
                <a:solidFill>
                  <a:schemeClr val="tx1"/>
                </a:solidFill>
              </a:rPr>
              <a:t>Only work with the </a:t>
            </a:r>
            <a:br>
              <a:rPr lang="en-GB" sz="2000" kern="0"/>
            </a:br>
            <a:r>
              <a:rPr lang="en-GB" sz="2000" kern="0">
                <a:solidFill>
                  <a:schemeClr val="tx1"/>
                </a:solidFill>
              </a:rPr>
              <a:t>data that is required</a:t>
            </a:r>
            <a:endParaRPr lang="en-GB" sz="2000">
              <a:solidFill>
                <a:schemeClr val="tx1"/>
              </a:solidFill>
              <a:cs typeface="Arial"/>
            </a:endParaRPr>
          </a:p>
        </p:txBody>
      </p:sp>
      <p:graphicFrame>
        <p:nvGraphicFramePr>
          <p:cNvPr id="15" name="Table 14">
            <a:extLst>
              <a:ext uri="{FF2B5EF4-FFF2-40B4-BE49-F238E27FC236}">
                <a16:creationId xmlns:a16="http://schemas.microsoft.com/office/drawing/2014/main" id="{2C0D24B9-4774-4435-B0D5-AEFC4BE98BEE}"/>
              </a:ext>
            </a:extLst>
          </p:cNvPr>
          <p:cNvGraphicFramePr>
            <a:graphicFrameLocks noGrp="1"/>
          </p:cNvGraphicFramePr>
          <p:nvPr>
            <p:extLst>
              <p:ext uri="{D42A27DB-BD31-4B8C-83A1-F6EECF244321}">
                <p14:modId xmlns:p14="http://schemas.microsoft.com/office/powerpoint/2010/main" val="1677050010"/>
              </p:ext>
            </p:extLst>
          </p:nvPr>
        </p:nvGraphicFramePr>
        <p:xfrm>
          <a:off x="4057641" y="6510744"/>
          <a:ext cx="2695301" cy="226696"/>
        </p:xfrm>
        <a:graphic>
          <a:graphicData uri="http://schemas.openxmlformats.org/drawingml/2006/table">
            <a:tbl>
              <a:tblPr firstRow="1" bandRow="1">
                <a:tableStyleId>{5C22544A-7EE6-4342-B048-85BDC9FD1C3A}</a:tableStyleId>
              </a:tblPr>
              <a:tblGrid>
                <a:gridCol w="893503">
                  <a:extLst>
                    <a:ext uri="{9D8B030D-6E8A-4147-A177-3AD203B41FA5}">
                      <a16:colId xmlns:a16="http://schemas.microsoft.com/office/drawing/2014/main" val="2547751470"/>
                    </a:ext>
                  </a:extLst>
                </a:gridCol>
                <a:gridCol w="893503">
                  <a:extLst>
                    <a:ext uri="{9D8B030D-6E8A-4147-A177-3AD203B41FA5}">
                      <a16:colId xmlns:a16="http://schemas.microsoft.com/office/drawing/2014/main" val="695339955"/>
                    </a:ext>
                  </a:extLst>
                </a:gridCol>
                <a:gridCol w="908295">
                  <a:extLst>
                    <a:ext uri="{9D8B030D-6E8A-4147-A177-3AD203B41FA5}">
                      <a16:colId xmlns:a16="http://schemas.microsoft.com/office/drawing/2014/main" val="144379900"/>
                    </a:ext>
                  </a:extLst>
                </a:gridCol>
              </a:tblGrid>
              <a:tr h="226684">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Q1/Q2 ’FY22</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18" name="Rectangle 17">
            <a:extLst>
              <a:ext uri="{FF2B5EF4-FFF2-40B4-BE49-F238E27FC236}">
                <a16:creationId xmlns:a16="http://schemas.microsoft.com/office/drawing/2014/main" id="{7F33BC5E-2F7C-461C-B07E-5E0E45959743}"/>
              </a:ext>
            </a:extLst>
          </p:cNvPr>
          <p:cNvSpPr/>
          <p:nvPr/>
        </p:nvSpPr>
        <p:spPr>
          <a:xfrm>
            <a:off x="3981147" y="6506369"/>
            <a:ext cx="1883582" cy="253303"/>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966A356-E2A2-4051-85E6-51A18F3596BD}"/>
              </a:ext>
            </a:extLst>
          </p:cNvPr>
          <p:cNvSpPr/>
          <p:nvPr/>
        </p:nvSpPr>
        <p:spPr>
          <a:xfrm>
            <a:off x="3948564" y="6499610"/>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A39FF4B-C20F-48BE-8F16-C39EA82548B4}"/>
              </a:ext>
            </a:extLst>
          </p:cNvPr>
          <p:cNvSpPr/>
          <p:nvPr/>
        </p:nvSpPr>
        <p:spPr>
          <a:xfrm>
            <a:off x="5837183" y="6489345"/>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57D54B93-8953-4861-93DA-2EE9175AA083}"/>
              </a:ext>
            </a:extLst>
          </p:cNvPr>
          <p:cNvGraphicFramePr>
            <a:graphicFrameLocks noGrp="1"/>
          </p:cNvGraphicFramePr>
          <p:nvPr>
            <p:extLst>
              <p:ext uri="{D42A27DB-BD31-4B8C-83A1-F6EECF244321}">
                <p14:modId xmlns:p14="http://schemas.microsoft.com/office/powerpoint/2010/main" val="3538473088"/>
              </p:ext>
            </p:extLst>
          </p:nvPr>
        </p:nvGraphicFramePr>
        <p:xfrm>
          <a:off x="3952500" y="6503265"/>
          <a:ext cx="4302178" cy="226696"/>
        </p:xfrm>
        <a:graphic>
          <a:graphicData uri="http://schemas.openxmlformats.org/drawingml/2006/table">
            <a:tbl>
              <a:tblPr firstRow="1" bandRow="1">
                <a:tableStyleId>{5C22544A-7EE6-4342-B048-85BDC9FD1C3A}</a:tableStyleId>
              </a:tblPr>
              <a:tblGrid>
                <a:gridCol w="851972">
                  <a:extLst>
                    <a:ext uri="{9D8B030D-6E8A-4147-A177-3AD203B41FA5}">
                      <a16:colId xmlns:a16="http://schemas.microsoft.com/office/drawing/2014/main" val="2547751470"/>
                    </a:ext>
                  </a:extLst>
                </a:gridCol>
                <a:gridCol w="851972">
                  <a:extLst>
                    <a:ext uri="{9D8B030D-6E8A-4147-A177-3AD203B41FA5}">
                      <a16:colId xmlns:a16="http://schemas.microsoft.com/office/drawing/2014/main" val="695339955"/>
                    </a:ext>
                  </a:extLst>
                </a:gridCol>
                <a:gridCol w="866078">
                  <a:extLst>
                    <a:ext uri="{9D8B030D-6E8A-4147-A177-3AD203B41FA5}">
                      <a16:colId xmlns:a16="http://schemas.microsoft.com/office/drawing/2014/main" val="144379900"/>
                    </a:ext>
                  </a:extLst>
                </a:gridCol>
                <a:gridCol w="866078">
                  <a:extLst>
                    <a:ext uri="{9D8B030D-6E8A-4147-A177-3AD203B41FA5}">
                      <a16:colId xmlns:a16="http://schemas.microsoft.com/office/drawing/2014/main" val="1163257652"/>
                    </a:ext>
                  </a:extLst>
                </a:gridCol>
                <a:gridCol w="866078">
                  <a:extLst>
                    <a:ext uri="{9D8B030D-6E8A-4147-A177-3AD203B41FA5}">
                      <a16:colId xmlns:a16="http://schemas.microsoft.com/office/drawing/2014/main" val="1137251589"/>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3"/>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Q1’FY22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Q2/Q3’FY22</a:t>
                      </a:r>
                    </a:p>
                  </a:txBody>
                  <a:tcPr marL="74295" marR="74295" marT="37148" marB="37148">
                    <a:lnB w="12700" cap="flat" cmpd="sng" algn="ctr">
                      <a:noFill/>
                      <a:prstDash val="solid"/>
                      <a:round/>
                      <a:headEnd type="none" w="med" len="med"/>
                      <a:tailEnd type="none" w="med" len="med"/>
                    </a:lnB>
                    <a:solidFill>
                      <a:schemeClr val="accent5"/>
                    </a:solidFill>
                  </a:tcPr>
                </a:tc>
                <a:tc>
                  <a:txBody>
                    <a:bodyPr/>
                    <a:lstStyle/>
                    <a:p>
                      <a:pPr algn="ctr"/>
                      <a:r>
                        <a:rPr lang="en-GB" sz="1000" b="0"/>
                        <a:t>Future</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4" name="Rectangle 23">
            <a:extLst>
              <a:ext uri="{FF2B5EF4-FFF2-40B4-BE49-F238E27FC236}">
                <a16:creationId xmlns:a16="http://schemas.microsoft.com/office/drawing/2014/main" id="{4A4BA7F5-7D98-494F-91DF-E71109FEFC96}"/>
              </a:ext>
            </a:extLst>
          </p:cNvPr>
          <p:cNvSpPr/>
          <p:nvPr/>
        </p:nvSpPr>
        <p:spPr>
          <a:xfrm>
            <a:off x="3818339" y="6499545"/>
            <a:ext cx="3551820" cy="254535"/>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873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21"/>
                                        </p:tgtEl>
                                      </p:cBhvr>
                                    </p:animEffect>
                                    <p:animScale>
                                      <p:cBhvr>
                                        <p:cTn id="3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21" grpId="0" animBg="1"/>
      <p:bldP spid="2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689F-0F56-4737-990B-A5C46A2E9BB3}"/>
              </a:ext>
            </a:extLst>
          </p:cNvPr>
          <p:cNvSpPr>
            <a:spLocks noGrp="1"/>
          </p:cNvSpPr>
          <p:nvPr>
            <p:ph type="title"/>
          </p:nvPr>
        </p:nvSpPr>
        <p:spPr/>
        <p:txBody>
          <a:bodyPr/>
          <a:lstStyle/>
          <a:p>
            <a:r>
              <a:rPr lang="en-GB"/>
              <a:t>Product Strategy</a:t>
            </a:r>
          </a:p>
        </p:txBody>
      </p:sp>
      <p:cxnSp>
        <p:nvCxnSpPr>
          <p:cNvPr id="6" name="Straight Connector 5">
            <a:extLst>
              <a:ext uri="{FF2B5EF4-FFF2-40B4-BE49-F238E27FC236}">
                <a16:creationId xmlns:a16="http://schemas.microsoft.com/office/drawing/2014/main" id="{D00A7F2B-8922-46FB-931C-72D716C868DD}"/>
              </a:ext>
            </a:extLst>
          </p:cNvPr>
          <p:cNvCxnSpPr/>
          <p:nvPr/>
        </p:nvCxnSpPr>
        <p:spPr>
          <a:xfrm>
            <a:off x="423085" y="3628466"/>
            <a:ext cx="6660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F44F0B0C-1FD2-437A-AF24-2A628BABB5F4}"/>
              </a:ext>
            </a:extLst>
          </p:cNvPr>
          <p:cNvCxnSpPr/>
          <p:nvPr/>
        </p:nvCxnSpPr>
        <p:spPr>
          <a:xfrm>
            <a:off x="423086" y="2391266"/>
            <a:ext cx="6660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58690383"/>
      </p:ext>
    </p:extLst>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B6213166-309D-42FB-BC27-C7ED01239F97}"/>
              </a:ext>
            </a:extLst>
          </p:cNvPr>
          <p:cNvSpPr txBox="1">
            <a:spLocks/>
          </p:cNvSpPr>
          <p:nvPr/>
        </p:nvSpPr>
        <p:spPr>
          <a:xfrm>
            <a:off x="3275076" y="6117336"/>
            <a:ext cx="5641848" cy="448056"/>
          </a:xfrm>
          <a:prstGeom prst="rect">
            <a:avLst/>
          </a:prstGeom>
        </p:spPr>
        <p:txBody>
          <a:bodyPr vert="horz" lIns="0" tIns="0" rIns="0" bIns="0" rtlCol="0" anchor="t" anchorCtr="0">
            <a:noAutofit/>
          </a:bodyPr>
          <a:lstStyle>
            <a:defPPr>
              <a:defRPr lang="en-US"/>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50">
                <a:solidFill>
                  <a:schemeClr val="bg1"/>
                </a:solidFill>
                <a:latin typeface="Arial" panose="020B0604020202020204" pitchFamily="34" charset="0"/>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r>
              <a:rPr lang="en-US" sz="650" b="1">
                <a:solidFill>
                  <a:schemeClr val="bg1"/>
                </a:solidFill>
                <a:latin typeface="Arial" panose="020B0604020202020204" pitchFamily="34" charset="0"/>
                <a:cs typeface="Arial" panose="020B0604020202020204" pitchFamily="34" charset="0"/>
              </a:rPr>
              <a:t>Experian [Public. Confidential. Internal. Restricted. – please choose the appropriate category].</a:t>
            </a:r>
            <a:endParaRPr lang="en-US">
              <a:solidFill>
                <a:schemeClr val="bg1"/>
              </a:solidFill>
            </a:endParaRPr>
          </a:p>
        </p:txBody>
      </p:sp>
    </p:spTree>
    <p:extLst>
      <p:ext uri="{BB962C8B-B14F-4D97-AF65-F5344CB8AC3E}">
        <p14:creationId xmlns:p14="http://schemas.microsoft.com/office/powerpoint/2010/main" val="1441018118"/>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1063DDE-73A5-4875-93D2-E5A72875E7B8}"/>
              </a:ext>
            </a:extLst>
          </p:cNvPr>
          <p:cNvPicPr>
            <a:picLocks noChangeAspect="1"/>
          </p:cNvPicPr>
          <p:nvPr/>
        </p:nvPicPr>
        <p:blipFill>
          <a:blip r:embed="rId3"/>
          <a:stretch>
            <a:fillRect/>
          </a:stretch>
        </p:blipFill>
        <p:spPr>
          <a:xfrm>
            <a:off x="5699197" y="0"/>
            <a:ext cx="6492803" cy="3407959"/>
          </a:xfrm>
          <a:prstGeom prst="rect">
            <a:avLst/>
          </a:prstGeom>
        </p:spPr>
      </p:pic>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sz="3200"/>
              <a:t>Product Strategy Principles</a:t>
            </a: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160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6" y="3915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a:extLst>
              <a:ext uri="{FF2B5EF4-FFF2-40B4-BE49-F238E27FC236}">
                <a16:creationId xmlns:a16="http://schemas.microsoft.com/office/drawing/2014/main" id="{F62C96D9-16AE-40B6-96DD-8B78BF705CE8}"/>
              </a:ext>
            </a:extLst>
          </p:cNvPr>
          <p:cNvSpPr/>
          <p:nvPr/>
        </p:nvSpPr>
        <p:spPr>
          <a:xfrm>
            <a:off x="0" y="3389912"/>
            <a:ext cx="12192000" cy="520684"/>
          </a:xfrm>
          <a:prstGeom prst="rect">
            <a:avLst/>
          </a:prstGeom>
          <a:solidFill>
            <a:schemeClr val="accent4"/>
          </a:solidFill>
        </p:spPr>
        <p:txBody>
          <a:bodyPr wrap="square" anchor="ctr" anchorCtr="0">
            <a:noAutofit/>
          </a:bodyPr>
          <a:lstStyle/>
          <a:p>
            <a:pPr algn="ctr"/>
            <a:r>
              <a:rPr lang="en-GB" sz="2800">
                <a:solidFill>
                  <a:schemeClr val="bg1"/>
                </a:solidFill>
              </a:rPr>
              <a:t>What our customers tell us they </a:t>
            </a:r>
            <a:r>
              <a:rPr lang="en-GB" sz="2800" b="1">
                <a:solidFill>
                  <a:schemeClr val="bg1"/>
                </a:solidFill>
              </a:rPr>
              <a:t>need</a:t>
            </a:r>
            <a:r>
              <a:rPr lang="en-GB" sz="2800">
                <a:solidFill>
                  <a:schemeClr val="bg1"/>
                </a:solidFill>
              </a:rPr>
              <a:t>:</a:t>
            </a:r>
          </a:p>
        </p:txBody>
      </p:sp>
      <p:sp>
        <p:nvSpPr>
          <p:cNvPr id="15" name="Rectangle 14">
            <a:extLst>
              <a:ext uri="{FF2B5EF4-FFF2-40B4-BE49-F238E27FC236}">
                <a16:creationId xmlns:a16="http://schemas.microsoft.com/office/drawing/2014/main" id="{03434EE9-C3B0-4905-9983-AC3012BF2D30}"/>
              </a:ext>
            </a:extLst>
          </p:cNvPr>
          <p:cNvSpPr/>
          <p:nvPr/>
        </p:nvSpPr>
        <p:spPr>
          <a:xfrm>
            <a:off x="377901" y="1214508"/>
            <a:ext cx="5548271" cy="1815882"/>
          </a:xfrm>
          <a:prstGeom prst="rect">
            <a:avLst/>
          </a:prstGeom>
        </p:spPr>
        <p:txBody>
          <a:bodyPr wrap="square">
            <a:spAutoFit/>
          </a:bodyPr>
          <a:lstStyle/>
          <a:p>
            <a:r>
              <a:rPr lang="en-GB" sz="2800">
                <a:solidFill>
                  <a:schemeClr val="accent3"/>
                </a:solidFill>
              </a:rPr>
              <a:t>MISSION: </a:t>
            </a:r>
          </a:p>
          <a:p>
            <a:r>
              <a:rPr lang="en-GB" sz="2800">
                <a:solidFill>
                  <a:schemeClr val="accent3"/>
                </a:solidFill>
              </a:rPr>
              <a:t>To be the </a:t>
            </a:r>
            <a:r>
              <a:rPr lang="en-GB" sz="2800" b="1">
                <a:solidFill>
                  <a:schemeClr val="accent3"/>
                </a:solidFill>
              </a:rPr>
              <a:t>data quality platform of choice </a:t>
            </a:r>
            <a:r>
              <a:rPr lang="en-GB" sz="2800">
                <a:solidFill>
                  <a:schemeClr val="accent3"/>
                </a:solidFill>
              </a:rPr>
              <a:t>for data practitioners managing customer data</a:t>
            </a:r>
          </a:p>
        </p:txBody>
      </p:sp>
      <p:sp>
        <p:nvSpPr>
          <p:cNvPr id="16" name="Rectangle: Rounded Corners 15">
            <a:extLst>
              <a:ext uri="{FF2B5EF4-FFF2-40B4-BE49-F238E27FC236}">
                <a16:creationId xmlns:a16="http://schemas.microsoft.com/office/drawing/2014/main" id="{EAEFB2C9-61A5-405B-B7CB-48507F39FD73}"/>
              </a:ext>
            </a:extLst>
          </p:cNvPr>
          <p:cNvSpPr/>
          <p:nvPr/>
        </p:nvSpPr>
        <p:spPr>
          <a:xfrm>
            <a:off x="136601" y="4100539"/>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Fast</a:t>
            </a:r>
            <a:r>
              <a:rPr lang="en-GB" sz="2000">
                <a:solidFill>
                  <a:schemeClr val="accent4"/>
                </a:solidFill>
              </a:rPr>
              <a:t> </a:t>
            </a:r>
            <a:br>
              <a:rPr lang="en-GB">
                <a:solidFill>
                  <a:schemeClr val="accent4"/>
                </a:solidFill>
              </a:rPr>
            </a:br>
            <a:r>
              <a:rPr lang="en-GB">
                <a:solidFill>
                  <a:schemeClr val="accent4"/>
                </a:solidFill>
              </a:rPr>
              <a:t>to deploy</a:t>
            </a:r>
          </a:p>
        </p:txBody>
      </p:sp>
      <p:sp>
        <p:nvSpPr>
          <p:cNvPr id="17" name="Rectangle: Rounded Corners 16">
            <a:extLst>
              <a:ext uri="{FF2B5EF4-FFF2-40B4-BE49-F238E27FC236}">
                <a16:creationId xmlns:a16="http://schemas.microsoft.com/office/drawing/2014/main" id="{5553A6FD-3B7D-49DA-8536-E54FAE422229}"/>
              </a:ext>
            </a:extLst>
          </p:cNvPr>
          <p:cNvSpPr/>
          <p:nvPr/>
        </p:nvSpPr>
        <p:spPr>
          <a:xfrm>
            <a:off x="2146376" y="4100539"/>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Easy</a:t>
            </a:r>
            <a:r>
              <a:rPr lang="en-GB">
                <a:solidFill>
                  <a:schemeClr val="accent4"/>
                </a:solidFill>
              </a:rPr>
              <a:t> </a:t>
            </a:r>
            <a:br>
              <a:rPr lang="en-GB">
                <a:solidFill>
                  <a:schemeClr val="accent4"/>
                </a:solidFill>
              </a:rPr>
            </a:br>
            <a:r>
              <a:rPr lang="en-GB">
                <a:solidFill>
                  <a:schemeClr val="accent4"/>
                </a:solidFill>
              </a:rPr>
              <a:t>to use</a:t>
            </a:r>
          </a:p>
        </p:txBody>
      </p:sp>
      <p:sp>
        <p:nvSpPr>
          <p:cNvPr id="18" name="Rectangle: Rounded Corners 17">
            <a:extLst>
              <a:ext uri="{FF2B5EF4-FFF2-40B4-BE49-F238E27FC236}">
                <a16:creationId xmlns:a16="http://schemas.microsoft.com/office/drawing/2014/main" id="{FDED7073-EDD2-4181-A0AC-774A9BF56494}"/>
              </a:ext>
            </a:extLst>
          </p:cNvPr>
          <p:cNvSpPr/>
          <p:nvPr/>
        </p:nvSpPr>
        <p:spPr>
          <a:xfrm>
            <a:off x="6165926" y="4091230"/>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Best</a:t>
            </a:r>
            <a:r>
              <a:rPr lang="en-GB">
                <a:solidFill>
                  <a:schemeClr val="accent4"/>
                </a:solidFill>
              </a:rPr>
              <a:t> functionality to leverage data </a:t>
            </a:r>
          </a:p>
        </p:txBody>
      </p:sp>
      <p:sp>
        <p:nvSpPr>
          <p:cNvPr id="19" name="Rectangle: Rounded Corners 18">
            <a:extLst>
              <a:ext uri="{FF2B5EF4-FFF2-40B4-BE49-F238E27FC236}">
                <a16:creationId xmlns:a16="http://schemas.microsoft.com/office/drawing/2014/main" id="{04864D5D-B1AA-4D42-A665-EC1B6C9F3473}"/>
              </a:ext>
            </a:extLst>
          </p:cNvPr>
          <p:cNvSpPr/>
          <p:nvPr/>
        </p:nvSpPr>
        <p:spPr>
          <a:xfrm>
            <a:off x="8175701" y="4091229"/>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Consistent</a:t>
            </a:r>
            <a:r>
              <a:rPr lang="en-GB">
                <a:solidFill>
                  <a:schemeClr val="accent4"/>
                </a:solidFill>
              </a:rPr>
              <a:t> scaling and performance</a:t>
            </a:r>
          </a:p>
        </p:txBody>
      </p:sp>
      <p:sp>
        <p:nvSpPr>
          <p:cNvPr id="20" name="Rectangle: Rounded Corners 19">
            <a:extLst>
              <a:ext uri="{FF2B5EF4-FFF2-40B4-BE49-F238E27FC236}">
                <a16:creationId xmlns:a16="http://schemas.microsoft.com/office/drawing/2014/main" id="{5AA8B817-A652-450C-AF66-192D38E100E9}"/>
              </a:ext>
            </a:extLst>
          </p:cNvPr>
          <p:cNvSpPr/>
          <p:nvPr/>
        </p:nvSpPr>
        <p:spPr>
          <a:xfrm>
            <a:off x="10185476" y="4091228"/>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Connected </a:t>
            </a:r>
            <a:r>
              <a:rPr lang="en-GB">
                <a:solidFill>
                  <a:schemeClr val="accent4"/>
                </a:solidFill>
              </a:rPr>
              <a:t>with data and third-party technologies</a:t>
            </a:r>
          </a:p>
        </p:txBody>
      </p:sp>
      <p:sp>
        <p:nvSpPr>
          <p:cNvPr id="21" name="Rectangle: Rounded Corners 20">
            <a:extLst>
              <a:ext uri="{FF2B5EF4-FFF2-40B4-BE49-F238E27FC236}">
                <a16:creationId xmlns:a16="http://schemas.microsoft.com/office/drawing/2014/main" id="{FF271E7D-BC87-4142-B5E7-75AF862445BD}"/>
              </a:ext>
            </a:extLst>
          </p:cNvPr>
          <p:cNvSpPr/>
          <p:nvPr/>
        </p:nvSpPr>
        <p:spPr>
          <a:xfrm>
            <a:off x="4156151" y="4100539"/>
            <a:ext cx="1858921" cy="172537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accent4"/>
                </a:solidFill>
              </a:rPr>
              <a:t>Intelligent</a:t>
            </a:r>
            <a:r>
              <a:rPr lang="en-GB">
                <a:solidFill>
                  <a:schemeClr val="accent4"/>
                </a:solidFill>
              </a:rPr>
              <a:t> automation</a:t>
            </a:r>
          </a:p>
        </p:txBody>
      </p:sp>
    </p:spTree>
    <p:extLst>
      <p:ext uri="{BB962C8B-B14F-4D97-AF65-F5344CB8AC3E}">
        <p14:creationId xmlns:p14="http://schemas.microsoft.com/office/powerpoint/2010/main" val="1484331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par>
                                <p:cTn id="18" presetID="53" presetClass="entr" presetSubtype="16"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6"/>
                                        </p:tgtEl>
                                      </p:cBhvr>
                                    </p:animEffect>
                                    <p:animScale>
                                      <p:cBhvr>
                                        <p:cTn id="26" dur="250" autoRev="1" fill="hold"/>
                                        <p:tgtEl>
                                          <p:spTgt spid="16"/>
                                        </p:tgtEl>
                                      </p:cBhvr>
                                      <p:by x="105000" y="105000"/>
                                    </p:animScale>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000"/>
                            </p:stCondLst>
                            <p:childTnLst>
                              <p:par>
                                <p:cTn id="33" presetID="26" presetClass="emph" presetSubtype="0" fill="hold" grpId="1" nodeType="afterEffect">
                                  <p:stCondLst>
                                    <p:cond delay="0"/>
                                  </p:stCondLst>
                                  <p:childTnLst>
                                    <p:animEffect transition="out" filter="fade">
                                      <p:cBhvr>
                                        <p:cTn id="34" dur="500" tmFilter="0, 0; .2, .5; .8, .5; 1, 0"/>
                                        <p:tgtEl>
                                          <p:spTgt spid="17"/>
                                        </p:tgtEl>
                                      </p:cBhvr>
                                    </p:animEffect>
                                    <p:animScale>
                                      <p:cBhvr>
                                        <p:cTn id="35" dur="250" autoRev="1" fill="hold"/>
                                        <p:tgtEl>
                                          <p:spTgt spid="17"/>
                                        </p:tgtEl>
                                      </p:cBhvr>
                                      <p:by x="105000" y="105000"/>
                                    </p:animScale>
                                  </p:childTnLst>
                                </p:cTn>
                              </p:par>
                              <p:par>
                                <p:cTn id="36" presetID="53" presetClass="entr" presetSubtype="1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2500"/>
                            </p:stCondLst>
                            <p:childTnLst>
                              <p:par>
                                <p:cTn id="42" presetID="26" presetClass="emph" presetSubtype="0" fill="hold" grpId="1" nodeType="afterEffect">
                                  <p:stCondLst>
                                    <p:cond delay="0"/>
                                  </p:stCondLst>
                                  <p:childTnLst>
                                    <p:animEffect transition="out" filter="fade">
                                      <p:cBhvr>
                                        <p:cTn id="43" dur="500" tmFilter="0, 0; .2, .5; .8, .5; 1, 0"/>
                                        <p:tgtEl>
                                          <p:spTgt spid="21"/>
                                        </p:tgtEl>
                                      </p:cBhvr>
                                    </p:animEffect>
                                    <p:animScale>
                                      <p:cBhvr>
                                        <p:cTn id="44" dur="250" autoRev="1" fill="hold"/>
                                        <p:tgtEl>
                                          <p:spTgt spid="21"/>
                                        </p:tgtEl>
                                      </p:cBhvr>
                                      <p:by x="105000" y="105000"/>
                                    </p:animScale>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3000"/>
                            </p:stCondLst>
                            <p:childTnLst>
                              <p:par>
                                <p:cTn id="51" presetID="26" presetClass="emph" presetSubtype="0" fill="hold" grpId="1" nodeType="afterEffect">
                                  <p:stCondLst>
                                    <p:cond delay="0"/>
                                  </p:stCondLst>
                                  <p:childTnLst>
                                    <p:animEffect transition="out" filter="fade">
                                      <p:cBhvr>
                                        <p:cTn id="52" dur="500" tmFilter="0, 0; .2, .5; .8, .5; 1, 0"/>
                                        <p:tgtEl>
                                          <p:spTgt spid="18"/>
                                        </p:tgtEl>
                                      </p:cBhvr>
                                    </p:animEffect>
                                    <p:animScale>
                                      <p:cBhvr>
                                        <p:cTn id="53" dur="250" autoRev="1" fill="hold"/>
                                        <p:tgtEl>
                                          <p:spTgt spid="18"/>
                                        </p:tgtEl>
                                      </p:cBhvr>
                                      <p:by x="105000" y="105000"/>
                                    </p:animScale>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3500"/>
                            </p:stCondLst>
                            <p:childTnLst>
                              <p:par>
                                <p:cTn id="60" presetID="26" presetClass="emph" presetSubtype="0" fill="hold" grpId="1" nodeType="afterEffect">
                                  <p:stCondLst>
                                    <p:cond delay="0"/>
                                  </p:stCondLst>
                                  <p:childTnLst>
                                    <p:animEffect transition="out" filter="fade">
                                      <p:cBhvr>
                                        <p:cTn id="61" dur="500" tmFilter="0, 0; .2, .5; .8, .5; 1, 0"/>
                                        <p:tgtEl>
                                          <p:spTgt spid="19"/>
                                        </p:tgtEl>
                                      </p:cBhvr>
                                    </p:animEffect>
                                    <p:animScale>
                                      <p:cBhvr>
                                        <p:cTn id="62" dur="250" autoRev="1" fill="hold"/>
                                        <p:tgtEl>
                                          <p:spTgt spid="19"/>
                                        </p:tgtEl>
                                      </p:cBhvr>
                                      <p:by x="105000" y="105000"/>
                                    </p:animScale>
                                  </p:childTnLst>
                                </p:cTn>
                              </p:par>
                              <p:par>
                                <p:cTn id="63" presetID="53" presetClass="entr" presetSubtype="16"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Effect transition="in" filter="fade">
                                      <p:cBhvr>
                                        <p:cTn id="67" dur="500"/>
                                        <p:tgtEl>
                                          <p:spTgt spid="20"/>
                                        </p:tgtEl>
                                      </p:cBhvr>
                                    </p:animEffect>
                                  </p:childTnLst>
                                </p:cTn>
                              </p:par>
                            </p:childTnLst>
                          </p:cTn>
                        </p:par>
                        <p:par>
                          <p:cTn id="68" fill="hold">
                            <p:stCondLst>
                              <p:cond delay="4000"/>
                            </p:stCondLst>
                            <p:childTnLst>
                              <p:par>
                                <p:cTn id="69" presetID="26" presetClass="emph" presetSubtype="0" fill="hold" grpId="1" nodeType="afterEffect">
                                  <p:stCondLst>
                                    <p:cond delay="0"/>
                                  </p:stCondLst>
                                  <p:childTnLst>
                                    <p:animEffect transition="out" filter="fade">
                                      <p:cBhvr>
                                        <p:cTn id="70" dur="500" tmFilter="0, 0; .2, .5; .8, .5; 1, 0"/>
                                        <p:tgtEl>
                                          <p:spTgt spid="20"/>
                                        </p:tgtEl>
                                      </p:cBhvr>
                                    </p:animEffect>
                                    <p:animScale>
                                      <p:cBhvr>
                                        <p:cTn id="71"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5" grpId="0"/>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64FE1-32EE-481E-8A9A-1AA27451F8AD}"/>
              </a:ext>
            </a:extLst>
          </p:cNvPr>
          <p:cNvSpPr/>
          <p:nvPr/>
        </p:nvSpPr>
        <p:spPr>
          <a:xfrm>
            <a:off x="6680200" y="2387397"/>
            <a:ext cx="4749800" cy="369590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4F74A70-5BC5-4AB0-8A3F-2634D9EDD07E}"/>
              </a:ext>
            </a:extLst>
          </p:cNvPr>
          <p:cNvSpPr/>
          <p:nvPr/>
        </p:nvSpPr>
        <p:spPr>
          <a:xfrm>
            <a:off x="762000" y="2387396"/>
            <a:ext cx="4749800" cy="369590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226A67B2-8845-42B5-B0DC-354143F419C4}"/>
              </a:ext>
            </a:extLst>
          </p:cNvPr>
          <p:cNvSpPr>
            <a:spLocks noGrp="1"/>
          </p:cNvSpPr>
          <p:nvPr>
            <p:ph type="title"/>
          </p:nvPr>
        </p:nvSpPr>
        <p:spPr/>
        <p:txBody>
          <a:bodyPr/>
          <a:lstStyle/>
          <a:p>
            <a:r>
              <a:rPr lang="en-GB"/>
              <a:t>Product Strategic Focus Areas</a:t>
            </a:r>
          </a:p>
        </p:txBody>
      </p:sp>
      <p:sp>
        <p:nvSpPr>
          <p:cNvPr id="7" name="Rectangle: Rounded Corners 6">
            <a:extLst>
              <a:ext uri="{FF2B5EF4-FFF2-40B4-BE49-F238E27FC236}">
                <a16:creationId xmlns:a16="http://schemas.microsoft.com/office/drawing/2014/main" id="{43F381B4-9476-43FF-89D0-140E9E010930}"/>
              </a:ext>
            </a:extLst>
          </p:cNvPr>
          <p:cNvSpPr/>
          <p:nvPr/>
        </p:nvSpPr>
        <p:spPr>
          <a:xfrm>
            <a:off x="5511800" y="1117600"/>
            <a:ext cx="1168400" cy="5969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accent4"/>
                </a:solidFill>
              </a:rPr>
              <a:t>SFAs</a:t>
            </a:r>
          </a:p>
        </p:txBody>
      </p:sp>
      <p:sp>
        <p:nvSpPr>
          <p:cNvPr id="8" name="Rectangle: Rounded Corners 7">
            <a:extLst>
              <a:ext uri="{FF2B5EF4-FFF2-40B4-BE49-F238E27FC236}">
                <a16:creationId xmlns:a16="http://schemas.microsoft.com/office/drawing/2014/main" id="{8016A1C1-DB13-44C3-9643-D0F52A742E3A}"/>
              </a:ext>
            </a:extLst>
          </p:cNvPr>
          <p:cNvSpPr/>
          <p:nvPr/>
        </p:nvSpPr>
        <p:spPr>
          <a:xfrm>
            <a:off x="762000" y="1879004"/>
            <a:ext cx="4749800" cy="666361"/>
          </a:xfrm>
          <a:prstGeom prst="roundRect">
            <a:avLst>
              <a:gd name="adj" fmla="val 18206"/>
            </a:avLst>
          </a:prstGeom>
          <a:solidFill>
            <a:schemeClr val="accent3"/>
          </a:solidFill>
          <a:ln w="6350" cap="flat" cmpd="sng" algn="ctr">
            <a:noFill/>
            <a:prstDash val="solid"/>
            <a:miter lim="800000"/>
          </a:ln>
          <a:effectLst/>
        </p:spPr>
        <p:txBody>
          <a:bodyPr rtlCol="0" anchor="ctr" anchorCtr="0"/>
          <a:lstStyle/>
          <a:p>
            <a:pPr algn="ctr" defTabSz="538819">
              <a:defRPr/>
            </a:pPr>
            <a:r>
              <a:rPr lang="en-GB" sz="1600" b="1" kern="0">
                <a:solidFill>
                  <a:srgbClr val="FFFFFF"/>
                </a:solidFill>
                <a:latin typeface="Arial" panose="020B0604020202020204"/>
              </a:rPr>
              <a:t>Improve</a:t>
            </a:r>
            <a:r>
              <a:rPr lang="en-GB" sz="1400" kern="0">
                <a:solidFill>
                  <a:srgbClr val="FFFFFF"/>
                </a:solidFill>
                <a:latin typeface="Arial" panose="020B0604020202020204"/>
              </a:rPr>
              <a:t> the data flowing through and </a:t>
            </a:r>
            <a:br>
              <a:rPr lang="en-GB" sz="1400" kern="0">
                <a:solidFill>
                  <a:srgbClr val="FFFFFF"/>
                </a:solidFill>
                <a:latin typeface="Arial" panose="020B0604020202020204"/>
              </a:rPr>
            </a:br>
            <a:r>
              <a:rPr lang="en-GB" sz="1400" kern="0">
                <a:solidFill>
                  <a:srgbClr val="FFFFFF"/>
                </a:solidFill>
                <a:latin typeface="Arial" panose="020B0604020202020204"/>
              </a:rPr>
              <a:t>around enterprise applications </a:t>
            </a:r>
          </a:p>
        </p:txBody>
      </p:sp>
      <p:sp>
        <p:nvSpPr>
          <p:cNvPr id="9" name="Rectangle: Rounded Corners 8">
            <a:extLst>
              <a:ext uri="{FF2B5EF4-FFF2-40B4-BE49-F238E27FC236}">
                <a16:creationId xmlns:a16="http://schemas.microsoft.com/office/drawing/2014/main" id="{7354F60F-945A-4ED9-8011-CE58EEAFFA01}"/>
              </a:ext>
            </a:extLst>
          </p:cNvPr>
          <p:cNvSpPr/>
          <p:nvPr/>
        </p:nvSpPr>
        <p:spPr>
          <a:xfrm>
            <a:off x="6680200" y="1879005"/>
            <a:ext cx="4749800" cy="666361"/>
          </a:xfrm>
          <a:prstGeom prst="roundRect">
            <a:avLst>
              <a:gd name="adj" fmla="val 18206"/>
            </a:avLst>
          </a:prstGeom>
          <a:solidFill>
            <a:schemeClr val="accent3"/>
          </a:solidFill>
          <a:ln w="6350" cap="flat" cmpd="sng" algn="ctr">
            <a:noFill/>
            <a:prstDash val="solid"/>
            <a:miter lim="800000"/>
          </a:ln>
          <a:effectLst/>
        </p:spPr>
        <p:txBody>
          <a:bodyPr lIns="91440" tIns="45720" rIns="91440" bIns="45720" rtlCol="0" anchor="ctr" anchorCtr="0"/>
          <a:lstStyle/>
          <a:p>
            <a:pPr algn="ctr" defTabSz="538819">
              <a:defRPr/>
            </a:pPr>
            <a:r>
              <a:rPr lang="en-GB" sz="1600" b="1" kern="0">
                <a:solidFill>
                  <a:srgbClr val="FFFFFF"/>
                </a:solidFill>
              </a:rPr>
              <a:t>Enable</a:t>
            </a:r>
            <a:r>
              <a:rPr lang="en-GB" sz="1400" kern="0">
                <a:solidFill>
                  <a:srgbClr val="FFFFFF"/>
                </a:solidFill>
              </a:rPr>
              <a:t> credit furnishers to implement data quality programmes around credit bureau data submissions</a:t>
            </a:r>
          </a:p>
        </p:txBody>
      </p:sp>
      <p:cxnSp>
        <p:nvCxnSpPr>
          <p:cNvPr id="11" name="Connector: Elbow 10">
            <a:extLst>
              <a:ext uri="{FF2B5EF4-FFF2-40B4-BE49-F238E27FC236}">
                <a16:creationId xmlns:a16="http://schemas.microsoft.com/office/drawing/2014/main" id="{22999EF9-2F23-4DF5-9201-FBCC1C5B17ED}"/>
              </a:ext>
            </a:extLst>
          </p:cNvPr>
          <p:cNvCxnSpPr>
            <a:cxnSpLocks/>
            <a:stCxn id="7" idx="1"/>
            <a:endCxn id="8" idx="0"/>
          </p:cNvCxnSpPr>
          <p:nvPr/>
        </p:nvCxnSpPr>
        <p:spPr>
          <a:xfrm rot="10800000" flipV="1">
            <a:off x="3136900" y="1416050"/>
            <a:ext cx="2374900" cy="462954"/>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3954AF5-B37D-41AB-B532-9402E3D3D067}"/>
              </a:ext>
            </a:extLst>
          </p:cNvPr>
          <p:cNvCxnSpPr>
            <a:cxnSpLocks/>
            <a:stCxn id="7" idx="3"/>
            <a:endCxn id="9" idx="0"/>
          </p:cNvCxnSpPr>
          <p:nvPr/>
        </p:nvCxnSpPr>
        <p:spPr>
          <a:xfrm>
            <a:off x="6680200" y="1416050"/>
            <a:ext cx="2374900" cy="462955"/>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6DAC406F-A8E2-42CD-9ABC-29472D930253}"/>
              </a:ext>
            </a:extLst>
          </p:cNvPr>
          <p:cNvSpPr txBox="1">
            <a:spLocks/>
          </p:cNvSpPr>
          <p:nvPr/>
        </p:nvSpPr>
        <p:spPr>
          <a:xfrm>
            <a:off x="893493" y="2636695"/>
            <a:ext cx="4490852" cy="3230703"/>
          </a:xfrm>
          <a:prstGeom prst="rect">
            <a:avLst/>
          </a:prstGeom>
        </p:spPr>
        <p:txBody>
          <a:bodyPr vert="horz" lIns="0" tIns="0" rIns="0" bIns="0" rtlCol="0" anchor="t" anchorCtr="0">
            <a:noAutofit/>
          </a:bodyPr>
          <a:lstStyle>
            <a:lvl1pPr marL="0" indent="0" algn="l" defTabSz="914400" rtl="0" eaLnBrk="1" latinLnBrk="0" hangingPunct="1">
              <a:lnSpc>
                <a:spcPct val="95000"/>
              </a:lnSpc>
              <a:spcBef>
                <a:spcPts val="1000"/>
              </a:spcBef>
              <a:buFont typeface="Arial" panose="020B0604020202020204" pitchFamily="34" charset="0"/>
              <a:buNone/>
              <a:defRPr sz="1700" b="1"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0"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0"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0"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980" lvl="1" indent="0" defTabSz="742950">
              <a:spcBef>
                <a:spcPts val="650"/>
              </a:spcBef>
              <a:buClr>
                <a:srgbClr val="575756"/>
              </a:buClr>
              <a:buNone/>
              <a:defRPr/>
            </a:pPr>
            <a:r>
              <a:rPr lang="en-GB" sz="1600" b="1">
                <a:solidFill>
                  <a:srgbClr val="26478D"/>
                </a:solidFill>
                <a:latin typeface="Arial" panose="020B0604020202020204"/>
              </a:rPr>
              <a:t>Priority Jobs</a:t>
            </a:r>
            <a:endParaRPr lang="en-US"/>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Improve contactability of my customers</a:t>
            </a:r>
            <a:endParaRPr lang="en-GB" sz="1100">
              <a:solidFill>
                <a:srgbClr val="575756"/>
              </a:solidFill>
              <a:latin typeface="Arial" panose="020B0604020202020204"/>
              <a:cs typeface="Arial"/>
            </a:endParaRPr>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Facilitate relationship building with customers</a:t>
            </a:r>
            <a:endParaRPr lang="en-GB" sz="1100">
              <a:solidFill>
                <a:srgbClr val="575756"/>
              </a:solidFill>
              <a:latin typeface="Arial" panose="020B0604020202020204"/>
              <a:cs typeface="Arial" panose="020B0604020202020204"/>
            </a:endParaRPr>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Know more about my customers</a:t>
            </a:r>
            <a:endParaRPr lang="en-GB" sz="1100">
              <a:solidFill>
                <a:srgbClr val="575756"/>
              </a:solidFill>
              <a:latin typeface="Arial" panose="020B0604020202020204"/>
              <a:cs typeface="Arial" panose="020B0604020202020204"/>
            </a:endParaRPr>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Onboard data effectively</a:t>
            </a:r>
            <a:endParaRPr lang="en-GB" sz="1100">
              <a:solidFill>
                <a:srgbClr val="575756"/>
              </a:solidFill>
              <a:latin typeface="Arial" panose="020B0604020202020204"/>
              <a:cs typeface="Arial" panose="020B0604020202020204"/>
            </a:endParaRPr>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Protect the integrity and trust in the data stored in the CRM</a:t>
            </a:r>
            <a:endParaRPr lang="en-GB" sz="1100">
              <a:solidFill>
                <a:srgbClr val="575756"/>
              </a:solidFill>
              <a:latin typeface="Arial" panose="020B0604020202020204"/>
              <a:cs typeface="Arial" panose="020B0604020202020204"/>
            </a:endParaRPr>
          </a:p>
          <a:p>
            <a:pPr marL="233045" lvl="1" indent="-139065" defTabSz="742950">
              <a:spcBef>
                <a:spcPts val="650"/>
              </a:spcBef>
              <a:buClr>
                <a:srgbClr val="575756"/>
              </a:buClr>
              <a:buBlip>
                <a:blip r:embed="rId3"/>
              </a:buBlip>
              <a:defRPr/>
            </a:pPr>
            <a:r>
              <a:rPr lang="en-GB" sz="1100">
                <a:solidFill>
                  <a:srgbClr val="575756"/>
                </a:solidFill>
                <a:latin typeface="Arial" panose="020B0604020202020204"/>
              </a:rPr>
              <a:t>Reduce friction and improve client onboarding</a:t>
            </a:r>
            <a:endParaRPr lang="en-GB" sz="1100" b="1">
              <a:solidFill>
                <a:srgbClr val="26478D"/>
              </a:solidFill>
              <a:latin typeface="Arial" panose="020B0604020202020204"/>
              <a:cs typeface="Arial" panose="020B0604020202020204"/>
            </a:endParaRPr>
          </a:p>
          <a:p>
            <a:pPr marL="93980" lvl="1" indent="0" defTabSz="742950">
              <a:spcBef>
                <a:spcPts val="650"/>
              </a:spcBef>
              <a:buClr>
                <a:srgbClr val="575756"/>
              </a:buClr>
              <a:buNone/>
              <a:defRPr/>
            </a:pPr>
            <a:endParaRPr lang="en-GB" sz="700" b="1">
              <a:solidFill>
                <a:srgbClr val="26478D"/>
              </a:solidFill>
              <a:latin typeface="Arial" panose="020B0604020202020204"/>
              <a:cs typeface="Arial" panose="020B0604020202020204"/>
            </a:endParaRPr>
          </a:p>
          <a:p>
            <a:pPr marL="93980" lvl="1" indent="0" defTabSz="742950">
              <a:spcBef>
                <a:spcPts val="650"/>
              </a:spcBef>
              <a:buClr>
                <a:srgbClr val="575756"/>
              </a:buClr>
              <a:buNone/>
              <a:defRPr/>
            </a:pPr>
            <a:r>
              <a:rPr lang="en-GB" sz="1600" b="1">
                <a:solidFill>
                  <a:srgbClr val="26478D"/>
                </a:solidFill>
                <a:latin typeface="Arial" panose="020B0604020202020204"/>
              </a:rPr>
              <a:t>Who:</a:t>
            </a:r>
            <a:endParaRPr lang="en-GB" sz="1600" b="1">
              <a:solidFill>
                <a:srgbClr val="26478D"/>
              </a:solidFill>
              <a:latin typeface="Arial" panose="020B0604020202020204"/>
              <a:cs typeface="Arial"/>
            </a:endParaRPr>
          </a:p>
          <a:p>
            <a:pPr marL="233045" lvl="1" indent="-139065" defTabSz="742950">
              <a:spcBef>
                <a:spcPts val="650"/>
              </a:spcBef>
              <a:buClr>
                <a:srgbClr val="575756"/>
              </a:buClr>
              <a:defRPr/>
            </a:pPr>
            <a:r>
              <a:rPr lang="en-GB" sz="1100">
                <a:solidFill>
                  <a:srgbClr val="575756"/>
                </a:solidFill>
                <a:latin typeface="Arial" panose="020B0604020202020204"/>
              </a:rPr>
              <a:t>B2C and B2B organisations who have Salesforce Sales Cloud or Service Cloud, SAP CRM or ERP, Microsoft Dynamics 365 or other CRM systems </a:t>
            </a:r>
            <a:endParaRPr lang="en-GB" sz="1100">
              <a:solidFill>
                <a:srgbClr val="575756"/>
              </a:solidFill>
              <a:latin typeface="Arial" panose="020B0604020202020204"/>
              <a:cs typeface="Arial"/>
            </a:endParaRPr>
          </a:p>
          <a:p>
            <a:pPr marL="233045" lvl="1" indent="-139065" defTabSz="742950">
              <a:spcBef>
                <a:spcPts val="650"/>
              </a:spcBef>
              <a:buClr>
                <a:srgbClr val="575756"/>
              </a:buClr>
              <a:defRPr/>
            </a:pPr>
            <a:r>
              <a:rPr lang="en-GB" sz="1100">
                <a:solidFill>
                  <a:srgbClr val="575756"/>
                </a:solidFill>
                <a:latin typeface="Arial" panose="020B0604020202020204"/>
              </a:rPr>
              <a:t>eCommerce Managers, CRM and Data Managers, Sales Operations Managers, Business Analysts</a:t>
            </a:r>
            <a:endParaRPr lang="en-GB" sz="1100">
              <a:solidFill>
                <a:srgbClr val="575756"/>
              </a:solidFill>
              <a:latin typeface="Arial" panose="020B0604020202020204"/>
              <a:cs typeface="Arial"/>
            </a:endParaRPr>
          </a:p>
        </p:txBody>
      </p:sp>
      <p:sp>
        <p:nvSpPr>
          <p:cNvPr id="19" name="Content Placeholder 4">
            <a:extLst>
              <a:ext uri="{FF2B5EF4-FFF2-40B4-BE49-F238E27FC236}">
                <a16:creationId xmlns:a16="http://schemas.microsoft.com/office/drawing/2014/main" id="{426C2663-E930-4D07-96F8-7E3D6943000F}"/>
              </a:ext>
            </a:extLst>
          </p:cNvPr>
          <p:cNvSpPr txBox="1">
            <a:spLocks/>
          </p:cNvSpPr>
          <p:nvPr/>
        </p:nvSpPr>
        <p:spPr>
          <a:xfrm>
            <a:off x="6803096" y="2635481"/>
            <a:ext cx="4490852" cy="3230703"/>
          </a:xfrm>
          <a:prstGeom prst="rect">
            <a:avLst/>
          </a:prstGeom>
        </p:spPr>
        <p:txBody>
          <a:bodyPr vert="horz" lIns="0" tIns="0" rIns="0" bIns="0" rtlCol="0" anchor="t" anchorCtr="0">
            <a:noAutofit/>
          </a:bodyPr>
          <a:lstStyle>
            <a:lvl1pPr marL="0" indent="0" algn="l" defTabSz="914400" rtl="0" eaLnBrk="1" latinLnBrk="0" hangingPunct="1">
              <a:lnSpc>
                <a:spcPct val="95000"/>
              </a:lnSpc>
              <a:spcBef>
                <a:spcPts val="1000"/>
              </a:spcBef>
              <a:buFont typeface="Arial" panose="020B0604020202020204" pitchFamily="34" charset="0"/>
              <a:buNone/>
              <a:defRPr sz="1700" b="1"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0"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0"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0"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980" lvl="1" indent="0" defTabSz="742950">
              <a:spcBef>
                <a:spcPts val="650"/>
              </a:spcBef>
              <a:buClr>
                <a:srgbClr val="575756"/>
              </a:buClr>
              <a:buNone/>
              <a:defRPr/>
            </a:pPr>
            <a:r>
              <a:rPr lang="en-GB" sz="1600" b="1">
                <a:solidFill>
                  <a:srgbClr val="26478D"/>
                </a:solidFill>
                <a:latin typeface="Arial" panose="020B0604020202020204"/>
              </a:rPr>
              <a:t>Priority Jobs</a:t>
            </a:r>
            <a:endParaRPr lang="en-US"/>
          </a:p>
          <a:p>
            <a:pPr marL="233045" lvl="1" indent="-139065" defTabSz="742950">
              <a:spcBef>
                <a:spcPts val="650"/>
              </a:spcBef>
              <a:buClr>
                <a:srgbClr val="575756"/>
              </a:buClr>
              <a:buBlip>
                <a:blip r:embed="rId3"/>
              </a:buBlip>
              <a:defRPr/>
            </a:pPr>
            <a:r>
              <a:rPr lang="en-GB" sz="1100">
                <a:solidFill>
                  <a:srgbClr val="575756"/>
                </a:solidFill>
              </a:rPr>
              <a:t>Handle CAIS and Metro2 Data</a:t>
            </a:r>
            <a:endParaRPr lang="en-GB" sz="1100">
              <a:solidFill>
                <a:srgbClr val="575756"/>
              </a:solidFill>
              <a:cs typeface="Arial"/>
            </a:endParaRPr>
          </a:p>
          <a:p>
            <a:pPr marL="233045" lvl="1" indent="-139065" defTabSz="742950">
              <a:spcBef>
                <a:spcPts val="650"/>
              </a:spcBef>
              <a:buClr>
                <a:srgbClr val="575756"/>
              </a:buClr>
              <a:buBlip>
                <a:blip r:embed="rId3"/>
              </a:buBlip>
              <a:defRPr/>
            </a:pPr>
            <a:r>
              <a:rPr lang="en-GB" sz="1100">
                <a:solidFill>
                  <a:srgbClr val="575756"/>
                </a:solidFill>
              </a:rPr>
              <a:t>Apply CAIS and DA360 rules and rule thresholds</a:t>
            </a:r>
            <a:endParaRPr lang="en-GB" sz="1100">
              <a:solidFill>
                <a:srgbClr val="575756"/>
              </a:solidFill>
              <a:cs typeface="Arial"/>
            </a:endParaRPr>
          </a:p>
          <a:p>
            <a:pPr marL="233045" lvl="1" indent="-139065" defTabSz="742950">
              <a:spcBef>
                <a:spcPts val="650"/>
              </a:spcBef>
              <a:buClr>
                <a:srgbClr val="575756"/>
              </a:buClr>
              <a:buBlip>
                <a:blip r:embed="rId3"/>
              </a:buBlip>
              <a:defRPr/>
            </a:pPr>
            <a:r>
              <a:rPr lang="en-GB" sz="1100">
                <a:solidFill>
                  <a:srgbClr val="575756"/>
                </a:solidFill>
              </a:rPr>
              <a:t>Notify when the bureau submission fails to meet rule thresholds</a:t>
            </a:r>
            <a:endParaRPr lang="en-GB"/>
          </a:p>
          <a:p>
            <a:pPr marL="233045" lvl="1" indent="-139065" defTabSz="742950">
              <a:spcBef>
                <a:spcPts val="650"/>
              </a:spcBef>
              <a:buClr>
                <a:srgbClr val="575756"/>
              </a:buClr>
              <a:buBlip>
                <a:blip r:embed="rId3"/>
              </a:buBlip>
              <a:defRPr/>
            </a:pPr>
            <a:r>
              <a:rPr lang="en-GB" sz="1100">
                <a:solidFill>
                  <a:srgbClr val="575756"/>
                </a:solidFill>
              </a:rPr>
              <a:t>Facilitate data improvements to ensure standards are met</a:t>
            </a:r>
            <a:endParaRPr lang="en-GB" sz="1100">
              <a:solidFill>
                <a:srgbClr val="575756"/>
              </a:solidFill>
              <a:cs typeface="Arial"/>
            </a:endParaRPr>
          </a:p>
          <a:p>
            <a:pPr marL="233045" lvl="1" indent="-139065" defTabSz="742950">
              <a:spcBef>
                <a:spcPts val="650"/>
              </a:spcBef>
              <a:buClr>
                <a:srgbClr val="575756"/>
              </a:buClr>
              <a:buBlip>
                <a:blip r:embed="rId3"/>
              </a:buBlip>
              <a:defRPr/>
            </a:pPr>
            <a:r>
              <a:rPr lang="en-GB" sz="1100">
                <a:solidFill>
                  <a:srgbClr val="575756"/>
                </a:solidFill>
              </a:rPr>
              <a:t>Ensure compliance with relevant regulations and standards (CAIS, Metro2 etc)</a:t>
            </a:r>
            <a:endParaRPr lang="en-GB" sz="1100">
              <a:solidFill>
                <a:srgbClr val="575756"/>
              </a:solidFill>
              <a:cs typeface="Arial"/>
            </a:endParaRPr>
          </a:p>
          <a:p>
            <a:pPr marL="233045" lvl="1" indent="-139065" defTabSz="742950">
              <a:spcBef>
                <a:spcPts val="650"/>
              </a:spcBef>
              <a:buClr>
                <a:srgbClr val="575756"/>
              </a:buClr>
              <a:buBlip>
                <a:blip r:embed="rId3"/>
              </a:buBlip>
              <a:defRPr/>
            </a:pPr>
            <a:r>
              <a:rPr lang="en-GB" sz="1100">
                <a:solidFill>
                  <a:srgbClr val="575756"/>
                </a:solidFill>
              </a:rPr>
              <a:t>Reduce cost of rework due to poor submissions to the credit bureau</a:t>
            </a:r>
            <a:endParaRPr lang="en-GB" sz="1100">
              <a:solidFill>
                <a:srgbClr val="575756"/>
              </a:solidFill>
              <a:cs typeface="Arial"/>
            </a:endParaRPr>
          </a:p>
          <a:p>
            <a:pPr marL="93980" lvl="1" indent="0" defTabSz="742950">
              <a:spcBef>
                <a:spcPts val="650"/>
              </a:spcBef>
              <a:buClr>
                <a:srgbClr val="575756"/>
              </a:buClr>
              <a:buNone/>
              <a:defRPr/>
            </a:pPr>
            <a:endParaRPr lang="en-GB" sz="700" b="1">
              <a:solidFill>
                <a:srgbClr val="26478D"/>
              </a:solidFill>
              <a:latin typeface="Arial" panose="020B0604020202020204"/>
              <a:cs typeface="Arial" panose="020B0604020202020204"/>
            </a:endParaRPr>
          </a:p>
          <a:p>
            <a:pPr marL="93980" lvl="1" indent="0" defTabSz="742950">
              <a:spcBef>
                <a:spcPts val="650"/>
              </a:spcBef>
              <a:buClr>
                <a:srgbClr val="575756"/>
              </a:buClr>
              <a:buNone/>
              <a:defRPr/>
            </a:pPr>
            <a:r>
              <a:rPr lang="en-GB" sz="1600" b="1">
                <a:solidFill>
                  <a:srgbClr val="26478D"/>
                </a:solidFill>
                <a:latin typeface="Arial" panose="020B0604020202020204"/>
              </a:rPr>
              <a:t>Who:</a:t>
            </a:r>
            <a:endParaRPr lang="en-GB" sz="1600" b="1">
              <a:solidFill>
                <a:srgbClr val="26478D"/>
              </a:solidFill>
              <a:latin typeface="Arial" panose="020B0604020202020204"/>
              <a:cs typeface="Arial"/>
            </a:endParaRPr>
          </a:p>
          <a:p>
            <a:pPr marL="233045" lvl="1" indent="-139065" defTabSz="742950">
              <a:spcBef>
                <a:spcPts val="650"/>
              </a:spcBef>
              <a:buClr>
                <a:srgbClr val="575756"/>
              </a:buClr>
              <a:defRPr/>
            </a:pPr>
            <a:r>
              <a:rPr lang="en-GB" sz="1100">
                <a:solidFill>
                  <a:srgbClr val="575756"/>
                </a:solidFill>
              </a:rPr>
              <a:t>Credit Furnishers</a:t>
            </a:r>
            <a:endParaRPr lang="en-GB"/>
          </a:p>
          <a:p>
            <a:pPr marL="233045" lvl="1" indent="-139065" defTabSz="742950">
              <a:spcBef>
                <a:spcPts val="650"/>
              </a:spcBef>
              <a:buClr>
                <a:srgbClr val="575756"/>
              </a:buClr>
              <a:defRPr/>
            </a:pPr>
            <a:r>
              <a:rPr lang="en-GB" sz="1100">
                <a:solidFill>
                  <a:srgbClr val="575756"/>
                </a:solidFill>
              </a:rPr>
              <a:t>CDO’s, Heads of Data Management, Data Governance leads, Risk Managers, Data Stewards, Data Analysts</a:t>
            </a:r>
            <a:endParaRPr lang="en-GB" sz="1100">
              <a:solidFill>
                <a:srgbClr val="575756"/>
              </a:solidFill>
              <a:latin typeface="Arial" panose="020B0604020202020204"/>
              <a:cs typeface="Arial" panose="020B0604020202020204"/>
            </a:endParaRPr>
          </a:p>
        </p:txBody>
      </p:sp>
      <p:cxnSp>
        <p:nvCxnSpPr>
          <p:cNvPr id="24" name="Straight Connector 23">
            <a:extLst>
              <a:ext uri="{FF2B5EF4-FFF2-40B4-BE49-F238E27FC236}">
                <a16:creationId xmlns:a16="http://schemas.microsoft.com/office/drawing/2014/main" id="{A234A0EB-785E-406A-8EC2-EA7CD84094B6}"/>
              </a:ext>
            </a:extLst>
          </p:cNvPr>
          <p:cNvCxnSpPr/>
          <p:nvPr/>
        </p:nvCxnSpPr>
        <p:spPr>
          <a:xfrm>
            <a:off x="5617385" y="1715203"/>
            <a:ext cx="972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3F8780D0-3E0B-40D3-BD75-0F57ABC4D733}"/>
              </a:ext>
            </a:extLst>
          </p:cNvPr>
          <p:cNvCxnSpPr/>
          <p:nvPr/>
        </p:nvCxnSpPr>
        <p:spPr>
          <a:xfrm>
            <a:off x="5617386" y="1117555"/>
            <a:ext cx="972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97667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7" grpId="0" animBg="1"/>
      <p:bldP spid="8" grpId="0" animBg="1"/>
      <p:bldP spid="9"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1063DDE-73A5-4875-93D2-E5A72875E7B8}"/>
              </a:ext>
            </a:extLst>
          </p:cNvPr>
          <p:cNvPicPr>
            <a:picLocks noChangeAspect="1"/>
          </p:cNvPicPr>
          <p:nvPr/>
        </p:nvPicPr>
        <p:blipFill rotWithShape="1">
          <a:blip r:embed="rId3"/>
          <a:srcRect t="9316" b="6836"/>
          <a:stretch/>
        </p:blipFill>
        <p:spPr>
          <a:xfrm>
            <a:off x="5699197" y="1"/>
            <a:ext cx="6492803" cy="2857496"/>
          </a:xfrm>
          <a:prstGeom prst="rect">
            <a:avLst/>
          </a:prstGeom>
        </p:spPr>
      </p:pic>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sz="3200"/>
              <a:t>Key Themes</a:t>
            </a: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160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6" y="28611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Rounded Corners 15">
            <a:extLst>
              <a:ext uri="{FF2B5EF4-FFF2-40B4-BE49-F238E27FC236}">
                <a16:creationId xmlns:a16="http://schemas.microsoft.com/office/drawing/2014/main" id="{EAEFB2C9-61A5-405B-B7CB-48507F39FD73}"/>
              </a:ext>
            </a:extLst>
          </p:cNvPr>
          <p:cNvSpPr/>
          <p:nvPr/>
        </p:nvSpPr>
        <p:spPr>
          <a:xfrm>
            <a:off x="187401" y="2971802"/>
            <a:ext cx="2860599" cy="2904908"/>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742950">
              <a:spcBef>
                <a:spcPts val="200"/>
              </a:spcBef>
              <a:spcAft>
                <a:spcPts val="200"/>
              </a:spcAft>
              <a:defRPr/>
            </a:pPr>
            <a:r>
              <a:rPr lang="en-GB" sz="1300" b="1" kern="0">
                <a:solidFill>
                  <a:schemeClr val="accent1"/>
                </a:solidFill>
              </a:rPr>
              <a:t>SCALING &amp; DEPLOYMENT</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The ability for clients to install the solutions on any operating system and in any configuration (on premise or cloud or hybrid)</a:t>
            </a:r>
            <a:endParaRPr lang="en-GB" sz="1100" kern="0">
              <a:solidFill>
                <a:srgbClr val="63666A"/>
              </a:solidFill>
              <a:cs typeface="Arial"/>
            </a:endParaRP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cs typeface="Arial"/>
              </a:rPr>
              <a:t>The ability for the solutions to support real-time and bulk cleansing scenarios for the client’s use case</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cs typeface="Arial"/>
              </a:rPr>
              <a:t>High availability of our solutions, including redundancy in the design with failover</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cs typeface="Arial"/>
              </a:rPr>
              <a:t>High performance of our solutions, with responsive APIs and accelerated completion of jobs to be done</a:t>
            </a:r>
          </a:p>
        </p:txBody>
      </p:sp>
      <p:sp>
        <p:nvSpPr>
          <p:cNvPr id="25" name="Rectangle: Rounded Corners 24">
            <a:extLst>
              <a:ext uri="{FF2B5EF4-FFF2-40B4-BE49-F238E27FC236}">
                <a16:creationId xmlns:a16="http://schemas.microsoft.com/office/drawing/2014/main" id="{15DC2358-3317-4BEA-BBC6-D8331C06404E}"/>
              </a:ext>
            </a:extLst>
          </p:cNvPr>
          <p:cNvSpPr/>
          <p:nvPr/>
        </p:nvSpPr>
        <p:spPr>
          <a:xfrm>
            <a:off x="3171901" y="2971802"/>
            <a:ext cx="2860599" cy="2904908"/>
          </a:xfrm>
          <a:prstGeom prst="roundRect">
            <a:avLst>
              <a:gd name="adj" fmla="val 10778"/>
            </a:avLst>
          </a:prstGeom>
          <a:solidFill>
            <a:schemeClr val="bg1"/>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742950">
              <a:spcBef>
                <a:spcPts val="200"/>
              </a:spcBef>
              <a:spcAft>
                <a:spcPts val="200"/>
              </a:spcAft>
              <a:defRPr/>
            </a:pPr>
            <a:r>
              <a:rPr lang="en-GB" sz="1300" b="1" kern="0">
                <a:solidFill>
                  <a:schemeClr val="accent3"/>
                </a:solidFill>
              </a:rPr>
              <a:t>INTEGRATION</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Support the use of our product portfolio with the world’s leading CRM and ERP applications</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Support leading databases, files, cloud data sources (Azure, Google, AWS) and popular industry standards for API (REST and SOAP) and data use </a:t>
            </a:r>
          </a:p>
        </p:txBody>
      </p:sp>
      <p:sp>
        <p:nvSpPr>
          <p:cNvPr id="26" name="Rectangle: Rounded Corners 25">
            <a:extLst>
              <a:ext uri="{FF2B5EF4-FFF2-40B4-BE49-F238E27FC236}">
                <a16:creationId xmlns:a16="http://schemas.microsoft.com/office/drawing/2014/main" id="{58390D19-2505-44FD-9B58-BCE4C6A8AC87}"/>
              </a:ext>
            </a:extLst>
          </p:cNvPr>
          <p:cNvSpPr/>
          <p:nvPr/>
        </p:nvSpPr>
        <p:spPr>
          <a:xfrm>
            <a:off x="6156401" y="2971802"/>
            <a:ext cx="2860599" cy="2904908"/>
          </a:xfrm>
          <a:prstGeom prst="roundRect">
            <a:avLst>
              <a:gd name="adj" fmla="val 10778"/>
            </a:avLst>
          </a:prstGeom>
          <a:solidFill>
            <a:schemeClr val="bg1"/>
          </a:solidFill>
          <a:ln w="1905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defTabSz="742950">
              <a:spcBef>
                <a:spcPts val="200"/>
              </a:spcBef>
              <a:spcAft>
                <a:spcPts val="200"/>
              </a:spcAft>
              <a:defRPr/>
            </a:pPr>
            <a:r>
              <a:rPr lang="en-GB" sz="1300" b="1" kern="0">
                <a:solidFill>
                  <a:schemeClr val="accent4"/>
                </a:solidFill>
              </a:rPr>
              <a:t>INTELLIGENCE &amp; USABILITY</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Assistance with the creation of packaged solutions in support of specific propositions like DA360, CAIS and SCV in a box</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Machine learning to accelerate the creation and execution of technical objects (data tagging, suggestions on next best action, auto- generated workflows, data standardisation, data validation, deduplication and merging)</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Learning and first-time experience tools for partners and clients to self-serve and accelerate time to value</a:t>
            </a:r>
          </a:p>
        </p:txBody>
      </p:sp>
      <p:sp>
        <p:nvSpPr>
          <p:cNvPr id="27" name="Rectangle: Rounded Corners 26">
            <a:extLst>
              <a:ext uri="{FF2B5EF4-FFF2-40B4-BE49-F238E27FC236}">
                <a16:creationId xmlns:a16="http://schemas.microsoft.com/office/drawing/2014/main" id="{A868EDE7-D86B-48D4-BA95-0F66F6E3F098}"/>
              </a:ext>
            </a:extLst>
          </p:cNvPr>
          <p:cNvSpPr/>
          <p:nvPr/>
        </p:nvSpPr>
        <p:spPr>
          <a:xfrm>
            <a:off x="9140901" y="2971802"/>
            <a:ext cx="2860599" cy="2904908"/>
          </a:xfrm>
          <a:prstGeom prst="roundRect">
            <a:avLst>
              <a:gd name="adj" fmla="val 10778"/>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lvl="0" algn="ctr" defTabSz="742950">
              <a:spcBef>
                <a:spcPts val="200"/>
              </a:spcBef>
              <a:spcAft>
                <a:spcPts val="200"/>
              </a:spcAft>
              <a:defRPr/>
            </a:pPr>
            <a:r>
              <a:rPr lang="en-GB" sz="1300" b="1" kern="0">
                <a:solidFill>
                  <a:schemeClr val="accent2"/>
                </a:solidFill>
              </a:rPr>
              <a:t>CORE CAPABILITIES</a:t>
            </a: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Fully integrated security and authentication of users across all technologies for a unified and seamless user experience</a:t>
            </a:r>
            <a:endParaRPr lang="en-GB" sz="1100" kern="0">
              <a:solidFill>
                <a:srgbClr val="63666A"/>
              </a:solidFill>
              <a:cs typeface="Arial"/>
            </a:endParaRP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Consistent look and feel across the technology stack</a:t>
            </a:r>
            <a:endParaRPr lang="en-GB" sz="1100" kern="0">
              <a:solidFill>
                <a:srgbClr val="63666A"/>
              </a:solidFill>
              <a:cs typeface="Arial"/>
            </a:endParaRP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Strong proposition capabilities for SCV, CAIS/DA360 reporting, governance and compliance</a:t>
            </a:r>
            <a:endParaRPr lang="en-GB" sz="1100" kern="0">
              <a:solidFill>
                <a:srgbClr val="63666A"/>
              </a:solidFill>
              <a:cs typeface="Arial"/>
            </a:endParaRPr>
          </a:p>
          <a:p>
            <a:pPr marL="139065" lvl="0" indent="-139065" defTabSz="742950">
              <a:spcBef>
                <a:spcPts val="200"/>
              </a:spcBef>
              <a:spcAft>
                <a:spcPts val="200"/>
              </a:spcAft>
              <a:buFont typeface="Arial" panose="020B0604020202020204" pitchFamily="34" charset="0"/>
              <a:buChar char="•"/>
              <a:defRPr/>
            </a:pPr>
            <a:r>
              <a:rPr lang="en-GB" sz="1100" kern="0">
                <a:solidFill>
                  <a:srgbClr val="63666A"/>
                </a:solidFill>
              </a:rPr>
              <a:t>Enhanced country and dataset coverage for global address validation with additional search methods to improve customer experience.</a:t>
            </a:r>
            <a:endParaRPr lang="en-GB" sz="1100" kern="0">
              <a:solidFill>
                <a:srgbClr val="63666A"/>
              </a:solidFill>
              <a:cs typeface="Arial"/>
            </a:endParaRPr>
          </a:p>
        </p:txBody>
      </p:sp>
    </p:spTree>
    <p:extLst>
      <p:ext uri="{BB962C8B-B14F-4D97-AF65-F5344CB8AC3E}">
        <p14:creationId xmlns:p14="http://schemas.microsoft.com/office/powerpoint/2010/main" val="2839732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6" presetClass="emph" presetSubtype="0" fill="hold" grpId="1" nodeType="afterEffect">
                                  <p:stCondLst>
                                    <p:cond delay="0"/>
                                  </p:stCondLst>
                                  <p:childTnLst>
                                    <p:animEffect transition="out" filter="fade">
                                      <p:cBhvr>
                                        <p:cTn id="12" dur="500" tmFilter="0, 0; .2, .5; .8, .5; 1, 0"/>
                                        <p:tgtEl>
                                          <p:spTgt spid="16"/>
                                        </p:tgtEl>
                                      </p:cBhvr>
                                    </p:animEffect>
                                    <p:animScale>
                                      <p:cBhvr>
                                        <p:cTn id="13" dur="250" autoRev="1" fill="hold"/>
                                        <p:tgtEl>
                                          <p:spTgt spid="16"/>
                                        </p:tgtEl>
                                      </p:cBhvr>
                                      <p:by x="105000" y="105000"/>
                                    </p:animScale>
                                  </p:childTnLst>
                                </p:cTn>
                              </p:par>
                              <p:par>
                                <p:cTn id="14" presetID="53" presetClass="entr" presetSubtype="16"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Effect transition="in" filter="fade">
                                      <p:cBhvr>
                                        <p:cTn id="18" dur="500"/>
                                        <p:tgtEl>
                                          <p:spTgt spid="25"/>
                                        </p:tgtEl>
                                      </p:cBhvr>
                                    </p:animEffect>
                                  </p:childTnLst>
                                </p:cTn>
                              </p:par>
                            </p:childTnLst>
                          </p:cTn>
                        </p:par>
                        <p:par>
                          <p:cTn id="19" fill="hold">
                            <p:stCondLst>
                              <p:cond delay="1000"/>
                            </p:stCondLst>
                            <p:childTnLst>
                              <p:par>
                                <p:cTn id="20" presetID="26" presetClass="emph" presetSubtype="0" fill="hold" grpId="1" nodeType="afterEffect">
                                  <p:stCondLst>
                                    <p:cond delay="0"/>
                                  </p:stCondLst>
                                  <p:childTnLst>
                                    <p:animEffect transition="out" filter="fade">
                                      <p:cBhvr>
                                        <p:cTn id="21" dur="500" tmFilter="0, 0; .2, .5; .8, .5; 1, 0"/>
                                        <p:tgtEl>
                                          <p:spTgt spid="25"/>
                                        </p:tgtEl>
                                      </p:cBhvr>
                                    </p:animEffect>
                                    <p:animScale>
                                      <p:cBhvr>
                                        <p:cTn id="22" dur="250" autoRev="1" fill="hold"/>
                                        <p:tgtEl>
                                          <p:spTgt spid="25"/>
                                        </p:tgtEl>
                                      </p:cBhvr>
                                      <p:by x="105000" y="105000"/>
                                    </p:animScale>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par>
                          <p:cTn id="28" fill="hold">
                            <p:stCondLst>
                              <p:cond delay="1500"/>
                            </p:stCondLst>
                            <p:childTnLst>
                              <p:par>
                                <p:cTn id="29" presetID="26" presetClass="emph" presetSubtype="0" fill="hold" grpId="1" nodeType="afterEffect">
                                  <p:stCondLst>
                                    <p:cond delay="0"/>
                                  </p:stCondLst>
                                  <p:childTnLst>
                                    <p:animEffect transition="out" filter="fade">
                                      <p:cBhvr>
                                        <p:cTn id="30" dur="500" tmFilter="0, 0; .2, .5; .8, .5; 1, 0"/>
                                        <p:tgtEl>
                                          <p:spTgt spid="26"/>
                                        </p:tgtEl>
                                      </p:cBhvr>
                                    </p:animEffect>
                                    <p:animScale>
                                      <p:cBhvr>
                                        <p:cTn id="31" dur="250" autoRev="1" fill="hold"/>
                                        <p:tgtEl>
                                          <p:spTgt spid="26"/>
                                        </p:tgtEl>
                                      </p:cBhvr>
                                      <p:by x="105000" y="105000"/>
                                    </p:animScale>
                                  </p:childTnLst>
                                </p:cTn>
                              </p:par>
                              <p:par>
                                <p:cTn id="32" presetID="53"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2000"/>
                            </p:stCondLst>
                            <p:childTnLst>
                              <p:par>
                                <p:cTn id="38" presetID="26" presetClass="emph" presetSubtype="0" fill="hold" grpId="1" nodeType="afterEffect">
                                  <p:stCondLst>
                                    <p:cond delay="0"/>
                                  </p:stCondLst>
                                  <p:childTnLst>
                                    <p:animEffect transition="out" filter="fade">
                                      <p:cBhvr>
                                        <p:cTn id="39" dur="500" tmFilter="0, 0; .2, .5; .8, .5; 1, 0"/>
                                        <p:tgtEl>
                                          <p:spTgt spid="27"/>
                                        </p:tgtEl>
                                      </p:cBhvr>
                                    </p:animEffect>
                                    <p:animScale>
                                      <p:cBhvr>
                                        <p:cTn id="40"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5" grpId="0" animBg="1"/>
      <p:bldP spid="25" grpId="1" animBg="1"/>
      <p:bldP spid="26" grpId="0" animBg="1"/>
      <p:bldP spid="26" grpId="1" animBg="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a:xfrm>
            <a:off x="467400" y="414910"/>
            <a:ext cx="11257200" cy="1007678"/>
          </a:xfrm>
        </p:spPr>
        <p:txBody>
          <a:bodyPr/>
          <a:lstStyle/>
          <a:p>
            <a:r>
              <a:rPr lang="en-GB"/>
              <a:t>Product Development Roadmap </a:t>
            </a:r>
            <a:endParaRPr lang="en-GB" sz="3200"/>
          </a:p>
        </p:txBody>
      </p:sp>
      <p:graphicFrame>
        <p:nvGraphicFramePr>
          <p:cNvPr id="12" name="Table 11">
            <a:extLst>
              <a:ext uri="{FF2B5EF4-FFF2-40B4-BE49-F238E27FC236}">
                <a16:creationId xmlns:a16="http://schemas.microsoft.com/office/drawing/2014/main" id="{B3B70109-46B5-40FA-8E0E-02B7745EEB57}"/>
              </a:ext>
            </a:extLst>
          </p:cNvPr>
          <p:cNvGraphicFramePr>
            <a:graphicFrameLocks noGrp="1"/>
          </p:cNvGraphicFramePr>
          <p:nvPr>
            <p:extLst>
              <p:ext uri="{D42A27DB-BD31-4B8C-83A1-F6EECF244321}">
                <p14:modId xmlns:p14="http://schemas.microsoft.com/office/powerpoint/2010/main" val="2489792109"/>
              </p:ext>
            </p:extLst>
          </p:nvPr>
        </p:nvGraphicFramePr>
        <p:xfrm>
          <a:off x="866480" y="875755"/>
          <a:ext cx="10858120" cy="4869365"/>
        </p:xfrm>
        <a:graphic>
          <a:graphicData uri="http://schemas.openxmlformats.org/drawingml/2006/table">
            <a:tbl>
              <a:tblPr firstRow="1" bandRow="1">
                <a:tableStyleId>{5C22544A-7EE6-4342-B048-85BDC9FD1C3A}</a:tableStyleId>
              </a:tblPr>
              <a:tblGrid>
                <a:gridCol w="2702343">
                  <a:extLst>
                    <a:ext uri="{9D8B030D-6E8A-4147-A177-3AD203B41FA5}">
                      <a16:colId xmlns:a16="http://schemas.microsoft.com/office/drawing/2014/main" val="822823515"/>
                    </a:ext>
                  </a:extLst>
                </a:gridCol>
                <a:gridCol w="2547892">
                  <a:extLst>
                    <a:ext uri="{9D8B030D-6E8A-4147-A177-3AD203B41FA5}">
                      <a16:colId xmlns:a16="http://schemas.microsoft.com/office/drawing/2014/main" val="4087234407"/>
                    </a:ext>
                  </a:extLst>
                </a:gridCol>
                <a:gridCol w="2450236">
                  <a:extLst>
                    <a:ext uri="{9D8B030D-6E8A-4147-A177-3AD203B41FA5}">
                      <a16:colId xmlns:a16="http://schemas.microsoft.com/office/drawing/2014/main" val="3770175365"/>
                    </a:ext>
                  </a:extLst>
                </a:gridCol>
                <a:gridCol w="3157649">
                  <a:extLst>
                    <a:ext uri="{9D8B030D-6E8A-4147-A177-3AD203B41FA5}">
                      <a16:colId xmlns:a16="http://schemas.microsoft.com/office/drawing/2014/main" val="429554592"/>
                    </a:ext>
                  </a:extLst>
                </a:gridCol>
              </a:tblGrid>
              <a:tr h="421983">
                <a:tc>
                  <a:txBody>
                    <a:bodyPr/>
                    <a:lstStyle/>
                    <a:p>
                      <a:pPr algn="ctr"/>
                      <a:r>
                        <a:rPr lang="en-GB" sz="1000" b="0"/>
                        <a:t>Q4’FY21</a:t>
                      </a:r>
                    </a:p>
                  </a:txBody>
                  <a:tcPr marL="74295" marR="74295" marT="37148" marB="37148">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GB" sz="1000" b="0"/>
                        <a:t>Q1’FY22</a:t>
                      </a:r>
                    </a:p>
                  </a:txBody>
                  <a:tcPr marL="74295" marR="74295" marT="37148" marB="37148">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GB" sz="1000" b="0"/>
                        <a:t>Q2/Q3’FY22</a:t>
                      </a:r>
                    </a:p>
                  </a:txBody>
                  <a:tcPr marL="74295" marR="74295" marT="37148" marB="37148">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1000" b="0"/>
                        <a:t>Future</a:t>
                      </a:r>
                    </a:p>
                  </a:txBody>
                  <a:tcPr marL="74295" marR="74295" marT="37148" marB="37148">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138551"/>
                  </a:ext>
                </a:extLst>
              </a:tr>
              <a:tr h="4025399">
                <a:tc>
                  <a:txBody>
                    <a:bodyPr/>
                    <a:lstStyle/>
                    <a:p>
                      <a:pPr marL="73025" marR="0" lvl="0" indent="-73025" algn="l">
                        <a:lnSpc>
                          <a:spcPct val="100000"/>
                        </a:lnSpc>
                        <a:spcBef>
                          <a:spcPts val="0"/>
                        </a:spcBef>
                        <a:spcAft>
                          <a:spcPts val="0"/>
                        </a:spcAft>
                        <a:buFont typeface="Arial,Sans-Serif" panose="020B0604020202020204" pitchFamily="34" charset="0"/>
                        <a:buChar char="•"/>
                      </a:pPr>
                      <a:r>
                        <a:rPr lang="en-US" sz="1000" b="1" i="0" u="none" strike="noStrike" kern="1200" noProof="0">
                          <a:solidFill>
                            <a:schemeClr val="tx1">
                              <a:lumMod val="50000"/>
                            </a:schemeClr>
                          </a:solidFill>
                          <a:latin typeface="+mn-lt"/>
                        </a:rPr>
                        <a:t>Availability of hosted Aperture Data Studio deployment model </a:t>
                      </a:r>
                      <a:r>
                        <a:rPr lang="en-US" sz="1000" b="0" i="0" u="none" strike="noStrike" kern="1200" noProof="0">
                          <a:solidFill>
                            <a:schemeClr val="tx1">
                              <a:lumMod val="50000"/>
                            </a:schemeClr>
                          </a:solidFill>
                          <a:latin typeface="+mn-lt"/>
                        </a:rPr>
                        <a:t>to support clients who prefer a managed service</a:t>
                      </a:r>
                    </a:p>
                    <a:p>
                      <a:pPr marL="73025" marR="0" lvl="0" indent="-73025" algn="l">
                        <a:lnSpc>
                          <a:spcPct val="100000"/>
                        </a:lnSpc>
                        <a:spcBef>
                          <a:spcPts val="0"/>
                        </a:spcBef>
                        <a:spcAft>
                          <a:spcPts val="0"/>
                        </a:spcAft>
                        <a:buFont typeface="Arial,Sans-Serif" panose="020B0604020202020204" pitchFamily="34" charset="0"/>
                        <a:buChar char="•"/>
                      </a:pPr>
                      <a:endParaRPr lang="en-GB" sz="1000" b="0" i="0" u="none" strike="noStrike" kern="1200" noProof="0">
                        <a:solidFill>
                          <a:schemeClr val="tx1">
                            <a:lumMod val="50000"/>
                          </a:schemeClr>
                        </a:solidFill>
                        <a:latin typeface="+mn-lt"/>
                      </a:endParaRPr>
                    </a:p>
                    <a:p>
                      <a:pPr marL="73025" marR="0" lvl="0" indent="-73025" algn="l">
                        <a:lnSpc>
                          <a:spcPct val="100000"/>
                        </a:lnSpc>
                        <a:spcBef>
                          <a:spcPts val="0"/>
                        </a:spcBef>
                        <a:spcAft>
                          <a:spcPts val="0"/>
                        </a:spcAft>
                        <a:buFont typeface="Arial,Sans-Serif" panose="020B0604020202020204" pitchFamily="34" charset="0"/>
                        <a:buChar char="•"/>
                      </a:pPr>
                      <a:r>
                        <a:rPr lang="en-GB" sz="1000" b="1" i="0" u="none" strike="noStrike" kern="1200" noProof="0">
                          <a:solidFill>
                            <a:schemeClr val="tx1">
                              <a:lumMod val="50000"/>
                            </a:schemeClr>
                          </a:solidFill>
                          <a:latin typeface="+mn-lt"/>
                        </a:rPr>
                        <a:t>Improved SCV capabilities </a:t>
                      </a:r>
                      <a:r>
                        <a:rPr lang="en-GB" sz="1000" b="0" i="0" u="none" strike="noStrike" kern="1200" noProof="0">
                          <a:solidFill>
                            <a:schemeClr val="tx1">
                              <a:lumMod val="50000"/>
                            </a:schemeClr>
                          </a:solidFill>
                          <a:latin typeface="+mn-lt"/>
                        </a:rPr>
                        <a:t>in support of the largest, most distinctive and most complex leading proposition</a:t>
                      </a:r>
                    </a:p>
                    <a:p>
                      <a:pPr marL="73025" marR="0" lvl="0" indent="-73025" algn="l">
                        <a:lnSpc>
                          <a:spcPct val="100000"/>
                        </a:lnSpc>
                        <a:spcBef>
                          <a:spcPts val="0"/>
                        </a:spcBef>
                        <a:spcAft>
                          <a:spcPts val="0"/>
                        </a:spcAft>
                        <a:buFont typeface="Arial,Sans-Serif" panose="020B0604020202020204" pitchFamily="34" charset="0"/>
                        <a:buChar char="•"/>
                      </a:pPr>
                      <a:endParaRPr lang="en-GB" sz="1000" b="0" i="0" u="none" strike="noStrike" kern="1200" noProof="0">
                        <a:solidFill>
                          <a:schemeClr val="tx1">
                            <a:lumMod val="50000"/>
                          </a:schemeClr>
                        </a:solidFill>
                        <a:latin typeface="+mn-lt"/>
                      </a:endParaRPr>
                    </a:p>
                    <a:p>
                      <a:pPr marL="73025" marR="0" lvl="0" indent="-73025" algn="l">
                        <a:lnSpc>
                          <a:spcPct val="100000"/>
                        </a:lnSpc>
                        <a:spcBef>
                          <a:spcPts val="0"/>
                        </a:spcBef>
                        <a:spcAft>
                          <a:spcPts val="0"/>
                        </a:spcAft>
                        <a:buFont typeface="Arial,Sans-Serif" panose="020B0604020202020204" pitchFamily="34" charset="0"/>
                        <a:buChar char="•"/>
                      </a:pPr>
                      <a:r>
                        <a:rPr lang="en-GB" sz="1000" b="1" i="0" u="none" strike="noStrike" kern="1200" noProof="0">
                          <a:solidFill>
                            <a:schemeClr val="tx1">
                              <a:lumMod val="50000"/>
                            </a:schemeClr>
                          </a:solidFill>
                          <a:latin typeface="+mn-lt"/>
                        </a:rPr>
                        <a:t>Improved data presentation </a:t>
                      </a:r>
                      <a:r>
                        <a:rPr lang="en-GB" sz="1000" b="0" i="0" u="none" strike="noStrike" kern="1200" noProof="0">
                          <a:solidFill>
                            <a:schemeClr val="tx1">
                              <a:lumMod val="50000"/>
                            </a:schemeClr>
                          </a:solidFill>
                          <a:latin typeface="+mn-lt"/>
                        </a:rPr>
                        <a:t>for</a:t>
                      </a:r>
                      <a:r>
                        <a:rPr lang="en-GB" sz="1000" b="1" i="0" u="none" strike="noStrike" kern="1200" noProof="0">
                          <a:solidFill>
                            <a:schemeClr val="tx1">
                              <a:lumMod val="50000"/>
                            </a:schemeClr>
                          </a:solidFill>
                          <a:latin typeface="+mn-lt"/>
                        </a:rPr>
                        <a:t> </a:t>
                      </a:r>
                      <a:r>
                        <a:rPr lang="en-GB" sz="1000" b="0" i="0" u="none" strike="noStrike" kern="1200" noProof="0">
                          <a:solidFill>
                            <a:schemeClr val="tx1">
                              <a:lumMod val="50000"/>
                            </a:schemeClr>
                          </a:solidFill>
                          <a:latin typeface="+mn-lt"/>
                        </a:rPr>
                        <a:t>improved clarity on the call to action for both the SCV and CAIS/DA360 propositions</a:t>
                      </a:r>
                    </a:p>
                    <a:p>
                      <a:pPr marL="73025" marR="0" lvl="0" indent="-73025" algn="l">
                        <a:lnSpc>
                          <a:spcPct val="100000"/>
                        </a:lnSpc>
                        <a:spcBef>
                          <a:spcPts val="0"/>
                        </a:spcBef>
                        <a:spcAft>
                          <a:spcPts val="0"/>
                        </a:spcAft>
                        <a:buFont typeface="Arial,Sans-Serif" panose="020B0604020202020204" pitchFamily="34" charset="0"/>
                        <a:buChar char="•"/>
                      </a:pPr>
                      <a:endParaRPr lang="en-GB" sz="1000" b="0" i="0" u="none" strike="noStrike" kern="1200" noProof="0">
                        <a:solidFill>
                          <a:schemeClr val="tx1">
                            <a:lumMod val="50000"/>
                          </a:schemeClr>
                        </a:solidFill>
                        <a:latin typeface="+mn-lt"/>
                      </a:endParaRPr>
                    </a:p>
                    <a:p>
                      <a:pPr marL="73025" marR="0" lvl="0" indent="-73025"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lang="en-US" sz="1000" b="1" i="0" u="none" strike="noStrike" kern="1200" noProof="0">
                          <a:solidFill>
                            <a:schemeClr val="tx1">
                              <a:lumMod val="50000"/>
                            </a:schemeClr>
                          </a:solidFill>
                          <a:latin typeface="+mn-lt"/>
                        </a:rPr>
                        <a:t>Hardening of parameterized and embedded workflows </a:t>
                      </a:r>
                      <a:r>
                        <a:rPr lang="en-GB" sz="1000" b="0" i="0" u="none" strike="noStrike" kern="1200" noProof="0">
                          <a:solidFill>
                            <a:schemeClr val="tx1">
                              <a:lumMod val="50000"/>
                            </a:schemeClr>
                          </a:solidFill>
                          <a:latin typeface="+mn-lt"/>
                        </a:rPr>
                        <a:t>where workflows are used as steps by other workflows </a:t>
                      </a:r>
                    </a:p>
                    <a:p>
                      <a:pPr marL="73025" marR="0" lvl="0" indent="-73025"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lang="en-GB" sz="1000" b="1" i="0" u="none" strike="noStrike" kern="1200" noProof="0">
                        <a:solidFill>
                          <a:schemeClr val="tx1">
                            <a:lumMod val="50000"/>
                          </a:schemeClr>
                        </a:solidFill>
                        <a:latin typeface="+mn-lt"/>
                      </a:endParaRPr>
                    </a:p>
                    <a:p>
                      <a:pPr marL="73025" marR="0" lvl="0" indent="-73025"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lang="en-GB" sz="1000" b="1" i="0" u="none" strike="noStrike" kern="1200" noProof="0">
                          <a:solidFill>
                            <a:schemeClr val="tx1">
                              <a:lumMod val="50000"/>
                            </a:schemeClr>
                          </a:solidFill>
                          <a:latin typeface="+mn-lt"/>
                        </a:rPr>
                        <a:t>Improvements in support of CAIS/DA360</a:t>
                      </a:r>
                      <a:endParaRPr lang="en-GB" sz="1000" b="0" i="0" u="none" strike="noStrike" kern="1200" noProof="0">
                        <a:solidFill>
                          <a:schemeClr val="tx1">
                            <a:lumMod val="50000"/>
                          </a:schemeClr>
                        </a:solidFill>
                        <a:latin typeface="+mn-lt"/>
                      </a:endParaRPr>
                    </a:p>
                    <a:p>
                      <a:pPr marL="73025" marR="0" lvl="0" indent="-73025" algn="l">
                        <a:lnSpc>
                          <a:spcPct val="100000"/>
                        </a:lnSpc>
                        <a:spcBef>
                          <a:spcPts val="0"/>
                        </a:spcBef>
                        <a:spcAft>
                          <a:spcPts val="0"/>
                        </a:spcAft>
                        <a:buFont typeface="Arial,Sans-Serif" panose="020B0604020202020204" pitchFamily="34" charset="0"/>
                        <a:buChar char="•"/>
                      </a:pPr>
                      <a:endParaRPr lang="en-GB" sz="1000" b="0" i="0" u="none" strike="noStrike" kern="1200" noProof="0">
                        <a:solidFill>
                          <a:schemeClr val="tx1">
                            <a:lumMod val="50000"/>
                          </a:schemeClr>
                        </a:solidFill>
                        <a:latin typeface="+mn-lt"/>
                      </a:endParaRPr>
                    </a:p>
                    <a:p>
                      <a:pPr marL="73025" marR="0" lvl="0" indent="-73025"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lang="en-GB" sz="1000" b="1" i="0" u="none" strike="noStrike" kern="1200" noProof="0">
                          <a:solidFill>
                            <a:schemeClr val="tx1">
                              <a:lumMod val="50000"/>
                            </a:schemeClr>
                          </a:solidFill>
                          <a:latin typeface="+mn-lt"/>
                        </a:rPr>
                        <a:t>Limited evaluation release of the lightweight issue tracking</a:t>
                      </a:r>
                      <a:r>
                        <a:rPr lang="en-GB" sz="1000" b="0" i="0" u="none" strike="noStrike" kern="1200" noProof="0">
                          <a:solidFill>
                            <a:schemeClr val="tx1">
                              <a:lumMod val="50000"/>
                            </a:schemeClr>
                          </a:solidFill>
                          <a:latin typeface="+mn-lt"/>
                        </a:rPr>
                        <a:t> elaborated Market analysis of the coherence, viability and suitability of the solution as currently envisaged for CAIS/DA360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a:lnSpc>
                          <a:spcPct val="100000"/>
                        </a:lnSpc>
                        <a:spcBef>
                          <a:spcPts val="0"/>
                        </a:spcBef>
                        <a:spcAft>
                          <a:spcPts val="0"/>
                        </a:spcAft>
                        <a:buClr>
                          <a:srgbClr val="63666A"/>
                        </a:buClr>
                        <a:buFont typeface="Arial,Sans-Serif"/>
                        <a:buChar char="•"/>
                      </a:pPr>
                      <a:endParaRPr lang="en-GB" sz="1000" b="0" i="0" u="none" strike="noStrike"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lang="en-GB" sz="1000" b="1" i="0" u="none" strike="noStrike" kern="1200" noProof="0">
                          <a:solidFill>
                            <a:schemeClr val="tx1">
                              <a:lumMod val="50000"/>
                            </a:schemeClr>
                          </a:solidFill>
                          <a:latin typeface="+mn-lt"/>
                          <a:ea typeface="+mn-ea"/>
                          <a:cs typeface="+mn-cs"/>
                        </a:rPr>
                        <a:t>Improved SCV capabilities </a:t>
                      </a:r>
                      <a:r>
                        <a:rPr lang="en-GB" sz="1000" b="0" i="0" u="none" strike="noStrike" kern="1200" noProof="0">
                          <a:solidFill>
                            <a:schemeClr val="tx1">
                              <a:lumMod val="50000"/>
                            </a:schemeClr>
                          </a:solidFill>
                          <a:latin typeface="+mn-lt"/>
                          <a:ea typeface="+mn-ea"/>
                          <a:cs typeface="+mn-cs"/>
                        </a:rPr>
                        <a:t>in support of </a:t>
                      </a:r>
                      <a:r>
                        <a:rPr lang="en-US" sz="1000" b="0" i="0" u="none" strike="noStrike" kern="1200" noProof="0">
                          <a:solidFill>
                            <a:schemeClr val="tx1">
                              <a:lumMod val="50000"/>
                            </a:schemeClr>
                          </a:solidFill>
                          <a:latin typeface="+mn-lt"/>
                          <a:ea typeface="+mn-ea"/>
                          <a:cs typeface="+mn-cs"/>
                        </a:rPr>
                        <a:t>f</a:t>
                      </a:r>
                      <a:r>
                        <a:rPr lang="en-US" sz="1000" b="0" i="0" u="none" strike="noStrike" kern="1200">
                          <a:solidFill>
                            <a:schemeClr val="tx1">
                              <a:lumMod val="50000"/>
                            </a:schemeClr>
                          </a:solidFill>
                          <a:latin typeface="+mn-lt"/>
                          <a:ea typeface="+mn-ea"/>
                          <a:cs typeface="+mn-cs"/>
                        </a:rPr>
                        <a:t>aster and easier implementation of the Single Customer View solution</a:t>
                      </a:r>
                    </a:p>
                    <a:p>
                      <a:pPr marL="285750" marR="0" lvl="0" indent="-285750" algn="l">
                        <a:lnSpc>
                          <a:spcPct val="100000"/>
                        </a:lnSpc>
                        <a:spcBef>
                          <a:spcPts val="0"/>
                        </a:spcBef>
                        <a:spcAft>
                          <a:spcPts val="0"/>
                        </a:spcAft>
                        <a:buClr>
                          <a:srgbClr val="63666A"/>
                        </a:buClr>
                        <a:buFont typeface="Arial,Sans-Serif"/>
                        <a:buChar char="•"/>
                      </a:pPr>
                      <a:endParaRPr lang="en-GB" sz="1000" b="1" i="0" u="none" strike="noStrike" kern="1200"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lang="en-GB" sz="1000" b="1" i="0" u="none" strike="noStrike" kern="1200" noProof="0">
                          <a:solidFill>
                            <a:schemeClr val="tx1">
                              <a:lumMod val="50000"/>
                            </a:schemeClr>
                          </a:solidFill>
                          <a:latin typeface="+mn-lt"/>
                        </a:rPr>
                        <a:t>Improvements in  support of CAIS/DA360</a:t>
                      </a:r>
                      <a:endParaRPr lang="en-GB" sz="1000" b="0" i="0" u="none" strike="noStrike" kern="1200" noProof="0">
                        <a:solidFill>
                          <a:schemeClr val="tx1">
                            <a:lumMod val="50000"/>
                          </a:schemeClr>
                        </a:solidFill>
                        <a:latin typeface="+mn-lt"/>
                      </a:endParaRPr>
                    </a:p>
                    <a:p>
                      <a:pPr marL="285750" marR="0" lvl="0" indent="-285750" algn="l">
                        <a:lnSpc>
                          <a:spcPct val="100000"/>
                        </a:lnSpc>
                        <a:spcBef>
                          <a:spcPts val="0"/>
                        </a:spcBef>
                        <a:spcAft>
                          <a:spcPts val="0"/>
                        </a:spcAft>
                        <a:buClr>
                          <a:srgbClr val="63666A"/>
                        </a:buClr>
                        <a:buFont typeface="Arial,Sans-Serif"/>
                        <a:buChar char="•"/>
                      </a:pPr>
                      <a:endParaRPr lang="en-US" sz="1000" b="0" i="0" u="none" strike="noStrike" kern="1200" noProof="0">
                        <a:solidFill>
                          <a:schemeClr val="tx1">
                            <a:lumMod val="50000"/>
                          </a:schemeClr>
                        </a:solidFill>
                        <a:latin typeface="+mn-lt"/>
                      </a:endParaRPr>
                    </a:p>
                    <a:p>
                      <a:pPr marL="285750" marR="0" lvl="0" indent="-285750" algn="l">
                        <a:lnSpc>
                          <a:spcPct val="100000"/>
                        </a:lnSpc>
                        <a:spcBef>
                          <a:spcPts val="0"/>
                        </a:spcBef>
                        <a:spcAft>
                          <a:spcPts val="0"/>
                        </a:spcAft>
                        <a:buClr>
                          <a:srgbClr val="63666A"/>
                        </a:buClr>
                        <a:buFont typeface="Arial,Sans-Serif"/>
                        <a:buChar char="•"/>
                      </a:pPr>
                      <a:r>
                        <a:rPr lang="en-GB" sz="1000" b="1" i="0" u="none" strike="noStrike" noProof="0">
                          <a:solidFill>
                            <a:schemeClr val="tx1">
                              <a:lumMod val="50000"/>
                            </a:schemeClr>
                          </a:solidFill>
                          <a:latin typeface="+mn-lt"/>
                        </a:rPr>
                        <a:t>Instant access to product licenses and deployment information </a:t>
                      </a:r>
                      <a:r>
                        <a:rPr lang="en-GB" sz="1000" b="0" i="0" u="none" strike="noStrike" noProof="0">
                          <a:solidFill>
                            <a:schemeClr val="tx1">
                              <a:lumMod val="50000"/>
                            </a:schemeClr>
                          </a:solidFill>
                          <a:latin typeface="+mn-lt"/>
                        </a:rPr>
                        <a:t>in the Self-Service Portal</a:t>
                      </a:r>
                    </a:p>
                    <a:p>
                      <a:pPr marL="285750" marR="0" lvl="0" indent="-285750" algn="l">
                        <a:lnSpc>
                          <a:spcPct val="100000"/>
                        </a:lnSpc>
                        <a:spcBef>
                          <a:spcPts val="0"/>
                        </a:spcBef>
                        <a:spcAft>
                          <a:spcPts val="0"/>
                        </a:spcAft>
                        <a:buClr>
                          <a:srgbClr val="63666A"/>
                        </a:buClr>
                        <a:buFont typeface="Arial,Sans-Serif"/>
                        <a:buChar char="•"/>
                      </a:pPr>
                      <a:endParaRPr lang="en-GB" sz="1000" b="0" i="0" u="none" strike="noStrike"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
                          <a:srgbClr val="63666A"/>
                        </a:buClr>
                        <a:buSzTx/>
                        <a:buFont typeface="Arial,Sans-Serif"/>
                        <a:buChar char="•"/>
                        <a:tabLst/>
                        <a:defRPr/>
                      </a:pPr>
                      <a:r>
                        <a:rPr lang="en-US" sz="1000" b="1" i="0" u="none" strike="noStrike" kern="1200" noProof="0">
                          <a:solidFill>
                            <a:schemeClr val="tx1">
                              <a:lumMod val="50000"/>
                            </a:schemeClr>
                          </a:solidFill>
                          <a:latin typeface="+mn-lt"/>
                        </a:rPr>
                        <a:t>Smart Harmonization - </a:t>
                      </a:r>
                      <a:r>
                        <a:rPr lang="en-US" sz="1000" b="0" i="0" u="none" strike="noStrike" kern="1200" noProof="0">
                          <a:solidFill>
                            <a:schemeClr val="tx1">
                              <a:lumMod val="50000"/>
                            </a:schemeClr>
                          </a:solidFill>
                          <a:latin typeface="+mn-lt"/>
                        </a:rPr>
                        <a:t>machine Learning based Harmonization for SCV</a:t>
                      </a:r>
                    </a:p>
                    <a:p>
                      <a:pPr marL="285750" marR="0" lvl="0" indent="-285750" algn="l">
                        <a:lnSpc>
                          <a:spcPct val="100000"/>
                        </a:lnSpc>
                        <a:spcBef>
                          <a:spcPts val="0"/>
                        </a:spcBef>
                        <a:spcAft>
                          <a:spcPts val="0"/>
                        </a:spcAft>
                        <a:buClr>
                          <a:srgbClr val="63666A"/>
                        </a:buClr>
                        <a:buFont typeface="Arial,Sans-Serif"/>
                        <a:buChar char="•"/>
                      </a:pPr>
                      <a:endParaRPr lang="en-GB" sz="1000" b="0" i="0" u="none" strike="noStrike" noProof="0">
                        <a:solidFill>
                          <a:schemeClr val="tx1">
                            <a:lumMod val="50000"/>
                          </a:schemeClr>
                        </a:solidFill>
                        <a:latin typeface="+mn-lt"/>
                      </a:endParaRPr>
                    </a:p>
                    <a:p>
                      <a:pPr marL="285750" marR="0" lvl="0" indent="-285750" algn="l">
                        <a:lnSpc>
                          <a:spcPct val="100000"/>
                        </a:lnSpc>
                        <a:spcBef>
                          <a:spcPts val="0"/>
                        </a:spcBef>
                        <a:spcAft>
                          <a:spcPts val="0"/>
                        </a:spcAft>
                        <a:buClr>
                          <a:srgbClr val="63666A"/>
                        </a:buClr>
                        <a:buFont typeface="Arial,Sans-Serif"/>
                        <a:buChar char="•"/>
                      </a:pPr>
                      <a:endParaRPr lang="en-GB" sz="1000" b="0" i="0" u="none" strike="noStrike" kern="1200" noProof="0">
                        <a:solidFill>
                          <a:schemeClr val="tx1">
                            <a:lumMod val="50000"/>
                          </a:schemeClr>
                        </a:solidFill>
                        <a:latin typeface="+mn-lt"/>
                      </a:endParaRPr>
                    </a:p>
                    <a:p>
                      <a:pPr marL="285750" marR="0" lvl="0" indent="-285750" algn="l">
                        <a:lnSpc>
                          <a:spcPct val="100000"/>
                        </a:lnSpc>
                        <a:spcBef>
                          <a:spcPts val="0"/>
                        </a:spcBef>
                        <a:spcAft>
                          <a:spcPts val="0"/>
                        </a:spcAft>
                        <a:buClr>
                          <a:srgbClr val="63666A"/>
                        </a:buClr>
                        <a:buFont typeface="Arial,Sans-Serif"/>
                        <a:buChar char="•"/>
                      </a:pPr>
                      <a:endParaRPr lang="en-GB" sz="1000" b="0" i="0" u="none" strike="noStrike" kern="1200" noProof="0">
                        <a:solidFill>
                          <a:schemeClr val="tx1">
                            <a:lumMod val="50000"/>
                          </a:schemeClr>
                        </a:solidFill>
                        <a:latin typeface="+mn-lt"/>
                      </a:endParaRPr>
                    </a:p>
                    <a:p>
                      <a:pPr marL="285750" marR="0" lvl="0" indent="-285750" algn="l">
                        <a:lnSpc>
                          <a:spcPct val="100000"/>
                        </a:lnSpc>
                        <a:spcBef>
                          <a:spcPts val="0"/>
                        </a:spcBef>
                        <a:spcAft>
                          <a:spcPts val="0"/>
                        </a:spcAft>
                        <a:buClr>
                          <a:srgbClr val="63666A"/>
                        </a:buClr>
                        <a:buFont typeface="Arial,Sans-Serif"/>
                        <a:buChar char="•"/>
                      </a:pPr>
                      <a:endParaRPr lang="en-GB" sz="1000" b="0" i="0" u="none" strike="noStrike" noProof="0">
                        <a:solidFill>
                          <a:schemeClr val="tx1">
                            <a:lumMod val="50000"/>
                          </a:schemeClr>
                        </a:solidFill>
                        <a:latin typeface="+mn-lt"/>
                      </a:endParaRPr>
                    </a:p>
                    <a:p>
                      <a:pPr marL="73025" marR="0" lvl="0" indent="-73025" algn="l">
                        <a:lnSpc>
                          <a:spcPct val="100000"/>
                        </a:lnSpc>
                        <a:spcBef>
                          <a:spcPts val="0"/>
                        </a:spcBef>
                        <a:spcAft>
                          <a:spcPts val="0"/>
                        </a:spcAft>
                        <a:buFont typeface="Arial,Sans-Serif" panose="020B0604020202020204" pitchFamily="34" charset="0"/>
                        <a:buChar char="•"/>
                      </a:pPr>
                      <a:endParaRPr lang="en-GB" sz="1000" b="0" i="0" u="none" strike="noStrike" kern="1200" noProof="0">
                        <a:solidFill>
                          <a:schemeClr val="tx1">
                            <a:lumMod val="50000"/>
                          </a:schemeClr>
                        </a:solidFill>
                        <a:latin typeface="+mn-lt"/>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Sans-Serif"/>
                        <a:buChar char="•"/>
                      </a:pPr>
                      <a:endParaRPr lang="en-GB" sz="1000" b="1" i="0" u="none" strike="noStrike" kern="1200" noProof="0">
                        <a:solidFill>
                          <a:schemeClr val="tx1">
                            <a:lumMod val="50000"/>
                          </a:schemeClr>
                        </a:solidFill>
                        <a:latin typeface="+mn-lt"/>
                      </a:endParaRPr>
                    </a:p>
                    <a:p>
                      <a:pPr marL="285750" marR="0" lvl="0" indent="-285750" algn="l" defTabSz="914400">
                        <a:lnSpc>
                          <a:spcPct val="100000"/>
                        </a:lnSpc>
                        <a:spcBef>
                          <a:spcPts val="0"/>
                        </a:spcBef>
                        <a:spcAft>
                          <a:spcPts val="0"/>
                        </a:spcAft>
                        <a:buClrTx/>
                        <a:buSzTx/>
                        <a:buFont typeface="Arial,Sans-Serif"/>
                        <a:buChar char="•"/>
                        <a:tabLst/>
                        <a:defRPr/>
                      </a:pPr>
                      <a:r>
                        <a:rPr lang="en-GB" sz="1000" b="1" i="0" u="none" strike="noStrike" kern="1200" noProof="0">
                          <a:solidFill>
                            <a:schemeClr val="tx1">
                              <a:lumMod val="50000"/>
                            </a:schemeClr>
                          </a:solidFill>
                          <a:latin typeface="+mn-lt"/>
                        </a:rPr>
                        <a:t>Improved scaling </a:t>
                      </a:r>
                      <a:r>
                        <a:rPr lang="en-GB" sz="1000" b="0" i="0" u="none" strike="noStrike" kern="1200" noProof="0">
                          <a:solidFill>
                            <a:schemeClr val="tx1">
                              <a:lumMod val="50000"/>
                            </a:schemeClr>
                          </a:solidFill>
                          <a:latin typeface="+mn-lt"/>
                        </a:rPr>
                        <a:t>to support larger SCV installations</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lang="en-GB" sz="1000" b="0" i="0" u="none" strike="noStrike" kern="1200"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lang="en-GB" sz="1000" b="1" i="0" u="none" strike="noStrike" kern="1200" noProof="0">
                          <a:solidFill>
                            <a:schemeClr val="tx1">
                              <a:lumMod val="50000"/>
                            </a:schemeClr>
                          </a:solidFill>
                          <a:latin typeface="+mn-lt"/>
                        </a:rPr>
                        <a:t>Enhanced solution packaging</a:t>
                      </a:r>
                      <a:r>
                        <a:rPr lang="en-GB" sz="1000" b="0" i="0" u="none" strike="noStrike" kern="1200" noProof="0">
                          <a:solidFill>
                            <a:schemeClr val="tx1">
                              <a:lumMod val="50000"/>
                            </a:schemeClr>
                          </a:solidFill>
                          <a:latin typeface="+mn-lt"/>
                        </a:rPr>
                        <a:t> in support of pre-built functions, custom steps, and  workflows</a:t>
                      </a:r>
                      <a:r>
                        <a:rPr lang="en-US" sz="1000" b="0" i="0" u="none" strike="noStrike" kern="1200" noProof="0">
                          <a:solidFill>
                            <a:schemeClr val="tx1">
                              <a:lumMod val="50000"/>
                            </a:schemeClr>
                          </a:solidFill>
                          <a:latin typeface="+mn-lt"/>
                        </a:rPr>
                        <a:t> for CAIS and DA360 deployments</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lang="en-US" sz="1000" b="0" i="0" u="none" strike="noStrike" kern="1200"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lang="en-GB" sz="1000" b="1" i="0" u="none" strike="noStrike" noProof="0">
                          <a:solidFill>
                            <a:schemeClr val="tx1">
                              <a:lumMod val="50000"/>
                            </a:schemeClr>
                          </a:solidFill>
                          <a:latin typeface="+mn-lt"/>
                        </a:rPr>
                        <a:t>Real-time processing </a:t>
                      </a:r>
                      <a:r>
                        <a:rPr lang="en-GB" sz="1000" b="0" i="0" u="none" strike="noStrike" noProof="0">
                          <a:solidFill>
                            <a:schemeClr val="tx1">
                              <a:lumMod val="50000"/>
                            </a:schemeClr>
                          </a:solidFill>
                          <a:latin typeface="+mn-lt"/>
                        </a:rPr>
                        <a:t>with additional REST services – first phase</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lang="en-US" sz="100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lang="en-GB" sz="1000" b="1" i="0" u="none" strike="noStrike" kern="1200" noProof="0">
                          <a:solidFill>
                            <a:schemeClr val="tx1">
                              <a:lumMod val="50000"/>
                            </a:schemeClr>
                          </a:solidFill>
                          <a:latin typeface="+mn-lt"/>
                        </a:rPr>
                        <a:t>Improvements in  support of CAIS/DA360</a:t>
                      </a:r>
                      <a:endParaRPr lang="en-GB" sz="1000" b="0" i="0" u="none" strike="noStrike" kern="1200"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lang="en-US" sz="1000" b="0" i="0" u="none" strike="noStrike" kern="1200" noProof="0">
                        <a:solidFill>
                          <a:schemeClr val="tx1">
                            <a:lumMod val="50000"/>
                          </a:schemeClr>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lang="en-US" sz="1000" b="0" i="0" u="none" strike="noStrike" kern="1200" noProof="0">
                        <a:solidFill>
                          <a:schemeClr val="tx1">
                            <a:lumMod val="50000"/>
                          </a:schemeClr>
                        </a:solidFill>
                        <a:latin typeface="+mn-lt"/>
                      </a:endParaRPr>
                    </a:p>
                    <a:p>
                      <a:pPr marL="285750" marR="0" lvl="0" indent="-285750" algn="l">
                        <a:lnSpc>
                          <a:spcPct val="100000"/>
                        </a:lnSpc>
                        <a:spcBef>
                          <a:spcPts val="0"/>
                        </a:spcBef>
                        <a:spcAft>
                          <a:spcPts val="0"/>
                        </a:spcAft>
                        <a:buFont typeface="Arial,Sans-Serif"/>
                        <a:buChar char="•"/>
                      </a:pPr>
                      <a:endParaRPr lang="en-GB" sz="1000" b="0" i="0" u="none" strike="noStrike" kern="1200" noProof="0">
                        <a:solidFill>
                          <a:schemeClr val="tx1">
                            <a:lumMod val="50000"/>
                          </a:schemeClr>
                        </a:solidFill>
                        <a:latin typeface="+mn-lt"/>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46050" marR="0" lvl="0" indent="-69215" algn="l">
                        <a:lnSpc>
                          <a:spcPct val="100000"/>
                        </a:lnSpc>
                        <a:spcBef>
                          <a:spcPts val="0"/>
                        </a:spcBef>
                        <a:spcAft>
                          <a:spcPts val="0"/>
                        </a:spcAft>
                        <a:buFont typeface="Arial,Sans-Serif"/>
                        <a:buChar char="•"/>
                      </a:pPr>
                      <a:endParaRPr lang="en-GB" sz="1000" b="1" i="0" u="none" strike="noStrike" noProof="0">
                        <a:solidFill>
                          <a:schemeClr val="tx2"/>
                        </a:solidFill>
                        <a:latin typeface="+mn-lt"/>
                      </a:endParaRPr>
                    </a:p>
                    <a:p>
                      <a:pPr marL="146050" marR="0" lvl="0" indent="-69215" algn="l">
                        <a:lnSpc>
                          <a:spcPct val="100000"/>
                        </a:lnSpc>
                        <a:spcBef>
                          <a:spcPts val="0"/>
                        </a:spcBef>
                        <a:spcAft>
                          <a:spcPts val="0"/>
                        </a:spcAft>
                        <a:buFont typeface="Arial,Sans-Serif"/>
                        <a:buChar char="•"/>
                      </a:pPr>
                      <a:r>
                        <a:rPr lang="en-GB" sz="1000" b="1" i="0" u="none" strike="noStrike" noProof="0">
                          <a:solidFill>
                            <a:schemeClr val="tx2"/>
                          </a:solidFill>
                          <a:latin typeface="+mn-lt"/>
                        </a:rPr>
                        <a:t>Improved product accessibility </a:t>
                      </a:r>
                      <a:r>
                        <a:rPr lang="en-GB" sz="1000" b="0" i="0" u="none" strike="noStrike" noProof="0">
                          <a:solidFill>
                            <a:schemeClr val="tx2"/>
                          </a:solidFill>
                          <a:latin typeface="+mn-lt"/>
                        </a:rPr>
                        <a:t>that supports screen readers and pointing devices etc.  </a:t>
                      </a:r>
                      <a:endParaRPr lang="en-US" sz="1000" b="0" i="0" u="none" strike="noStrike" noProof="0">
                        <a:latin typeface="+mn-lt"/>
                      </a:endParaRPr>
                    </a:p>
                    <a:p>
                      <a:pPr marL="146050" marR="0" lvl="0" indent="-69215" algn="l">
                        <a:lnSpc>
                          <a:spcPct val="100000"/>
                        </a:lnSpc>
                        <a:spcBef>
                          <a:spcPts val="0"/>
                        </a:spcBef>
                        <a:spcAft>
                          <a:spcPts val="0"/>
                        </a:spcAft>
                        <a:buFont typeface="Arial,Sans-Serif"/>
                        <a:buChar char="•"/>
                      </a:pPr>
                      <a:endParaRPr lang="en-GB" sz="1000" b="0" i="0" u="none" strike="noStrike" noProof="0">
                        <a:solidFill>
                          <a:schemeClr val="tx2"/>
                        </a:solidFill>
                        <a:latin typeface="+mn-lt"/>
                      </a:endParaRPr>
                    </a:p>
                    <a:p>
                      <a:pPr marL="146050" marR="0" lvl="0" indent="-69215" algn="l">
                        <a:lnSpc>
                          <a:spcPct val="100000"/>
                        </a:lnSpc>
                        <a:spcBef>
                          <a:spcPts val="0"/>
                        </a:spcBef>
                        <a:spcAft>
                          <a:spcPts val="0"/>
                        </a:spcAft>
                        <a:buFont typeface="Arial,Sans-Serif"/>
                        <a:buChar char="•"/>
                      </a:pPr>
                      <a:r>
                        <a:rPr lang="en-GB" sz="1000" b="1" i="0" u="none" strike="noStrike" noProof="0">
                          <a:solidFill>
                            <a:schemeClr val="tx2"/>
                          </a:solidFill>
                          <a:latin typeface="+mn-lt"/>
                        </a:rPr>
                        <a:t>Data stewardship view </a:t>
                      </a:r>
                      <a:r>
                        <a:rPr lang="en-GB" sz="1000" b="0" i="0" u="none" strike="noStrike" noProof="0">
                          <a:solidFill>
                            <a:schemeClr val="tx2"/>
                          </a:solidFill>
                          <a:latin typeface="+mn-lt"/>
                        </a:rPr>
                        <a:t>for manual duplicate issue resolution</a:t>
                      </a:r>
                      <a:endParaRPr lang="en-US" sz="1000" b="0" i="0" u="none" strike="noStrike" noProof="0">
                        <a:latin typeface="+mn-lt"/>
                      </a:endParaRPr>
                    </a:p>
                    <a:p>
                      <a:pPr marL="146050" marR="0" lvl="0" indent="-69215" algn="l">
                        <a:lnSpc>
                          <a:spcPct val="100000"/>
                        </a:lnSpc>
                        <a:spcBef>
                          <a:spcPts val="0"/>
                        </a:spcBef>
                        <a:spcAft>
                          <a:spcPts val="0"/>
                        </a:spcAft>
                        <a:buFont typeface="Arial,Sans-Serif"/>
                        <a:buChar char="•"/>
                      </a:pPr>
                      <a:endParaRPr lang="en-GB" sz="1000" b="1" i="0" u="none" strike="noStrike" noProof="0">
                        <a:solidFill>
                          <a:schemeClr val="tx2"/>
                        </a:solidFill>
                        <a:latin typeface="+mn-lt"/>
                      </a:endParaRPr>
                    </a:p>
                    <a:p>
                      <a:pPr marL="146050" marR="0" lvl="0" indent="-69215" algn="l">
                        <a:lnSpc>
                          <a:spcPct val="100000"/>
                        </a:lnSpc>
                        <a:spcBef>
                          <a:spcPts val="0"/>
                        </a:spcBef>
                        <a:spcAft>
                          <a:spcPts val="0"/>
                        </a:spcAft>
                        <a:buFont typeface="Arial,Sans-Serif"/>
                        <a:buChar char="•"/>
                      </a:pPr>
                      <a:r>
                        <a:rPr lang="en-GB" sz="1000" b="1" i="0" u="none" strike="noStrike" noProof="0">
                          <a:solidFill>
                            <a:schemeClr val="tx2"/>
                          </a:solidFill>
                          <a:latin typeface="+mn-lt"/>
                        </a:rPr>
                        <a:t>Golden record management </a:t>
                      </a:r>
                      <a:r>
                        <a:rPr lang="en-GB" sz="1000" b="0" i="0" u="none" strike="noStrike" noProof="0">
                          <a:solidFill>
                            <a:schemeClr val="tx2"/>
                          </a:solidFill>
                          <a:latin typeface="+mn-lt"/>
                        </a:rPr>
                        <a:t>to provide a unique customer identifier to consolidate records</a:t>
                      </a:r>
                      <a:endParaRPr lang="en-US" sz="1000" b="0" i="0" u="none" strike="noStrike" noProof="0">
                        <a:latin typeface="+mn-lt"/>
                      </a:endParaRPr>
                    </a:p>
                    <a:p>
                      <a:pPr marL="146050" marR="0" lvl="0" indent="-69215" algn="l">
                        <a:lnSpc>
                          <a:spcPct val="100000"/>
                        </a:lnSpc>
                        <a:spcBef>
                          <a:spcPts val="0"/>
                        </a:spcBef>
                        <a:spcAft>
                          <a:spcPts val="0"/>
                        </a:spcAft>
                        <a:buFont typeface="Arial,Sans-Serif"/>
                        <a:buChar char="•"/>
                      </a:pPr>
                      <a:endParaRPr lang="en-GB" sz="1000" b="0" i="0" u="none" strike="noStrike" noProof="0">
                        <a:solidFill>
                          <a:schemeClr val="tx2"/>
                        </a:solidFill>
                        <a:latin typeface="+mn-lt"/>
                      </a:endParaRPr>
                    </a:p>
                    <a:p>
                      <a:pPr marL="146050" marR="0" lvl="0" indent="-69215" algn="l">
                        <a:lnSpc>
                          <a:spcPct val="100000"/>
                        </a:lnSpc>
                        <a:spcBef>
                          <a:spcPts val="0"/>
                        </a:spcBef>
                        <a:spcAft>
                          <a:spcPts val="0"/>
                        </a:spcAft>
                        <a:buFont typeface="Arial,Sans-Serif"/>
                        <a:buChar char="•"/>
                      </a:pPr>
                      <a:r>
                        <a:rPr lang="en-GB" sz="1000" b="0" i="0" u="none" strike="noStrike" noProof="0">
                          <a:solidFill>
                            <a:schemeClr val="tx2"/>
                          </a:solidFill>
                          <a:latin typeface="+mn-lt"/>
                        </a:rPr>
                        <a:t>I</a:t>
                      </a:r>
                      <a:r>
                        <a:rPr lang="en-GB" sz="1000" b="1" i="0" u="none" strike="noStrike" noProof="0">
                          <a:solidFill>
                            <a:schemeClr val="tx2"/>
                          </a:solidFill>
                          <a:latin typeface="+mn-lt"/>
                        </a:rPr>
                        <a:t>n-database processing </a:t>
                      </a:r>
                      <a:r>
                        <a:rPr lang="en-GB" sz="1000" b="0" i="0" u="none" strike="noStrike" noProof="0">
                          <a:solidFill>
                            <a:schemeClr val="tx2"/>
                          </a:solidFill>
                          <a:latin typeface="+mn-lt"/>
                        </a:rPr>
                        <a:t>for large record volumes</a:t>
                      </a:r>
                      <a:endParaRPr lang="en-US" sz="1000" b="0" i="0" u="none" strike="noStrike" noProof="0">
                        <a:latin typeface="+mn-lt"/>
                      </a:endParaRPr>
                    </a:p>
                    <a:p>
                      <a:pPr marL="146050" marR="0" lvl="0" indent="-69215" algn="l">
                        <a:lnSpc>
                          <a:spcPct val="100000"/>
                        </a:lnSpc>
                        <a:spcBef>
                          <a:spcPts val="0"/>
                        </a:spcBef>
                        <a:spcAft>
                          <a:spcPts val="0"/>
                        </a:spcAft>
                        <a:buFont typeface="Arial,Sans-Serif"/>
                        <a:buChar char="•"/>
                      </a:pPr>
                      <a:endParaRPr lang="en-GB" sz="1000" b="0" i="0" u="none" strike="noStrike" noProof="0">
                        <a:solidFill>
                          <a:srgbClr val="000000"/>
                        </a:solidFill>
                        <a:latin typeface="+mn-lt"/>
                      </a:endParaRPr>
                    </a:p>
                    <a:p>
                      <a:pPr marL="171450" marR="0" lvl="0" indent="-171450" algn="l" defTabSz="914354">
                        <a:lnSpc>
                          <a:spcPct val="100000"/>
                        </a:lnSpc>
                        <a:spcBef>
                          <a:spcPts val="0"/>
                        </a:spcBef>
                        <a:spcAft>
                          <a:spcPts val="0"/>
                        </a:spcAft>
                        <a:buClrTx/>
                        <a:buSzTx/>
                        <a:buFont typeface="Arial,Sans-Serif"/>
                        <a:buChar char="•"/>
                        <a:tabLst/>
                        <a:defRPr/>
                      </a:pPr>
                      <a:endParaRPr lang="en-US" sz="1000" b="0" i="0" u="none" strike="noStrike" noProof="0">
                        <a:latin typeface="+mn-lt"/>
                      </a:endParaRPr>
                    </a:p>
                    <a:p>
                      <a:pPr marL="171450" marR="0" lvl="0" indent="-171450" algn="l">
                        <a:lnSpc>
                          <a:spcPct val="100000"/>
                        </a:lnSpc>
                        <a:spcBef>
                          <a:spcPts val="0"/>
                        </a:spcBef>
                        <a:spcAft>
                          <a:spcPts val="0"/>
                        </a:spcAft>
                        <a:buFont typeface="Arial,Sans-Serif"/>
                        <a:buChar char="•"/>
                      </a:pPr>
                      <a:endParaRPr lang="en-GB" sz="1000" b="0" i="0" u="none" strike="noStrike" noProof="0">
                        <a:solidFill>
                          <a:schemeClr val="tx2"/>
                        </a:solidFill>
                        <a:latin typeface="+mn-lt"/>
                      </a:endParaRPr>
                    </a:p>
                    <a:p>
                      <a:pPr marL="0" marR="0" lvl="0" indent="0" algn="l">
                        <a:lnSpc>
                          <a:spcPct val="100000"/>
                        </a:lnSpc>
                        <a:spcBef>
                          <a:spcPts val="0"/>
                        </a:spcBef>
                        <a:spcAft>
                          <a:spcPts val="0"/>
                        </a:spcAft>
                        <a:buFont typeface="Arial" panose="020B0604020202020204" pitchFamily="34" charset="0"/>
                        <a:buNone/>
                      </a:pPr>
                      <a:endParaRPr lang="en-GB" sz="1000">
                        <a:latin typeface="+mn-lt"/>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019889"/>
                  </a:ext>
                </a:extLst>
              </a:tr>
              <a:tr h="421983">
                <a:tc>
                  <a:txBody>
                    <a:bodyPr/>
                    <a:lstStyle/>
                    <a:p>
                      <a:pPr algn="ctr"/>
                      <a:r>
                        <a:rPr lang="en-GB" sz="1000" b="0">
                          <a:solidFill>
                            <a:schemeClr val="bg1"/>
                          </a:solidFill>
                        </a:rPr>
                        <a:t>Confidence: 100%</a:t>
                      </a:r>
                    </a:p>
                  </a:txBody>
                  <a:tcPr marL="74295" marR="74295" marT="37148" marB="37148"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1000" b="0">
                          <a:solidFill>
                            <a:schemeClr val="bg1"/>
                          </a:solidFill>
                        </a:rPr>
                        <a:t>Confidence: 90%</a:t>
                      </a:r>
                    </a:p>
                  </a:txBody>
                  <a:tcPr marL="74295" marR="74295" marT="37148" marB="37148"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1000" b="0">
                          <a:solidFill>
                            <a:schemeClr val="bg1"/>
                          </a:solidFill>
                        </a:rPr>
                        <a:t>Confidence: 50%</a:t>
                      </a:r>
                    </a:p>
                  </a:txBody>
                  <a:tcPr marL="74295" marR="74295" marT="37148" marB="37148"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1000" b="0">
                          <a:solidFill>
                            <a:schemeClr val="bg1"/>
                          </a:solidFill>
                        </a:rPr>
                        <a:t>Confidence: 25%</a:t>
                      </a:r>
                    </a:p>
                  </a:txBody>
                  <a:tcPr marL="74295" marR="74295" marT="37148" marB="37148"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20074984"/>
                  </a:ext>
                </a:extLst>
              </a:tr>
            </a:tbl>
          </a:graphicData>
        </a:graphic>
      </p:graphicFrame>
      <p:sp>
        <p:nvSpPr>
          <p:cNvPr id="18" name="Rectangle: Rounded Corners 84">
            <a:extLst>
              <a:ext uri="{FF2B5EF4-FFF2-40B4-BE49-F238E27FC236}">
                <a16:creationId xmlns:a16="http://schemas.microsoft.com/office/drawing/2014/main" id="{225047AA-1FA2-41EB-83ED-C3CE040716C6}"/>
              </a:ext>
            </a:extLst>
          </p:cNvPr>
          <p:cNvSpPr/>
          <p:nvPr/>
        </p:nvSpPr>
        <p:spPr>
          <a:xfrm rot="16200000">
            <a:off x="-1399050" y="3044443"/>
            <a:ext cx="4210237" cy="347109"/>
          </a:xfrm>
          <a:prstGeom prst="roundRect">
            <a:avLst>
              <a:gd name="adj" fmla="val 18206"/>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742950">
              <a:defRPr/>
            </a:pPr>
            <a:r>
              <a:rPr lang="en-GB" sz="1600">
                <a:solidFill>
                  <a:srgbClr val="FFFFFF"/>
                </a:solidFill>
                <a:latin typeface="Arial" panose="020B0604020202020204"/>
              </a:rPr>
              <a:t>Aperture Data Studio</a:t>
            </a:r>
            <a:endParaRPr lang="en-US" sz="3600">
              <a:solidFill>
                <a:prstClr val="white"/>
              </a:solidFill>
              <a:latin typeface="Arial" panose="020B0604020202020204"/>
            </a:endParaRPr>
          </a:p>
        </p:txBody>
      </p:sp>
      <p:sp>
        <p:nvSpPr>
          <p:cNvPr id="38" name="Left Brace 37">
            <a:extLst>
              <a:ext uri="{FF2B5EF4-FFF2-40B4-BE49-F238E27FC236}">
                <a16:creationId xmlns:a16="http://schemas.microsoft.com/office/drawing/2014/main" id="{9115210C-5FE5-4614-868F-6426D4A56D51}"/>
              </a:ext>
            </a:extLst>
          </p:cNvPr>
          <p:cNvSpPr/>
          <p:nvPr/>
        </p:nvSpPr>
        <p:spPr>
          <a:xfrm>
            <a:off x="446580" y="1112880"/>
            <a:ext cx="103175" cy="3235394"/>
          </a:xfrm>
          <a:prstGeom prst="leftBrace">
            <a:avLst/>
          </a:prstGeom>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99240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689F-0F56-4737-990B-A5C46A2E9BB3}"/>
              </a:ext>
            </a:extLst>
          </p:cNvPr>
          <p:cNvSpPr>
            <a:spLocks noGrp="1"/>
          </p:cNvSpPr>
          <p:nvPr>
            <p:ph type="title"/>
          </p:nvPr>
        </p:nvSpPr>
        <p:spPr>
          <a:xfrm>
            <a:off x="1499976" y="2661139"/>
            <a:ext cx="6704224" cy="914400"/>
          </a:xfrm>
        </p:spPr>
        <p:txBody>
          <a:bodyPr/>
          <a:lstStyle/>
          <a:p>
            <a:r>
              <a:rPr lang="en-GB"/>
              <a:t>Q4'FY21</a:t>
            </a:r>
          </a:p>
        </p:txBody>
      </p:sp>
      <p:cxnSp>
        <p:nvCxnSpPr>
          <p:cNvPr id="6" name="Straight Connector 5">
            <a:extLst>
              <a:ext uri="{FF2B5EF4-FFF2-40B4-BE49-F238E27FC236}">
                <a16:creationId xmlns:a16="http://schemas.microsoft.com/office/drawing/2014/main" id="{D00A7F2B-8922-46FB-931C-72D716C868DD}"/>
              </a:ext>
            </a:extLst>
          </p:cNvPr>
          <p:cNvCxnSpPr/>
          <p:nvPr/>
        </p:nvCxnSpPr>
        <p:spPr>
          <a:xfrm>
            <a:off x="423085" y="3956014"/>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F44F0B0C-1FD2-437A-AF24-2A628BABB5F4}"/>
              </a:ext>
            </a:extLst>
          </p:cNvPr>
          <p:cNvCxnSpPr/>
          <p:nvPr/>
        </p:nvCxnSpPr>
        <p:spPr>
          <a:xfrm>
            <a:off x="423086" y="2391266"/>
            <a:ext cx="752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 name="Rectangle 3">
            <a:extLst>
              <a:ext uri="{FF2B5EF4-FFF2-40B4-BE49-F238E27FC236}">
                <a16:creationId xmlns:a16="http://schemas.microsoft.com/office/drawing/2014/main" id="{9AF3CA1D-5751-433B-9130-8DB8CA96213F}"/>
              </a:ext>
            </a:extLst>
          </p:cNvPr>
          <p:cNvSpPr/>
          <p:nvPr/>
        </p:nvSpPr>
        <p:spPr>
          <a:xfrm>
            <a:off x="1455062" y="3298926"/>
            <a:ext cx="5429692" cy="369332"/>
          </a:xfrm>
          <a:prstGeom prst="rect">
            <a:avLst/>
          </a:prstGeom>
        </p:spPr>
        <p:txBody>
          <a:bodyPr wrap="none">
            <a:spAutoFit/>
          </a:bodyPr>
          <a:lstStyle/>
          <a:p>
            <a:r>
              <a:rPr lang="en-GB">
                <a:solidFill>
                  <a:schemeClr val="bg1"/>
                </a:solidFill>
              </a:rPr>
              <a:t>Enhancements subject to development and change</a:t>
            </a:r>
          </a:p>
        </p:txBody>
      </p:sp>
      <p:sp>
        <p:nvSpPr>
          <p:cNvPr id="11" name="Rectangle: Rounded Corners 84">
            <a:extLst>
              <a:ext uri="{FF2B5EF4-FFF2-40B4-BE49-F238E27FC236}">
                <a16:creationId xmlns:a16="http://schemas.microsoft.com/office/drawing/2014/main" id="{283B8651-528F-4D1B-A83B-0D6E89A8F003}"/>
              </a:ext>
            </a:extLst>
          </p:cNvPr>
          <p:cNvSpPr/>
          <p:nvPr/>
        </p:nvSpPr>
        <p:spPr>
          <a:xfrm>
            <a:off x="5381375" y="6954206"/>
            <a:ext cx="1429249" cy="282801"/>
          </a:xfrm>
          <a:prstGeom prst="roundRect">
            <a:avLst>
              <a:gd name="adj" fmla="val 34155"/>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000">
                <a:solidFill>
                  <a:prstClr val="white"/>
                </a:solidFill>
                <a:latin typeface="Arial" panose="020B0604020202020204"/>
              </a:rPr>
              <a:t>Validation Products</a:t>
            </a:r>
          </a:p>
        </p:txBody>
      </p:sp>
      <p:pic>
        <p:nvPicPr>
          <p:cNvPr id="8" name="Picture 7">
            <a:extLst>
              <a:ext uri="{FF2B5EF4-FFF2-40B4-BE49-F238E27FC236}">
                <a16:creationId xmlns:a16="http://schemas.microsoft.com/office/drawing/2014/main" id="{81D16A1A-B947-430F-A7AF-B2534EB43E9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385237" y="2649956"/>
            <a:ext cx="1047368" cy="1047368"/>
          </a:xfrm>
          <a:prstGeom prst="rect">
            <a:avLst/>
          </a:prstGeom>
        </p:spPr>
      </p:pic>
    </p:spTree>
    <p:extLst>
      <p:ext uri="{BB962C8B-B14F-4D97-AF65-F5344CB8AC3E}">
        <p14:creationId xmlns:p14="http://schemas.microsoft.com/office/powerpoint/2010/main" val="3874985983"/>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C13A2F2-CF3E-4354-9B0F-6B93A8552572}"/>
              </a:ext>
            </a:extLst>
          </p:cNvPr>
          <p:cNvSpPr/>
          <p:nvPr/>
        </p:nvSpPr>
        <p:spPr>
          <a:xfrm>
            <a:off x="0" y="3978766"/>
            <a:ext cx="12204000" cy="211343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5579D29-2D25-41BF-90EB-862C3FF6887F}"/>
              </a:ext>
            </a:extLst>
          </p:cNvPr>
          <p:cNvSpPr>
            <a:spLocks noGrp="1"/>
          </p:cNvSpPr>
          <p:nvPr>
            <p:ph type="title"/>
          </p:nvPr>
        </p:nvSpPr>
        <p:spPr/>
        <p:txBody>
          <a:bodyPr/>
          <a:lstStyle/>
          <a:p>
            <a:r>
              <a:rPr lang="en-GB">
                <a:solidFill>
                  <a:srgbClr val="1D4F91"/>
                </a:solidFill>
                <a:ea typeface="+mj-lt"/>
                <a:cs typeface="+mj-lt"/>
              </a:rPr>
              <a:t>Availability of hosted Aperture Data Studio</a:t>
            </a:r>
            <a:endParaRPr lang="en-GB" sz="3200">
              <a:solidFill>
                <a:srgbClr val="1D4F91"/>
              </a:solidFill>
              <a:cs typeface="Arial"/>
            </a:endParaRPr>
          </a:p>
        </p:txBody>
      </p:sp>
      <p:cxnSp>
        <p:nvCxnSpPr>
          <p:cNvPr id="6" name="Straight Connector 5">
            <a:extLst>
              <a:ext uri="{FF2B5EF4-FFF2-40B4-BE49-F238E27FC236}">
                <a16:creationId xmlns:a16="http://schemas.microsoft.com/office/drawing/2014/main" id="{AD317C01-9E42-49BB-839A-E1AC28B28E86}"/>
              </a:ext>
            </a:extLst>
          </p:cNvPr>
          <p:cNvCxnSpPr/>
          <p:nvPr/>
        </p:nvCxnSpPr>
        <p:spPr>
          <a:xfrm>
            <a:off x="3985" y="60922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F0F3768-C346-462C-BE8F-26CA2841D04C}"/>
              </a:ext>
            </a:extLst>
          </p:cNvPr>
          <p:cNvCxnSpPr/>
          <p:nvPr/>
        </p:nvCxnSpPr>
        <p:spPr>
          <a:xfrm>
            <a:off x="3985" y="3978766"/>
            <a:ext cx="12204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EF5AEB89-36A0-4ED4-9F5D-3A3DA4570323}"/>
              </a:ext>
            </a:extLst>
          </p:cNvPr>
          <p:cNvSpPr/>
          <p:nvPr/>
        </p:nvSpPr>
        <p:spPr>
          <a:xfrm>
            <a:off x="466800" y="1067561"/>
            <a:ext cx="7165899" cy="830997"/>
          </a:xfrm>
          <a:prstGeom prst="rect">
            <a:avLst/>
          </a:prstGeom>
        </p:spPr>
        <p:txBody>
          <a:bodyPr wrap="square" lIns="91440" tIns="45720" rIns="91440" bIns="45720" anchor="t">
            <a:spAutoFit/>
          </a:bodyPr>
          <a:lstStyle/>
          <a:p>
            <a:r>
              <a:rPr lang="en-GB" sz="1600" b="1"/>
              <a:t>Customer need: </a:t>
            </a:r>
          </a:p>
          <a:p>
            <a:r>
              <a:rPr lang="en-GB" sz="1600"/>
              <a:t>Some clients have a problem deploying Data Studio due to issues with their internal IT so need a deployment model that is a managed service</a:t>
            </a:r>
            <a:endParaRPr lang="en-GB" sz="1600">
              <a:cs typeface="Arial"/>
            </a:endParaRPr>
          </a:p>
        </p:txBody>
      </p:sp>
      <p:sp>
        <p:nvSpPr>
          <p:cNvPr id="14" name="Rectangle 13">
            <a:extLst>
              <a:ext uri="{FF2B5EF4-FFF2-40B4-BE49-F238E27FC236}">
                <a16:creationId xmlns:a16="http://schemas.microsoft.com/office/drawing/2014/main" id="{7938C681-998A-4F12-B8D7-06BF36986F66}"/>
              </a:ext>
            </a:extLst>
          </p:cNvPr>
          <p:cNvSpPr/>
          <p:nvPr/>
        </p:nvSpPr>
        <p:spPr>
          <a:xfrm>
            <a:off x="466801" y="2074989"/>
            <a:ext cx="7165898" cy="584775"/>
          </a:xfrm>
          <a:prstGeom prst="rect">
            <a:avLst/>
          </a:prstGeom>
        </p:spPr>
        <p:txBody>
          <a:bodyPr wrap="square" lIns="91440" tIns="45720" rIns="91440" bIns="45720" anchor="t">
            <a:spAutoFit/>
          </a:bodyPr>
          <a:lstStyle/>
          <a:p>
            <a:r>
              <a:rPr lang="en-GB" sz="1600" b="1"/>
              <a:t>Elevator pitch: </a:t>
            </a:r>
          </a:p>
          <a:p>
            <a:r>
              <a:rPr lang="en-GB" sz="1600"/>
              <a:t>Data Studio v2 as an Experian managed service on Azure Cloud.</a:t>
            </a:r>
            <a:endParaRPr lang="en-GB"/>
          </a:p>
        </p:txBody>
      </p:sp>
      <p:sp>
        <p:nvSpPr>
          <p:cNvPr id="16" name="Rectangle 15">
            <a:extLst>
              <a:ext uri="{FF2B5EF4-FFF2-40B4-BE49-F238E27FC236}">
                <a16:creationId xmlns:a16="http://schemas.microsoft.com/office/drawing/2014/main" id="{C821B6C2-FC8C-4057-B37C-CA54FD744398}"/>
              </a:ext>
            </a:extLst>
          </p:cNvPr>
          <p:cNvSpPr/>
          <p:nvPr/>
        </p:nvSpPr>
        <p:spPr>
          <a:xfrm>
            <a:off x="7791451" y="1031873"/>
            <a:ext cx="4257502" cy="2789545"/>
          </a:xfrm>
          <a:prstGeom prst="rect">
            <a:avLst/>
          </a:prstGeom>
          <a:solidFill>
            <a:schemeClr val="accent4"/>
          </a:solidFill>
        </p:spPr>
        <p:txBody>
          <a:bodyPr wrap="square" lIns="144000" tIns="45720" rIns="91440" bIns="45720" anchor="t">
            <a:noAutofit/>
          </a:bodyPr>
          <a:lstStyle/>
          <a:p>
            <a:r>
              <a:rPr lang="en-GB" sz="2000" b="1">
                <a:solidFill>
                  <a:schemeClr val="bg1"/>
                </a:solidFill>
              </a:rPr>
              <a:t>Features:</a:t>
            </a:r>
          </a:p>
          <a:p>
            <a:pPr marL="285750" indent="-285750">
              <a:spcBef>
                <a:spcPts val="100"/>
              </a:spcBef>
              <a:spcAft>
                <a:spcPts val="200"/>
              </a:spcAft>
              <a:buFont typeface="Arial" panose="020B0604020202020204" pitchFamily="34" charset="0"/>
              <a:buChar char="•"/>
            </a:pPr>
            <a:r>
              <a:rPr lang="en-GB" sz="1500">
                <a:solidFill>
                  <a:schemeClr val="bg1"/>
                </a:solidFill>
              </a:rPr>
              <a:t>Internal IT-free deployment; deployed by Experian</a:t>
            </a:r>
            <a:endParaRPr lang="en-GB">
              <a:solidFill>
                <a:schemeClr val="bg1"/>
              </a:solidFill>
              <a:cs typeface="Arial" panose="020B0604020202020204"/>
            </a:endParaRPr>
          </a:p>
          <a:p>
            <a:pPr marL="285750" indent="-285750">
              <a:spcBef>
                <a:spcPts val="100"/>
              </a:spcBef>
              <a:spcAft>
                <a:spcPts val="200"/>
              </a:spcAft>
              <a:buFont typeface="Arial" panose="020B0604020202020204" pitchFamily="34" charset="0"/>
              <a:buChar char="•"/>
            </a:pPr>
            <a:r>
              <a:rPr lang="en-GB" sz="1500">
                <a:solidFill>
                  <a:schemeClr val="bg1"/>
                </a:solidFill>
              </a:rPr>
              <a:t>Backed up and Monitored by Experian</a:t>
            </a:r>
            <a:endParaRPr lang="en-GB">
              <a:solidFill>
                <a:schemeClr val="bg1"/>
              </a:solidFill>
            </a:endParaRPr>
          </a:p>
          <a:p>
            <a:pPr marL="285750" indent="-285750">
              <a:spcBef>
                <a:spcPts val="100"/>
              </a:spcBef>
              <a:spcAft>
                <a:spcPts val="200"/>
              </a:spcAft>
              <a:buFont typeface="Arial" panose="020B0604020202020204" pitchFamily="34" charset="0"/>
              <a:buChar char="•"/>
            </a:pPr>
            <a:r>
              <a:rPr lang="en-GB" sz="1500">
                <a:solidFill>
                  <a:schemeClr val="bg1"/>
                </a:solidFill>
              </a:rPr>
              <a:t>Provisioned on Azure </a:t>
            </a:r>
          </a:p>
          <a:p>
            <a:pPr marL="285750" indent="-285750">
              <a:spcBef>
                <a:spcPts val="100"/>
              </a:spcBef>
              <a:spcAft>
                <a:spcPts val="200"/>
              </a:spcAft>
              <a:buFont typeface="Arial" panose="020B0604020202020204" pitchFamily="34" charset="0"/>
              <a:buChar char="•"/>
            </a:pPr>
            <a:r>
              <a:rPr lang="en-GB" sz="1500">
                <a:solidFill>
                  <a:schemeClr val="bg1"/>
                </a:solidFill>
                <a:cs typeface="Arial"/>
              </a:rPr>
              <a:t>Optimization for CAIS/DA360 </a:t>
            </a:r>
            <a:endParaRPr lang="en-GB">
              <a:solidFill>
                <a:schemeClr val="bg1"/>
              </a:solidFill>
              <a:cs typeface="Arial"/>
            </a:endParaRPr>
          </a:p>
        </p:txBody>
      </p:sp>
      <p:sp>
        <p:nvSpPr>
          <p:cNvPr id="29" name="Rectangle 28">
            <a:extLst>
              <a:ext uri="{FF2B5EF4-FFF2-40B4-BE49-F238E27FC236}">
                <a16:creationId xmlns:a16="http://schemas.microsoft.com/office/drawing/2014/main" id="{26B568CD-9599-40D2-8954-56AAEBB4C9ED}"/>
              </a:ext>
            </a:extLst>
          </p:cNvPr>
          <p:cNvSpPr/>
          <p:nvPr/>
        </p:nvSpPr>
        <p:spPr>
          <a:xfrm>
            <a:off x="466799" y="3394777"/>
            <a:ext cx="5062742" cy="769441"/>
          </a:xfrm>
          <a:prstGeom prst="rect">
            <a:avLst/>
          </a:prstGeom>
        </p:spPr>
        <p:txBody>
          <a:bodyPr wrap="square">
            <a:spAutoFit/>
          </a:bodyPr>
          <a:lstStyle/>
          <a:p>
            <a:r>
              <a:rPr lang="en-GB" sz="4400">
                <a:solidFill>
                  <a:schemeClr val="accent4"/>
                </a:solidFill>
              </a:rPr>
              <a:t>KEY BENEFITS</a:t>
            </a:r>
          </a:p>
        </p:txBody>
      </p:sp>
      <p:pic>
        <p:nvPicPr>
          <p:cNvPr id="19" name="Picture 18">
            <a:extLst>
              <a:ext uri="{FF2B5EF4-FFF2-40B4-BE49-F238E27FC236}">
                <a16:creationId xmlns:a16="http://schemas.microsoft.com/office/drawing/2014/main" id="{AC8391CB-CA9B-41E0-B7FA-6828EBCD9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11045" y="192516"/>
            <a:ext cx="737907" cy="737907"/>
          </a:xfrm>
          <a:prstGeom prst="rect">
            <a:avLst/>
          </a:prstGeom>
        </p:spPr>
      </p:pic>
      <p:sp>
        <p:nvSpPr>
          <p:cNvPr id="18" name="Rectangle: Rounded Corners 17">
            <a:extLst>
              <a:ext uri="{FF2B5EF4-FFF2-40B4-BE49-F238E27FC236}">
                <a16:creationId xmlns:a16="http://schemas.microsoft.com/office/drawing/2014/main" id="{274FCA63-4073-4434-98C8-0956C8E10CA0}"/>
              </a:ext>
            </a:extLst>
          </p:cNvPr>
          <p:cNvSpPr/>
          <p:nvPr/>
        </p:nvSpPr>
        <p:spPr>
          <a:xfrm>
            <a:off x="1506041" y="4126140"/>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ea typeface="+mn-lt"/>
                <a:cs typeface="+mn-lt"/>
              </a:rPr>
              <a:t>Flexibility of deployment</a:t>
            </a:r>
            <a:endParaRPr lang="en-US">
              <a:solidFill>
                <a:schemeClr val="accent4"/>
              </a:solidFill>
              <a:ea typeface="+mn-lt"/>
              <a:cs typeface="+mn-lt"/>
            </a:endParaRPr>
          </a:p>
          <a:p>
            <a:pPr algn="ctr" defTabSz="742950">
              <a:spcBef>
                <a:spcPts val="200"/>
              </a:spcBef>
              <a:spcAft>
                <a:spcPts val="200"/>
              </a:spcAft>
              <a:defRPr/>
            </a:pPr>
            <a:r>
              <a:rPr lang="en-GB" kern="0">
                <a:solidFill>
                  <a:schemeClr val="tx1"/>
                </a:solidFill>
              </a:rPr>
              <a:t>Cloud-based</a:t>
            </a:r>
            <a:endParaRPr lang="en-US">
              <a:solidFill>
                <a:schemeClr val="tx1"/>
              </a:solidFill>
              <a:cs typeface="Arial"/>
            </a:endParaRPr>
          </a:p>
        </p:txBody>
      </p:sp>
      <p:sp>
        <p:nvSpPr>
          <p:cNvPr id="25" name="Rectangle: Rounded Corners 24">
            <a:extLst>
              <a:ext uri="{FF2B5EF4-FFF2-40B4-BE49-F238E27FC236}">
                <a16:creationId xmlns:a16="http://schemas.microsoft.com/office/drawing/2014/main" id="{BC5BA7A9-7C87-4F4E-8642-ECAEBE5A4AB0}"/>
              </a:ext>
            </a:extLst>
          </p:cNvPr>
          <p:cNvSpPr/>
          <p:nvPr/>
        </p:nvSpPr>
        <p:spPr>
          <a:xfrm>
            <a:off x="3858457"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Reliable</a:t>
            </a:r>
          </a:p>
          <a:p>
            <a:pPr algn="ctr" defTabSz="742950">
              <a:spcBef>
                <a:spcPts val="200"/>
              </a:spcBef>
              <a:spcAft>
                <a:spcPts val="200"/>
              </a:spcAft>
              <a:defRPr/>
            </a:pPr>
            <a:r>
              <a:rPr lang="en-GB" kern="0">
                <a:solidFill>
                  <a:schemeClr val="tx1"/>
                </a:solidFill>
              </a:rPr>
              <a:t>Experian Managed</a:t>
            </a:r>
            <a:endParaRPr lang="en-US">
              <a:solidFill>
                <a:schemeClr val="tx1"/>
              </a:solidFill>
              <a:cs typeface="Arial"/>
            </a:endParaRPr>
          </a:p>
        </p:txBody>
      </p:sp>
      <p:sp>
        <p:nvSpPr>
          <p:cNvPr id="26" name="Rectangle: Rounded Corners 25">
            <a:extLst>
              <a:ext uri="{FF2B5EF4-FFF2-40B4-BE49-F238E27FC236}">
                <a16:creationId xmlns:a16="http://schemas.microsoft.com/office/drawing/2014/main" id="{B7A1683A-B222-4BAC-98F6-487BEABD541A}"/>
              </a:ext>
            </a:extLst>
          </p:cNvPr>
          <p:cNvSpPr/>
          <p:nvPr/>
        </p:nvSpPr>
        <p:spPr>
          <a:xfrm>
            <a:off x="6210873" y="4116163"/>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cs typeface="Arial"/>
              </a:rPr>
              <a:t>Increased accessibility</a:t>
            </a:r>
          </a:p>
          <a:p>
            <a:pPr algn="ctr" defTabSz="742950">
              <a:spcBef>
                <a:spcPts val="200"/>
              </a:spcBef>
              <a:spcAft>
                <a:spcPts val="200"/>
              </a:spcAft>
              <a:defRPr/>
            </a:pPr>
            <a:r>
              <a:rPr lang="en-GB" kern="0">
                <a:solidFill>
                  <a:schemeClr val="tx1"/>
                </a:solidFill>
              </a:rPr>
              <a:t>Globally available</a:t>
            </a:r>
            <a:endParaRPr lang="en-US">
              <a:solidFill>
                <a:schemeClr val="tx1"/>
              </a:solidFill>
              <a:cs typeface="Arial"/>
            </a:endParaRPr>
          </a:p>
        </p:txBody>
      </p:sp>
      <p:sp>
        <p:nvSpPr>
          <p:cNvPr id="27" name="Rectangle: Rounded Corners 26">
            <a:extLst>
              <a:ext uri="{FF2B5EF4-FFF2-40B4-BE49-F238E27FC236}">
                <a16:creationId xmlns:a16="http://schemas.microsoft.com/office/drawing/2014/main" id="{FF52B77E-2E2B-41A3-9A16-E7860788D6BA}"/>
              </a:ext>
            </a:extLst>
          </p:cNvPr>
          <p:cNvSpPr/>
          <p:nvPr/>
        </p:nvSpPr>
        <p:spPr>
          <a:xfrm>
            <a:off x="8585773" y="4106186"/>
            <a:ext cx="2180911" cy="1838643"/>
          </a:xfrm>
          <a:prstGeom prst="roundRect">
            <a:avLst>
              <a:gd name="adj" fmla="val 10778"/>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chorCtr="0"/>
          <a:lstStyle/>
          <a:p>
            <a:pPr algn="ctr" defTabSz="742950">
              <a:spcBef>
                <a:spcPts val="200"/>
              </a:spcBef>
              <a:spcAft>
                <a:spcPts val="200"/>
              </a:spcAft>
              <a:defRPr/>
            </a:pPr>
            <a:r>
              <a:rPr lang="en-GB" b="1" kern="0">
                <a:solidFill>
                  <a:schemeClr val="accent4"/>
                </a:solidFill>
              </a:rPr>
              <a:t>Reduces dependencies </a:t>
            </a:r>
            <a:endParaRPr lang="en-US">
              <a:solidFill>
                <a:schemeClr val="accent4"/>
              </a:solidFill>
            </a:endParaRPr>
          </a:p>
          <a:p>
            <a:pPr algn="ctr" defTabSz="742950">
              <a:spcBef>
                <a:spcPts val="200"/>
              </a:spcBef>
              <a:spcAft>
                <a:spcPts val="200"/>
              </a:spcAft>
              <a:defRPr/>
            </a:pPr>
            <a:r>
              <a:rPr lang="en-GB" kern="0">
                <a:solidFill>
                  <a:schemeClr val="tx1"/>
                </a:solidFill>
              </a:rPr>
              <a:t>on internal IT</a:t>
            </a:r>
            <a:endParaRPr lang="en-US">
              <a:solidFill>
                <a:schemeClr val="tx1"/>
              </a:solidFill>
              <a:cs typeface="Arial"/>
            </a:endParaRPr>
          </a:p>
        </p:txBody>
      </p:sp>
      <p:sp>
        <p:nvSpPr>
          <p:cNvPr id="20" name="Rectangle 19">
            <a:extLst>
              <a:ext uri="{FF2B5EF4-FFF2-40B4-BE49-F238E27FC236}">
                <a16:creationId xmlns:a16="http://schemas.microsoft.com/office/drawing/2014/main" id="{BEDBAC9F-6B54-4E71-9158-492DC4CF0F1D}"/>
              </a:ext>
            </a:extLst>
          </p:cNvPr>
          <p:cNvSpPr/>
          <p:nvPr/>
        </p:nvSpPr>
        <p:spPr>
          <a:xfrm>
            <a:off x="4658064" y="6382745"/>
            <a:ext cx="942110"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FF3B281-B53F-4191-9981-EA02328D44BA}"/>
              </a:ext>
            </a:extLst>
          </p:cNvPr>
          <p:cNvSpPr/>
          <p:nvPr/>
        </p:nvSpPr>
        <p:spPr>
          <a:xfrm>
            <a:off x="4536217" y="6445142"/>
            <a:ext cx="960068" cy="254535"/>
          </a:xfrm>
          <a:prstGeom prst="rect">
            <a:avLst/>
          </a:prstGeom>
          <a:solidFill>
            <a:srgbClr val="FFFFFF">
              <a:alpha val="7411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2" name="Table 21">
            <a:extLst>
              <a:ext uri="{FF2B5EF4-FFF2-40B4-BE49-F238E27FC236}">
                <a16:creationId xmlns:a16="http://schemas.microsoft.com/office/drawing/2014/main" id="{D8315B27-87FD-404A-B85D-26CADD7B339D}"/>
              </a:ext>
            </a:extLst>
          </p:cNvPr>
          <p:cNvGraphicFramePr>
            <a:graphicFrameLocks noGrp="1"/>
          </p:cNvGraphicFramePr>
          <p:nvPr>
            <p:extLst>
              <p:ext uri="{D42A27DB-BD31-4B8C-83A1-F6EECF244321}">
                <p14:modId xmlns:p14="http://schemas.microsoft.com/office/powerpoint/2010/main" val="393805303"/>
              </p:ext>
            </p:extLst>
          </p:nvPr>
        </p:nvGraphicFramePr>
        <p:xfrm>
          <a:off x="4662000" y="6386400"/>
          <a:ext cx="1900508" cy="226696"/>
        </p:xfrm>
        <a:graphic>
          <a:graphicData uri="http://schemas.openxmlformats.org/drawingml/2006/table">
            <a:tbl>
              <a:tblPr firstRow="1" bandRow="1">
                <a:tableStyleId>{5C22544A-7EE6-4342-B048-85BDC9FD1C3A}</a:tableStyleId>
              </a:tblPr>
              <a:tblGrid>
                <a:gridCol w="942452">
                  <a:extLst>
                    <a:ext uri="{9D8B030D-6E8A-4147-A177-3AD203B41FA5}">
                      <a16:colId xmlns:a16="http://schemas.microsoft.com/office/drawing/2014/main" val="695339955"/>
                    </a:ext>
                  </a:extLst>
                </a:gridCol>
                <a:gridCol w="958056">
                  <a:extLst>
                    <a:ext uri="{9D8B030D-6E8A-4147-A177-3AD203B41FA5}">
                      <a16:colId xmlns:a16="http://schemas.microsoft.com/office/drawing/2014/main" val="144379900"/>
                    </a:ext>
                  </a:extLst>
                </a:gridCol>
              </a:tblGrid>
              <a:tr h="172459">
                <a:tc>
                  <a:txBody>
                    <a:bodyPr/>
                    <a:lstStyle/>
                    <a:p>
                      <a:pPr algn="ctr"/>
                      <a:r>
                        <a:rPr lang="en-GB" sz="1000" b="0"/>
                        <a:t>Q3’FY21</a:t>
                      </a:r>
                    </a:p>
                  </a:txBody>
                  <a:tcPr marL="74295" marR="74295" marT="37148" marB="37148">
                    <a:lnB w="12700" cap="flat" cmpd="sng" algn="ctr">
                      <a:noFill/>
                      <a:prstDash val="solid"/>
                      <a:round/>
                      <a:headEnd type="none" w="med" len="med"/>
                      <a:tailEnd type="none" w="med" len="med"/>
                    </a:lnB>
                    <a:solidFill>
                      <a:schemeClr val="accent4"/>
                    </a:solidFill>
                  </a:tcPr>
                </a:tc>
                <a:tc>
                  <a:txBody>
                    <a:bodyPr/>
                    <a:lstStyle/>
                    <a:p>
                      <a:pPr algn="ctr"/>
                      <a:r>
                        <a:rPr lang="en-GB" sz="1000" b="0"/>
                        <a:t>Q4’FY21</a:t>
                      </a:r>
                    </a:p>
                  </a:txBody>
                  <a:tcPr marL="74295" marR="74295" marT="37148" marB="37148">
                    <a:lnB w="12700" cap="flat" cmpd="sng" algn="ctr">
                      <a:noFill/>
                      <a:prstDash val="solid"/>
                      <a:round/>
                      <a:headEnd type="none" w="med" len="med"/>
                      <a:tailEnd type="none" w="med" len="med"/>
                    </a:lnB>
                    <a:solidFill>
                      <a:schemeClr val="accent5"/>
                    </a:solidFill>
                  </a:tcPr>
                </a:tc>
                <a:extLst>
                  <a:ext uri="{0D108BD9-81ED-4DB2-BD59-A6C34878D82A}">
                    <a16:rowId xmlns:a16="http://schemas.microsoft.com/office/drawing/2014/main" val="376775093"/>
                  </a:ext>
                </a:extLst>
              </a:tr>
            </a:tbl>
          </a:graphicData>
        </a:graphic>
      </p:graphicFrame>
      <p:sp>
        <p:nvSpPr>
          <p:cNvPr id="23" name="Rectangle 22">
            <a:extLst>
              <a:ext uri="{FF2B5EF4-FFF2-40B4-BE49-F238E27FC236}">
                <a16:creationId xmlns:a16="http://schemas.microsoft.com/office/drawing/2014/main" id="{BDC1D0B8-B6C3-4EF8-B723-A5293D45D51A}"/>
              </a:ext>
            </a:extLst>
          </p:cNvPr>
          <p:cNvSpPr/>
          <p:nvPr/>
        </p:nvSpPr>
        <p:spPr>
          <a:xfrm>
            <a:off x="3598225" y="6362216"/>
            <a:ext cx="1997832" cy="254532"/>
          </a:xfrm>
          <a:prstGeom prst="rect">
            <a:avLst/>
          </a:prstGeom>
          <a:solidFill>
            <a:srgbClr val="FFFFFF">
              <a:alpha val="7294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180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Left)">
                                      <p:cBhvr>
                                        <p:cTn id="15" dur="500"/>
                                        <p:tgtEl>
                                          <p:spTgt spid="1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6" presetClass="emph" presetSubtype="0" fill="hold" grpId="1" nodeType="afterEffect">
                                  <p:stCondLst>
                                    <p:cond delay="0"/>
                                  </p:stCondLst>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000"/>
                            </p:stCondLst>
                            <p:childTnLst>
                              <p:par>
                                <p:cTn id="35" presetID="26" presetClass="emph" presetSubtype="0" fill="hold" grpId="1"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6" presetClass="emph" presetSubtype="0" fill="hold" grpId="1" nodeType="after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par>
                                <p:cTn id="47" presetID="53" presetClass="entr" presetSubtype="16"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26" presetClass="emph" presetSubtype="0" fill="hold" grpId="1" nodeType="after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par>
                                <p:cTn id="56" presetID="53"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childTnLst>
                          </p:cTn>
                        </p:par>
                        <p:par>
                          <p:cTn id="61" fill="hold">
                            <p:stCondLst>
                              <p:cond delay="4500"/>
                            </p:stCondLst>
                            <p:childTnLst>
                              <p:par>
                                <p:cTn id="62" presetID="26" presetClass="emph" presetSubtype="0" fill="hold" grpId="1" nodeType="afterEffect">
                                  <p:stCondLst>
                                    <p:cond delay="0"/>
                                  </p:stCondLst>
                                  <p:childTnLst>
                                    <p:animEffect transition="out" filter="fade">
                                      <p:cBhvr>
                                        <p:cTn id="63" dur="500" tmFilter="0, 0; .2, .5; .8, .5; 1, 0"/>
                                        <p:tgtEl>
                                          <p:spTgt spid="27"/>
                                        </p:tgtEl>
                                      </p:cBhvr>
                                    </p:animEffect>
                                    <p:animScale>
                                      <p:cBhvr>
                                        <p:cTn id="64"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animBg="1"/>
      <p:bldP spid="16" grpId="1" animBg="1"/>
      <p:bldP spid="29" grpId="0"/>
      <p:bldP spid="29" grpId="1"/>
      <p:bldP spid="18" grpId="0" animBg="1"/>
      <p:bldP spid="18" grpId="1" animBg="1"/>
      <p:bldP spid="25" grpId="0" animBg="1"/>
      <p:bldP spid="25" grpId="1" animBg="1"/>
      <p:bldP spid="26" grpId="0" animBg="1"/>
      <p:bldP spid="26" grpId="1" animBg="1"/>
      <p:bldP spid="27" grpId="0" animBg="1"/>
      <p:bldP spid="27" grpId="1" animBg="1"/>
    </p:bldLst>
  </p:timing>
</p:sld>
</file>

<file path=ppt/theme/theme1.xml><?xml version="1.0" encoding="utf-8"?>
<a:theme xmlns:a="http://schemas.openxmlformats.org/drawingml/2006/main" name="Office Theme">
  <a:themeElements>
    <a:clrScheme name="Experian Brand Colours">
      <a:dk1>
        <a:srgbClr val="63666A"/>
      </a:dk1>
      <a:lt1>
        <a:sysClr val="window" lastClr="FFFFFF"/>
      </a:lt1>
      <a:dk2>
        <a:srgbClr val="000000"/>
      </a:dk2>
      <a:lt2>
        <a:srgbClr val="FFFFFF"/>
      </a:lt2>
      <a:accent1>
        <a:srgbClr val="1D4F91"/>
      </a:accent1>
      <a:accent2>
        <a:srgbClr val="426DA9"/>
      </a:accent2>
      <a:accent3>
        <a:srgbClr val="6D2077"/>
      </a:accent3>
      <a:accent4>
        <a:srgbClr val="AF1685"/>
      </a:accent4>
      <a:accent5>
        <a:srgbClr val="E63888"/>
      </a:accent5>
      <a:accent6>
        <a:srgbClr val="63666A"/>
      </a:accent6>
      <a:hlink>
        <a:srgbClr val="1D4F91"/>
      </a:hlink>
      <a:folHlink>
        <a:srgbClr val="426D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16_9" id="{BFAEB641-8FD9-4B0D-9905-AA461787B9A5}" vid="{8B555675-C72C-43BE-AEBE-3A674FA99F3A}"/>
    </a:ext>
  </a:extLst>
</a:theme>
</file>

<file path=ppt/theme/theme2.xml><?xml version="1.0" encoding="utf-8"?>
<a:theme xmlns:a="http://schemas.openxmlformats.org/drawingml/2006/main" name="Cover slide">
  <a:themeElements>
    <a:clrScheme name="Custom 1">
      <a:dk1>
        <a:srgbClr val="575756"/>
      </a:dk1>
      <a:lt1>
        <a:srgbClr val="FFFFFF"/>
      </a:lt1>
      <a:dk2>
        <a:srgbClr val="000000"/>
      </a:dk2>
      <a:lt2>
        <a:srgbClr val="FFFFFF"/>
      </a:lt2>
      <a:accent1>
        <a:srgbClr val="26478D"/>
      </a:accent1>
      <a:accent2>
        <a:srgbClr val="632678"/>
      </a:accent2>
      <a:accent3>
        <a:srgbClr val="406EB3"/>
      </a:accent3>
      <a:accent4>
        <a:srgbClr val="BA2F7D"/>
      </a:accent4>
      <a:accent5>
        <a:srgbClr val="E53888"/>
      </a:accent5>
      <a:accent6>
        <a:srgbClr val="E2A23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AllExternalAdhocVariableMappings/>
</file>

<file path=customXml/item2.xml><?xml version="1.0" encoding="utf-8"?>
<ct:contentTypeSchema xmlns:ct="http://schemas.microsoft.com/office/2006/metadata/contentType" xmlns:ma="http://schemas.microsoft.com/office/2006/metadata/properties/metaAttributes" ct:_="" ma:_="" ma:contentTypeName="Document" ma:contentTypeID="0x0101007A7D31030AB66147806312D68AD6FDD5" ma:contentTypeVersion="7" ma:contentTypeDescription="Create a new document." ma:contentTypeScope="" ma:versionID="f03efea9700578ea6ce59a36436bf2dc">
  <xsd:schema xmlns:xsd="http://www.w3.org/2001/XMLSchema" xmlns:xs="http://www.w3.org/2001/XMLSchema" xmlns:p="http://schemas.microsoft.com/office/2006/metadata/properties" xmlns:ns2="24293577-9222-48d6-821d-2a094a833f1c" xmlns:ns3="6193284c-f16b-4602-b259-8a04ec8b3f14" targetNamespace="http://schemas.microsoft.com/office/2006/metadata/properties" ma:root="true" ma:fieldsID="645b815a15a0b11141c278360d699dab" ns2:_="" ns3:_="">
    <xsd:import namespace="24293577-9222-48d6-821d-2a094a833f1c"/>
    <xsd:import namespace="6193284c-f16b-4602-b259-8a04ec8b3f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93577-9222-48d6-821d-2a094a833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93284c-f16b-4602-b259-8a04ec8b3f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93284c-f16b-4602-b259-8a04ec8b3f14">
      <UserInfo>
        <DisplayName>Varol, Huseyin</DisplayName>
        <AccountId>149</AccountId>
        <AccountType/>
      </UserInfo>
      <UserInfo>
        <DisplayName>NT Service\spsearch</DisplayName>
        <AccountId>233</AccountId>
        <AccountType/>
      </UserInfo>
      <UserInfo>
        <DisplayName>Diaz, Susan</DisplayName>
        <AccountId>75</AccountId>
        <AccountType/>
      </UserInfo>
      <UserInfo>
        <DisplayName>Boxer, Josh</DisplayName>
        <AccountId>239</AccountId>
        <AccountType/>
      </UserInfo>
      <UserInfo>
        <DisplayName>See, Sue Ann</DisplayName>
        <AccountId>644</AccountId>
        <AccountType/>
      </UserInfo>
    </SharedWithUsers>
  </documentManagement>
</p:properties>
</file>

<file path=customXml/item4.xml><?xml version="1.0" encoding="utf-8"?>
<VariableListDefinition name="Computed" displayName="Computed" id="4ee98f70-b1d0-4bb3-9dff-5713af8646f4" isdomainofvalue="False" dataSourceId="e053ac42-2844-43f7-ad79-9dd65586f5af"/>
</file>

<file path=customXml/item5.xml><?xml version="1.0" encoding="utf-8"?>
<VariableList UniqueId="4ee98f70-b1d0-4bb3-9dff-5713af8646f4" Name="Computed" ContentType="XML" MajorVersion="0" MinorVersion="1" isLocalCopy="False" IsBaseObject="False" DataSourceId="e053ac42-2844-43f7-ad79-9dd65586f5af" DataSourceMajorVersion="0" DataSourceMinorVersion="1"/>
</file>

<file path=customXml/item6.xml><?xml version="1.0" encoding="utf-8"?>
<VariableListDefinition name="System" displayName="System" id="e97629d5-15c0-4a14-8bb0-323f74e75dd7" isdomainofvalue="False" dataSourceId="2549fa80-9f4b-4f25-891b-5dd4e1e39cc0"/>
</file>

<file path=customXml/item7.xml><?xml version="1.0" encoding="utf-8"?>
<VariableList UniqueId="772f65bd-7cd2-4467-8f10-c46c7d700516" Name="AD_HOC" ContentType="XML" MajorVersion="0" MinorVersion="1" isLocalCopy="False" IsBaseObject="False" DataSourceId="7c4e708b-6acd-4f31-a903-d4408e06945a" DataSourceMajorVersion="0" DataSourceMinorVersion="1"/>
</file>

<file path=customXml/item8.xml><?xml version="1.0" encoding="utf-8"?>
<VariableListDefinition name="AD_HOC" displayName="AD_HOC" id="772f65bd-7cd2-4467-8f10-c46c7d700516" isdomainofvalue="False" dataSourceId="7c4e708b-6acd-4f31-a903-d4408e06945a"/>
</file>

<file path=customXml/item9.xml><?xml version="1.0" encoding="utf-8"?>
<VariableList UniqueId="e97629d5-15c0-4a14-8bb0-323f74e75dd7" Name="System" ContentType="XML" MajorVersion="0" MinorVersion="1" isLocalCopy="False" IsBaseObject="False" DataSourceId="2549fa80-9f4b-4f25-891b-5dd4e1e39cc0" DataSourceMajorVersion="0" DataSourceMinorVersion="1"/>
</file>

<file path=customXml/itemProps1.xml><?xml version="1.0" encoding="utf-8"?>
<ds:datastoreItem xmlns:ds="http://schemas.openxmlformats.org/officeDocument/2006/customXml" ds:itemID="{A22AD8AD-EE77-4639-AB7D-25196816DB81}">
  <ds:schemaRefs>
    <ds:schemaRef ds:uri="http://schemas.microsoft.com/sharepoint/v3/contenttype/forms"/>
  </ds:schemaRefs>
</ds:datastoreItem>
</file>

<file path=customXml/itemProps10.xml><?xml version="1.0" encoding="utf-8"?>
<ds:datastoreItem xmlns:ds="http://schemas.openxmlformats.org/officeDocument/2006/customXml" ds:itemID="{8BCFD95E-2F2C-415F-877F-7A11E7EE5771}">
  <ds:schemaRefs/>
</ds:datastoreItem>
</file>

<file path=customXml/itemProps2.xml><?xml version="1.0" encoding="utf-8"?>
<ds:datastoreItem xmlns:ds="http://schemas.openxmlformats.org/officeDocument/2006/customXml" ds:itemID="{D8D7F9FD-931C-4547-8AB9-974BBF1162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93577-9222-48d6-821d-2a094a833f1c"/>
    <ds:schemaRef ds:uri="6193284c-f16b-4602-b259-8a04ec8b3f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66D259-15AF-4846-87EA-6F0B4BE6912E}">
  <ds:schemaRefs>
    <ds:schemaRef ds:uri="http://purl.org/dc/dcmitype/"/>
    <ds:schemaRef ds:uri="24293577-9222-48d6-821d-2a094a833f1c"/>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6193284c-f16b-4602-b259-8a04ec8b3f14"/>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CC8E5159-D5F1-4CBA-8489-C8A42AD9801E}">
  <ds:schemaRefs/>
</ds:datastoreItem>
</file>

<file path=customXml/itemProps5.xml><?xml version="1.0" encoding="utf-8"?>
<ds:datastoreItem xmlns:ds="http://schemas.openxmlformats.org/officeDocument/2006/customXml" ds:itemID="{AD475720-0E84-4A67-A352-4E091A029ED1}">
  <ds:schemaRefs/>
</ds:datastoreItem>
</file>

<file path=customXml/itemProps6.xml><?xml version="1.0" encoding="utf-8"?>
<ds:datastoreItem xmlns:ds="http://schemas.openxmlformats.org/officeDocument/2006/customXml" ds:itemID="{81D133D9-2DB4-4AC6-B8C5-3A31D6334894}">
  <ds:schemaRefs/>
</ds:datastoreItem>
</file>

<file path=customXml/itemProps7.xml><?xml version="1.0" encoding="utf-8"?>
<ds:datastoreItem xmlns:ds="http://schemas.openxmlformats.org/officeDocument/2006/customXml" ds:itemID="{09D26354-E0D0-4A46-ADE9-B2D99DCE82E7}">
  <ds:schemaRefs/>
</ds:datastoreItem>
</file>

<file path=customXml/itemProps8.xml><?xml version="1.0" encoding="utf-8"?>
<ds:datastoreItem xmlns:ds="http://schemas.openxmlformats.org/officeDocument/2006/customXml" ds:itemID="{E90DB939-7F97-488A-AC44-A108B2BD75E5}">
  <ds:schemaRefs/>
</ds:datastoreItem>
</file>

<file path=customXml/itemProps9.xml><?xml version="1.0" encoding="utf-8"?>
<ds:datastoreItem xmlns:ds="http://schemas.openxmlformats.org/officeDocument/2006/customXml" ds:itemID="{5437AA5C-9425-4A83-B43C-2594404C300D}">
  <ds:schemaRefs/>
</ds:datastoreItem>
</file>

<file path=docProps/app.xml><?xml version="1.0" encoding="utf-8"?>
<Properties xmlns="http://schemas.openxmlformats.org/officeDocument/2006/extended-properties" xmlns:vt="http://schemas.openxmlformats.org/officeDocument/2006/docPropsVTypes">
  <Template/>
  <TotalTime>0</TotalTime>
  <Words>3093</Words>
  <Application>Microsoft Office PowerPoint</Application>
  <PresentationFormat>Panorámica</PresentationFormat>
  <Paragraphs>589</Paragraphs>
  <Slides>30</Slides>
  <Notes>30</Notes>
  <HiddenSlides>0</HiddenSlides>
  <MMClips>0</MMClips>
  <ScaleCrop>false</ScaleCrop>
  <HeadingPairs>
    <vt:vector size="4" baseType="variant">
      <vt:variant>
        <vt:lpstr>Tema</vt:lpstr>
      </vt:variant>
      <vt:variant>
        <vt:i4>2</vt:i4>
      </vt:variant>
      <vt:variant>
        <vt:lpstr>Títulos de diapositiva</vt:lpstr>
      </vt:variant>
      <vt:variant>
        <vt:i4>30</vt:i4>
      </vt:variant>
    </vt:vector>
  </HeadingPairs>
  <TitlesOfParts>
    <vt:vector size="32" baseType="lpstr">
      <vt:lpstr>Office Theme</vt:lpstr>
      <vt:lpstr>Cover slide</vt:lpstr>
      <vt:lpstr>Data Studio</vt:lpstr>
      <vt:lpstr>Roadmap Disclaimer</vt:lpstr>
      <vt:lpstr>Product Strategy</vt:lpstr>
      <vt:lpstr>Product Strategy Principles</vt:lpstr>
      <vt:lpstr>Product Strategic Focus Areas</vt:lpstr>
      <vt:lpstr>Key Themes</vt:lpstr>
      <vt:lpstr>Product Development Roadmap </vt:lpstr>
      <vt:lpstr>Q4'FY21</vt:lpstr>
      <vt:lpstr>Availability of hosted Aperture Data Studio</vt:lpstr>
      <vt:lpstr>Improvements to SCV capabilities </vt:lpstr>
      <vt:lpstr>Improved data presentation</vt:lpstr>
      <vt:lpstr>Hardening of parameterised and embedded workflows</vt:lpstr>
      <vt:lpstr>Improvements in support of CAIS/DA360</vt:lpstr>
      <vt:lpstr>Lightweight issue resolution in workflow – Limited Release</vt:lpstr>
      <vt:lpstr>Q1'FY22</vt:lpstr>
      <vt:lpstr>Improvements to SCV capabilities </vt:lpstr>
      <vt:lpstr>Improvements to DA360/CAIS capabilities </vt:lpstr>
      <vt:lpstr>Instant access licensing</vt:lpstr>
      <vt:lpstr>Smart Harmonization</vt:lpstr>
      <vt:lpstr>Q2/Q3 'FY22</vt:lpstr>
      <vt:lpstr>Improvements for scaling </vt:lpstr>
      <vt:lpstr>Enhancements to packaged solutions</vt:lpstr>
      <vt:lpstr>Real-time rule processing</vt:lpstr>
      <vt:lpstr>Improvements to SCV capabilities </vt:lpstr>
      <vt:lpstr>Improvements to DA360/CAIS capabilities </vt:lpstr>
      <vt:lpstr>Future</vt:lpstr>
      <vt:lpstr>Data stewardship view</vt:lpstr>
      <vt:lpstr>Golden record management</vt:lpstr>
      <vt:lpstr>In-database processing</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James</dc:creator>
  <cp:lastModifiedBy>Jones, Clinton</cp:lastModifiedBy>
  <cp:revision>2</cp:revision>
  <cp:lastPrinted>2018-07-11T08:33:54Z</cp:lastPrinted>
  <dcterms:modified xsi:type="dcterms:W3CDTF">2021-04-06T15:39:15Z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0x0101007A7D31030AB66147806312D68AD6FDD5</vt:lpwstr>
  </property>
  <property fmtid="{D5CDD505-2E9C-101B-9397-08002B2CF9AE}" pid="3" name="_dlc_DocIdItemGuid">
    <vt:lpwstr>39b95e07-db16-4149-a72a-5506c5d95497</vt:lpwstr>
  </property>
</Properties>
</file>