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84" r:id="rId4"/>
    <p:sldId id="263" r:id="rId5"/>
    <p:sldId id="268" r:id="rId6"/>
    <p:sldId id="285" r:id="rId7"/>
    <p:sldId id="265" r:id="rId8"/>
    <p:sldId id="261" r:id="rId9"/>
    <p:sldId id="289" r:id="rId10"/>
    <p:sldId id="286" r:id="rId11"/>
    <p:sldId id="262" r:id="rId12"/>
    <p:sldId id="276" r:id="rId13"/>
    <p:sldId id="287" r:id="rId14"/>
    <p:sldId id="260" r:id="rId15"/>
    <p:sldId id="278" r:id="rId16"/>
    <p:sldId id="28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" y="1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3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3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7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4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04407" y="691287"/>
            <a:ext cx="5340191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基本医疗保险信息管理系统的设计与实现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686121"/>
            <a:ext cx="3461808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汇报人：张壮壮     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信息工程学院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14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级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02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班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专业：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计算机科学与技术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24789" y="2069994"/>
            <a:ext cx="1081088" cy="1070372"/>
            <a:chOff x="5175885" y="2926715"/>
            <a:chExt cx="1441450" cy="1427163"/>
          </a:xfrm>
        </p:grpSpPr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175885" y="2926715"/>
              <a:ext cx="1441450" cy="1427163"/>
            </a:xfrm>
            <a:prstGeom prst="ellipse">
              <a:avLst/>
            </a:prstGeom>
            <a:solidFill>
              <a:srgbClr val="1B43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2" name="矩形 33"/>
            <p:cNvSpPr/>
            <p:nvPr/>
          </p:nvSpPr>
          <p:spPr>
            <a:xfrm>
              <a:off x="5412424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3" name="矩形 34"/>
            <p:cNvSpPr/>
            <p:nvPr/>
          </p:nvSpPr>
          <p:spPr>
            <a:xfrm>
              <a:off x="5955349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4" name="矩形 35"/>
            <p:cNvSpPr/>
            <p:nvPr/>
          </p:nvSpPr>
          <p:spPr>
            <a:xfrm>
              <a:off x="5391785" y="3704590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5" name="矩形 36"/>
            <p:cNvSpPr/>
            <p:nvPr/>
          </p:nvSpPr>
          <p:spPr>
            <a:xfrm>
              <a:off x="5917249" y="3695065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210"/>
          <p:cNvSpPr/>
          <p:nvPr/>
        </p:nvSpPr>
        <p:spPr>
          <a:xfrm>
            <a:off x="8287355" y="1339908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药品商店</a:t>
            </a:r>
          </a:p>
        </p:txBody>
      </p:sp>
      <p:sp>
        <p:nvSpPr>
          <p:cNvPr id="3" name="TextBox 1210"/>
          <p:cNvSpPr/>
          <p:nvPr/>
        </p:nvSpPr>
        <p:spPr>
          <a:xfrm>
            <a:off x="8442990" y="3022732"/>
            <a:ext cx="67710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购物车</a:t>
            </a:r>
          </a:p>
        </p:txBody>
      </p:sp>
      <p:sp>
        <p:nvSpPr>
          <p:cNvPr id="6" name="TextBox 1210"/>
          <p:cNvSpPr/>
          <p:nvPr/>
        </p:nvSpPr>
        <p:spPr>
          <a:xfrm>
            <a:off x="-11881" y="3144008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修改资料</a:t>
            </a:r>
          </a:p>
        </p:txBody>
      </p:sp>
      <p:sp>
        <p:nvSpPr>
          <p:cNvPr id="8" name="TextBox 1210"/>
          <p:cNvSpPr/>
          <p:nvPr/>
        </p:nvSpPr>
        <p:spPr>
          <a:xfrm>
            <a:off x="203683" y="1376884"/>
            <a:ext cx="49757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登录</a:t>
            </a:r>
          </a:p>
        </p:txBody>
      </p:sp>
      <p:sp>
        <p:nvSpPr>
          <p:cNvPr id="68" name="文本框 15"/>
          <p:cNvSpPr txBox="1"/>
          <p:nvPr/>
        </p:nvSpPr>
        <p:spPr>
          <a:xfrm>
            <a:off x="868667" y="221297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部分界面展示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921959" y="55123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3FE0C9A-80FF-4B02-A49B-1E8E8FD1C6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89" y="659140"/>
            <a:ext cx="3612504" cy="1974398"/>
          </a:xfrm>
          <a:prstGeom prst="rect">
            <a:avLst/>
          </a:prstGeom>
        </p:spPr>
      </p:pic>
      <p:pic>
        <p:nvPicPr>
          <p:cNvPr id="13" name="图片 12" descr="图片包含 屏幕截图&#10;&#10;已生成极高可信度的说明">
            <a:extLst>
              <a:ext uri="{FF2B5EF4-FFF2-40B4-BE49-F238E27FC236}">
                <a16:creationId xmlns:a16="http://schemas.microsoft.com/office/drawing/2014/main" id="{1E631359-6BA9-4EA3-AAA0-2EFFC5591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83" y="667002"/>
            <a:ext cx="3646671" cy="1961395"/>
          </a:xfrm>
          <a:prstGeom prst="rect">
            <a:avLst/>
          </a:prstGeom>
        </p:spPr>
      </p:pic>
      <p:pic>
        <p:nvPicPr>
          <p:cNvPr id="15" name="图片 14" descr="图片包含 屏幕截图, 监视器&#10;&#10;已生成极高可信度的说明">
            <a:extLst>
              <a:ext uri="{FF2B5EF4-FFF2-40B4-BE49-F238E27FC236}">
                <a16:creationId xmlns:a16="http://schemas.microsoft.com/office/drawing/2014/main" id="{55CF05EE-D36F-4D6A-B3AF-6B06B12EAB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0" y="2689357"/>
            <a:ext cx="3612504" cy="2232845"/>
          </a:xfrm>
          <a:prstGeom prst="rect">
            <a:avLst/>
          </a:prstGeom>
        </p:spPr>
      </p:pic>
      <p:pic>
        <p:nvPicPr>
          <p:cNvPr id="17" name="图片 16" descr="图片包含 屏幕截图&#10;&#10;已生成极高可信度的说明">
            <a:extLst>
              <a:ext uri="{FF2B5EF4-FFF2-40B4-BE49-F238E27FC236}">
                <a16:creationId xmlns:a16="http://schemas.microsoft.com/office/drawing/2014/main" id="{D4A5BDB6-C816-4715-A935-A9298CCFC8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84" y="2689357"/>
            <a:ext cx="3661600" cy="2232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6" grpId="0"/>
      <p:bldP spid="8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500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61539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05907" y="134683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0694" y="1346836"/>
            <a:ext cx="1067276" cy="1067276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876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本系统特点</a:t>
            </a:r>
          </a:p>
        </p:txBody>
      </p:sp>
      <p:sp>
        <p:nvSpPr>
          <p:cNvPr id="20" name="TextBox 1210"/>
          <p:cNvSpPr/>
          <p:nvPr/>
        </p:nvSpPr>
        <p:spPr>
          <a:xfrm>
            <a:off x="201762" y="2765297"/>
            <a:ext cx="1288216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一个完备的医疗系统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163225" y="3459740"/>
            <a:ext cx="1571826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基本包含了一个医疗系统中线上的所有功能。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1944681" y="2765297"/>
            <a:ext cx="1509358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囊括医疗环节中三大主要角色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1909264" y="3460233"/>
            <a:ext cx="1571826" cy="120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患者、医生、管理员，后续角色还可以继续细分到院长、科长、某某科室医生、护士、普通患者、重症患者等角色，并为之分配相应权限。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3632093" y="2765297"/>
            <a:ext cx="1684623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方便快捷的操作方式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3653632" y="3453840"/>
            <a:ext cx="1571826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一站式的操作方式，仅需浏览器就能使用，点点鼠标就能轻松完成，各种操作都有！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5421518" y="2765297"/>
            <a:ext cx="1509358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一个安全高效的医疗系统</a:t>
            </a:r>
          </a:p>
        </p:txBody>
      </p:sp>
      <p:sp>
        <p:nvSpPr>
          <p:cNvPr id="27" name="文本框 8"/>
          <p:cNvSpPr txBox="1"/>
          <p:nvPr/>
        </p:nvSpPr>
        <p:spPr>
          <a:xfrm>
            <a:off x="5398000" y="3450529"/>
            <a:ext cx="1571826" cy="101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这是一个非常安全的系统，在架构层就防止了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CSRF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SQLInject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等主流攻击，能防止越权操作，防止非法文件上传等。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泪滴形 29">
            <a:extLst>
              <a:ext uri="{FF2B5EF4-FFF2-40B4-BE49-F238E27FC236}">
                <a16:creationId xmlns:a16="http://schemas.microsoft.com/office/drawing/2014/main" id="{4C709CC9-C170-4F7B-BA56-AAAC6B720F70}"/>
              </a:ext>
            </a:extLst>
          </p:cNvPr>
          <p:cNvSpPr/>
          <p:nvPr/>
        </p:nvSpPr>
        <p:spPr>
          <a:xfrm rot="8100000">
            <a:off x="7435480" y="1370410"/>
            <a:ext cx="1067276" cy="1067276"/>
          </a:xfrm>
          <a:prstGeom prst="teardrop">
            <a:avLst/>
          </a:prstGeom>
          <a:solidFill>
            <a:srgbClr val="1B436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MH_Other_12">
            <a:extLst>
              <a:ext uri="{FF2B5EF4-FFF2-40B4-BE49-F238E27FC236}">
                <a16:creationId xmlns:a16="http://schemas.microsoft.com/office/drawing/2014/main" id="{462D4253-1DB0-43B9-BF1B-684E704C26C6}"/>
              </a:ext>
            </a:extLst>
          </p:cNvPr>
          <p:cNvSpPr/>
          <p:nvPr/>
        </p:nvSpPr>
        <p:spPr bwMode="auto">
          <a:xfrm>
            <a:off x="7723153" y="1664026"/>
            <a:ext cx="491930" cy="476250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3" name="TextBox 1210">
            <a:extLst>
              <a:ext uri="{FF2B5EF4-FFF2-40B4-BE49-F238E27FC236}">
                <a16:creationId xmlns:a16="http://schemas.microsoft.com/office/drawing/2014/main" id="{D2E2B30E-3E52-4EC4-A52D-A09D1B9BC2CA}"/>
              </a:ext>
            </a:extLst>
          </p:cNvPr>
          <p:cNvSpPr/>
          <p:nvPr/>
        </p:nvSpPr>
        <p:spPr>
          <a:xfrm>
            <a:off x="7214439" y="2765296"/>
            <a:ext cx="1509358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漂亮、赏心悦目的的外观</a:t>
            </a:r>
          </a:p>
        </p:txBody>
      </p:sp>
      <p:sp>
        <p:nvSpPr>
          <p:cNvPr id="34" name="文本框 8">
            <a:extLst>
              <a:ext uri="{FF2B5EF4-FFF2-40B4-BE49-F238E27FC236}">
                <a16:creationId xmlns:a16="http://schemas.microsoft.com/office/drawing/2014/main" id="{4A3243A5-9B39-4C86-9712-C1123B720961}"/>
              </a:ext>
            </a:extLst>
          </p:cNvPr>
          <p:cNvSpPr txBox="1"/>
          <p:nvPr/>
        </p:nvSpPr>
        <p:spPr>
          <a:xfrm>
            <a:off x="7214439" y="3459740"/>
            <a:ext cx="1571826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使用来自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Twitter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Bootstrap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作为前端框架，自带漂亮的属性。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2" grpId="0" animBg="1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相关测试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>
            <a:cxnSpLocks/>
          </p:cNvCxnSpPr>
          <p:nvPr/>
        </p:nvCxnSpPr>
        <p:spPr>
          <a:xfrm>
            <a:off x="2637814" y="2087582"/>
            <a:ext cx="193079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6924" y="3225795"/>
            <a:ext cx="2496026" cy="4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里做单元测试使用最广泛的库，与其相似的还有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nose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tox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及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coverage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等。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48329" y="879248"/>
            <a:ext cx="2311101" cy="2314933"/>
            <a:chOff x="2056672" y="2524327"/>
            <a:chExt cx="1970642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2" y="3224506"/>
              <a:ext cx="1970640" cy="6568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2300" b="1" dirty="0" err="1">
                  <a:solidFill>
                    <a:schemeClr val="bg1"/>
                  </a:solidFill>
                  <a:cs typeface="+mn-ea"/>
                  <a:sym typeface="+mn-lt"/>
                </a:rPr>
                <a:t>Unittest</a:t>
              </a:r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进行单元测试</a:t>
              </a: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单元测试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BE7A580-1782-473D-932B-943C9465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06" y="0"/>
            <a:ext cx="4575394" cy="51435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9D42FA4-B8C9-4063-97F4-13C22BCE5C08}"/>
              </a:ext>
            </a:extLst>
          </p:cNvPr>
          <p:cNvSpPr txBox="1"/>
          <p:nvPr/>
        </p:nvSpPr>
        <p:spPr>
          <a:xfrm>
            <a:off x="2790395" y="1608384"/>
            <a:ext cx="1778209" cy="4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基础测试模块，其他测试都继承自</a:t>
            </a:r>
            <a:r>
              <a:rPr lang="en-US" altLang="zh-CN" sz="1000" kern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BasicTest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5"/>
          <p:cNvSpPr txBox="1"/>
          <p:nvPr/>
        </p:nvSpPr>
        <p:spPr>
          <a:xfrm>
            <a:off x="1312783" y="1798461"/>
            <a:ext cx="480259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rgbClr val="1B4367"/>
                </a:solidFill>
                <a:cs typeface="+mn-ea"/>
                <a:sym typeface="+mn-lt"/>
              </a:rPr>
              <a:t>路由测试</a:t>
            </a:r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>
            <a:off x="1312783" y="3418315"/>
            <a:ext cx="421627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62A0431-C27D-407E-9563-F90FFF94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787" y="0"/>
            <a:ext cx="5089637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研究方法与思路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研究成果与应用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相关测试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5274023" y="1033692"/>
            <a:ext cx="3887675" cy="2942474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68991" y="1307991"/>
            <a:ext cx="3462496" cy="216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      医保医疗信息管理中心数据变更时，如医疗卡挂失、卡账户欠费冻结等情况的发生， 由于定点医疗机构和定点药房与医保中心的数据同步不了。在数据信息化的前期，各地 的医疗单位建设本地的系统时都消耗了大量的金钱，这些医疗系统的设计和实现都存在 着比较大的不同，于是就构成了一个个相对较独立的信息孤岛，大面积的信息共享成为 不可能成功的任务，并且就普通的医疗机构来说，由于它们没有专门的计算机相关的技 术人才，所以只要系统发生问题，就要很长的时间才可以完全修复，在这一时段只能等 待，就使得业务不能再继续，这就在很大程度上降低了群众对于医保和信息系统使用的 满意度。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5274022" cy="294247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12" grpId="0"/>
      <p:bldP spid="18" grpId="0" animBg="1" autoUpdateAnimBg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医疗保险管理</a:t>
            </a: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Flask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关键词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基本信息系统</a:t>
            </a: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MongoDB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开发环境</a:t>
            </a:r>
          </a:p>
        </p:txBody>
      </p: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5915025" y="1116807"/>
            <a:ext cx="1866900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JetBrains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公司推出的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PyCharm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作为开发用的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，是目前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项目开发最好用的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30"/>
          <p:cNvSpPr txBox="1">
            <a:spLocks noChangeArrowheads="1"/>
          </p:cNvSpPr>
          <p:nvPr/>
        </p:nvSpPr>
        <p:spPr bwMode="auto">
          <a:xfrm>
            <a:off x="1325167" y="1116807"/>
            <a:ext cx="1868090" cy="63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使用开源的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Debian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系统作为开发环境，这是一个对开发人员友好的系统</a:t>
            </a:r>
          </a:p>
        </p:txBody>
      </p:sp>
      <p:sp>
        <p:nvSpPr>
          <p:cNvPr id="54" name="TextBox 31"/>
          <p:cNvSpPr txBox="1">
            <a:spLocks noChangeArrowheads="1"/>
          </p:cNvSpPr>
          <p:nvPr/>
        </p:nvSpPr>
        <p:spPr bwMode="auto">
          <a:xfrm>
            <a:off x="965598" y="2518173"/>
            <a:ext cx="1868090" cy="63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作为远端代码仓库，目前世界上最大的开源代码托管网站，类似的还有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等。</a:t>
            </a: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6222206" y="2518173"/>
            <a:ext cx="1866900" cy="63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做为代码编辑器，在开发者群体中口碑最好的编辑器之一，被称作‘编辑器之神’</a:t>
            </a: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3600450" y="4007644"/>
            <a:ext cx="1866900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作为版本控制工具，由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之父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等人开发制作，人气迅速超过老牌版本控制工具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57" name="环形箭头 15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447338 w 3827462"/>
              <a:gd name="T1" fmla="*/ 1008122 h 3827463"/>
              <a:gd name="T2" fmla="*/ 3688519 w 3827462"/>
              <a:gd name="T3" fmla="*/ 1764717 h 3827463"/>
              <a:gd name="T4" fmla="*/ 3820762 w 3827462"/>
              <a:gd name="T5" fmla="*/ 1765838 h 3827463"/>
              <a:gd name="T6" fmla="*/ 3595190 w 3827462"/>
              <a:gd name="T7" fmla="*/ 1927981 h 3827463"/>
              <a:gd name="T8" fmla="*/ 3356355 w 3827462"/>
              <a:gd name="T9" fmla="*/ 1761902 h 3827463"/>
              <a:gd name="T10" fmla="*/ 3488541 w 3827462"/>
              <a:gd name="T11" fmla="*/ 1763023 h 3827463"/>
              <a:gd name="T12" fmla="*/ 3275959 w 3827462"/>
              <a:gd name="T13" fmla="*/ 1109323 h 3827463"/>
              <a:gd name="T14" fmla="*/ 3447338 w 3827462"/>
              <a:gd name="T15" fmla="*/ 1008122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环形箭头 17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325627 w 3827462"/>
              <a:gd name="T1" fmla="*/ 2999378 h 3827463"/>
              <a:gd name="T2" fmla="*/ 2603197 w 3827462"/>
              <a:gd name="T3" fmla="*/ 3555900 h 3827463"/>
              <a:gd name="T4" fmla="*/ 2642943 w 3827462"/>
              <a:gd name="T5" fmla="*/ 3682034 h 3827463"/>
              <a:gd name="T6" fmla="*/ 2419100 w 3827462"/>
              <a:gd name="T7" fmla="*/ 3517511 h 3827463"/>
              <a:gd name="T8" fmla="*/ 2503364 w 3827462"/>
              <a:gd name="T9" fmla="*/ 3239081 h 3827463"/>
              <a:gd name="T10" fmla="*/ 2543093 w 3827462"/>
              <a:gd name="T11" fmla="*/ 3365160 h 3827463"/>
              <a:gd name="T12" fmla="*/ 3167850 w 3827462"/>
              <a:gd name="T13" fmla="*/ 2878059 h 3827463"/>
              <a:gd name="T14" fmla="*/ 3325627 w 3827462"/>
              <a:gd name="T15" fmla="*/ 2999378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环形箭头 19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78454 w 3827462"/>
              <a:gd name="T1" fmla="*/ 3612425 h 3827463"/>
              <a:gd name="T2" fmla="*/ 607834 w 3827462"/>
              <a:gd name="T3" fmla="*/ 3124811 h 3827463"/>
              <a:gd name="T4" fmla="*/ 502996 w 3827462"/>
              <a:gd name="T5" fmla="*/ 3205424 h 3827463"/>
              <a:gd name="T6" fmla="*/ 580723 w 3827462"/>
              <a:gd name="T7" fmla="*/ 2938718 h 3827463"/>
              <a:gd name="T8" fmla="*/ 871164 w 3827462"/>
              <a:gd name="T9" fmla="*/ 2922329 h 3827463"/>
              <a:gd name="T10" fmla="*/ 766371 w 3827462"/>
              <a:gd name="T11" fmla="*/ 3002907 h 3827463"/>
              <a:gd name="T12" fmla="*/ 1438271 w 3827462"/>
              <a:gd name="T13" fmla="*/ 3422597 h 3827463"/>
              <a:gd name="T14" fmla="*/ 1378454 w 3827462"/>
              <a:gd name="T15" fmla="*/ 36124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环形箭头 21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2762 w 3827462"/>
              <a:gd name="T1" fmla="*/ 1928825 h 3827463"/>
              <a:gd name="T2" fmla="*/ 303229 w 3827462"/>
              <a:gd name="T3" fmla="*/ 1153231 h 3827463"/>
              <a:gd name="T4" fmla="*/ 189353 w 3827462"/>
              <a:gd name="T5" fmla="*/ 1085986 h 3827463"/>
              <a:gd name="T6" fmla="*/ 465813 w 3827462"/>
              <a:gd name="T7" fmla="*/ 1058722 h 3827463"/>
              <a:gd name="T8" fmla="*/ 589258 w 3827462"/>
              <a:gd name="T9" fmla="*/ 1322134 h 3827463"/>
              <a:gd name="T10" fmla="*/ 475432 w 3827462"/>
              <a:gd name="T11" fmla="*/ 1254918 h 3827463"/>
              <a:gd name="T12" fmla="*/ 331783 w 3827462"/>
              <a:gd name="T13" fmla="*/ 1927138 h 3827463"/>
              <a:gd name="T14" fmla="*/ 132762 w 3827462"/>
              <a:gd name="T15" fmla="*/ 19288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2762" y="1928825"/>
                </a:moveTo>
                <a:cubicBezTo>
                  <a:pt x="130490" y="1660759"/>
                  <a:pt x="188761" y="1395639"/>
                  <a:pt x="303229" y="1153231"/>
                </a:cubicBezTo>
                <a:lnTo>
                  <a:pt x="189353" y="1085986"/>
                </a:lnTo>
                <a:lnTo>
                  <a:pt x="465813" y="1058722"/>
                </a:lnTo>
                <a:lnTo>
                  <a:pt x="589258" y="1322134"/>
                </a:lnTo>
                <a:lnTo>
                  <a:pt x="475432" y="1254918"/>
                </a:lnTo>
                <a:cubicBezTo>
                  <a:pt x="378858" y="1465754"/>
                  <a:pt x="329818" y="1695244"/>
                  <a:pt x="331783" y="1927138"/>
                </a:cubicBezTo>
                <a:lnTo>
                  <a:pt x="132762" y="19288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环形箭头 23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402143 w 3827462"/>
              <a:gd name="T1" fmla="*/ 207755 h 3827463"/>
              <a:gd name="T2" fmla="*/ 2266009 w 3827462"/>
              <a:gd name="T3" fmla="*/ 167885 h 3827463"/>
              <a:gd name="T4" fmla="*/ 2303996 w 3827462"/>
              <a:gd name="T5" fmla="*/ 41210 h 3827463"/>
              <a:gd name="T6" fmla="*/ 2396735 w 3827462"/>
              <a:gd name="T7" fmla="*/ 303075 h 3827463"/>
              <a:gd name="T8" fmla="*/ 2170594 w 3827462"/>
              <a:gd name="T9" fmla="*/ 486063 h 3827463"/>
              <a:gd name="T10" fmla="*/ 2208565 w 3827462"/>
              <a:gd name="T11" fmla="*/ 359443 h 3827463"/>
              <a:gd name="T12" fmla="*/ 1459312 w 3827462"/>
              <a:gd name="T13" fmla="*/ 398396 h 3827463"/>
              <a:gd name="T14" fmla="*/ 1402143 w 3827462"/>
              <a:gd name="T15" fmla="*/ 20775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35"/>
          <p:cNvGrpSpPr>
            <a:grpSpLocks/>
          </p:cNvGrpSpPr>
          <p:nvPr/>
        </p:nvGrpSpPr>
        <p:grpSpPr bwMode="auto">
          <a:xfrm>
            <a:off x="3373042" y="1102519"/>
            <a:ext cx="639365" cy="639366"/>
            <a:chOff x="0" y="0"/>
            <a:chExt cx="914400" cy="914400"/>
          </a:xfrm>
        </p:grpSpPr>
        <p:sp>
          <p:nvSpPr>
            <p:cNvPr id="63" name="椭圆 34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" name="TextBox 24"/>
            <p:cNvSpPr txBox="1">
              <a:spLocks noChangeArrowheads="1"/>
            </p:cNvSpPr>
            <p:nvPr/>
          </p:nvSpPr>
          <p:spPr bwMode="auto">
            <a:xfrm>
              <a:off x="177281" y="257145"/>
              <a:ext cx="559845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</a:rPr>
                <a:t>OS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36"/>
          <p:cNvGrpSpPr>
            <a:grpSpLocks/>
          </p:cNvGrpSpPr>
          <p:nvPr/>
        </p:nvGrpSpPr>
        <p:grpSpPr bwMode="auto">
          <a:xfrm>
            <a:off x="5050631" y="1102519"/>
            <a:ext cx="639366" cy="639366"/>
            <a:chOff x="0" y="0"/>
            <a:chExt cx="914400" cy="914400"/>
          </a:xfrm>
        </p:grpSpPr>
        <p:sp>
          <p:nvSpPr>
            <p:cNvPr id="66" name="椭圆 3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146329" y="257145"/>
              <a:ext cx="621742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</a:rPr>
                <a:t>IDE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39"/>
          <p:cNvGrpSpPr>
            <a:grpSpLocks/>
          </p:cNvGrpSpPr>
          <p:nvPr/>
        </p:nvGrpSpPr>
        <p:grpSpPr bwMode="auto">
          <a:xfrm>
            <a:off x="5399204" y="2491979"/>
            <a:ext cx="723275" cy="639365"/>
            <a:chOff x="-59998" y="0"/>
            <a:chExt cx="1034404" cy="914400"/>
          </a:xfrm>
        </p:grpSpPr>
        <p:sp>
          <p:nvSpPr>
            <p:cNvPr id="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-59998" y="257144"/>
              <a:ext cx="1034404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编辑器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42"/>
          <p:cNvGrpSpPr>
            <a:grpSpLocks/>
          </p:cNvGrpSpPr>
          <p:nvPr/>
        </p:nvGrpSpPr>
        <p:grpSpPr bwMode="auto">
          <a:xfrm>
            <a:off x="2766797" y="2491979"/>
            <a:ext cx="1097280" cy="639365"/>
            <a:chOff x="-188382" y="0"/>
            <a:chExt cx="1291173" cy="914400"/>
          </a:xfrm>
        </p:grpSpPr>
        <p:sp>
          <p:nvSpPr>
            <p:cNvPr id="72" name="椭圆 4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3" name="TextBox 44"/>
            <p:cNvSpPr txBox="1">
              <a:spLocks noChangeArrowheads="1"/>
            </p:cNvSpPr>
            <p:nvPr/>
          </p:nvSpPr>
          <p:spPr bwMode="auto">
            <a:xfrm>
              <a:off x="-188382" y="257144"/>
              <a:ext cx="1291173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远端仓库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45"/>
          <p:cNvGrpSpPr>
            <a:grpSpLocks/>
          </p:cNvGrpSpPr>
          <p:nvPr/>
        </p:nvGrpSpPr>
        <p:grpSpPr bwMode="auto">
          <a:xfrm>
            <a:off x="4042172" y="3311129"/>
            <a:ext cx="1044620" cy="639365"/>
            <a:chOff x="-188381" y="0"/>
            <a:chExt cx="1291169" cy="914400"/>
          </a:xfrm>
        </p:grpSpPr>
        <p:sp>
          <p:nvSpPr>
            <p:cNvPr id="75" name="椭圆 46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6" name="TextBox 47"/>
            <p:cNvSpPr txBox="1">
              <a:spLocks noChangeArrowheads="1"/>
            </p:cNvSpPr>
            <p:nvPr/>
          </p:nvSpPr>
          <p:spPr bwMode="auto">
            <a:xfrm>
              <a:off x="-188381" y="257144"/>
              <a:ext cx="1291169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版本控制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Freeform 711"/>
          <p:cNvSpPr>
            <a:spLocks/>
          </p:cNvSpPr>
          <p:nvPr/>
        </p:nvSpPr>
        <p:spPr bwMode="auto">
          <a:xfrm>
            <a:off x="4042172" y="2088357"/>
            <a:ext cx="984647" cy="675085"/>
          </a:xfrm>
          <a:custGeom>
            <a:avLst/>
            <a:gdLst>
              <a:gd name="T0" fmla="*/ 242959762 w 1537"/>
              <a:gd name="T1" fmla="*/ 470000163 h 1052"/>
              <a:gd name="T2" fmla="*/ 345105038 w 1537"/>
              <a:gd name="T3" fmla="*/ 770155335 h 1052"/>
              <a:gd name="T4" fmla="*/ 839780677 w 1537"/>
              <a:gd name="T5" fmla="*/ 759905855 h 1052"/>
              <a:gd name="T6" fmla="*/ 963814105 w 1537"/>
              <a:gd name="T7" fmla="*/ 299423616 h 1052"/>
              <a:gd name="T8" fmla="*/ 990079887 w 1537"/>
              <a:gd name="T9" fmla="*/ 74672587 h 1052"/>
              <a:gd name="T10" fmla="*/ 864587534 w 1537"/>
              <a:gd name="T11" fmla="*/ 218161894 h 1052"/>
              <a:gd name="T12" fmla="*/ 694588561 w 1537"/>
              <a:gd name="T13" fmla="*/ 382149306 h 1052"/>
              <a:gd name="T14" fmla="*/ 567636429 w 1537"/>
              <a:gd name="T15" fmla="*/ 189610686 h 1052"/>
              <a:gd name="T16" fmla="*/ 483001674 w 1537"/>
              <a:gd name="T17" fmla="*/ 38068277 h 1052"/>
              <a:gd name="T18" fmla="*/ 465491152 w 1537"/>
              <a:gd name="T19" fmla="*/ 207912413 h 1052"/>
              <a:gd name="T20" fmla="*/ 424632700 w 1537"/>
              <a:gd name="T21" fmla="*/ 364579134 h 1052"/>
              <a:gd name="T22" fmla="*/ 210857425 w 1537"/>
              <a:gd name="T23" fmla="*/ 213037581 h 1052"/>
              <a:gd name="T24" fmla="*/ 13132891 w 1537"/>
              <a:gd name="T25" fmla="*/ 208644824 h 1052"/>
              <a:gd name="T26" fmla="*/ 137166318 w 1537"/>
              <a:gd name="T27" fmla="*/ 295030859 h 1052"/>
              <a:gd name="T28" fmla="*/ 242959762 w 1537"/>
              <a:gd name="T29" fmla="*/ 470000163 h 10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37" h="1052">
                <a:moveTo>
                  <a:pt x="333" y="642"/>
                </a:moveTo>
                <a:cubicBezTo>
                  <a:pt x="379" y="783"/>
                  <a:pt x="443" y="906"/>
                  <a:pt x="473" y="1052"/>
                </a:cubicBezTo>
                <a:cubicBezTo>
                  <a:pt x="695" y="1016"/>
                  <a:pt x="933" y="1000"/>
                  <a:pt x="1151" y="1038"/>
                </a:cubicBezTo>
                <a:cubicBezTo>
                  <a:pt x="1211" y="832"/>
                  <a:pt x="1253" y="609"/>
                  <a:pt x="1321" y="409"/>
                </a:cubicBezTo>
                <a:cubicBezTo>
                  <a:pt x="1470" y="385"/>
                  <a:pt x="1537" y="157"/>
                  <a:pt x="1357" y="102"/>
                </a:cubicBezTo>
                <a:cubicBezTo>
                  <a:pt x="1200" y="54"/>
                  <a:pt x="1127" y="231"/>
                  <a:pt x="1185" y="298"/>
                </a:cubicBezTo>
                <a:cubicBezTo>
                  <a:pt x="1095" y="368"/>
                  <a:pt x="1048" y="498"/>
                  <a:pt x="952" y="522"/>
                </a:cubicBezTo>
                <a:cubicBezTo>
                  <a:pt x="911" y="455"/>
                  <a:pt x="807" y="335"/>
                  <a:pt x="778" y="259"/>
                </a:cubicBezTo>
                <a:cubicBezTo>
                  <a:pt x="857" y="190"/>
                  <a:pt x="836" y="0"/>
                  <a:pt x="662" y="52"/>
                </a:cubicBezTo>
                <a:cubicBezTo>
                  <a:pt x="490" y="104"/>
                  <a:pt x="565" y="260"/>
                  <a:pt x="638" y="284"/>
                </a:cubicBezTo>
                <a:cubicBezTo>
                  <a:pt x="610" y="368"/>
                  <a:pt x="617" y="440"/>
                  <a:pt x="582" y="498"/>
                </a:cubicBezTo>
                <a:cubicBezTo>
                  <a:pt x="498" y="452"/>
                  <a:pt x="372" y="339"/>
                  <a:pt x="289" y="291"/>
                </a:cubicBezTo>
                <a:cubicBezTo>
                  <a:pt x="416" y="68"/>
                  <a:pt x="49" y="72"/>
                  <a:pt x="18" y="285"/>
                </a:cubicBezTo>
                <a:cubicBezTo>
                  <a:pt x="0" y="415"/>
                  <a:pt x="113" y="319"/>
                  <a:pt x="188" y="403"/>
                </a:cubicBezTo>
                <a:cubicBezTo>
                  <a:pt x="244" y="464"/>
                  <a:pt x="333" y="642"/>
                  <a:pt x="333" y="642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4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9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4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9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nimBg="1"/>
      <p:bldP spid="58" grpId="0" animBg="1"/>
      <p:bldP spid="59" grpId="0" animBg="1"/>
      <p:bldP spid="60" grpId="0" animBg="1"/>
      <p:bldP spid="61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开发用到的相关技术</a:t>
            </a: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4318172" y="2347909"/>
            <a:ext cx="1298973" cy="783894"/>
            <a:chOff x="433519" y="234675"/>
            <a:chExt cx="1732491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2250296" y="3013811"/>
            <a:ext cx="103457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Bootstrap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580009" y="3480554"/>
            <a:ext cx="3738161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/>
              <a:t>来自 </a:t>
            </a:r>
            <a:r>
              <a:rPr lang="en-US" altLang="zh-CN" sz="1000" dirty="0"/>
              <a:t>Twitter</a:t>
            </a:r>
            <a:r>
              <a:rPr lang="zh-CN" altLang="en-US" sz="1000" dirty="0"/>
              <a:t>，是目前很受欢迎的前端框架。</a:t>
            </a:r>
            <a:r>
              <a:rPr lang="en-US" altLang="zh-CN" sz="1000" dirty="0"/>
              <a:t>Bootstrap </a:t>
            </a:r>
            <a:r>
              <a:rPr lang="zh-CN" altLang="en-US" sz="1000" dirty="0"/>
              <a:t>是基于 </a:t>
            </a:r>
            <a:r>
              <a:rPr lang="en-US" altLang="zh-CN" sz="1000" dirty="0"/>
              <a:t>HTML</a:t>
            </a:r>
            <a:r>
              <a:rPr lang="zh-CN" altLang="en-US" sz="1000" dirty="0"/>
              <a:t>、</a:t>
            </a:r>
            <a:r>
              <a:rPr lang="en-US" altLang="zh-CN" sz="1000" dirty="0"/>
              <a:t>CSS</a:t>
            </a:r>
            <a:r>
              <a:rPr lang="zh-CN" altLang="en-US" sz="1000" dirty="0"/>
              <a:t>、</a:t>
            </a:r>
            <a:r>
              <a:rPr lang="en-US" altLang="zh-CN" sz="1000" dirty="0"/>
              <a:t>JavaScript </a:t>
            </a:r>
            <a:r>
              <a:rPr lang="zh-CN" altLang="en-US" sz="1000" dirty="0"/>
              <a:t>的，它简洁灵活，使得 </a:t>
            </a:r>
            <a:r>
              <a:rPr lang="en-US" altLang="zh-CN" sz="1000" dirty="0"/>
              <a:t>Web </a:t>
            </a:r>
            <a:r>
              <a:rPr lang="zh-CN" altLang="en-US" sz="1000" dirty="0"/>
              <a:t>开发更加快捷。</a:t>
            </a:r>
            <a:r>
              <a:rPr lang="en-US" altLang="zh-CN" sz="1000" dirty="0"/>
              <a:t>Bootstrap</a:t>
            </a:r>
            <a:r>
              <a:rPr lang="zh-CN" altLang="en-US" sz="1000" dirty="0"/>
              <a:t>提供了优雅的</a:t>
            </a:r>
            <a:r>
              <a:rPr lang="en-US" altLang="zh-CN" sz="1000" dirty="0"/>
              <a:t>HTML</a:t>
            </a:r>
            <a:r>
              <a:rPr lang="zh-CN" altLang="en-US" sz="1000" dirty="0"/>
              <a:t>和</a:t>
            </a:r>
            <a:r>
              <a:rPr lang="en-US" altLang="zh-CN" sz="1000" dirty="0"/>
              <a:t>CSS</a:t>
            </a:r>
            <a:r>
              <a:rPr lang="zh-CN" altLang="en-US" sz="1000" dirty="0"/>
              <a:t>规范，它即是由动态</a:t>
            </a:r>
            <a:r>
              <a:rPr lang="en-US" altLang="zh-CN" sz="1000" dirty="0"/>
              <a:t>CSS</a:t>
            </a:r>
            <a:r>
              <a:rPr lang="zh-CN" altLang="en-US" sz="1000" dirty="0"/>
              <a:t>语言</a:t>
            </a:r>
            <a:r>
              <a:rPr lang="en-US" altLang="zh-CN" sz="1000" dirty="0"/>
              <a:t>Less</a:t>
            </a:r>
            <a:r>
              <a:rPr lang="zh-CN" altLang="en-US" sz="1000" dirty="0"/>
              <a:t>写成。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2599589" y="810122"/>
            <a:ext cx="59215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Flask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414441" y="1094715"/>
            <a:ext cx="4637784" cy="101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000" dirty="0"/>
              <a:t>Flask </a:t>
            </a:r>
            <a:r>
              <a:rPr lang="zh-CN" altLang="en-US" sz="1000" dirty="0"/>
              <a:t>是一种具有平缓学习曲线和庞大社区支持的微框架，利用它可以构建大规模的</a:t>
            </a:r>
            <a:r>
              <a:rPr lang="en-US" altLang="zh-CN" sz="1000" dirty="0"/>
              <a:t>web</a:t>
            </a:r>
            <a:r>
              <a:rPr lang="zh-CN" altLang="en-US" sz="1000" dirty="0"/>
              <a:t>应用。学习上手</a:t>
            </a:r>
            <a:r>
              <a:rPr lang="en-US" altLang="zh-CN" sz="1000" dirty="0"/>
              <a:t>Flask</a:t>
            </a:r>
            <a:r>
              <a:rPr lang="zh-CN" altLang="en-US" sz="1000" dirty="0"/>
              <a:t>比较轻松，但要深入理解却并不容易。使用</a:t>
            </a:r>
            <a:r>
              <a:rPr lang="en-US" altLang="zh-CN" sz="1000" dirty="0"/>
              <a:t>MVVM</a:t>
            </a:r>
            <a:r>
              <a:rPr lang="zh-CN" altLang="en-US" sz="1000" dirty="0"/>
              <a:t>（模型</a:t>
            </a:r>
            <a:r>
              <a:rPr lang="en-US" altLang="zh-CN" sz="1000" dirty="0"/>
              <a:t>-</a:t>
            </a:r>
            <a:r>
              <a:rPr lang="zh-CN" altLang="en-US" sz="1000" dirty="0"/>
              <a:t>视图</a:t>
            </a:r>
            <a:r>
              <a:rPr lang="en-US" altLang="zh-CN" sz="1000" dirty="0"/>
              <a:t>-</a:t>
            </a:r>
            <a:r>
              <a:rPr lang="zh-CN" altLang="en-US" sz="1000" dirty="0"/>
              <a:t>视图模型）架构，拥有极强的可扩展性强，包括用户登录和注册、</a:t>
            </a:r>
            <a:r>
              <a:rPr lang="en-US" altLang="zh-CN" sz="1000" dirty="0"/>
              <a:t>NoSQL</a:t>
            </a:r>
            <a:r>
              <a:rPr lang="zh-CN" altLang="en-US" sz="1000" dirty="0"/>
              <a:t>查询、</a:t>
            </a:r>
            <a:r>
              <a:rPr lang="en-US" altLang="zh-CN" sz="1000" dirty="0"/>
              <a:t>RESTful API</a:t>
            </a:r>
            <a:r>
              <a:rPr lang="zh-CN" altLang="en-US" sz="1000" dirty="0"/>
              <a:t>、</a:t>
            </a:r>
            <a:r>
              <a:rPr lang="en-US" altLang="zh-CN" sz="1000" dirty="0"/>
              <a:t>Celery API</a:t>
            </a:r>
            <a:r>
              <a:rPr lang="zh-CN" altLang="en-US" sz="1000" dirty="0"/>
              <a:t>、一套后台管理界面，以及其他特性。使用 </a:t>
            </a:r>
            <a:r>
              <a:rPr lang="en-US" altLang="zh-CN" sz="1000" dirty="0" err="1"/>
              <a:t>Werkzeug</a:t>
            </a:r>
            <a:r>
              <a:rPr lang="en-US" altLang="zh-CN" sz="1000" dirty="0"/>
              <a:t> </a:t>
            </a:r>
            <a:r>
              <a:rPr lang="zh-CN" altLang="en-US" sz="1000" dirty="0"/>
              <a:t>作为 </a:t>
            </a:r>
            <a:r>
              <a:rPr lang="en-US" altLang="zh-CN" sz="1000" dirty="0"/>
              <a:t>WSGI</a:t>
            </a:r>
            <a:r>
              <a:rPr lang="zh-CN" altLang="en-US" sz="1000" dirty="0"/>
              <a:t>工具 包，使用 </a:t>
            </a:r>
            <a:r>
              <a:rPr lang="en-US" altLang="zh-CN" sz="1000" dirty="0"/>
              <a:t>Jinja2 </a:t>
            </a:r>
            <a:r>
              <a:rPr lang="zh-CN" altLang="en-US" sz="1000" dirty="0"/>
              <a:t>作为其模板渲染引擎。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7032222" y="3007188"/>
            <a:ext cx="74732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jQuery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5248614" y="3427463"/>
            <a:ext cx="3651983" cy="120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000" dirty="0"/>
              <a:t>jQuery</a:t>
            </a:r>
            <a:r>
              <a:rPr lang="zh-CN" altLang="en-US" sz="1000" dirty="0"/>
              <a:t>是一个快速、简洁的</a:t>
            </a:r>
            <a:r>
              <a:rPr lang="en-US" altLang="zh-CN" sz="1000" dirty="0"/>
              <a:t>JavaScript</a:t>
            </a:r>
            <a:r>
              <a:rPr lang="zh-CN" altLang="en-US" sz="1000" dirty="0"/>
              <a:t>框架，是继</a:t>
            </a:r>
            <a:r>
              <a:rPr lang="en-US" altLang="zh-CN" sz="1000" dirty="0"/>
              <a:t>Prototype</a:t>
            </a:r>
            <a:r>
              <a:rPr lang="zh-CN" altLang="en-US" sz="1000" dirty="0"/>
              <a:t>之后又一个优秀的</a:t>
            </a:r>
            <a:r>
              <a:rPr lang="en-US" altLang="zh-CN" sz="1000" dirty="0"/>
              <a:t>JavaScript</a:t>
            </a:r>
            <a:r>
              <a:rPr lang="zh-CN" altLang="en-US" sz="1000" dirty="0"/>
              <a:t>代码库（</a:t>
            </a:r>
            <a:r>
              <a:rPr lang="zh-CN" altLang="en-US" sz="1000" i="1" dirty="0"/>
              <a:t>或</a:t>
            </a:r>
            <a:r>
              <a:rPr lang="en-US" altLang="zh-CN" sz="1000" i="1" dirty="0"/>
              <a:t>JavaScript</a:t>
            </a:r>
            <a:r>
              <a:rPr lang="zh-CN" altLang="en-US" sz="1000" i="1" dirty="0"/>
              <a:t>框架</a:t>
            </a:r>
            <a:r>
              <a:rPr lang="zh-CN" altLang="en-US" sz="1000" dirty="0"/>
              <a:t>）。</a:t>
            </a:r>
            <a:r>
              <a:rPr lang="en-US" altLang="zh-CN" sz="1000" dirty="0"/>
              <a:t>jQuery</a:t>
            </a:r>
            <a:r>
              <a:rPr lang="zh-CN" altLang="en-US" sz="1000" dirty="0"/>
              <a:t>设计的宗旨是“</a:t>
            </a:r>
            <a:r>
              <a:rPr lang="en-US" altLang="zh-CN" sz="1000" dirty="0"/>
              <a:t>write Less</a:t>
            </a:r>
            <a:r>
              <a:rPr lang="zh-CN" altLang="en-US" sz="1000" dirty="0"/>
              <a:t>，</a:t>
            </a:r>
            <a:r>
              <a:rPr lang="en-US" altLang="zh-CN" sz="1000" dirty="0"/>
              <a:t>Do More”</a:t>
            </a:r>
            <a:r>
              <a:rPr lang="zh-CN" altLang="en-US" sz="1000" dirty="0"/>
              <a:t>，即倡导写更少的代码，做更多的事情。它封装</a:t>
            </a:r>
            <a:r>
              <a:rPr lang="en-US" altLang="zh-CN" sz="1000" dirty="0"/>
              <a:t>JavaScript</a:t>
            </a:r>
            <a:r>
              <a:rPr lang="zh-CN" altLang="en-US" sz="1000" dirty="0"/>
              <a:t>常用的功能代码，提供一种简便的</a:t>
            </a:r>
            <a:r>
              <a:rPr lang="en-US" altLang="zh-CN" sz="1000" dirty="0"/>
              <a:t>JavaScript</a:t>
            </a:r>
            <a:r>
              <a:rPr lang="zh-CN" altLang="en-US" sz="1000" dirty="0"/>
              <a:t>设计模式，优化</a:t>
            </a:r>
            <a:r>
              <a:rPr lang="en-US" altLang="zh-CN" sz="1000" dirty="0"/>
              <a:t>HTML</a:t>
            </a:r>
            <a:r>
              <a:rPr lang="zh-CN" altLang="en-US" sz="1000" dirty="0"/>
              <a:t>文档操作、事件处理、动画设计和</a:t>
            </a:r>
            <a:r>
              <a:rPr lang="en-US" altLang="zh-CN" sz="1000" dirty="0"/>
              <a:t>Ajax</a:t>
            </a:r>
            <a:r>
              <a:rPr lang="zh-CN" altLang="en-US" sz="1000" dirty="0"/>
              <a:t>交互。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775993" y="810122"/>
            <a:ext cx="1061829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MongoDB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5248615" y="1094715"/>
            <a:ext cx="3651984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1000" dirty="0"/>
              <a:t>MongoDB</a:t>
            </a:r>
            <a:r>
              <a:rPr lang="zh-CN" altLang="en-US" sz="1000" baseline="30000" dirty="0"/>
              <a:t> </a:t>
            </a:r>
            <a:r>
              <a:rPr lang="zh-CN" altLang="en-US" sz="1000" dirty="0"/>
              <a:t>是一个基于分布式文件存储的数据库。由</a:t>
            </a:r>
            <a:r>
              <a:rPr lang="en-US" altLang="zh-CN" sz="1000" dirty="0"/>
              <a:t>C++</a:t>
            </a:r>
            <a:r>
              <a:rPr lang="zh-CN" altLang="en-US" sz="1000" dirty="0"/>
              <a:t>语言编写。旨在为</a:t>
            </a:r>
            <a:r>
              <a:rPr lang="en-US" altLang="zh-CN" sz="1000" dirty="0"/>
              <a:t>WEB</a:t>
            </a:r>
            <a:r>
              <a:rPr lang="zh-CN" altLang="en-US" sz="1000" dirty="0"/>
              <a:t>应用提供可扩展的高性能数据存储解决方案。是一个介于关系数据库和非关系数据库之间的产品，是非关系数据库当中功能最丰富，最像关系数据库的。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3200717"/>
            <a:ext cx="2261711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普通用户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三大角色</a:t>
            </a:r>
          </a:p>
        </p:txBody>
      </p:sp>
      <p:sp>
        <p:nvSpPr>
          <p:cNvPr id="27" name="矩形 26"/>
          <p:cNvSpPr/>
          <p:nvPr/>
        </p:nvSpPr>
        <p:spPr>
          <a:xfrm>
            <a:off x="817722" y="1198809"/>
            <a:ext cx="2261711" cy="191282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74478" y="3615999"/>
            <a:ext cx="2304955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一般为患者，拥有预约指定医生就诊、保险购买、药品购买、积分物品兑换、密码修改、就诊记录、药品或保险或积分订单记录查看、查看公告等权限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97787" y="3194818"/>
            <a:ext cx="218802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医生</a:t>
            </a:r>
          </a:p>
        </p:txBody>
      </p:sp>
      <p:sp>
        <p:nvSpPr>
          <p:cNvPr id="30" name="矩形 29"/>
          <p:cNvSpPr/>
          <p:nvPr/>
        </p:nvSpPr>
        <p:spPr>
          <a:xfrm>
            <a:off x="3597788" y="1187781"/>
            <a:ext cx="2188029" cy="191284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3480862" y="3507398"/>
            <a:ext cx="2304955" cy="101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医生或者医疗管理人员，能够对患者对自己的就诊预约做出诊断并记录诊断结果，评定就诊患者是否需要住院、添加住院记录、添加公告信息、查看待就诊列表及以就诊记录等权限。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58927" y="3194818"/>
            <a:ext cx="2247652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管理员</a:t>
            </a:r>
          </a:p>
        </p:txBody>
      </p:sp>
      <p:sp>
        <p:nvSpPr>
          <p:cNvPr id="42" name="矩形 41"/>
          <p:cNvSpPr/>
          <p:nvPr/>
        </p:nvSpPr>
        <p:spPr>
          <a:xfrm>
            <a:off x="6158926" y="1198809"/>
            <a:ext cx="2247653" cy="187433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6158927" y="3615999"/>
            <a:ext cx="2247652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默认只有一个管理员，拥有对所有数据进行增删查改的权限。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5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41" grpId="0" animBg="1"/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1029</Words>
  <Application>Microsoft Office PowerPoint</Application>
  <PresentationFormat>全屏显示(16:9)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Rootkit hijeck</cp:lastModifiedBy>
  <cp:revision>100</cp:revision>
  <dcterms:created xsi:type="dcterms:W3CDTF">2016-05-20T12:59:00Z</dcterms:created>
  <dcterms:modified xsi:type="dcterms:W3CDTF">2018-05-11T10:00:47Z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