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8.jpeg" ContentType="image/jpeg"/>
  <Override PartName="/ppt/media/image15.jpeg" ContentType="image/jpeg"/>
  <Override PartName="/ppt/media/image10.jpeg" ContentType="image/jpeg"/>
  <Override PartName="/ppt/media/image1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2.png" ContentType="image/png"/>
  <Override PartName="/ppt/media/image13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400" spc="-1" strike="noStrike">
                <a:solidFill>
                  <a:srgbClr val="000000"/>
                </a:solidFill>
                <a:latin typeface="微软雅黑"/>
              </a:rPr>
              <a:t>Click to move the slide</a:t>
            </a:r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A59F658-B22A-41E1-B025-B5A9D779CDE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D67478A-AA97-4899-8B87-FF57BBB429D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1808D8-CC6A-4D32-9439-9A5D6F15AC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36C3E0-ADA6-45BD-B91F-272886E5686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D3B0DE-A3CE-47C2-9387-4073248C5BE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D1B911-EDBC-4E95-A8A1-7998734AE99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D10759-656F-476C-A7A3-DD913CE8E06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9E03EB-FE9D-435D-938A-E03C449D118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7F1BDD-7669-4629-9218-0E781D0A462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8282B8-87B1-4466-B367-C6AD71388CC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AB0326-606D-4D46-8413-7D4BDB5A308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2EE71C3-539E-460B-BC84-BDB175C9BC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10B85F9-3C7F-41AB-B72A-44E049B6FD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E8DDF59-EA30-4DA6-9911-8EB9EA394CD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C4CC57-FE9C-4619-B9A1-94642E472F5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9E862C-ABFB-448F-8E0C-808C88E6099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4DE51F-E52F-4F77-82D7-79841DF1BF4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143000" y="841680"/>
            <a:ext cx="6857640" cy="8299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43000" y="841680"/>
            <a:ext cx="6857640" cy="8299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68760" rIns="68760" tIns="34200" bIns="34200" anchor="b"/>
          <a:p>
            <a:pPr algn="ctr">
              <a:lnSpc>
                <a:spcPct val="90000"/>
              </a:lnSpc>
            </a:pPr>
            <a:r>
              <a:rPr b="0" lang="zh-CN" sz="4500" spc="-1" strike="noStrike">
                <a:solidFill>
                  <a:srgbClr val="000000"/>
                </a:solidFill>
                <a:latin typeface="微软雅黑"/>
                <a:ea typeface="微软雅黑"/>
              </a:rPr>
              <a:t>单击此处编辑母版标题样式</a:t>
            </a:r>
            <a:endParaRPr b="0" lang="zh-CN" sz="45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fld id="{0B640984-A34C-4AB4-AAFB-227B4171B7AD}" type="datetime">
              <a:rPr b="0" lang="en-US" sz="900" spc="-1" strike="noStrike">
                <a:solidFill>
                  <a:srgbClr val="8b8b8b"/>
                </a:solidFill>
                <a:latin typeface="微软雅黑"/>
                <a:ea typeface="微软雅黑"/>
              </a:rPr>
              <a:t>8/29/18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760" rIns="68760" tIns="34200" bIns="342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760" rIns="68760" tIns="34200" bIns="34200" anchor="ctr"/>
          <a:p>
            <a:pPr algn="r">
              <a:lnSpc>
                <a:spcPct val="100000"/>
              </a:lnSpc>
            </a:pPr>
            <a:fld id="{8851295F-1E8F-410E-8347-14E3F14B2794}" type="slidenum">
              <a:rPr b="0" lang="en-US" sz="900" spc="-1" strike="noStrike">
                <a:solidFill>
                  <a:srgbClr val="8b8b8b"/>
                </a:solidFill>
                <a:latin typeface="微软雅黑"/>
                <a:ea typeface="微软雅黑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latin typeface="微软雅黑"/>
              </a:rPr>
              <a:t>Click to edit the outline text format</a:t>
            </a:r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Second Outline Level</a:t>
            </a:r>
            <a:endParaRPr b="0" lang="zh-CN" sz="1500" spc="-1" strike="noStrike">
              <a:solidFill>
                <a:srgbClr val="000000"/>
              </a:solidFill>
              <a:latin typeface="微软雅黑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微软雅黑"/>
              </a:rPr>
              <a:t>Third Outline Level</a:t>
            </a:r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pc="-1" strike="noStrike">
                <a:solidFill>
                  <a:srgbClr val="000000"/>
                </a:solidFill>
                <a:latin typeface="微软雅黑"/>
              </a:rPr>
              <a:t>Fourth Outline Level</a:t>
            </a:r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400" spc="-1" strike="noStrike">
                <a:solidFill>
                  <a:srgbClr val="000000"/>
                </a:solidFill>
                <a:latin typeface="微软雅黑"/>
              </a:rPr>
              <a:t>Click to edit the title text format</a:t>
            </a:r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latin typeface="微软雅黑"/>
              </a:rPr>
              <a:t>Click to edit the outline text format</a:t>
            </a:r>
            <a:endParaRPr b="0" lang="zh-CN" sz="2100" spc="-1" strike="noStrike">
              <a:solidFill>
                <a:srgbClr val="000000"/>
              </a:solidFill>
              <a:latin typeface="微软雅黑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Second Outline Level</a:t>
            </a:r>
            <a:endParaRPr b="0" lang="zh-CN" sz="1500" spc="-1" strike="noStrike">
              <a:solidFill>
                <a:srgbClr val="000000"/>
              </a:solidFill>
              <a:latin typeface="微软雅黑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微软雅黑"/>
              </a:rPr>
              <a:t>Third Outline Level</a:t>
            </a:r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pc="-1" strike="noStrike">
                <a:solidFill>
                  <a:srgbClr val="000000"/>
                </a:solidFill>
                <a:latin typeface="微软雅黑"/>
              </a:rPr>
              <a:t>Fourth Outline Level</a:t>
            </a:r>
            <a:endParaRPr b="0" lang="zh-CN" sz="1400" spc="-1" strike="noStrike">
              <a:solidFill>
                <a:srgbClr val="000000"/>
              </a:solidFill>
              <a:latin typeface="微软雅黑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04280" y="691200"/>
            <a:ext cx="5339880" cy="13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1b4367"/>
                </a:solidFill>
                <a:latin typeface="微软雅黑"/>
                <a:ea typeface="微软雅黑"/>
              </a:rPr>
              <a:t>基本医疗保险信息管理系统的设计与实现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404880" y="3686040"/>
            <a:ext cx="3461400" cy="251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汇报人：    汇报时间：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458520" y="2626920"/>
            <a:ext cx="3336120" cy="504360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信息工程学院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微软雅黑"/>
                <a:ea typeface="微软雅黑"/>
              </a:rPr>
              <a:t>专业：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819600" y="1089000"/>
            <a:ext cx="1499760" cy="1499760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2483640" y="2709720"/>
            <a:ext cx="4171320" cy="5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3400" spc="-1" strike="noStrike">
                <a:solidFill>
                  <a:srgbClr val="1b4367"/>
                </a:solidFill>
                <a:latin typeface="微软雅黑"/>
                <a:ea typeface="微软雅黑"/>
              </a:rPr>
              <a:t>研究成果与应用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713400" y="1575000"/>
            <a:ext cx="17326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2999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微软雅黑"/>
                <a:ea typeface="微软雅黑"/>
              </a:rPr>
              <a:t>03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ts val="299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PART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446" dur="indefinite" restart="never" nodeType="tmRoot">
          <p:childTnLst>
            <p:seq>
              <p:cTn id="447" dur="indefinite" nodeType="mainSeq">
                <p:childTnLst>
                  <p:par>
                    <p:cTn id="448" fill="hold">
                      <p:stCondLst>
                        <p:cond delay="0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452" dur="6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600"/>
                            </p:stCondLst>
                            <p:childTnLst>
                              <p:par>
                                <p:cTn id="45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100"/>
                            </p:stCondLst>
                            <p:childTnLst>
                              <p:par>
                                <p:cTn id="460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1"/>
          <p:cNvGrpSpPr/>
          <p:nvPr/>
        </p:nvGrpSpPr>
        <p:grpSpPr>
          <a:xfrm>
            <a:off x="4024800" y="2070000"/>
            <a:ext cx="1080720" cy="1069920"/>
            <a:chOff x="4024800" y="2070000"/>
            <a:chExt cx="1080720" cy="1069920"/>
          </a:xfrm>
        </p:grpSpPr>
        <p:sp>
          <p:nvSpPr>
            <p:cNvPr id="206" name="CustomShape 2"/>
            <p:cNvSpPr/>
            <p:nvPr/>
          </p:nvSpPr>
          <p:spPr>
            <a:xfrm>
              <a:off x="4024800" y="2070000"/>
              <a:ext cx="1080720" cy="1069920"/>
            </a:xfrm>
            <a:prstGeom prst="ellipse">
              <a:avLst/>
            </a:prstGeom>
            <a:solidFill>
              <a:srgbClr val="1b4367"/>
            </a:solidFill>
            <a:ln w="1908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3"/>
            <p:cNvSpPr/>
            <p:nvPr/>
          </p:nvSpPr>
          <p:spPr>
            <a:xfrm>
              <a:off x="4194720" y="2194920"/>
              <a:ext cx="46908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01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8" name="CustomShape 4"/>
            <p:cNvSpPr/>
            <p:nvPr/>
          </p:nvSpPr>
          <p:spPr>
            <a:xfrm>
              <a:off x="4601880" y="2194920"/>
              <a:ext cx="46908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02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9" name="CustomShape 5"/>
            <p:cNvSpPr/>
            <p:nvPr/>
          </p:nvSpPr>
          <p:spPr>
            <a:xfrm>
              <a:off x="4179240" y="2653560"/>
              <a:ext cx="46908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04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0" name="CustomShape 6"/>
            <p:cNvSpPr/>
            <p:nvPr/>
          </p:nvSpPr>
          <p:spPr>
            <a:xfrm>
              <a:off x="4573080" y="2646360"/>
              <a:ext cx="46908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03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11" name="CustomShape 7"/>
          <p:cNvSpPr/>
          <p:nvPr/>
        </p:nvSpPr>
        <p:spPr>
          <a:xfrm>
            <a:off x="8289360" y="1339920"/>
            <a:ext cx="851760" cy="28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药品商店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>
            <a:off x="8444520" y="3022560"/>
            <a:ext cx="673560" cy="28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购物车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" name="CustomShape 9"/>
          <p:cNvSpPr/>
          <p:nvPr/>
        </p:nvSpPr>
        <p:spPr>
          <a:xfrm>
            <a:off x="-9720" y="3143880"/>
            <a:ext cx="851760" cy="28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修改资料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4" name="CustomShape 10"/>
          <p:cNvSpPr/>
          <p:nvPr/>
        </p:nvSpPr>
        <p:spPr>
          <a:xfrm>
            <a:off x="203760" y="1377000"/>
            <a:ext cx="497160" cy="28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登录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5" name="CustomShape 11"/>
          <p:cNvSpPr/>
          <p:nvPr/>
        </p:nvSpPr>
        <p:spPr>
          <a:xfrm>
            <a:off x="868680" y="221400"/>
            <a:ext cx="22615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1b4367"/>
                </a:solidFill>
                <a:latin typeface="微软雅黑"/>
                <a:ea typeface="微软雅黑"/>
              </a:rPr>
              <a:t>部分界面展示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16" name="Line 12"/>
          <p:cNvSpPr/>
          <p:nvPr/>
        </p:nvSpPr>
        <p:spPr>
          <a:xfrm>
            <a:off x="921600" y="551160"/>
            <a:ext cx="480600" cy="360"/>
          </a:xfrm>
          <a:prstGeom prst="line">
            <a:avLst/>
          </a:prstGeom>
          <a:ln w="9360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7" name="图片 3" descr=""/>
          <p:cNvPicPr/>
          <p:nvPr/>
        </p:nvPicPr>
        <p:blipFill>
          <a:blip r:embed="rId1"/>
          <a:stretch/>
        </p:blipFill>
        <p:spPr>
          <a:xfrm>
            <a:off x="932760" y="659160"/>
            <a:ext cx="3612240" cy="1973880"/>
          </a:xfrm>
          <a:prstGeom prst="rect">
            <a:avLst/>
          </a:prstGeom>
          <a:ln>
            <a:noFill/>
          </a:ln>
        </p:spPr>
      </p:pic>
      <p:pic>
        <p:nvPicPr>
          <p:cNvPr id="218" name="图片 12" descr=""/>
          <p:cNvPicPr/>
          <p:nvPr/>
        </p:nvPicPr>
        <p:blipFill>
          <a:blip r:embed="rId2"/>
          <a:stretch/>
        </p:blipFill>
        <p:spPr>
          <a:xfrm>
            <a:off x="4640760" y="667080"/>
            <a:ext cx="3646440" cy="1960920"/>
          </a:xfrm>
          <a:prstGeom prst="rect">
            <a:avLst/>
          </a:prstGeom>
          <a:ln>
            <a:noFill/>
          </a:ln>
        </p:spPr>
      </p:pic>
      <p:pic>
        <p:nvPicPr>
          <p:cNvPr id="219" name="图片 14" descr=""/>
          <p:cNvPicPr/>
          <p:nvPr/>
        </p:nvPicPr>
        <p:blipFill>
          <a:blip r:embed="rId3"/>
          <a:stretch/>
        </p:blipFill>
        <p:spPr>
          <a:xfrm>
            <a:off x="932760" y="2689200"/>
            <a:ext cx="3612240" cy="2232360"/>
          </a:xfrm>
          <a:prstGeom prst="rect">
            <a:avLst/>
          </a:prstGeom>
          <a:ln>
            <a:noFill/>
          </a:ln>
        </p:spPr>
      </p:pic>
      <p:pic>
        <p:nvPicPr>
          <p:cNvPr id="220" name="图片 16" descr=""/>
          <p:cNvPicPr/>
          <p:nvPr/>
        </p:nvPicPr>
        <p:blipFill>
          <a:blip r:embed="rId4"/>
          <a:stretch/>
        </p:blipFill>
        <p:spPr>
          <a:xfrm>
            <a:off x="4640760" y="2689200"/>
            <a:ext cx="3661200" cy="223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100"/>
    </mc:Choice>
    <mc:Fallback>
      <p:transition spd="slow"/>
    </mc:Fallback>
  </mc:AlternateContent>
  <p:timing>
    <p:tnLst>
      <p:par>
        <p:cTn id="467" dur="indefinite" restart="never" nodeType="tmRoot">
          <p:childTnLst>
            <p:seq>
              <p:cTn id="468" dur="indefinite" nodeType="mainSeq">
                <p:childTnLst>
                  <p:par>
                    <p:cTn id="469" fill="hold">
                      <p:stCondLst>
                        <p:cond delay="0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750"/>
                            </p:stCondLst>
                            <p:childTnLst>
                              <p:par>
                                <p:cTn id="47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81"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1050"/>
                            </p:stCondLst>
                            <p:childTnLst>
                              <p:par>
                                <p:cTn id="48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550"/>
                            </p:stCondLst>
                            <p:childTnLst>
                              <p:par>
                                <p:cTn id="48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1"/>
          <p:cNvGrpSpPr/>
          <p:nvPr/>
        </p:nvGrpSpPr>
        <p:grpSpPr>
          <a:xfrm>
            <a:off x="194760" y="1126080"/>
            <a:ext cx="1509120" cy="1509120"/>
            <a:chOff x="194760" y="1126080"/>
            <a:chExt cx="1509120" cy="1509120"/>
          </a:xfrm>
        </p:grpSpPr>
        <p:sp>
          <p:nvSpPr>
            <p:cNvPr id="222" name="CustomShape 2"/>
            <p:cNvSpPr/>
            <p:nvPr/>
          </p:nvSpPr>
          <p:spPr>
            <a:xfrm rot="8100000">
              <a:off x="415800" y="1346760"/>
              <a:ext cx="1067040" cy="1067040"/>
            </a:xfrm>
            <a:prstGeom prst="teardrop">
              <a:avLst>
                <a:gd name="adj" fmla="val 100000"/>
              </a:avLst>
            </a:prstGeom>
            <a:solidFill>
              <a:srgbClr val="1b4367"/>
            </a:solidFill>
            <a:ln w="936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3"/>
            <p:cNvSpPr/>
            <p:nvPr/>
          </p:nvSpPr>
          <p:spPr>
            <a:xfrm>
              <a:off x="652680" y="1666080"/>
              <a:ext cx="564120" cy="428760"/>
            </a:xfrm>
            <a:custGeom>
              <a:avLst/>
              <a:gdLst/>
              <a:ahLst/>
              <a:rect l="l" t="t" r="r" b="b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4" name="Group 4"/>
          <p:cNvGrpSpPr/>
          <p:nvPr/>
        </p:nvGrpSpPr>
        <p:grpSpPr>
          <a:xfrm>
            <a:off x="1940760" y="1126080"/>
            <a:ext cx="1509120" cy="1509120"/>
            <a:chOff x="1940760" y="1126080"/>
            <a:chExt cx="1509120" cy="1509120"/>
          </a:xfrm>
        </p:grpSpPr>
        <p:sp>
          <p:nvSpPr>
            <p:cNvPr id="225" name="CustomShape 5"/>
            <p:cNvSpPr/>
            <p:nvPr/>
          </p:nvSpPr>
          <p:spPr>
            <a:xfrm rot="8100000">
              <a:off x="2161800" y="1346760"/>
              <a:ext cx="1067040" cy="1067040"/>
            </a:xfrm>
            <a:prstGeom prst="teardrop">
              <a:avLst>
                <a:gd name="adj" fmla="val 100000"/>
              </a:avLst>
            </a:prstGeom>
            <a:solidFill>
              <a:srgbClr val="1b4367"/>
            </a:solidFill>
            <a:ln w="936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6"/>
            <p:cNvSpPr/>
            <p:nvPr/>
          </p:nvSpPr>
          <p:spPr>
            <a:xfrm>
              <a:off x="2457360" y="1630080"/>
              <a:ext cx="500760" cy="500760"/>
            </a:xfrm>
            <a:custGeom>
              <a:avLst/>
              <a:gdLst/>
              <a:ahLst/>
              <a:rect l="l" t="t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7" name="Group 7"/>
          <p:cNvGrpSpPr/>
          <p:nvPr/>
        </p:nvGrpSpPr>
        <p:grpSpPr>
          <a:xfrm>
            <a:off x="3684960" y="1126080"/>
            <a:ext cx="1509120" cy="1509120"/>
            <a:chOff x="3684960" y="1126080"/>
            <a:chExt cx="1509120" cy="1509120"/>
          </a:xfrm>
        </p:grpSpPr>
        <p:sp>
          <p:nvSpPr>
            <p:cNvPr id="228" name="CustomShape 8"/>
            <p:cNvSpPr/>
            <p:nvPr/>
          </p:nvSpPr>
          <p:spPr>
            <a:xfrm rot="8100000">
              <a:off x="3906000" y="1346760"/>
              <a:ext cx="1067040" cy="1067040"/>
            </a:xfrm>
            <a:prstGeom prst="teardrop">
              <a:avLst>
                <a:gd name="adj" fmla="val 100000"/>
              </a:avLst>
            </a:prstGeom>
            <a:solidFill>
              <a:srgbClr val="1b4367"/>
            </a:solidFill>
            <a:ln w="936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9"/>
            <p:cNvSpPr/>
            <p:nvPr/>
          </p:nvSpPr>
          <p:spPr>
            <a:xfrm>
              <a:off x="4195800" y="1617840"/>
              <a:ext cx="497160" cy="524160"/>
            </a:xfrm>
            <a:custGeom>
              <a:avLst/>
              <a:gdLst/>
              <a:ahLst/>
              <a:rect l="l" t="t" r="r" b="b"/>
              <a:pathLst>
                <a:path w="96" h="101">
                  <a:moveTo>
                    <a:pt x="20" y="86"/>
                  </a:moveTo>
                  <a:cubicBezTo>
                    <a:pt x="12" y="78"/>
                    <a:pt x="8" y="68"/>
                    <a:pt x="7" y="58"/>
                  </a:cubicBezTo>
                  <a:cubicBezTo>
                    <a:pt x="7" y="48"/>
                    <a:pt x="10" y="38"/>
                    <a:pt x="18" y="29"/>
                  </a:cubicBezTo>
                  <a:cubicBezTo>
                    <a:pt x="24" y="22"/>
                    <a:pt x="33" y="18"/>
                    <a:pt x="42" y="1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6" y="16"/>
                    <a:pt x="66" y="19"/>
                    <a:pt x="74" y="27"/>
                  </a:cubicBezTo>
                  <a:cubicBezTo>
                    <a:pt x="82" y="34"/>
                    <a:pt x="87" y="44"/>
                    <a:pt x="87" y="54"/>
                  </a:cubicBezTo>
                  <a:cubicBezTo>
                    <a:pt x="88" y="65"/>
                    <a:pt x="84" y="75"/>
                    <a:pt x="77" y="83"/>
                  </a:cubicBezTo>
                  <a:cubicBezTo>
                    <a:pt x="76" y="84"/>
                    <a:pt x="76" y="84"/>
                    <a:pt x="75" y="85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59" y="95"/>
                    <a:pt x="54" y="96"/>
                    <a:pt x="49" y="96"/>
                  </a:cubicBezTo>
                  <a:cubicBezTo>
                    <a:pt x="44" y="96"/>
                    <a:pt x="38" y="95"/>
                    <a:pt x="32" y="9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lose/>
                  <a:moveTo>
                    <a:pt x="82" y="6"/>
                  </a:moveTo>
                  <a:cubicBezTo>
                    <a:pt x="74" y="3"/>
                    <a:pt x="66" y="5"/>
                    <a:pt x="60" y="1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4"/>
                    <a:pt x="94" y="15"/>
                    <a:pt x="88" y="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14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15"/>
                    <a:pt x="0" y="24"/>
                    <a:pt x="4" y="3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0" y="5"/>
                    <a:pt x="21" y="3"/>
                    <a:pt x="14" y="6"/>
                  </a:cubicBezTo>
                  <a:close/>
                  <a:moveTo>
                    <a:pt x="43" y="54"/>
                  </a:moveTo>
                  <a:cubicBezTo>
                    <a:pt x="42" y="55"/>
                    <a:pt x="42" y="55"/>
                    <a:pt x="42" y="56"/>
                  </a:cubicBezTo>
                  <a:cubicBezTo>
                    <a:pt x="35" y="57"/>
                    <a:pt x="28" y="58"/>
                    <a:pt x="22" y="61"/>
                  </a:cubicBezTo>
                  <a:cubicBezTo>
                    <a:pt x="22" y="62"/>
                    <a:pt x="22" y="63"/>
                    <a:pt x="22" y="64"/>
                  </a:cubicBezTo>
                  <a:cubicBezTo>
                    <a:pt x="29" y="63"/>
                    <a:pt x="37" y="62"/>
                    <a:pt x="43" y="59"/>
                  </a:cubicBezTo>
                  <a:cubicBezTo>
                    <a:pt x="44" y="60"/>
                    <a:pt x="45" y="61"/>
                    <a:pt x="46" y="61"/>
                  </a:cubicBezTo>
                  <a:cubicBezTo>
                    <a:pt x="49" y="62"/>
                    <a:pt x="53" y="61"/>
                    <a:pt x="54" y="58"/>
                  </a:cubicBezTo>
                  <a:cubicBezTo>
                    <a:pt x="55" y="55"/>
                    <a:pt x="53" y="51"/>
                    <a:pt x="50" y="50"/>
                  </a:cubicBezTo>
                  <a:cubicBezTo>
                    <a:pt x="50" y="50"/>
                    <a:pt x="49" y="50"/>
                    <a:pt x="49" y="50"/>
                  </a:cubicBezTo>
                  <a:cubicBezTo>
                    <a:pt x="47" y="46"/>
                    <a:pt x="44" y="41"/>
                    <a:pt x="41" y="37"/>
                  </a:cubicBezTo>
                  <a:cubicBezTo>
                    <a:pt x="40" y="38"/>
                    <a:pt x="39" y="39"/>
                    <a:pt x="38" y="39"/>
                  </a:cubicBezTo>
                  <a:cubicBezTo>
                    <a:pt x="39" y="44"/>
                    <a:pt x="41" y="48"/>
                    <a:pt x="44" y="52"/>
                  </a:cubicBezTo>
                  <a:cubicBezTo>
                    <a:pt x="43" y="52"/>
                    <a:pt x="43" y="53"/>
                    <a:pt x="43" y="54"/>
                  </a:cubicBezTo>
                  <a:close/>
                  <a:moveTo>
                    <a:pt x="18" y="58"/>
                  </a:moveTo>
                  <a:cubicBezTo>
                    <a:pt x="19" y="65"/>
                    <a:pt x="22" y="72"/>
                    <a:pt x="28" y="78"/>
                  </a:cubicBezTo>
                  <a:cubicBezTo>
                    <a:pt x="34" y="83"/>
                    <a:pt x="41" y="86"/>
                    <a:pt x="49" y="85"/>
                  </a:cubicBezTo>
                  <a:cubicBezTo>
                    <a:pt x="56" y="85"/>
                    <a:pt x="63" y="82"/>
                    <a:pt x="69" y="76"/>
                  </a:cubicBezTo>
                  <a:cubicBezTo>
                    <a:pt x="74" y="70"/>
                    <a:pt x="77" y="62"/>
                    <a:pt x="76" y="55"/>
                  </a:cubicBezTo>
                  <a:cubicBezTo>
                    <a:pt x="76" y="47"/>
                    <a:pt x="73" y="40"/>
                    <a:pt x="67" y="35"/>
                  </a:cubicBezTo>
                  <a:cubicBezTo>
                    <a:pt x="61" y="29"/>
                    <a:pt x="53" y="27"/>
                    <a:pt x="46" y="27"/>
                  </a:cubicBezTo>
                  <a:cubicBezTo>
                    <a:pt x="38" y="28"/>
                    <a:pt x="31" y="31"/>
                    <a:pt x="26" y="37"/>
                  </a:cubicBezTo>
                  <a:cubicBezTo>
                    <a:pt x="20" y="43"/>
                    <a:pt x="18" y="50"/>
                    <a:pt x="18" y="58"/>
                  </a:cubicBezTo>
                  <a:close/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0" name="Group 10"/>
          <p:cNvGrpSpPr/>
          <p:nvPr/>
        </p:nvGrpSpPr>
        <p:grpSpPr>
          <a:xfrm>
            <a:off x="5450040" y="1126080"/>
            <a:ext cx="1509120" cy="1509120"/>
            <a:chOff x="5450040" y="1126080"/>
            <a:chExt cx="1509120" cy="1509120"/>
          </a:xfrm>
        </p:grpSpPr>
        <p:sp>
          <p:nvSpPr>
            <p:cNvPr id="231" name="CustomShape 11"/>
            <p:cNvSpPr/>
            <p:nvPr/>
          </p:nvSpPr>
          <p:spPr>
            <a:xfrm rot="8100000">
              <a:off x="5671080" y="1346760"/>
              <a:ext cx="1067040" cy="1067040"/>
            </a:xfrm>
            <a:prstGeom prst="teardrop">
              <a:avLst>
                <a:gd name="adj" fmla="val 100000"/>
              </a:avLst>
            </a:prstGeom>
            <a:solidFill>
              <a:srgbClr val="1b4367"/>
            </a:solidFill>
            <a:ln w="936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CustomShape 12"/>
            <p:cNvSpPr/>
            <p:nvPr/>
          </p:nvSpPr>
          <p:spPr>
            <a:xfrm>
              <a:off x="5989680" y="1608120"/>
              <a:ext cx="479160" cy="543600"/>
            </a:xfrm>
            <a:custGeom>
              <a:avLst/>
              <a:gdLst/>
              <a:ahLst/>
              <a:rect l="l" t="t" r="r" b="b"/>
              <a:pathLst>
                <a:path w="90" h="102">
                  <a:moveTo>
                    <a:pt x="14" y="40"/>
                  </a:move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9" y="47"/>
                    <a:pt x="79" y="54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96"/>
                    <a:pt x="72" y="102"/>
                    <a:pt x="65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33"/>
                    <a:pt x="0" y="30"/>
                    <a:pt x="1" y="28"/>
                  </a:cubicBezTo>
                  <a:cubicBezTo>
                    <a:pt x="3" y="24"/>
                    <a:pt x="5" y="22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2"/>
                    <a:pt x="9" y="33"/>
                    <a:pt x="9" y="34"/>
                  </a:cubicBezTo>
                  <a:cubicBezTo>
                    <a:pt x="9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lose/>
                  <a:moveTo>
                    <a:pt x="57" y="67"/>
                  </a:moveTo>
                  <a:cubicBezTo>
                    <a:pt x="53" y="67"/>
                    <a:pt x="51" y="69"/>
                    <a:pt x="51" y="73"/>
                  </a:cubicBezTo>
                  <a:cubicBezTo>
                    <a:pt x="51" y="76"/>
                    <a:pt x="53" y="79"/>
                    <a:pt x="57" y="79"/>
                  </a:cubicBezTo>
                  <a:cubicBezTo>
                    <a:pt x="60" y="79"/>
                    <a:pt x="63" y="76"/>
                    <a:pt x="63" y="73"/>
                  </a:cubicBezTo>
                  <a:cubicBezTo>
                    <a:pt x="63" y="69"/>
                    <a:pt x="60" y="67"/>
                    <a:pt x="57" y="67"/>
                  </a:cubicBezTo>
                  <a:close/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3" name="CustomShape 13"/>
          <p:cNvSpPr/>
          <p:nvPr/>
        </p:nvSpPr>
        <p:spPr>
          <a:xfrm>
            <a:off x="709560" y="309960"/>
            <a:ext cx="22615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1b4367"/>
                </a:solidFill>
                <a:latin typeface="微软雅黑"/>
                <a:ea typeface="微软雅黑"/>
              </a:rPr>
              <a:t>本系统特点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34" name="CustomShape 14"/>
          <p:cNvSpPr/>
          <p:nvPr/>
        </p:nvSpPr>
        <p:spPr>
          <a:xfrm>
            <a:off x="201600" y="2765160"/>
            <a:ext cx="128772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一个完备的医疗系统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5" name="CustomShape 15"/>
          <p:cNvSpPr/>
          <p:nvPr/>
        </p:nvSpPr>
        <p:spPr>
          <a:xfrm>
            <a:off x="163080" y="3459600"/>
            <a:ext cx="157140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基本包含了一个医疗系统中线上的所有功能。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" name="CustomShape 16"/>
          <p:cNvSpPr/>
          <p:nvPr/>
        </p:nvSpPr>
        <p:spPr>
          <a:xfrm>
            <a:off x="1944720" y="2765160"/>
            <a:ext cx="150912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囊括医疗环节中三大主要角色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7" name="CustomShape 17"/>
          <p:cNvSpPr/>
          <p:nvPr/>
        </p:nvSpPr>
        <p:spPr>
          <a:xfrm>
            <a:off x="1909440" y="3460320"/>
            <a:ext cx="1571400" cy="12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患者、医生、管理员，后续角色还可以继续细分到院长、科长、某某科室医生、护士、普通患者、重症患者等角色，并为之分配相应权限。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" name="CustomShape 18"/>
          <p:cNvSpPr/>
          <p:nvPr/>
        </p:nvSpPr>
        <p:spPr>
          <a:xfrm>
            <a:off x="3632040" y="2765160"/>
            <a:ext cx="168444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方便快捷的操作方式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9" name="CustomShape 19"/>
          <p:cNvSpPr/>
          <p:nvPr/>
        </p:nvSpPr>
        <p:spPr>
          <a:xfrm>
            <a:off x="3653640" y="3453840"/>
            <a:ext cx="157140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一站式的操作方式，仅需浏览器就能使用，点点鼠标就能轻松完成，各种操作都有！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" name="CustomShape 20"/>
          <p:cNvSpPr/>
          <p:nvPr/>
        </p:nvSpPr>
        <p:spPr>
          <a:xfrm>
            <a:off x="5421600" y="2765160"/>
            <a:ext cx="150912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一个安全高效的医疗系统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1" name="CustomShape 21"/>
          <p:cNvSpPr/>
          <p:nvPr/>
        </p:nvSpPr>
        <p:spPr>
          <a:xfrm>
            <a:off x="5397840" y="3450600"/>
            <a:ext cx="1571400" cy="12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这是一个非常安全的系统，在架构层就防止了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CSRF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、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XSS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、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XXE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、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SQLInject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等主流攻击，能防止越权操作，防止非法文件上传等。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2" name="Line 22"/>
          <p:cNvSpPr/>
          <p:nvPr/>
        </p:nvSpPr>
        <p:spPr>
          <a:xfrm>
            <a:off x="774360" y="657360"/>
            <a:ext cx="480240" cy="360"/>
          </a:xfrm>
          <a:prstGeom prst="line">
            <a:avLst/>
          </a:prstGeom>
          <a:ln w="9360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3"/>
          <p:cNvSpPr/>
          <p:nvPr/>
        </p:nvSpPr>
        <p:spPr>
          <a:xfrm rot="8100000">
            <a:off x="7435800" y="1370160"/>
            <a:ext cx="1067040" cy="1067040"/>
          </a:xfrm>
          <a:prstGeom prst="teardrop">
            <a:avLst>
              <a:gd name="adj" fmla="val 100000"/>
            </a:avLst>
          </a:prstGeom>
          <a:solidFill>
            <a:srgbClr val="1b4367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4"/>
          <p:cNvSpPr/>
          <p:nvPr/>
        </p:nvSpPr>
        <p:spPr>
          <a:xfrm>
            <a:off x="7723080" y="1663920"/>
            <a:ext cx="491400" cy="475920"/>
          </a:xfrm>
          <a:custGeom>
            <a:avLst/>
            <a:gdLst/>
            <a:ahLst/>
            <a:rect l="l" t="t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5"/>
          <p:cNvSpPr/>
          <p:nvPr/>
        </p:nvSpPr>
        <p:spPr>
          <a:xfrm>
            <a:off x="7214400" y="2765160"/>
            <a:ext cx="1509120" cy="49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漂亮、赏心悦目的的外观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CustomShape 26"/>
          <p:cNvSpPr/>
          <p:nvPr/>
        </p:nvSpPr>
        <p:spPr>
          <a:xfrm>
            <a:off x="7214400" y="3459600"/>
            <a:ext cx="157140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使用来自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Twitter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Bootstrap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作为前端框架，自带漂亮的属性。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1200"/>
    </mc:Choice>
    <mc:Fallback>
      <p:transition spd="slow"/>
    </mc:Fallback>
  </mc:AlternateContent>
  <p:timing>
    <p:tnLst>
      <p:par>
        <p:cTn id="505" dur="indefinite" restart="never" nodeType="tmRoot">
          <p:childTnLst>
            <p:seq>
              <p:cTn id="506" dur="indefinite" nodeType="mainSeq"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700"/>
                            </p:stCondLst>
                            <p:childTnLst>
                              <p:par>
                                <p:cTn id="51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19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000"/>
                            </p:stCondLst>
                            <p:childTnLst>
                              <p:par>
                                <p:cTn id="52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2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1500"/>
                            </p:stCondLst>
                            <p:childTnLst>
                              <p:par>
                                <p:cTn id="52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3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5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5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2500"/>
                            </p:stCondLst>
                            <p:childTnLst>
                              <p:par>
                                <p:cTn id="53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50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2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55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500"/>
                            </p:stCondLst>
                            <p:childTnLst>
                              <p:par>
                                <p:cTn id="56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6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5000"/>
                            </p:stCondLst>
                            <p:childTnLst>
                              <p:par>
                                <p:cTn id="567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9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57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5500"/>
                            </p:stCondLst>
                            <p:childTnLst>
                              <p:par>
                                <p:cTn id="57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7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6000"/>
                            </p:stCondLst>
                            <p:childTnLst>
                              <p:par>
                                <p:cTn id="57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6500"/>
                            </p:stCondLst>
                            <p:childTnLst>
                              <p:par>
                                <p:cTn id="584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6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58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nodeType="with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9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7000"/>
                            </p:stCondLst>
                            <p:childTnLst>
                              <p:par>
                                <p:cTn id="59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0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7500"/>
                            </p:stCondLst>
                            <p:childTnLst>
                              <p:par>
                                <p:cTn id="602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4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60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819600" y="1089000"/>
            <a:ext cx="1499760" cy="1499760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"/>
          <p:cNvSpPr/>
          <p:nvPr/>
        </p:nvSpPr>
        <p:spPr>
          <a:xfrm>
            <a:off x="2483640" y="2709720"/>
            <a:ext cx="4171320" cy="5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3400" spc="-1" strike="noStrike">
                <a:solidFill>
                  <a:srgbClr val="1b4367"/>
                </a:solidFill>
                <a:latin typeface="微软雅黑"/>
                <a:ea typeface="微软雅黑"/>
              </a:rPr>
              <a:t>相关测试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713400" y="1575000"/>
            <a:ext cx="17326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2999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微软雅黑"/>
                <a:ea typeface="微软雅黑"/>
              </a:rPr>
              <a:t>04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ts val="299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PART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/>
    </mc:Choice>
    <mc:Fallback>
      <p:transition spd="slow"/>
    </mc:Fallback>
  </mc:AlternateContent>
  <p:timing>
    <p:tnLst>
      <p:par>
        <p:cTn id="606" dur="indefinite" restart="never" nodeType="tmRoot">
          <p:childTnLst>
            <p:seq>
              <p:cTn id="607" dur="indefinite" nodeType="mainSeq">
                <p:childTnLst>
                  <p:par>
                    <p:cTn id="608" fill="hold">
                      <p:stCondLst>
                        <p:cond delay="0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612" dur="6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600"/>
                            </p:stCondLst>
                            <p:childTnLst>
                              <p:par>
                                <p:cTn id="61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1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1100"/>
                            </p:stCondLst>
                            <p:childTnLst>
                              <p:par>
                                <p:cTn id="620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Line 1"/>
          <p:cNvSpPr/>
          <p:nvPr/>
        </p:nvSpPr>
        <p:spPr>
          <a:xfrm>
            <a:off x="2637720" y="2087280"/>
            <a:ext cx="1930680" cy="360"/>
          </a:xfrm>
          <a:prstGeom prst="line">
            <a:avLst/>
          </a:prstGeom>
          <a:ln w="9360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617040" y="3225960"/>
            <a:ext cx="24955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Python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里做单元测试使用最广泛的库，与其相似的还有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nose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、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tox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及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coverage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等。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52" name="Group 3"/>
          <p:cNvGrpSpPr/>
          <p:nvPr/>
        </p:nvGrpSpPr>
        <p:grpSpPr>
          <a:xfrm>
            <a:off x="548280" y="879120"/>
            <a:ext cx="2310840" cy="2314440"/>
            <a:chOff x="548280" y="879120"/>
            <a:chExt cx="2310840" cy="2314440"/>
          </a:xfrm>
        </p:grpSpPr>
        <p:sp>
          <p:nvSpPr>
            <p:cNvPr id="253" name="CustomShape 4"/>
            <p:cNvSpPr/>
            <p:nvPr/>
          </p:nvSpPr>
          <p:spPr>
            <a:xfrm>
              <a:off x="548280" y="879120"/>
              <a:ext cx="2310840" cy="2314440"/>
            </a:xfrm>
            <a:prstGeom prst="ellipse">
              <a:avLst/>
            </a:prstGeom>
            <a:solidFill>
              <a:srgbClr val="1b4367"/>
            </a:solidFill>
            <a:ln w="936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5"/>
            <p:cNvSpPr/>
            <p:nvPr/>
          </p:nvSpPr>
          <p:spPr>
            <a:xfrm>
              <a:off x="548280" y="1701720"/>
              <a:ext cx="2310840" cy="79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23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使用</a:t>
              </a:r>
              <a:r>
                <a:rPr b="1" lang="en-US" sz="23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Unittest</a:t>
              </a:r>
              <a:r>
                <a:rPr b="1" lang="en-US" sz="23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进行单元测试</a:t>
              </a:r>
              <a:endParaRPr b="0" lang="en-US" sz="2300" spc="-1" strike="noStrike">
                <a:latin typeface="Arial"/>
              </a:endParaRPr>
            </a:p>
          </p:txBody>
        </p:sp>
      </p:grpSp>
      <p:sp>
        <p:nvSpPr>
          <p:cNvPr id="255" name="CustomShape 6"/>
          <p:cNvSpPr/>
          <p:nvPr/>
        </p:nvSpPr>
        <p:spPr>
          <a:xfrm>
            <a:off x="709560" y="309960"/>
            <a:ext cx="22615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1b4367"/>
                </a:solidFill>
                <a:latin typeface="微软雅黑"/>
                <a:ea typeface="微软雅黑"/>
              </a:rPr>
              <a:t>单元测试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56" name="Line 7"/>
          <p:cNvSpPr/>
          <p:nvPr/>
        </p:nvSpPr>
        <p:spPr>
          <a:xfrm>
            <a:off x="774360" y="657360"/>
            <a:ext cx="480240" cy="360"/>
          </a:xfrm>
          <a:prstGeom prst="line">
            <a:avLst/>
          </a:prstGeom>
          <a:ln w="9360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图片 2" descr=""/>
          <p:cNvPicPr/>
          <p:nvPr/>
        </p:nvPicPr>
        <p:blipFill>
          <a:blip r:embed="rId1"/>
          <a:stretch/>
        </p:blipFill>
        <p:spPr>
          <a:xfrm>
            <a:off x="4568760" y="0"/>
            <a:ext cx="4574880" cy="5143320"/>
          </a:xfrm>
          <a:prstGeom prst="rect">
            <a:avLst/>
          </a:prstGeom>
          <a:ln>
            <a:noFill/>
          </a:ln>
        </p:spPr>
      </p:pic>
      <p:sp>
        <p:nvSpPr>
          <p:cNvPr id="258" name="CustomShape 8"/>
          <p:cNvSpPr/>
          <p:nvPr/>
        </p:nvSpPr>
        <p:spPr>
          <a:xfrm>
            <a:off x="2790360" y="1608480"/>
            <a:ext cx="177768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基础测试模块，其他测试都继承自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BasicTest</a:t>
            </a: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类。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med" p14:dur="900"/>
    </mc:Choice>
    <mc:Fallback>
      <p:transition spd="med"/>
    </mc:Fallback>
  </mc:AlternateContent>
  <p:timing>
    <p:tnLst>
      <p:par>
        <p:cTn id="627" dur="indefinite" restart="never" nodeType="tmRoot">
          <p:childTnLst>
            <p:seq>
              <p:cTn id="628" dur="indefinite" nodeType="mainSeq">
                <p:childTnLst>
                  <p:par>
                    <p:cTn id="629" fill="hold">
                      <p:stCondLst>
                        <p:cond delay="0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3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650"/>
                            </p:stCondLst>
                            <p:childTnLst>
                              <p:par>
                                <p:cTn id="63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41" dur="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950"/>
                            </p:stCondLst>
                            <p:childTnLst>
                              <p:par>
                                <p:cTn id="64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4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1450"/>
                            </p:stCondLst>
                            <p:childTnLst>
                              <p:par>
                                <p:cTn id="64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1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3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2450"/>
                            </p:stCondLst>
                            <p:childTnLst>
                              <p:par>
                                <p:cTn id="65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5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2950"/>
                            </p:stCondLst>
                            <p:childTnLst>
                              <p:par>
                                <p:cTn id="65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1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62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312920" y="1798560"/>
            <a:ext cx="479880" cy="15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b4367"/>
                </a:solidFill>
                <a:latin typeface="微软雅黑"/>
                <a:ea typeface="微软雅黑"/>
              </a:rPr>
              <a:t>路由测试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0" name="Line 2"/>
          <p:cNvSpPr/>
          <p:nvPr/>
        </p:nvSpPr>
        <p:spPr>
          <a:xfrm>
            <a:off x="1312560" y="3418200"/>
            <a:ext cx="421560" cy="360"/>
          </a:xfrm>
          <a:prstGeom prst="line">
            <a:avLst/>
          </a:prstGeom>
          <a:ln w="9360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1" name="图片 1" descr=""/>
          <p:cNvPicPr/>
          <p:nvPr/>
        </p:nvPicPr>
        <p:blipFill>
          <a:blip r:embed="rId1"/>
          <a:stretch/>
        </p:blipFill>
        <p:spPr>
          <a:xfrm>
            <a:off x="2915640" y="0"/>
            <a:ext cx="508932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664" dur="indefinite" restart="never" nodeType="tmRoot">
          <p:childTnLst>
            <p:seq>
              <p:cTn id="665" dur="indefinite" nodeType="mainSeq">
                <p:childTnLst>
                  <p:par>
                    <p:cTn id="666" fill="hold">
                      <p:stCondLst>
                        <p:cond delay="0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7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650"/>
                            </p:stCondLst>
                            <p:childTnLst>
                              <p:par>
                                <p:cTn id="67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78"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374200" y="1884600"/>
            <a:ext cx="4272120" cy="10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1b4367"/>
                </a:solidFill>
                <a:latin typeface="微软雅黑"/>
                <a:ea typeface="微软雅黑"/>
              </a:rPr>
              <a:t>THANKS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480480" y="2787120"/>
            <a:ext cx="2059560" cy="5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1b4367"/>
                </a:solidFill>
                <a:latin typeface="微软雅黑"/>
                <a:ea typeface="微软雅黑"/>
              </a:rPr>
              <a:t>感谢恩师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679" dur="indefinite" restart="never" nodeType="tmRoot">
          <p:childTnLst>
            <p:seq>
              <p:cTn id="680" dur="indefinite" nodeType="mainSeq">
                <p:childTnLst>
                  <p:par>
                    <p:cTn id="681" fill="hold">
                      <p:stCondLst>
                        <p:cond delay="0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8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00"/>
                            </p:stCondLst>
                            <p:childTnLst>
                              <p:par>
                                <p:cTn id="68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9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645160" y="1377000"/>
            <a:ext cx="2214360" cy="387360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latin typeface="微软雅黑"/>
                <a:ea typeface="微软雅黑"/>
              </a:rPr>
              <a:t>选题背景与意义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89" name="Group 2"/>
          <p:cNvGrpSpPr/>
          <p:nvPr/>
        </p:nvGrpSpPr>
        <p:grpSpPr>
          <a:xfrm>
            <a:off x="5135760" y="1357200"/>
            <a:ext cx="478080" cy="393120"/>
            <a:chOff x="5135760" y="1357200"/>
            <a:chExt cx="478080" cy="393120"/>
          </a:xfrm>
        </p:grpSpPr>
        <p:sp>
          <p:nvSpPr>
            <p:cNvPr id="90" name="CustomShape 3"/>
            <p:cNvSpPr/>
            <p:nvPr/>
          </p:nvSpPr>
          <p:spPr>
            <a:xfrm>
              <a:off x="5169240" y="1357200"/>
              <a:ext cx="393120" cy="393120"/>
            </a:xfrm>
            <a:prstGeom prst="ellipse">
              <a:avLst/>
            </a:prstGeom>
            <a:solidFill>
              <a:srgbClr val="1b4367"/>
            </a:solidFill>
            <a:ln w="936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4"/>
            <p:cNvSpPr/>
            <p:nvPr/>
          </p:nvSpPr>
          <p:spPr>
            <a:xfrm>
              <a:off x="5135760" y="1366920"/>
              <a:ext cx="478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01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2" name="CustomShape 5"/>
          <p:cNvSpPr/>
          <p:nvPr/>
        </p:nvSpPr>
        <p:spPr>
          <a:xfrm>
            <a:off x="2866320" y="2012760"/>
            <a:ext cx="21470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225" strike="noStrike">
                <a:solidFill>
                  <a:srgbClr val="1b4367"/>
                </a:solidFill>
                <a:latin typeface="微软雅黑"/>
                <a:ea typeface="微软雅黑"/>
              </a:rPr>
              <a:t>目 录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2866320" y="2643840"/>
            <a:ext cx="2112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b4367"/>
                </a:solidFill>
                <a:latin typeface="微软雅黑"/>
                <a:ea typeface="微软雅黑"/>
              </a:rPr>
              <a:t>CONTENTS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5645160" y="2094840"/>
            <a:ext cx="2214360" cy="387360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latin typeface="微软雅黑"/>
                <a:ea typeface="微软雅黑"/>
              </a:rPr>
              <a:t>研究方法与思路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95" name="Group 8"/>
          <p:cNvGrpSpPr/>
          <p:nvPr/>
        </p:nvGrpSpPr>
        <p:grpSpPr>
          <a:xfrm>
            <a:off x="5135760" y="2075040"/>
            <a:ext cx="478080" cy="393120"/>
            <a:chOff x="5135760" y="2075040"/>
            <a:chExt cx="478080" cy="393120"/>
          </a:xfrm>
        </p:grpSpPr>
        <p:sp>
          <p:nvSpPr>
            <p:cNvPr id="96" name="CustomShape 9"/>
            <p:cNvSpPr/>
            <p:nvPr/>
          </p:nvSpPr>
          <p:spPr>
            <a:xfrm>
              <a:off x="5169240" y="2075040"/>
              <a:ext cx="393120" cy="393120"/>
            </a:xfrm>
            <a:prstGeom prst="ellipse">
              <a:avLst/>
            </a:prstGeom>
            <a:solidFill>
              <a:srgbClr val="1b4367"/>
            </a:solidFill>
            <a:ln w="936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CustomShape 10"/>
            <p:cNvSpPr/>
            <p:nvPr/>
          </p:nvSpPr>
          <p:spPr>
            <a:xfrm>
              <a:off x="5135760" y="2084400"/>
              <a:ext cx="478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02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8" name="CustomShape 11"/>
          <p:cNvSpPr/>
          <p:nvPr/>
        </p:nvSpPr>
        <p:spPr>
          <a:xfrm>
            <a:off x="5645160" y="2812320"/>
            <a:ext cx="2214360" cy="387360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latin typeface="微软雅黑"/>
                <a:ea typeface="微软雅黑"/>
              </a:rPr>
              <a:t>研究成果与应用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99" name="Group 12"/>
          <p:cNvGrpSpPr/>
          <p:nvPr/>
        </p:nvGrpSpPr>
        <p:grpSpPr>
          <a:xfrm>
            <a:off x="5135760" y="2792520"/>
            <a:ext cx="478080" cy="393120"/>
            <a:chOff x="5135760" y="2792520"/>
            <a:chExt cx="478080" cy="393120"/>
          </a:xfrm>
        </p:grpSpPr>
        <p:sp>
          <p:nvSpPr>
            <p:cNvPr id="100" name="CustomShape 13"/>
            <p:cNvSpPr/>
            <p:nvPr/>
          </p:nvSpPr>
          <p:spPr>
            <a:xfrm>
              <a:off x="5169240" y="2792520"/>
              <a:ext cx="393120" cy="393120"/>
            </a:xfrm>
            <a:prstGeom prst="ellipse">
              <a:avLst/>
            </a:prstGeom>
            <a:solidFill>
              <a:srgbClr val="1b4367"/>
            </a:solidFill>
            <a:ln w="936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14"/>
            <p:cNvSpPr/>
            <p:nvPr/>
          </p:nvSpPr>
          <p:spPr>
            <a:xfrm>
              <a:off x="5135760" y="2801880"/>
              <a:ext cx="478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03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2" name="CustomShape 15"/>
          <p:cNvSpPr/>
          <p:nvPr/>
        </p:nvSpPr>
        <p:spPr>
          <a:xfrm>
            <a:off x="5645160" y="3529800"/>
            <a:ext cx="2214360" cy="387360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latin typeface="微软雅黑"/>
                <a:ea typeface="微软雅黑"/>
              </a:rPr>
              <a:t>相关测试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103" name="Group 16"/>
          <p:cNvGrpSpPr/>
          <p:nvPr/>
        </p:nvGrpSpPr>
        <p:grpSpPr>
          <a:xfrm>
            <a:off x="5135760" y="3510000"/>
            <a:ext cx="478080" cy="393120"/>
            <a:chOff x="5135760" y="3510000"/>
            <a:chExt cx="478080" cy="393120"/>
          </a:xfrm>
        </p:grpSpPr>
        <p:sp>
          <p:nvSpPr>
            <p:cNvPr id="104" name="CustomShape 17"/>
            <p:cNvSpPr/>
            <p:nvPr/>
          </p:nvSpPr>
          <p:spPr>
            <a:xfrm>
              <a:off x="5169240" y="3510000"/>
              <a:ext cx="393120" cy="393120"/>
            </a:xfrm>
            <a:prstGeom prst="ellipse">
              <a:avLst/>
            </a:prstGeom>
            <a:solidFill>
              <a:srgbClr val="1b4367"/>
            </a:solidFill>
            <a:ln w="936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18"/>
            <p:cNvSpPr/>
            <p:nvPr/>
          </p:nvSpPr>
          <p:spPr>
            <a:xfrm>
              <a:off x="5135760" y="3519360"/>
              <a:ext cx="478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04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6" name="CustomShape 19"/>
          <p:cNvSpPr/>
          <p:nvPr/>
        </p:nvSpPr>
        <p:spPr>
          <a:xfrm>
            <a:off x="4284360" y="2183400"/>
            <a:ext cx="256320" cy="448200"/>
          </a:xfrm>
          <a:prstGeom prst="chevron">
            <a:avLst>
              <a:gd name="adj" fmla="val 50000"/>
            </a:avLst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nodeType="after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nodeType="after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nodeType="after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nodeType="after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819600" y="1089000"/>
            <a:ext cx="1499760" cy="1499760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483640" y="2709720"/>
            <a:ext cx="4171320" cy="5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3400" spc="-1" strike="noStrike">
                <a:solidFill>
                  <a:srgbClr val="1b4367"/>
                </a:solidFill>
                <a:latin typeface="微软雅黑"/>
                <a:ea typeface="微软雅黑"/>
              </a:rPr>
              <a:t>选题背景与意义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713400" y="1575000"/>
            <a:ext cx="17326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2999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微软雅黑"/>
                <a:ea typeface="微软雅黑"/>
              </a:rPr>
              <a:t>01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ts val="299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PART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97" dur="6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"/>
                            </p:stCondLst>
                            <p:childTnLst>
                              <p:par>
                                <p:cTn id="9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"/>
                            </p:stCondLst>
                            <p:childTnLst>
                              <p:par>
                                <p:cTn id="105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274000" y="1033560"/>
            <a:ext cx="3887280" cy="2942280"/>
          </a:xfrm>
          <a:prstGeom prst="rect">
            <a:avLst/>
          </a:prstGeom>
          <a:solidFill>
            <a:srgbClr val="1b43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5568840" y="1307880"/>
            <a:ext cx="3462120" cy="21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ts val="15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微软雅黑"/>
                <a:ea typeface="微软雅黑"/>
              </a:rPr>
              <a:t>       </a:t>
            </a:r>
            <a:r>
              <a:rPr b="0" lang="en-US" sz="1000" spc="-1" strike="noStrike">
                <a:solidFill>
                  <a:srgbClr val="ffffff"/>
                </a:solidFill>
                <a:latin typeface="微软雅黑"/>
                <a:ea typeface="微软雅黑"/>
              </a:rPr>
              <a:t>医保医疗信息管理中心数据变更时，如医疗卡挂失、卡账户欠费冻结等情况的发生， 由于定点医疗机构和定点药房与医保中心的数据同步不了。在数据信息化的前期，各地 的医疗单位建设本地的系统时都消耗了大量的金钱，这些医疗系统的设计和实现都存在 着比较大的不同，于是就构成了一个个相对较独立的信息孤岛，大面积的信息共享成为 不可能成功的任务，并且就普通的医疗机构来说，由于它们没有专门的计算机相关的技 术人才，所以只要系统发生问题，就要很长的时间才可以完全修复，在这一时段只能等 待，就使得业务不能再继续，这就在很大程度上降低了群众对于医保和信息系统使用的 满意度。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0" y="1033560"/>
            <a:ext cx="5273640" cy="2942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716040" y="316440"/>
            <a:ext cx="22615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1b4367"/>
                </a:solidFill>
                <a:latin typeface="微软雅黑"/>
                <a:ea typeface="微软雅黑"/>
              </a:rPr>
              <a:t>选题背景与意义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14" name="Line 5"/>
          <p:cNvSpPr/>
          <p:nvPr/>
        </p:nvSpPr>
        <p:spPr>
          <a:xfrm>
            <a:off x="774360" y="657360"/>
            <a:ext cx="480240" cy="360"/>
          </a:xfrm>
          <a:prstGeom prst="line">
            <a:avLst/>
          </a:prstGeom>
          <a:ln w="9360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wipe dir="l"/>
  </p:transition>
  <p:timing>
    <p:tnLst>
      <p:par>
        <p:cTn id="112" dur="indefinite" restart="never" nodeType="tmRoot">
          <p:childTnLst>
            <p:seq>
              <p:cTn id="113" dur="indefinite" nodeType="mainSeq"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00"/>
                            </p:stCondLst>
                            <p:childTnLst>
                              <p:par>
                                <p:cTn id="12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6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"/>
                            </p:stCondLst>
                            <p:childTnLst>
                              <p:par>
                                <p:cTn id="12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00"/>
                            </p:stCondLst>
                            <p:childTnLst>
                              <p:par>
                                <p:cTn id="13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906920" y="1189080"/>
            <a:ext cx="199512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4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关键词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906920" y="1519920"/>
            <a:ext cx="2445480" cy="9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ts val="15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医疗保险管理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906920" y="2850480"/>
            <a:ext cx="199512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4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关键词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906920" y="3196080"/>
            <a:ext cx="2445480" cy="9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ts val="15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09560" y="309960"/>
            <a:ext cx="22615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1b4367"/>
                </a:solidFill>
                <a:latin typeface="微软雅黑"/>
                <a:ea typeface="微软雅黑"/>
              </a:rPr>
              <a:t>关键词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120" name="Group 6"/>
          <p:cNvGrpSpPr/>
          <p:nvPr/>
        </p:nvGrpSpPr>
        <p:grpSpPr>
          <a:xfrm>
            <a:off x="1249200" y="1314000"/>
            <a:ext cx="601920" cy="601920"/>
            <a:chOff x="1249200" y="1314000"/>
            <a:chExt cx="601920" cy="601920"/>
          </a:xfrm>
        </p:grpSpPr>
        <p:sp>
          <p:nvSpPr>
            <p:cNvPr id="121" name="CustomShape 7"/>
            <p:cNvSpPr/>
            <p:nvPr/>
          </p:nvSpPr>
          <p:spPr>
            <a:xfrm>
              <a:off x="1249200" y="1314000"/>
              <a:ext cx="601920" cy="601920"/>
            </a:xfrm>
            <a:prstGeom prst="teardrop">
              <a:avLst>
                <a:gd name="adj" fmla="val 100000"/>
              </a:avLst>
            </a:prstGeom>
            <a:solidFill>
              <a:srgbClr val="1b4367"/>
            </a:solidFill>
            <a:ln w="936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2" name="Group 8"/>
            <p:cNvGrpSpPr/>
            <p:nvPr/>
          </p:nvGrpSpPr>
          <p:grpSpPr>
            <a:xfrm>
              <a:off x="1418040" y="1433160"/>
              <a:ext cx="264240" cy="363600"/>
              <a:chOff x="1418040" y="1433160"/>
              <a:chExt cx="264240" cy="363600"/>
            </a:xfrm>
          </p:grpSpPr>
          <p:sp>
            <p:nvSpPr>
              <p:cNvPr id="123" name="CustomShape 9"/>
              <p:cNvSpPr/>
              <p:nvPr/>
            </p:nvSpPr>
            <p:spPr>
              <a:xfrm>
                <a:off x="1418040" y="1508400"/>
                <a:ext cx="41760" cy="2883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10"/>
              <p:cNvSpPr/>
              <p:nvPr/>
            </p:nvSpPr>
            <p:spPr>
              <a:xfrm>
                <a:off x="1496160" y="1463040"/>
                <a:ext cx="38880" cy="3337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11"/>
              <p:cNvSpPr/>
              <p:nvPr/>
            </p:nvSpPr>
            <p:spPr>
              <a:xfrm>
                <a:off x="1565280" y="1433160"/>
                <a:ext cx="41760" cy="3636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12"/>
              <p:cNvSpPr/>
              <p:nvPr/>
            </p:nvSpPr>
            <p:spPr>
              <a:xfrm>
                <a:off x="1637640" y="1619640"/>
                <a:ext cx="44640" cy="1771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7" name="Group 13"/>
          <p:cNvGrpSpPr/>
          <p:nvPr/>
        </p:nvGrpSpPr>
        <p:grpSpPr>
          <a:xfrm>
            <a:off x="1249200" y="2969280"/>
            <a:ext cx="601920" cy="601920"/>
            <a:chOff x="1249200" y="2969280"/>
            <a:chExt cx="601920" cy="601920"/>
          </a:xfrm>
        </p:grpSpPr>
        <p:sp>
          <p:nvSpPr>
            <p:cNvPr id="128" name="CustomShape 14"/>
            <p:cNvSpPr/>
            <p:nvPr/>
          </p:nvSpPr>
          <p:spPr>
            <a:xfrm>
              <a:off x="1249200" y="2969280"/>
              <a:ext cx="601920" cy="601920"/>
            </a:xfrm>
            <a:prstGeom prst="teardrop">
              <a:avLst>
                <a:gd name="adj" fmla="val 100000"/>
              </a:avLst>
            </a:prstGeom>
            <a:solidFill>
              <a:srgbClr val="1b4367"/>
            </a:solidFill>
            <a:ln w="936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15"/>
            <p:cNvSpPr/>
            <p:nvPr/>
          </p:nvSpPr>
          <p:spPr>
            <a:xfrm>
              <a:off x="1359000" y="3102120"/>
              <a:ext cx="382320" cy="335880"/>
            </a:xfrm>
            <a:custGeom>
              <a:avLst/>
              <a:gdLst/>
              <a:ahLst/>
              <a:rect l="l" t="t" r="r" b="b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solidFill>
              <a:schemeClr val="bg1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CustomShape 16"/>
          <p:cNvSpPr/>
          <p:nvPr/>
        </p:nvSpPr>
        <p:spPr>
          <a:xfrm>
            <a:off x="5450040" y="1189080"/>
            <a:ext cx="199512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4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关键词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17"/>
          <p:cNvSpPr/>
          <p:nvPr/>
        </p:nvSpPr>
        <p:spPr>
          <a:xfrm>
            <a:off x="5450040" y="1519920"/>
            <a:ext cx="2445480" cy="9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ts val="15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基本信息系统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2" name="CustomShape 18"/>
          <p:cNvSpPr/>
          <p:nvPr/>
        </p:nvSpPr>
        <p:spPr>
          <a:xfrm>
            <a:off x="5450040" y="2850480"/>
            <a:ext cx="199512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4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关键词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" name="CustomShape 19"/>
          <p:cNvSpPr/>
          <p:nvPr/>
        </p:nvSpPr>
        <p:spPr>
          <a:xfrm>
            <a:off x="5450040" y="3196080"/>
            <a:ext cx="2445480" cy="9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ts val="15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404040"/>
                </a:solidFill>
                <a:latin typeface="微软雅黑"/>
                <a:ea typeface="微软雅黑"/>
              </a:rPr>
              <a:t>MongoDB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34" name="Group 20"/>
          <p:cNvGrpSpPr/>
          <p:nvPr/>
        </p:nvGrpSpPr>
        <p:grpSpPr>
          <a:xfrm>
            <a:off x="4792320" y="1314000"/>
            <a:ext cx="601920" cy="601920"/>
            <a:chOff x="4792320" y="1314000"/>
            <a:chExt cx="601920" cy="601920"/>
          </a:xfrm>
        </p:grpSpPr>
        <p:sp>
          <p:nvSpPr>
            <p:cNvPr id="135" name="CustomShape 21"/>
            <p:cNvSpPr/>
            <p:nvPr/>
          </p:nvSpPr>
          <p:spPr>
            <a:xfrm>
              <a:off x="4792320" y="1314000"/>
              <a:ext cx="601920" cy="601920"/>
            </a:xfrm>
            <a:prstGeom prst="teardrop">
              <a:avLst>
                <a:gd name="adj" fmla="val 100000"/>
              </a:avLst>
            </a:prstGeom>
            <a:solidFill>
              <a:srgbClr val="1b4367"/>
            </a:solidFill>
            <a:ln w="936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36" name="Group 22"/>
            <p:cNvGrpSpPr/>
            <p:nvPr/>
          </p:nvGrpSpPr>
          <p:grpSpPr>
            <a:xfrm>
              <a:off x="4917600" y="1439280"/>
              <a:ext cx="351720" cy="351720"/>
              <a:chOff x="4917600" y="1439280"/>
              <a:chExt cx="351720" cy="351720"/>
            </a:xfrm>
          </p:grpSpPr>
          <p:sp>
            <p:nvSpPr>
              <p:cNvPr id="137" name="CustomShape 23"/>
              <p:cNvSpPr/>
              <p:nvPr/>
            </p:nvSpPr>
            <p:spPr>
              <a:xfrm>
                <a:off x="4917600" y="1466280"/>
                <a:ext cx="326880" cy="324720"/>
              </a:xfrm>
              <a:custGeom>
                <a:avLst/>
                <a:gdLst/>
                <a:ahLst/>
                <a:rect l="l" t="t" r="r" b="b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CustomShape 24"/>
              <p:cNvSpPr/>
              <p:nvPr/>
            </p:nvSpPr>
            <p:spPr>
              <a:xfrm>
                <a:off x="5099760" y="1439280"/>
                <a:ext cx="169560" cy="169560"/>
              </a:xfrm>
              <a:custGeom>
                <a:avLst/>
                <a:gdLst/>
                <a:ahLst/>
                <a:rect l="l" t="t" r="r" b="b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9" name="Group 25"/>
          <p:cNvGrpSpPr/>
          <p:nvPr/>
        </p:nvGrpSpPr>
        <p:grpSpPr>
          <a:xfrm>
            <a:off x="4792320" y="2969280"/>
            <a:ext cx="601920" cy="601920"/>
            <a:chOff x="4792320" y="2969280"/>
            <a:chExt cx="601920" cy="601920"/>
          </a:xfrm>
        </p:grpSpPr>
        <p:sp>
          <p:nvSpPr>
            <p:cNvPr id="140" name="CustomShape 26"/>
            <p:cNvSpPr/>
            <p:nvPr/>
          </p:nvSpPr>
          <p:spPr>
            <a:xfrm>
              <a:off x="4792320" y="2969280"/>
              <a:ext cx="601920" cy="601920"/>
            </a:xfrm>
            <a:prstGeom prst="teardrop">
              <a:avLst>
                <a:gd name="adj" fmla="val 100000"/>
              </a:avLst>
            </a:prstGeom>
            <a:solidFill>
              <a:srgbClr val="1b4367"/>
            </a:solidFill>
            <a:ln w="936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41" name="Group 27"/>
            <p:cNvGrpSpPr/>
            <p:nvPr/>
          </p:nvGrpSpPr>
          <p:grpSpPr>
            <a:xfrm>
              <a:off x="4923720" y="3101760"/>
              <a:ext cx="339480" cy="336600"/>
              <a:chOff x="4923720" y="3101760"/>
              <a:chExt cx="339480" cy="336600"/>
            </a:xfrm>
          </p:grpSpPr>
          <p:sp>
            <p:nvSpPr>
              <p:cNvPr id="142" name="CustomShape 28"/>
              <p:cNvSpPr/>
              <p:nvPr/>
            </p:nvSpPr>
            <p:spPr>
              <a:xfrm>
                <a:off x="4923720" y="3138480"/>
                <a:ext cx="140400" cy="134280"/>
              </a:xfrm>
              <a:prstGeom prst="ellipse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29"/>
              <p:cNvSpPr/>
              <p:nvPr/>
            </p:nvSpPr>
            <p:spPr>
              <a:xfrm>
                <a:off x="5092200" y="3101760"/>
                <a:ext cx="171000" cy="171000"/>
              </a:xfrm>
              <a:prstGeom prst="ellipse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30"/>
              <p:cNvSpPr/>
              <p:nvPr/>
            </p:nvSpPr>
            <p:spPr>
              <a:xfrm>
                <a:off x="4923720" y="3300840"/>
                <a:ext cx="140400" cy="137520"/>
              </a:xfrm>
              <a:prstGeom prst="ellipse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31"/>
              <p:cNvSpPr/>
              <p:nvPr/>
            </p:nvSpPr>
            <p:spPr>
              <a:xfrm>
                <a:off x="5092200" y="3300840"/>
                <a:ext cx="137520" cy="137520"/>
              </a:xfrm>
              <a:prstGeom prst="ellipse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6" name="Line 32"/>
          <p:cNvSpPr/>
          <p:nvPr/>
        </p:nvSpPr>
        <p:spPr>
          <a:xfrm>
            <a:off x="774360" y="657360"/>
            <a:ext cx="480240" cy="360"/>
          </a:xfrm>
          <a:prstGeom prst="line">
            <a:avLst/>
          </a:prstGeom>
          <a:ln w="9360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u"/>
  </p:transition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00"/>
                            </p:stCondLst>
                            <p:childTnLst>
                              <p:par>
                                <p:cTn id="15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5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00"/>
                            </p:stCondLst>
                            <p:childTnLst>
                              <p:par>
                                <p:cTn id="157" nodeType="after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"/>
                            </p:stCondLst>
                            <p:childTnLst>
                              <p:par>
                                <p:cTn id="173" nodeType="after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900"/>
                            </p:stCondLst>
                            <p:childTnLst>
                              <p:par>
                                <p:cTn id="189" nodeType="after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400"/>
                            </p:stCondLst>
                            <p:childTnLst>
                              <p:par>
                                <p:cTn id="205" nodeType="after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819600" y="1089000"/>
            <a:ext cx="1499760" cy="1499760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2483640" y="2709720"/>
            <a:ext cx="4171320" cy="5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3400" spc="-1" strike="noStrike">
                <a:solidFill>
                  <a:srgbClr val="1b4367"/>
                </a:solidFill>
                <a:latin typeface="微软雅黑"/>
                <a:ea typeface="微软雅黑"/>
              </a:rPr>
              <a:t>研究方法与思路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713400" y="1575000"/>
            <a:ext cx="17326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2999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微软雅黑"/>
                <a:ea typeface="微软雅黑"/>
              </a:rPr>
              <a:t>02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ts val="299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微软雅黑"/>
                <a:ea typeface="微软雅黑"/>
              </a:rPr>
              <a:t>PART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200"/>
    </mc:Choice>
    <mc:Fallback>
      <p:transition spd="slow"/>
    </mc:Fallback>
  </mc:AlternateContent>
  <p:timing>
    <p:tnLst>
      <p:par>
        <p:cTn id="220" dur="indefinite" restart="never" nodeType="tmRoot">
          <p:childTnLst>
            <p:seq>
              <p:cTn id="221" dur="indefinite" nodeType="mainSeq">
                <p:childTnLst>
                  <p:par>
                    <p:cTn id="222" fill="hold">
                      <p:stCondLst>
                        <p:cond delay="0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26" dur="6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600"/>
                            </p:stCondLst>
                            <p:childTnLst>
                              <p:par>
                                <p:cTn id="22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100"/>
                            </p:stCondLst>
                            <p:childTnLst>
                              <p:par>
                                <p:cTn id="234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09560" y="309960"/>
            <a:ext cx="22615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1b4367"/>
                </a:solidFill>
                <a:latin typeface="微软雅黑"/>
                <a:ea typeface="微软雅黑"/>
              </a:rPr>
              <a:t>开发环境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915160" y="1116720"/>
            <a:ext cx="186660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使用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JetBrains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公司推出的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PyCharm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作为开发用的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IDE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，是目前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Python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项目开发最好用的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IDE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325160" y="1116720"/>
            <a:ext cx="18676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r"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使用开源的 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Debian 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系统作为开发环境，这是一个对开发人员友好的系统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965520" y="2518200"/>
            <a:ext cx="18676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r"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使用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GitHub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作为远端代码仓库，目前世界上最大的开源代码托管网站，类似的还有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GitLab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等。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6222240" y="2518200"/>
            <a:ext cx="186660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使用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Vim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做为代码编辑器，在开发者群体中口碑最好的编辑器之一，被称作‘编辑器之神’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3600360" y="4007520"/>
            <a:ext cx="186660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使用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Git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作为版本控制工具，由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Linux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之父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Linus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等人开发制作，人气迅速超过老牌版本控制工具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SVN</a:t>
            </a:r>
            <a:r>
              <a:rPr b="0" lang="en-US" sz="1000" spc="-1" strike="noStrike">
                <a:solidFill>
                  <a:srgbClr val="404040"/>
                </a:solidFill>
                <a:latin typeface="Calibri"/>
                <a:ea typeface="微软雅黑"/>
              </a:rPr>
              <a:t>。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3118320" y="990720"/>
            <a:ext cx="2870280" cy="2870280"/>
          </a:xfrm>
          <a:custGeom>
            <a:avLst/>
            <a:gdLst/>
            <a:ahLst/>
            <a:rect l="l" t="t" r="r" b="b"/>
            <a:pathLst>
              <a:path w="3827462" h="3827463">
                <a:moveTo>
                  <a:pt x="3447338" y="1008122"/>
                </a:moveTo>
                <a:cubicBezTo>
                  <a:pt x="3583647" y="1238955"/>
                  <a:pt x="3666090" y="1497582"/>
                  <a:pt x="3688519" y="1764717"/>
                </a:cubicBezTo>
                <a:lnTo>
                  <a:pt x="3820762" y="1765838"/>
                </a:lnTo>
                <a:lnTo>
                  <a:pt x="3595190" y="1927981"/>
                </a:lnTo>
                <a:lnTo>
                  <a:pt x="3356355" y="1761902"/>
                </a:lnTo>
                <a:lnTo>
                  <a:pt x="3488541" y="1763023"/>
                </a:lnTo>
                <a:cubicBezTo>
                  <a:pt x="3466449" y="1532176"/>
                  <a:pt x="3393875" y="1309009"/>
                  <a:pt x="3275959" y="1109323"/>
                </a:cubicBezTo>
                <a:lnTo>
                  <a:pt x="3447338" y="1008122"/>
                </a:lnTo>
                <a:close/>
              </a:path>
            </a:pathLst>
          </a:custGeom>
          <a:solidFill>
            <a:srgbClr val="1b43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8"/>
          <p:cNvSpPr/>
          <p:nvPr/>
        </p:nvSpPr>
        <p:spPr>
          <a:xfrm>
            <a:off x="3118320" y="990720"/>
            <a:ext cx="2870280" cy="2870280"/>
          </a:xfrm>
          <a:custGeom>
            <a:avLst/>
            <a:gdLst/>
            <a:ahLst/>
            <a:rect l="l" t="t" r="r" b="b"/>
            <a:pathLst>
              <a:path w="3827462" h="3827463">
                <a:moveTo>
                  <a:pt x="3325627" y="2999378"/>
                </a:moveTo>
                <a:cubicBezTo>
                  <a:pt x="3137195" y="3244437"/>
                  <a:pt x="2888223" y="3436231"/>
                  <a:pt x="2603197" y="3555900"/>
                </a:cubicBezTo>
                <a:lnTo>
                  <a:pt x="2642943" y="3682034"/>
                </a:lnTo>
                <a:lnTo>
                  <a:pt x="2419100" y="3517511"/>
                </a:lnTo>
                <a:lnTo>
                  <a:pt x="2503364" y="3239081"/>
                </a:lnTo>
                <a:lnTo>
                  <a:pt x="2543093" y="3365160"/>
                </a:lnTo>
                <a:cubicBezTo>
                  <a:pt x="2789286" y="3258407"/>
                  <a:pt x="3004279" y="3090784"/>
                  <a:pt x="3167850" y="2878059"/>
                </a:cubicBezTo>
                <a:lnTo>
                  <a:pt x="3325627" y="2999378"/>
                </a:lnTo>
                <a:close/>
              </a:path>
            </a:pathLst>
          </a:custGeom>
          <a:solidFill>
            <a:srgbClr val="1b43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9"/>
          <p:cNvSpPr/>
          <p:nvPr/>
        </p:nvSpPr>
        <p:spPr>
          <a:xfrm>
            <a:off x="3118320" y="990720"/>
            <a:ext cx="2870280" cy="2870280"/>
          </a:xfrm>
          <a:custGeom>
            <a:avLst/>
            <a:gdLst/>
            <a:ahLst/>
            <a:rect l="l" t="t" r="r" b="b"/>
            <a:pathLst>
              <a:path w="3827462" h="3827463">
                <a:moveTo>
                  <a:pt x="1378454" y="3612425"/>
                </a:moveTo>
                <a:cubicBezTo>
                  <a:pt x="1083617" y="3519519"/>
                  <a:pt x="818037" y="3351472"/>
                  <a:pt x="607834" y="3124811"/>
                </a:cubicBezTo>
                <a:lnTo>
                  <a:pt x="502996" y="3205424"/>
                </a:lnTo>
                <a:lnTo>
                  <a:pt x="580723" y="2938718"/>
                </a:lnTo>
                <a:lnTo>
                  <a:pt x="871164" y="2922329"/>
                </a:lnTo>
                <a:lnTo>
                  <a:pt x="766371" y="3002907"/>
                </a:lnTo>
                <a:cubicBezTo>
                  <a:pt x="951119" y="3197524"/>
                  <a:pt x="1182335" y="3341949"/>
                  <a:pt x="1438271" y="3422597"/>
                </a:cubicBezTo>
                <a:lnTo>
                  <a:pt x="1378454" y="3612425"/>
                </a:lnTo>
                <a:close/>
              </a:path>
            </a:pathLst>
          </a:custGeom>
          <a:solidFill>
            <a:srgbClr val="1b43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0"/>
          <p:cNvSpPr/>
          <p:nvPr/>
        </p:nvSpPr>
        <p:spPr>
          <a:xfrm>
            <a:off x="3118320" y="990720"/>
            <a:ext cx="2870280" cy="2870280"/>
          </a:xfrm>
          <a:custGeom>
            <a:avLst/>
            <a:gdLst/>
            <a:ahLst/>
            <a:rect l="l" t="t" r="r" b="b"/>
            <a:pathLst>
              <a:path w="3827462" h="3827463">
                <a:moveTo>
                  <a:pt x="132762" y="1928825"/>
                </a:moveTo>
                <a:cubicBezTo>
                  <a:pt x="130490" y="1660759"/>
                  <a:pt x="188761" y="1395639"/>
                  <a:pt x="303229" y="1153231"/>
                </a:cubicBezTo>
                <a:lnTo>
                  <a:pt x="189353" y="1085986"/>
                </a:lnTo>
                <a:lnTo>
                  <a:pt x="465813" y="1058722"/>
                </a:lnTo>
                <a:lnTo>
                  <a:pt x="589258" y="1322134"/>
                </a:lnTo>
                <a:lnTo>
                  <a:pt x="475432" y="1254918"/>
                </a:lnTo>
                <a:cubicBezTo>
                  <a:pt x="378858" y="1465754"/>
                  <a:pt x="329818" y="1695244"/>
                  <a:pt x="331783" y="1927138"/>
                </a:cubicBezTo>
                <a:lnTo>
                  <a:pt x="132762" y="1928825"/>
                </a:lnTo>
                <a:close/>
              </a:path>
            </a:pathLst>
          </a:custGeom>
          <a:solidFill>
            <a:srgbClr val="1b43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1"/>
          <p:cNvSpPr/>
          <p:nvPr/>
        </p:nvSpPr>
        <p:spPr>
          <a:xfrm>
            <a:off x="3118320" y="990720"/>
            <a:ext cx="2870280" cy="2870280"/>
          </a:xfrm>
          <a:custGeom>
            <a:avLst/>
            <a:gdLst/>
            <a:ahLst/>
            <a:rect l="l" t="t" r="r" b="b"/>
            <a:pathLst>
              <a:path w="3827462" h="3827463">
                <a:moveTo>
                  <a:pt x="1402143" y="207755"/>
                </a:moveTo>
                <a:cubicBezTo>
                  <a:pt x="1682450" y="123697"/>
                  <a:pt x="1979151" y="110003"/>
                  <a:pt x="2266009" y="167885"/>
                </a:cubicBezTo>
                <a:lnTo>
                  <a:pt x="2303996" y="41210"/>
                </a:lnTo>
                <a:lnTo>
                  <a:pt x="2396735" y="303075"/>
                </a:lnTo>
                <a:lnTo>
                  <a:pt x="2170594" y="486063"/>
                </a:lnTo>
                <a:lnTo>
                  <a:pt x="2208565" y="359443"/>
                </a:lnTo>
                <a:cubicBezTo>
                  <a:pt x="1959304" y="312161"/>
                  <a:pt x="1702327" y="325520"/>
                  <a:pt x="1459312" y="398396"/>
                </a:cubicBezTo>
                <a:lnTo>
                  <a:pt x="1402143" y="207755"/>
                </a:lnTo>
                <a:close/>
              </a:path>
            </a:pathLst>
          </a:custGeom>
          <a:solidFill>
            <a:srgbClr val="1b43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" name="Group 12"/>
          <p:cNvGrpSpPr/>
          <p:nvPr/>
        </p:nvGrpSpPr>
        <p:grpSpPr>
          <a:xfrm>
            <a:off x="3373200" y="1102680"/>
            <a:ext cx="639000" cy="639000"/>
            <a:chOff x="3373200" y="1102680"/>
            <a:chExt cx="639000" cy="639000"/>
          </a:xfrm>
        </p:grpSpPr>
        <p:sp>
          <p:nvSpPr>
            <p:cNvPr id="162" name="CustomShape 13"/>
            <p:cNvSpPr/>
            <p:nvPr/>
          </p:nvSpPr>
          <p:spPr>
            <a:xfrm>
              <a:off x="3373200" y="1102680"/>
              <a:ext cx="639000" cy="639000"/>
            </a:xfrm>
            <a:prstGeom prst="ellipse">
              <a:avLst/>
            </a:prstGeom>
            <a:solidFill>
              <a:srgbClr val="1b436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4"/>
            <p:cNvSpPr/>
            <p:nvPr/>
          </p:nvSpPr>
          <p:spPr>
            <a:xfrm>
              <a:off x="3499920" y="1282320"/>
              <a:ext cx="3852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Calibri"/>
                  <a:ea typeface="微软雅黑"/>
                </a:rPr>
                <a:t>OS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64" name="Group 15"/>
          <p:cNvGrpSpPr/>
          <p:nvPr/>
        </p:nvGrpSpPr>
        <p:grpSpPr>
          <a:xfrm>
            <a:off x="5050800" y="1102680"/>
            <a:ext cx="639000" cy="639000"/>
            <a:chOff x="5050800" y="1102680"/>
            <a:chExt cx="639000" cy="639000"/>
          </a:xfrm>
        </p:grpSpPr>
        <p:sp>
          <p:nvSpPr>
            <p:cNvPr id="165" name="CustomShape 16"/>
            <p:cNvSpPr/>
            <p:nvPr/>
          </p:nvSpPr>
          <p:spPr>
            <a:xfrm>
              <a:off x="5050800" y="1102680"/>
              <a:ext cx="639000" cy="639000"/>
            </a:xfrm>
            <a:prstGeom prst="ellipse">
              <a:avLst/>
            </a:prstGeom>
            <a:solidFill>
              <a:srgbClr val="1b436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7"/>
            <p:cNvSpPr/>
            <p:nvPr/>
          </p:nvSpPr>
          <p:spPr>
            <a:xfrm>
              <a:off x="5156280" y="1282320"/>
              <a:ext cx="428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Calibri"/>
                  <a:ea typeface="微软雅黑"/>
                </a:rPr>
                <a:t>IDE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67" name="Group 18"/>
          <p:cNvGrpSpPr/>
          <p:nvPr/>
        </p:nvGrpSpPr>
        <p:grpSpPr>
          <a:xfrm>
            <a:off x="5402520" y="2491920"/>
            <a:ext cx="716040" cy="639000"/>
            <a:chOff x="5402520" y="2491920"/>
            <a:chExt cx="716040" cy="639000"/>
          </a:xfrm>
        </p:grpSpPr>
        <p:sp>
          <p:nvSpPr>
            <p:cNvPr id="168" name="CustomShape 19"/>
            <p:cNvSpPr/>
            <p:nvPr/>
          </p:nvSpPr>
          <p:spPr>
            <a:xfrm>
              <a:off x="5441040" y="2491920"/>
              <a:ext cx="639000" cy="639000"/>
            </a:xfrm>
            <a:prstGeom prst="ellipse">
              <a:avLst/>
            </a:prstGeom>
            <a:solidFill>
              <a:srgbClr val="1b436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20"/>
            <p:cNvSpPr/>
            <p:nvPr/>
          </p:nvSpPr>
          <p:spPr>
            <a:xfrm>
              <a:off x="5402520" y="2671920"/>
              <a:ext cx="7160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Calibri"/>
                  <a:ea typeface="微软雅黑"/>
                </a:rPr>
                <a:t>编辑器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70" name="Group 21"/>
          <p:cNvGrpSpPr/>
          <p:nvPr/>
        </p:nvGrpSpPr>
        <p:grpSpPr>
          <a:xfrm>
            <a:off x="2868120" y="2491920"/>
            <a:ext cx="894240" cy="639000"/>
            <a:chOff x="2868120" y="2491920"/>
            <a:chExt cx="894240" cy="639000"/>
          </a:xfrm>
        </p:grpSpPr>
        <p:sp>
          <p:nvSpPr>
            <p:cNvPr id="171" name="CustomShape 22"/>
            <p:cNvSpPr/>
            <p:nvPr/>
          </p:nvSpPr>
          <p:spPr>
            <a:xfrm>
              <a:off x="2926800" y="2491920"/>
              <a:ext cx="776880" cy="639000"/>
            </a:xfrm>
            <a:prstGeom prst="ellipse">
              <a:avLst/>
            </a:prstGeom>
            <a:solidFill>
              <a:srgbClr val="1b436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3"/>
            <p:cNvSpPr/>
            <p:nvPr/>
          </p:nvSpPr>
          <p:spPr>
            <a:xfrm>
              <a:off x="2868120" y="2671920"/>
              <a:ext cx="8942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Calibri"/>
                  <a:ea typeface="微软雅黑"/>
                </a:rPr>
                <a:t>远端仓库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73" name="Group 24"/>
          <p:cNvGrpSpPr/>
          <p:nvPr/>
        </p:nvGrpSpPr>
        <p:grpSpPr>
          <a:xfrm>
            <a:off x="4116960" y="3311280"/>
            <a:ext cx="894240" cy="639000"/>
            <a:chOff x="4116960" y="3311280"/>
            <a:chExt cx="894240" cy="639000"/>
          </a:xfrm>
        </p:grpSpPr>
        <p:sp>
          <p:nvSpPr>
            <p:cNvPr id="174" name="CustomShape 25"/>
            <p:cNvSpPr/>
            <p:nvPr/>
          </p:nvSpPr>
          <p:spPr>
            <a:xfrm>
              <a:off x="4194720" y="3311280"/>
              <a:ext cx="739440" cy="639000"/>
            </a:xfrm>
            <a:prstGeom prst="ellipse">
              <a:avLst/>
            </a:prstGeom>
            <a:solidFill>
              <a:srgbClr val="1b436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6"/>
            <p:cNvSpPr/>
            <p:nvPr/>
          </p:nvSpPr>
          <p:spPr>
            <a:xfrm>
              <a:off x="4116960" y="3490920"/>
              <a:ext cx="8942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ff"/>
                  </a:solidFill>
                  <a:latin typeface="Calibri"/>
                  <a:ea typeface="微软雅黑"/>
                </a:rPr>
                <a:t>版本控制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76" name="CustomShape 27"/>
          <p:cNvSpPr/>
          <p:nvPr/>
        </p:nvSpPr>
        <p:spPr>
          <a:xfrm>
            <a:off x="4042080" y="2088360"/>
            <a:ext cx="984240" cy="674640"/>
          </a:xfrm>
          <a:custGeom>
            <a:avLst/>
            <a:gdLst/>
            <a:ahLst/>
            <a:rect l="l" t="t" r="r" b="b"/>
            <a:pathLst>
              <a:path w="1537" h="1052">
                <a:moveTo>
                  <a:pt x="333" y="642"/>
                </a:moveTo>
                <a:cubicBezTo>
                  <a:pt x="379" y="783"/>
                  <a:pt x="443" y="906"/>
                  <a:pt x="473" y="1052"/>
                </a:cubicBezTo>
                <a:cubicBezTo>
                  <a:pt x="695" y="1016"/>
                  <a:pt x="933" y="1000"/>
                  <a:pt x="1151" y="1038"/>
                </a:cubicBezTo>
                <a:cubicBezTo>
                  <a:pt x="1211" y="832"/>
                  <a:pt x="1253" y="609"/>
                  <a:pt x="1321" y="409"/>
                </a:cubicBezTo>
                <a:cubicBezTo>
                  <a:pt x="1470" y="385"/>
                  <a:pt x="1537" y="157"/>
                  <a:pt x="1357" y="102"/>
                </a:cubicBezTo>
                <a:cubicBezTo>
                  <a:pt x="1200" y="54"/>
                  <a:pt x="1127" y="231"/>
                  <a:pt x="1185" y="298"/>
                </a:cubicBezTo>
                <a:cubicBezTo>
                  <a:pt x="1095" y="368"/>
                  <a:pt x="1048" y="498"/>
                  <a:pt x="952" y="522"/>
                </a:cubicBezTo>
                <a:cubicBezTo>
                  <a:pt x="911" y="455"/>
                  <a:pt x="807" y="335"/>
                  <a:pt x="778" y="259"/>
                </a:cubicBezTo>
                <a:cubicBezTo>
                  <a:pt x="857" y="190"/>
                  <a:pt x="836" y="0"/>
                  <a:pt x="662" y="52"/>
                </a:cubicBezTo>
                <a:cubicBezTo>
                  <a:pt x="490" y="104"/>
                  <a:pt x="565" y="260"/>
                  <a:pt x="638" y="284"/>
                </a:cubicBezTo>
                <a:cubicBezTo>
                  <a:pt x="610" y="368"/>
                  <a:pt x="617" y="440"/>
                  <a:pt x="582" y="498"/>
                </a:cubicBezTo>
                <a:cubicBezTo>
                  <a:pt x="498" y="452"/>
                  <a:pt x="372" y="339"/>
                  <a:pt x="289" y="291"/>
                </a:cubicBezTo>
                <a:cubicBezTo>
                  <a:pt x="416" y="68"/>
                  <a:pt x="49" y="72"/>
                  <a:pt x="18" y="285"/>
                </a:cubicBezTo>
                <a:cubicBezTo>
                  <a:pt x="0" y="415"/>
                  <a:pt x="113" y="319"/>
                  <a:pt x="188" y="403"/>
                </a:cubicBezTo>
                <a:cubicBezTo>
                  <a:pt x="244" y="464"/>
                  <a:pt x="333" y="642"/>
                  <a:pt x="333" y="642"/>
                </a:cubicBezTo>
                <a:close/>
              </a:path>
            </a:pathLst>
          </a:custGeom>
          <a:solidFill>
            <a:srgbClr val="1b436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28"/>
          <p:cNvSpPr/>
          <p:nvPr/>
        </p:nvSpPr>
        <p:spPr>
          <a:xfrm>
            <a:off x="774360" y="657360"/>
            <a:ext cx="480240" cy="360"/>
          </a:xfrm>
          <a:prstGeom prst="line">
            <a:avLst/>
          </a:prstGeom>
          <a:ln w="9360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u"/>
  </p:transition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650"/>
                            </p:stCondLst>
                            <p:childTnLst>
                              <p:par>
                                <p:cTn id="25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5"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950"/>
                            </p:stCondLst>
                            <p:childTnLst>
                              <p:par>
                                <p:cTn id="25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450"/>
                            </p:stCondLst>
                            <p:childTnLst>
                              <p:par>
                                <p:cTn id="26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950"/>
                            </p:stCondLst>
                            <p:childTnLst>
                              <p:par>
                                <p:cTn id="26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450"/>
                            </p:stCondLst>
                            <p:childTnLst>
                              <p:par>
                                <p:cTn id="27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950"/>
                            </p:stCondLst>
                            <p:childTnLst>
                              <p:par>
                                <p:cTn id="27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8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450"/>
                            </p:stCondLst>
                            <p:childTnLst>
                              <p:par>
                                <p:cTn id="28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950"/>
                            </p:stCondLst>
                            <p:childTnLst>
                              <p:par>
                                <p:cTn id="28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9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450"/>
                            </p:stCondLst>
                            <p:childTnLst>
                              <p:par>
                                <p:cTn id="29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950"/>
                            </p:stCondLst>
                            <p:childTnLst>
                              <p:par>
                                <p:cTn id="299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3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450"/>
                            </p:stCondLst>
                            <p:childTnLst>
                              <p:par>
                                <p:cTn id="30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950"/>
                            </p:stCondLst>
                            <p:childTnLst>
                              <p:par>
                                <p:cTn id="309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6450"/>
                            </p:stCondLst>
                            <p:childTnLst>
                              <p:par>
                                <p:cTn id="31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6950"/>
                            </p:stCondLst>
                            <p:childTnLst>
                              <p:par>
                                <p:cTn id="31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7450"/>
                            </p:stCondLst>
                            <p:childTnLst>
                              <p:par>
                                <p:cTn id="3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7950"/>
                            </p:stCondLst>
                            <p:childTnLst>
                              <p:par>
                                <p:cTn id="32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8450"/>
                            </p:stCondLst>
                            <p:childTnLst>
                              <p:par>
                                <p:cTn id="32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09560" y="309960"/>
            <a:ext cx="22615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1b4367"/>
                </a:solidFill>
                <a:latin typeface="微软雅黑"/>
                <a:ea typeface="微软雅黑"/>
              </a:rPr>
              <a:t>开发用到的相关技术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179" name="Group 2"/>
          <p:cNvGrpSpPr/>
          <p:nvPr/>
        </p:nvGrpSpPr>
        <p:grpSpPr>
          <a:xfrm>
            <a:off x="4318200" y="2347920"/>
            <a:ext cx="1298520" cy="783360"/>
            <a:chOff x="4318200" y="2347920"/>
            <a:chExt cx="1298520" cy="783360"/>
          </a:xfrm>
        </p:grpSpPr>
        <p:sp>
          <p:nvSpPr>
            <p:cNvPr id="180" name="CustomShape 3"/>
            <p:cNvSpPr/>
            <p:nvPr/>
          </p:nvSpPr>
          <p:spPr>
            <a:xfrm>
              <a:off x="4318200" y="2347920"/>
              <a:ext cx="1298520" cy="783360"/>
            </a:xfrm>
            <a:prstGeom prst="roundRect">
              <a:avLst>
                <a:gd name="adj" fmla="val 16667"/>
              </a:avLst>
            </a:prstGeom>
            <a:solidFill>
              <a:srgbClr val="1b4367"/>
            </a:solidFill>
            <a:ln w="9360">
              <a:solidFill>
                <a:schemeClr val="tx1">
                  <a:lumMod val="75000"/>
                  <a:lumOff val="2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481320" rIns="479160" tIns="239400" bIns="239400" anchor="ctr"/>
            <a:p>
              <a:pPr>
                <a:lnSpc>
                  <a:spcPct val="90000"/>
                </a:lnSpc>
                <a:spcAft>
                  <a:spcPts val="210"/>
                </a:spcAft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210"/>
                </a:spcAf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1" name="CustomShape 4"/>
            <p:cNvSpPr/>
            <p:nvPr/>
          </p:nvSpPr>
          <p:spPr>
            <a:xfrm>
              <a:off x="4894920" y="2609640"/>
              <a:ext cx="278280" cy="260280"/>
            </a:xfrm>
            <a:custGeom>
              <a:avLst/>
              <a:gdLst/>
              <a:ahLst/>
              <a:rect l="l" t="t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2" name="CustomShape 5"/>
          <p:cNvSpPr/>
          <p:nvPr/>
        </p:nvSpPr>
        <p:spPr>
          <a:xfrm>
            <a:off x="2202120" y="3013920"/>
            <a:ext cx="1130760" cy="28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Bootstrap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579960" y="3480480"/>
            <a:ext cx="373788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来自 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Twitter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，是目前很受欢迎的前端框架。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Bootstrap 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是基于 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HTML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CSS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JavaScript 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的，它简洁灵活，使得 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Web 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开发更加快捷。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Bootstrap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提供了优雅的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HTML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和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CSS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规范，它即是由动态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CSS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语言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Less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写成。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2562480" y="810000"/>
            <a:ext cx="666000" cy="28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Flask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414360" y="1094760"/>
            <a:ext cx="4637520" cy="12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Flask 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是一种具有平缓学习曲线和庞大社区支持的微框架，利用它可以构建大规模的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web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应用。学习上手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Flask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比较轻松，但要深入理解却并不容易。使用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MVVM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（模型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-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视图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-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视图模型）架构，拥有极强的可扩展性强，包括用户登录和注册、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NoSQL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查询、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RESTful API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Celery API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、一套后台管理界面，以及其他特性。使用 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Werkzeug 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作为 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WSGI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工具 包，使用 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Jinja2 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作为其模板渲染引擎。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7005600" y="3007080"/>
            <a:ext cx="800280" cy="28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jQuery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5248440" y="3427560"/>
            <a:ext cx="3651480" cy="14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jQuery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是一个快速、简洁的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JavaScript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框架，是继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Prototype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之后又一个优秀的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JavaScript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代码库（</a:t>
            </a:r>
            <a:r>
              <a:rPr b="0" i="1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或</a:t>
            </a:r>
            <a:r>
              <a:rPr b="0" i="1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JavaScript</a:t>
            </a:r>
            <a:r>
              <a:rPr b="0" i="1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框架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）。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jQuery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设计的宗旨是“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write Less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Do More”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，即倡导写更少的代码，做更多的事情。它封装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JavaScript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常用的功能代码，提供一种简便的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JavaScript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设计模式，优化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HTML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文档操作、事件处理、动画设计和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Ajax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交互。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6759000" y="810000"/>
            <a:ext cx="1095840" cy="28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1b4367"/>
                </a:solidFill>
                <a:latin typeface="微软雅黑"/>
                <a:ea typeface="微软雅黑"/>
              </a:rPr>
              <a:t>MongoDB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5248440" y="1094760"/>
            <a:ext cx="36514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MongoDB</a:t>
            </a:r>
            <a:r>
              <a:rPr b="0" lang="en-US" sz="1000" spc="-1" strike="noStrike" baseline="3000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是一个基于分布式文件存储的数据库。由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C++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语言编写。旨在为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WEB</a:t>
            </a:r>
            <a:r>
              <a:rPr b="0" lang="en-US" sz="1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应用提供可扩展的高性能数据存储解决方案。是一个介于关系数据库和非关系数据库之间的产品，是非关系数据库当中功能最丰富，最像关系数据库的。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0" name="Line 13"/>
          <p:cNvSpPr/>
          <p:nvPr/>
        </p:nvSpPr>
        <p:spPr>
          <a:xfrm>
            <a:off x="774360" y="657360"/>
            <a:ext cx="480240" cy="360"/>
          </a:xfrm>
          <a:prstGeom prst="line">
            <a:avLst/>
          </a:prstGeom>
          <a:ln w="9360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1600"/>
    </mc:Choice>
    <mc:Fallback>
      <p:transition spd="slow"/>
    </mc:Fallback>
  </mc:AlternateContent>
  <p:timing>
    <p:tnLst>
      <p:par>
        <p:cTn id="332" dur="indefinite" restart="never" nodeType="tmRoot">
          <p:childTnLst>
            <p:seq>
              <p:cTn id="333" dur="indefinite" nodeType="mainSeq">
                <p:childTnLst>
                  <p:par>
                    <p:cTn id="334" fill="hold">
                      <p:stCondLst>
                        <p:cond delay="0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900"/>
                            </p:stCondLst>
                            <p:childTnLst>
                              <p:par>
                                <p:cTn id="34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6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200"/>
                            </p:stCondLst>
                            <p:childTnLst>
                              <p:par>
                                <p:cTn id="34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700"/>
                            </p:stCondLst>
                            <p:childTnLst>
                              <p:par>
                                <p:cTn id="35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200"/>
                            </p:stCondLst>
                            <p:childTnLst>
                              <p:par>
                                <p:cTn id="35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700"/>
                            </p:stCondLst>
                            <p:childTnLst>
                              <p:par>
                                <p:cTn id="363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200"/>
                            </p:stCondLst>
                            <p:childTnLst>
                              <p:par>
                                <p:cTn id="368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700"/>
                            </p:stCondLst>
                            <p:childTnLst>
                              <p:par>
                                <p:cTn id="37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4200"/>
                            </p:stCondLst>
                            <p:childTnLst>
                              <p:par>
                                <p:cTn id="37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4700"/>
                            </p:stCondLst>
                            <p:childTnLst>
                              <p:par>
                                <p:cTn id="383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200"/>
                            </p:stCondLst>
                            <p:childTnLst>
                              <p:par>
                                <p:cTn id="388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17560" y="3200760"/>
            <a:ext cx="2261520" cy="281160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普通用户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09560" y="309960"/>
            <a:ext cx="2261520" cy="3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1b4367"/>
                </a:solidFill>
                <a:latin typeface="微软雅黑"/>
                <a:ea typeface="微软雅黑"/>
              </a:rPr>
              <a:t>三大角色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17560" y="1198800"/>
            <a:ext cx="2261520" cy="1912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774360" y="3615840"/>
            <a:ext cx="230472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一般为患者，拥有预约指定医生就诊、保险购买、药品购买、积分物品兑换、密码修改、就诊记录、药品或保险或积分订单记录查看、查看公告等权限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3597840" y="3194640"/>
            <a:ext cx="2187720" cy="281160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医生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3597840" y="1187640"/>
            <a:ext cx="2187720" cy="1912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3480840" y="3507480"/>
            <a:ext cx="2304720" cy="10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医生或者医疗管理人员，能够对患者对自己的就诊预约做出诊断并记录诊断结果，评定就诊患者是否需要住院、添加住院记录、添加公告信息、查看待就诊列表及以就诊记录等权限。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6158880" y="3194640"/>
            <a:ext cx="2247120" cy="281160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微软雅黑"/>
                <a:ea typeface="微软雅黑"/>
              </a:rPr>
              <a:t>管理员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CustomShape 9"/>
          <p:cNvSpPr/>
          <p:nvPr/>
        </p:nvSpPr>
        <p:spPr>
          <a:xfrm>
            <a:off x="6158880" y="1198800"/>
            <a:ext cx="2247120" cy="1873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0"/>
          <p:cNvSpPr/>
          <p:nvPr/>
        </p:nvSpPr>
        <p:spPr>
          <a:xfrm>
            <a:off x="6158880" y="3615840"/>
            <a:ext cx="224712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ts val="15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微软雅黑"/>
                <a:ea typeface="微软雅黑"/>
              </a:rPr>
              <a:t>默认只有一个管理员，拥有对所有数据进行增删查改的权限。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1" name="Line 11"/>
          <p:cNvSpPr/>
          <p:nvPr/>
        </p:nvSpPr>
        <p:spPr>
          <a:xfrm>
            <a:off x="774360" y="657360"/>
            <a:ext cx="480240" cy="360"/>
          </a:xfrm>
          <a:prstGeom prst="line">
            <a:avLst/>
          </a:prstGeom>
          <a:ln w="9360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1200"/>
    </mc:Choice>
    <mc:Fallback>
      <p:transition spd="slow"/>
    </mc:Fallback>
  </mc:AlternateContent>
  <p:timing>
    <p:tnLst>
      <p:par>
        <p:cTn id="392" dur="indefinite" restart="never" nodeType="tmRoot">
          <p:childTnLst>
            <p:seq>
              <p:cTn id="393" dur="indefinite" nodeType="mainSeq">
                <p:childTnLst>
                  <p:par>
                    <p:cTn id="394" fill="hold">
                      <p:stCondLst>
                        <p:cond delay="0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650"/>
                            </p:stCondLst>
                            <p:childTnLst>
                              <p:par>
                                <p:cTn id="40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06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950"/>
                            </p:stCondLst>
                            <p:childTnLst>
                              <p:par>
                                <p:cTn id="408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450"/>
                            </p:stCondLst>
                            <p:childTnLst>
                              <p:par>
                                <p:cTn id="41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950"/>
                            </p:stCondLst>
                            <p:childTnLst>
                              <p:par>
                                <p:cTn id="416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8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4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2450"/>
                            </p:stCondLst>
                            <p:childTnLst>
                              <p:par>
                                <p:cTn id="42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2950"/>
                            </p:stCondLst>
                            <p:childTnLst>
                              <p:par>
                                <p:cTn id="42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450"/>
                            </p:stCondLst>
                            <p:childTnLst>
                              <p:par>
                                <p:cTn id="429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1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4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3950"/>
                            </p:stCondLst>
                            <p:childTnLst>
                              <p:par>
                                <p:cTn id="434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4450"/>
                            </p:stCondLst>
                            <p:childTnLst>
                              <p:par>
                                <p:cTn id="43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4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4950"/>
                            </p:stCondLst>
                            <p:childTnLst>
                              <p:par>
                                <p:cTn id="442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4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44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</TotalTime>
  <Application>LibreOffice/6.1.0.3$Linux_X86_64 LibreOffice_project/10$Build-3</Application>
  <Words>1029</Words>
  <Paragraphs>107</Paragraphs>
  <Company>第一PPT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2016-05-20T12:59:00Z</dcterms:created>
  <dc:creator>第一PPT</dc:creator>
  <dc:description>www.1ppt.com</dc:description>
  <cp:keywords>www.1ppt.com</cp:keywords>
  <dc:language>zh-CN</dc:language>
  <cp:lastModifiedBy/>
  <dcterms:modified xsi:type="dcterms:W3CDTF">2018-08-29T10:13:23Z</dcterms:modified>
  <cp:revision>101</cp:revision>
  <dc:subject/>
  <dc:title>毕业答辩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第一PPT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2052-10.1.0.5745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16</vt:i4>
  </property>
  <property fmtid="{D5CDD505-2E9C-101B-9397-08002B2CF9AE}" pid="10" name="PresentationFormat">
    <vt:lpwstr>全屏显示(16:9)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16</vt:i4>
  </property>
  <property fmtid="{D5CDD505-2E9C-101B-9397-08002B2CF9AE}" pid="14" name="contentStatus">
    <vt:lpwstr>ytfcells</vt:lpwstr>
  </property>
</Properties>
</file>