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5BCFE-99F0-4C34-8706-48B8469CB72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A86CFE-1996-406F-83D8-DED2F8A2E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Comprender</a:t>
          </a:r>
          <a:r>
            <a:rPr lang="en-US"/>
            <a:t> </a:t>
          </a:r>
          <a:r>
            <a:rPr lang="en-US" err="1"/>
            <a:t>cómo</a:t>
          </a:r>
          <a:r>
            <a:rPr lang="en-US"/>
            <a:t> </a:t>
          </a:r>
          <a:r>
            <a:rPr lang="en-US" err="1"/>
            <a:t>factores</a:t>
          </a:r>
          <a:r>
            <a:rPr lang="en-US"/>
            <a:t> </a:t>
          </a:r>
          <a:r>
            <a:rPr lang="en-US" err="1"/>
            <a:t>como</a:t>
          </a:r>
          <a:r>
            <a:rPr lang="en-US"/>
            <a:t> la </a:t>
          </a:r>
          <a:r>
            <a:rPr lang="en-US" err="1"/>
            <a:t>frecuencia</a:t>
          </a:r>
          <a:r>
            <a:rPr lang="en-US"/>
            <a:t> de </a:t>
          </a:r>
          <a:r>
            <a:rPr lang="en-US" err="1"/>
            <a:t>visitas</a:t>
          </a:r>
          <a:r>
            <a:rPr lang="en-US"/>
            <a:t>, </a:t>
          </a:r>
          <a:r>
            <a:rPr lang="en-US" err="1"/>
            <a:t>calidad</a:t>
          </a:r>
          <a:r>
            <a:rPr lang="en-US"/>
            <a:t> del </a:t>
          </a:r>
          <a:r>
            <a:rPr lang="en-US" err="1"/>
            <a:t>servicio</a:t>
          </a:r>
          <a:r>
            <a:rPr lang="en-US"/>
            <a:t> y </a:t>
          </a:r>
          <a:r>
            <a:rPr lang="en-US" err="1"/>
            <a:t>percepción</a:t>
          </a:r>
          <a:r>
            <a:rPr lang="en-US"/>
            <a:t> del </a:t>
          </a:r>
          <a:r>
            <a:rPr lang="en-US" err="1"/>
            <a:t>precio</a:t>
          </a:r>
          <a:r>
            <a:rPr lang="en-US"/>
            <a:t> </a:t>
          </a:r>
          <a:r>
            <a:rPr lang="en-US" err="1"/>
            <a:t>influyen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la </a:t>
          </a:r>
          <a:r>
            <a:rPr lang="en-US" err="1"/>
            <a:t>satisfacción</a:t>
          </a:r>
          <a:r>
            <a:rPr lang="en-US"/>
            <a:t> y </a:t>
          </a:r>
          <a:r>
            <a:rPr lang="en-US" err="1"/>
            <a:t>lealtad</a:t>
          </a:r>
          <a:r>
            <a:rPr lang="en-US"/>
            <a:t> de </a:t>
          </a:r>
          <a:r>
            <a:rPr lang="en-US" err="1"/>
            <a:t>los</a:t>
          </a:r>
          <a:r>
            <a:rPr lang="en-US"/>
            <a:t> </a:t>
          </a:r>
          <a:r>
            <a:rPr lang="en-US" err="1"/>
            <a:t>clientes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Starbucks.</a:t>
          </a:r>
        </a:p>
      </dgm:t>
    </dgm:pt>
    <dgm:pt modelId="{0CCC0D16-3D76-4B34-AEFA-AB20CE91D6D0}" type="parTrans" cxnId="{34BCCAB2-F0F2-4DB4-96BD-8B86A4A32851}">
      <dgm:prSet/>
      <dgm:spPr/>
      <dgm:t>
        <a:bodyPr/>
        <a:lstStyle/>
        <a:p>
          <a:endParaRPr lang="en-US"/>
        </a:p>
      </dgm:t>
    </dgm:pt>
    <dgm:pt modelId="{A3863001-91BA-4C0F-AA28-E3D5A8618806}" type="sibTrans" cxnId="{34BCCAB2-F0F2-4DB4-96BD-8B86A4A32851}">
      <dgm:prSet/>
      <dgm:spPr/>
      <dgm:t>
        <a:bodyPr/>
        <a:lstStyle/>
        <a:p>
          <a:endParaRPr lang="en-US"/>
        </a:p>
      </dgm:t>
    </dgm:pt>
    <dgm:pt modelId="{F52A2BE9-D50F-4209-9B75-D6280A8B47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Equipos de marketing, operaciones y dirección de Starbucks interesados en adaptar sus estrategias a las expectativas de sus clientes y mejorar la experiencia en tienda.</a:t>
          </a:r>
        </a:p>
      </dgm:t>
    </dgm:pt>
    <dgm:pt modelId="{00938A05-C668-4A54-A611-7905B39C7B95}" type="parTrans" cxnId="{F506476E-84F7-4737-8838-E30B1B05BD8D}">
      <dgm:prSet/>
      <dgm:spPr/>
      <dgm:t>
        <a:bodyPr/>
        <a:lstStyle/>
        <a:p>
          <a:endParaRPr lang="en-US"/>
        </a:p>
      </dgm:t>
    </dgm:pt>
    <dgm:pt modelId="{6B707D21-A7EB-4ECE-A593-A0029A6F0A3E}" type="sibTrans" cxnId="{F506476E-84F7-4737-8838-E30B1B05BD8D}">
      <dgm:prSet/>
      <dgm:spPr/>
      <dgm:t>
        <a:bodyPr/>
        <a:lstStyle/>
        <a:p>
          <a:endParaRPr lang="en-US"/>
        </a:p>
      </dgm:t>
    </dgm:pt>
    <dgm:pt modelId="{74D9C68A-9A90-42F3-9B5F-333B3204E64F}" type="pres">
      <dgm:prSet presAssocID="{C345BCFE-99F0-4C34-8706-48B8469CB725}" presName="root" presStyleCnt="0">
        <dgm:presLayoutVars>
          <dgm:dir/>
          <dgm:resizeHandles val="exact"/>
        </dgm:presLayoutVars>
      </dgm:prSet>
      <dgm:spPr/>
    </dgm:pt>
    <dgm:pt modelId="{EA6B53C8-F051-481E-B46E-A5F7DB1657F2}" type="pres">
      <dgm:prSet presAssocID="{6CA86CFE-1996-406F-83D8-DED2F8A2E23F}" presName="compNode" presStyleCnt="0"/>
      <dgm:spPr/>
    </dgm:pt>
    <dgm:pt modelId="{207668F7-17A2-4919-BCA9-57F837FCBC9A}" type="pres">
      <dgm:prSet presAssocID="{6CA86CFE-1996-406F-83D8-DED2F8A2E23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5C132A4-8227-4713-86AC-D55EC8B88CC1}" type="pres">
      <dgm:prSet presAssocID="{6CA86CFE-1996-406F-83D8-DED2F8A2E2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D6C1553-45D8-4169-B0F7-9AA20E1B249F}" type="pres">
      <dgm:prSet presAssocID="{6CA86CFE-1996-406F-83D8-DED2F8A2E23F}" presName="spaceRect" presStyleCnt="0"/>
      <dgm:spPr/>
    </dgm:pt>
    <dgm:pt modelId="{BEAC131C-917A-461F-ADA1-42A31FB8126F}" type="pres">
      <dgm:prSet presAssocID="{6CA86CFE-1996-406F-83D8-DED2F8A2E23F}" presName="textRect" presStyleLbl="revTx" presStyleIdx="0" presStyleCnt="2">
        <dgm:presLayoutVars>
          <dgm:chMax val="1"/>
          <dgm:chPref val="1"/>
        </dgm:presLayoutVars>
      </dgm:prSet>
      <dgm:spPr/>
    </dgm:pt>
    <dgm:pt modelId="{1A04AB2A-ABC2-440C-8D4F-F6A6A3659E3B}" type="pres">
      <dgm:prSet presAssocID="{A3863001-91BA-4C0F-AA28-E3D5A8618806}" presName="sibTrans" presStyleCnt="0"/>
      <dgm:spPr/>
    </dgm:pt>
    <dgm:pt modelId="{FFCE52DE-0C16-4A04-B55E-93E71AA77ABF}" type="pres">
      <dgm:prSet presAssocID="{F52A2BE9-D50F-4209-9B75-D6280A8B4799}" presName="compNode" presStyleCnt="0"/>
      <dgm:spPr/>
    </dgm:pt>
    <dgm:pt modelId="{8FF38A89-61CE-49AF-85D1-E35759E96000}" type="pres">
      <dgm:prSet presAssocID="{F52A2BE9-D50F-4209-9B75-D6280A8B479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9E1B979-1B21-4462-8D2E-D57E34B0B395}" type="pres">
      <dgm:prSet presAssocID="{F52A2BE9-D50F-4209-9B75-D6280A8B47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F98A431-1F00-48FC-9EBC-E42EAF0270B1}" type="pres">
      <dgm:prSet presAssocID="{F52A2BE9-D50F-4209-9B75-D6280A8B4799}" presName="spaceRect" presStyleCnt="0"/>
      <dgm:spPr/>
    </dgm:pt>
    <dgm:pt modelId="{03933B6B-8A13-4D3A-A14D-0C8EAF473A9B}" type="pres">
      <dgm:prSet presAssocID="{F52A2BE9-D50F-4209-9B75-D6280A8B479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1C7830-BB95-45A8-8DF6-BAE99A79F27F}" type="presOf" srcId="{F52A2BE9-D50F-4209-9B75-D6280A8B4799}" destId="{03933B6B-8A13-4D3A-A14D-0C8EAF473A9B}" srcOrd="0" destOrd="0" presId="urn:microsoft.com/office/officeart/2018/5/layout/IconLeafLabelList"/>
    <dgm:cxn modelId="{E623C536-CC7D-4CAE-B56B-DF6693100A55}" type="presOf" srcId="{C345BCFE-99F0-4C34-8706-48B8469CB725}" destId="{74D9C68A-9A90-42F3-9B5F-333B3204E64F}" srcOrd="0" destOrd="0" presId="urn:microsoft.com/office/officeart/2018/5/layout/IconLeafLabelList"/>
    <dgm:cxn modelId="{F506476E-84F7-4737-8838-E30B1B05BD8D}" srcId="{C345BCFE-99F0-4C34-8706-48B8469CB725}" destId="{F52A2BE9-D50F-4209-9B75-D6280A8B4799}" srcOrd="1" destOrd="0" parTransId="{00938A05-C668-4A54-A611-7905B39C7B95}" sibTransId="{6B707D21-A7EB-4ECE-A593-A0029A6F0A3E}"/>
    <dgm:cxn modelId="{34BCCAB2-F0F2-4DB4-96BD-8B86A4A32851}" srcId="{C345BCFE-99F0-4C34-8706-48B8469CB725}" destId="{6CA86CFE-1996-406F-83D8-DED2F8A2E23F}" srcOrd="0" destOrd="0" parTransId="{0CCC0D16-3D76-4B34-AEFA-AB20CE91D6D0}" sibTransId="{A3863001-91BA-4C0F-AA28-E3D5A8618806}"/>
    <dgm:cxn modelId="{7111FBEB-F794-41ED-B085-087F572A9E8B}" type="presOf" srcId="{6CA86CFE-1996-406F-83D8-DED2F8A2E23F}" destId="{BEAC131C-917A-461F-ADA1-42A31FB8126F}" srcOrd="0" destOrd="0" presId="urn:microsoft.com/office/officeart/2018/5/layout/IconLeafLabelList"/>
    <dgm:cxn modelId="{2895258F-2AEC-4E03-8AFB-1C1847DAED89}" type="presParOf" srcId="{74D9C68A-9A90-42F3-9B5F-333B3204E64F}" destId="{EA6B53C8-F051-481E-B46E-A5F7DB1657F2}" srcOrd="0" destOrd="0" presId="urn:microsoft.com/office/officeart/2018/5/layout/IconLeafLabelList"/>
    <dgm:cxn modelId="{86F050BD-2A0C-4CE6-B6DF-A56747ECD201}" type="presParOf" srcId="{EA6B53C8-F051-481E-B46E-A5F7DB1657F2}" destId="{207668F7-17A2-4919-BCA9-57F837FCBC9A}" srcOrd="0" destOrd="0" presId="urn:microsoft.com/office/officeart/2018/5/layout/IconLeafLabelList"/>
    <dgm:cxn modelId="{BA7AE009-FED7-4888-A00D-8F18FF793BA0}" type="presParOf" srcId="{EA6B53C8-F051-481E-B46E-A5F7DB1657F2}" destId="{35C132A4-8227-4713-86AC-D55EC8B88CC1}" srcOrd="1" destOrd="0" presId="urn:microsoft.com/office/officeart/2018/5/layout/IconLeafLabelList"/>
    <dgm:cxn modelId="{70A21130-D9A1-4104-9370-FC161AE55657}" type="presParOf" srcId="{EA6B53C8-F051-481E-B46E-A5F7DB1657F2}" destId="{1D6C1553-45D8-4169-B0F7-9AA20E1B249F}" srcOrd="2" destOrd="0" presId="urn:microsoft.com/office/officeart/2018/5/layout/IconLeafLabelList"/>
    <dgm:cxn modelId="{FC9804FE-ED43-4CC1-9867-51EC9D56ED4A}" type="presParOf" srcId="{EA6B53C8-F051-481E-B46E-A5F7DB1657F2}" destId="{BEAC131C-917A-461F-ADA1-42A31FB8126F}" srcOrd="3" destOrd="0" presId="urn:microsoft.com/office/officeart/2018/5/layout/IconLeafLabelList"/>
    <dgm:cxn modelId="{0D4CB2CA-31B7-4FD4-9D88-21D6C101D0BB}" type="presParOf" srcId="{74D9C68A-9A90-42F3-9B5F-333B3204E64F}" destId="{1A04AB2A-ABC2-440C-8D4F-F6A6A3659E3B}" srcOrd="1" destOrd="0" presId="urn:microsoft.com/office/officeart/2018/5/layout/IconLeafLabelList"/>
    <dgm:cxn modelId="{40AC27E1-B8DE-4278-9483-247B5EFB168B}" type="presParOf" srcId="{74D9C68A-9A90-42F3-9B5F-333B3204E64F}" destId="{FFCE52DE-0C16-4A04-B55E-93E71AA77ABF}" srcOrd="2" destOrd="0" presId="urn:microsoft.com/office/officeart/2018/5/layout/IconLeafLabelList"/>
    <dgm:cxn modelId="{2631DA3B-3ADA-4DA5-917C-2EF9E99CEBDF}" type="presParOf" srcId="{FFCE52DE-0C16-4A04-B55E-93E71AA77ABF}" destId="{8FF38A89-61CE-49AF-85D1-E35759E96000}" srcOrd="0" destOrd="0" presId="urn:microsoft.com/office/officeart/2018/5/layout/IconLeafLabelList"/>
    <dgm:cxn modelId="{C5E102AF-0E19-40A6-8275-703F769DEB33}" type="presParOf" srcId="{FFCE52DE-0C16-4A04-B55E-93E71AA77ABF}" destId="{B9E1B979-1B21-4462-8D2E-D57E34B0B395}" srcOrd="1" destOrd="0" presId="urn:microsoft.com/office/officeart/2018/5/layout/IconLeafLabelList"/>
    <dgm:cxn modelId="{2D28613C-9C95-40E1-8804-E2D99F1B2012}" type="presParOf" srcId="{FFCE52DE-0C16-4A04-B55E-93E71AA77ABF}" destId="{9F98A431-1F00-48FC-9EBC-E42EAF0270B1}" srcOrd="2" destOrd="0" presId="urn:microsoft.com/office/officeart/2018/5/layout/IconLeafLabelList"/>
    <dgm:cxn modelId="{353508F0-B776-4C61-A26A-C1485D77F0B3}" type="presParOf" srcId="{FFCE52DE-0C16-4A04-B55E-93E71AA77ABF}" destId="{03933B6B-8A13-4D3A-A14D-0C8EAF473A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68F7-17A2-4919-BCA9-57F837FCBC9A}">
      <dsp:nvSpPr>
        <dsp:cNvPr id="0" name=""/>
        <dsp:cNvSpPr/>
      </dsp:nvSpPr>
      <dsp:spPr>
        <a:xfrm>
          <a:off x="840468" y="1974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132A4-8227-4713-86AC-D55EC8B88CC1}">
      <dsp:nvSpPr>
        <dsp:cNvPr id="0" name=""/>
        <dsp:cNvSpPr/>
      </dsp:nvSpPr>
      <dsp:spPr>
        <a:xfrm>
          <a:off x="1242656" y="421934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C131C-917A-461F-ADA1-42A31FB8126F}">
      <dsp:nvSpPr>
        <dsp:cNvPr id="0" name=""/>
        <dsp:cNvSpPr/>
      </dsp:nvSpPr>
      <dsp:spPr>
        <a:xfrm>
          <a:off x="237187" y="2494747"/>
          <a:ext cx="309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err="1"/>
            <a:t>Comprender</a:t>
          </a:r>
          <a:r>
            <a:rPr lang="en-US" sz="1100" kern="1200"/>
            <a:t> </a:t>
          </a:r>
          <a:r>
            <a:rPr lang="en-US" sz="1100" kern="1200" err="1"/>
            <a:t>cómo</a:t>
          </a:r>
          <a:r>
            <a:rPr lang="en-US" sz="1100" kern="1200"/>
            <a:t> </a:t>
          </a:r>
          <a:r>
            <a:rPr lang="en-US" sz="1100" kern="1200" err="1"/>
            <a:t>factores</a:t>
          </a:r>
          <a:r>
            <a:rPr lang="en-US" sz="1100" kern="1200"/>
            <a:t> </a:t>
          </a:r>
          <a:r>
            <a:rPr lang="en-US" sz="1100" kern="1200" err="1"/>
            <a:t>como</a:t>
          </a:r>
          <a:r>
            <a:rPr lang="en-US" sz="1100" kern="1200"/>
            <a:t> la </a:t>
          </a:r>
          <a:r>
            <a:rPr lang="en-US" sz="1100" kern="1200" err="1"/>
            <a:t>frecuencia</a:t>
          </a:r>
          <a:r>
            <a:rPr lang="en-US" sz="1100" kern="1200"/>
            <a:t> de </a:t>
          </a:r>
          <a:r>
            <a:rPr lang="en-US" sz="1100" kern="1200" err="1"/>
            <a:t>visitas</a:t>
          </a:r>
          <a:r>
            <a:rPr lang="en-US" sz="1100" kern="1200"/>
            <a:t>, </a:t>
          </a:r>
          <a:r>
            <a:rPr lang="en-US" sz="1100" kern="1200" err="1"/>
            <a:t>calidad</a:t>
          </a:r>
          <a:r>
            <a:rPr lang="en-US" sz="1100" kern="1200"/>
            <a:t> del </a:t>
          </a:r>
          <a:r>
            <a:rPr lang="en-US" sz="1100" kern="1200" err="1"/>
            <a:t>servicio</a:t>
          </a:r>
          <a:r>
            <a:rPr lang="en-US" sz="1100" kern="1200"/>
            <a:t> y </a:t>
          </a:r>
          <a:r>
            <a:rPr lang="en-US" sz="1100" kern="1200" err="1"/>
            <a:t>percepción</a:t>
          </a:r>
          <a:r>
            <a:rPr lang="en-US" sz="1100" kern="1200"/>
            <a:t> del </a:t>
          </a:r>
          <a:r>
            <a:rPr lang="en-US" sz="1100" kern="1200" err="1"/>
            <a:t>precio</a:t>
          </a:r>
          <a:r>
            <a:rPr lang="en-US" sz="1100" kern="1200"/>
            <a:t> </a:t>
          </a:r>
          <a:r>
            <a:rPr lang="en-US" sz="1100" kern="1200" err="1"/>
            <a:t>influyen</a:t>
          </a:r>
          <a:r>
            <a:rPr lang="en-US" sz="1100" kern="1200"/>
            <a:t> </a:t>
          </a:r>
          <a:r>
            <a:rPr lang="en-US" sz="1100" kern="1200" err="1"/>
            <a:t>en</a:t>
          </a:r>
          <a:r>
            <a:rPr lang="en-US" sz="1100" kern="1200"/>
            <a:t> la </a:t>
          </a:r>
          <a:r>
            <a:rPr lang="en-US" sz="1100" kern="1200" err="1"/>
            <a:t>satisfacción</a:t>
          </a:r>
          <a:r>
            <a:rPr lang="en-US" sz="1100" kern="1200"/>
            <a:t> y </a:t>
          </a:r>
          <a:r>
            <a:rPr lang="en-US" sz="1100" kern="1200" err="1"/>
            <a:t>lealtad</a:t>
          </a:r>
          <a:r>
            <a:rPr lang="en-US" sz="1100" kern="1200"/>
            <a:t> de </a:t>
          </a:r>
          <a:r>
            <a:rPr lang="en-US" sz="1100" kern="1200" err="1"/>
            <a:t>los</a:t>
          </a:r>
          <a:r>
            <a:rPr lang="en-US" sz="1100" kern="1200"/>
            <a:t> </a:t>
          </a:r>
          <a:r>
            <a:rPr lang="en-US" sz="1100" kern="1200" err="1"/>
            <a:t>clientes</a:t>
          </a:r>
          <a:r>
            <a:rPr lang="en-US" sz="1100" kern="1200"/>
            <a:t> </a:t>
          </a:r>
          <a:r>
            <a:rPr lang="en-US" sz="1100" kern="1200" err="1"/>
            <a:t>en</a:t>
          </a:r>
          <a:r>
            <a:rPr lang="en-US" sz="1100" kern="1200"/>
            <a:t> Starbucks.</a:t>
          </a:r>
        </a:p>
      </dsp:txBody>
      <dsp:txXfrm>
        <a:off x="237187" y="2494747"/>
        <a:ext cx="3093750" cy="810000"/>
      </dsp:txXfrm>
    </dsp:sp>
    <dsp:sp modelId="{8FF38A89-61CE-49AF-85D1-E35759E96000}">
      <dsp:nvSpPr>
        <dsp:cNvPr id="0" name=""/>
        <dsp:cNvSpPr/>
      </dsp:nvSpPr>
      <dsp:spPr>
        <a:xfrm>
          <a:off x="4475624" y="1974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1B979-1B21-4462-8D2E-D57E34B0B395}">
      <dsp:nvSpPr>
        <dsp:cNvPr id="0" name=""/>
        <dsp:cNvSpPr/>
      </dsp:nvSpPr>
      <dsp:spPr>
        <a:xfrm>
          <a:off x="4877812" y="421934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33B6B-8A13-4D3A-A14D-0C8EAF473A9B}">
      <dsp:nvSpPr>
        <dsp:cNvPr id="0" name=""/>
        <dsp:cNvSpPr/>
      </dsp:nvSpPr>
      <dsp:spPr>
        <a:xfrm>
          <a:off x="3872343" y="2494747"/>
          <a:ext cx="309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Equipos de marketing, operaciones y dirección de Starbucks interesados en adaptar sus estrategias a las expectativas de sus clientes y mejorar la experiencia en tienda.</a:t>
          </a:r>
        </a:p>
      </dsp:txBody>
      <dsp:txXfrm>
        <a:off x="3872343" y="2494747"/>
        <a:ext cx="30937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3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3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6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6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7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taza de cafe en una mesa&#10;&#10;Descripción generada automáticamente con confianza media">
            <a:extLst>
              <a:ext uri="{FF2B5EF4-FFF2-40B4-BE49-F238E27FC236}">
                <a16:creationId xmlns:a16="http://schemas.microsoft.com/office/drawing/2014/main" id="{AA8082D9-3468-40B1-0CAF-4A8A9F76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82" y="0"/>
            <a:ext cx="915438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279902"/>
            <a:ext cx="8095129" cy="1049235"/>
          </a:xfrm>
        </p:spPr>
        <p:txBody>
          <a:bodyPr>
            <a:normAutofit/>
          </a:bodyPr>
          <a:lstStyle/>
          <a:p>
            <a:r>
              <a:rPr dirty="0" err="1">
                <a:solidFill>
                  <a:schemeClr val="bg2">
                    <a:lumMod val="10000"/>
                  </a:schemeClr>
                </a:solidFill>
                <a:highlight>
                  <a:srgbClr val="C0C0C0"/>
                </a:highlight>
              </a:rPr>
              <a:t>Análisis</a:t>
            </a:r>
            <a:r>
              <a:rPr dirty="0">
                <a:solidFill>
                  <a:schemeClr val="bg2">
                    <a:lumMod val="10000"/>
                  </a:schemeClr>
                </a:solidFill>
                <a:highlight>
                  <a:srgbClr val="C0C0C0"/>
                </a:highlight>
              </a:rPr>
              <a:t> de </a:t>
            </a:r>
            <a:r>
              <a:rPr dirty="0" err="1">
                <a:solidFill>
                  <a:schemeClr val="bg2">
                    <a:lumMod val="10000"/>
                  </a:schemeClr>
                </a:solidFill>
                <a:highlight>
                  <a:srgbClr val="C0C0C0"/>
                </a:highlight>
              </a:rPr>
              <a:t>Satisfacción</a:t>
            </a:r>
            <a:r>
              <a:rPr dirty="0">
                <a:solidFill>
                  <a:schemeClr val="bg2">
                    <a:lumMod val="10000"/>
                  </a:schemeClr>
                </a:solidFill>
                <a:highlight>
                  <a:srgbClr val="C0C0C0"/>
                </a:highlight>
              </a:rPr>
              <a:t> del </a:t>
            </a:r>
            <a:r>
              <a:rPr dirty="0" err="1">
                <a:solidFill>
                  <a:schemeClr val="bg2">
                    <a:lumMod val="10000"/>
                  </a:schemeClr>
                </a:solidFill>
                <a:highlight>
                  <a:srgbClr val="C0C0C0"/>
                </a:highlight>
              </a:rPr>
              <a:t>Cliente</a:t>
            </a:r>
            <a:r>
              <a:rPr dirty="0">
                <a:solidFill>
                  <a:schemeClr val="bg2">
                    <a:lumMod val="10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dirty="0" err="1">
                <a:solidFill>
                  <a:schemeClr val="bg2">
                    <a:lumMod val="10000"/>
                  </a:schemeClr>
                </a:solidFill>
                <a:highlight>
                  <a:srgbClr val="C0C0C0"/>
                </a:highlight>
              </a:rPr>
              <a:t>en</a:t>
            </a:r>
            <a:r>
              <a:rPr dirty="0">
                <a:solidFill>
                  <a:schemeClr val="bg2">
                    <a:lumMod val="10000"/>
                  </a:schemeClr>
                </a:solidFill>
                <a:highlight>
                  <a:srgbClr val="C0C0C0"/>
                </a:highlight>
              </a:rPr>
              <a:t> Starbucks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8766"/>
            <a:ext cx="8229600" cy="1049235"/>
          </a:xfrm>
        </p:spPr>
        <p:txBody>
          <a:bodyPr/>
          <a:lstStyle/>
          <a:p>
            <a:pPr marL="0" indent="0">
              <a:buNone/>
            </a:pPr>
            <a:r>
              <a:rPr dirty="0" err="1">
                <a:highlight>
                  <a:srgbClr val="C0C0C0"/>
                </a:highlight>
              </a:rPr>
              <a:t>Evaluación</a:t>
            </a:r>
            <a:r>
              <a:rPr dirty="0">
                <a:highlight>
                  <a:srgbClr val="C0C0C0"/>
                </a:highlight>
              </a:rPr>
              <a:t> de </a:t>
            </a:r>
            <a:r>
              <a:rPr dirty="0" err="1">
                <a:highlight>
                  <a:srgbClr val="C0C0C0"/>
                </a:highlight>
              </a:rPr>
              <a:t>factores</a:t>
            </a:r>
            <a:r>
              <a:rPr dirty="0">
                <a:highlight>
                  <a:srgbClr val="C0C0C0"/>
                </a:highlight>
              </a:rPr>
              <a:t> que </a:t>
            </a:r>
            <a:r>
              <a:rPr dirty="0" err="1">
                <a:highlight>
                  <a:srgbClr val="C0C0C0"/>
                </a:highlight>
              </a:rPr>
              <a:t>impactan</a:t>
            </a:r>
            <a:r>
              <a:rPr lang="es-AR" dirty="0">
                <a:highlight>
                  <a:srgbClr val="C0C0C0"/>
                </a:highlight>
              </a:rPr>
              <a:t> </a:t>
            </a:r>
            <a:r>
              <a:rPr dirty="0">
                <a:highlight>
                  <a:srgbClr val="C0C0C0"/>
                </a:highlight>
              </a:rPr>
              <a:t>la </a:t>
            </a:r>
            <a:r>
              <a:rPr dirty="0" err="1">
                <a:highlight>
                  <a:srgbClr val="C0C0C0"/>
                </a:highlight>
              </a:rPr>
              <a:t>satisfacción</a:t>
            </a:r>
            <a:r>
              <a:rPr dirty="0">
                <a:highlight>
                  <a:srgbClr val="C0C0C0"/>
                </a:highlight>
              </a:rPr>
              <a:t> y </a:t>
            </a:r>
            <a:r>
              <a:rPr dirty="0" err="1">
                <a:highlight>
                  <a:srgbClr val="C0C0C0"/>
                </a:highlight>
              </a:rPr>
              <a:t>lealtad</a:t>
            </a:r>
            <a:r>
              <a:rPr dirty="0">
                <a:highlight>
                  <a:srgbClr val="C0C0C0"/>
                </a:highlight>
              </a:rPr>
              <a:t> de </a:t>
            </a:r>
            <a:r>
              <a:rPr dirty="0" err="1">
                <a:highlight>
                  <a:srgbClr val="C0C0C0"/>
                </a:highlight>
              </a:rPr>
              <a:t>los</a:t>
            </a:r>
            <a:r>
              <a:rPr dirty="0">
                <a:highlight>
                  <a:srgbClr val="C0C0C0"/>
                </a:highlight>
              </a:rPr>
              <a:t> </a:t>
            </a:r>
            <a:r>
              <a:rPr dirty="0" err="1">
                <a:highlight>
                  <a:srgbClr val="C0C0C0"/>
                </a:highlight>
              </a:rPr>
              <a:t>clientes</a:t>
            </a:r>
            <a:r>
              <a:rPr dirty="0">
                <a:highlight>
                  <a:srgbClr val="C0C0C0"/>
                </a:highlight>
              </a:rPr>
              <a:t> </a:t>
            </a:r>
            <a:r>
              <a:rPr dirty="0" err="1">
                <a:highlight>
                  <a:srgbClr val="C0C0C0"/>
                </a:highlight>
              </a:rPr>
              <a:t>en</a:t>
            </a:r>
            <a:r>
              <a:rPr dirty="0">
                <a:highlight>
                  <a:srgbClr val="C0C0C0"/>
                </a:highlight>
              </a:rPr>
              <a:t> Starbucks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s-AR"/>
              <a:t>Motivación y Audiencia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95F417-07F0-82B3-5610-D9BEA76A2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301053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Resumen</a:t>
            </a:r>
            <a:r>
              <a:rPr dirty="0"/>
              <a:t> de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b="1" dirty="0"/>
              <a:t>Dataset:</a:t>
            </a:r>
          </a:p>
          <a:p>
            <a:r>
              <a:rPr dirty="0"/>
              <a:t>-</a:t>
            </a:r>
            <a:r>
              <a:rPr dirty="0" err="1"/>
              <a:t>Nombre</a:t>
            </a:r>
            <a:r>
              <a:rPr dirty="0"/>
              <a:t>: Starbucks Satisfactory Survey</a:t>
            </a:r>
          </a:p>
          <a:p>
            <a:r>
              <a:rPr dirty="0"/>
              <a:t>-Fuente: </a:t>
            </a:r>
            <a:r>
              <a:rPr dirty="0" err="1"/>
              <a:t>Encuestas</a:t>
            </a:r>
            <a:r>
              <a:rPr dirty="0"/>
              <a:t> de </a:t>
            </a:r>
            <a:r>
              <a:rPr dirty="0" err="1"/>
              <a:t>satisfacción</a:t>
            </a:r>
            <a:r>
              <a:rPr dirty="0"/>
              <a:t> de Starbucks</a:t>
            </a:r>
          </a:p>
          <a:p>
            <a:r>
              <a:rPr dirty="0"/>
              <a:t>-</a:t>
            </a:r>
            <a:r>
              <a:rPr dirty="0" err="1"/>
              <a:t>Dimensiones</a:t>
            </a:r>
            <a:r>
              <a:rPr dirty="0"/>
              <a:t>: 250 </a:t>
            </a:r>
            <a:r>
              <a:rPr dirty="0" err="1"/>
              <a:t>filas</a:t>
            </a:r>
            <a:r>
              <a:rPr dirty="0"/>
              <a:t> y 10 </a:t>
            </a:r>
            <a:r>
              <a:rPr dirty="0" err="1"/>
              <a:t>columnas</a:t>
            </a:r>
            <a:endParaRPr dirty="0"/>
          </a:p>
          <a:p>
            <a:r>
              <a:rPr dirty="0"/>
              <a:t> Variables clave: </a:t>
            </a:r>
            <a:r>
              <a:rPr dirty="0" err="1"/>
              <a:t>Edad</a:t>
            </a:r>
            <a:r>
              <a:rPr dirty="0"/>
              <a:t>, </a:t>
            </a:r>
            <a:r>
              <a:rPr dirty="0" err="1"/>
              <a:t>género</a:t>
            </a:r>
            <a:r>
              <a:rPr dirty="0"/>
              <a:t>, </a:t>
            </a:r>
            <a:r>
              <a:rPr dirty="0" err="1"/>
              <a:t>frecuencia</a:t>
            </a:r>
            <a:r>
              <a:rPr dirty="0"/>
              <a:t> de </a:t>
            </a:r>
            <a:r>
              <a:rPr dirty="0" err="1"/>
              <a:t>visitas</a:t>
            </a:r>
            <a:r>
              <a:rPr dirty="0"/>
              <a:t>, </a:t>
            </a:r>
            <a:r>
              <a:rPr dirty="0" err="1"/>
              <a:t>gasto</a:t>
            </a:r>
            <a:r>
              <a:rPr dirty="0"/>
              <a:t> </a:t>
            </a:r>
            <a:r>
              <a:rPr dirty="0" err="1"/>
              <a:t>promedio</a:t>
            </a:r>
            <a:r>
              <a:rPr dirty="0"/>
              <a:t>, </a:t>
            </a:r>
            <a:r>
              <a:rPr dirty="0" err="1"/>
              <a:t>satisfacción</a:t>
            </a:r>
            <a:r>
              <a:rPr dirty="0"/>
              <a:t> general, </a:t>
            </a:r>
            <a:r>
              <a:rPr dirty="0" err="1"/>
              <a:t>percepción</a:t>
            </a:r>
            <a:r>
              <a:rPr dirty="0"/>
              <a:t> de </a:t>
            </a:r>
            <a:r>
              <a:rPr dirty="0" err="1"/>
              <a:t>precios</a:t>
            </a:r>
            <a:r>
              <a:rPr dirty="0"/>
              <a:t>, y </a:t>
            </a:r>
            <a:r>
              <a:rPr dirty="0" err="1"/>
              <a:t>método</a:t>
            </a:r>
            <a:r>
              <a:rPr dirty="0"/>
              <a:t> de </a:t>
            </a:r>
            <a:r>
              <a:rPr dirty="0" err="1"/>
              <a:t>promoción</a:t>
            </a:r>
            <a:r>
              <a:rPr dirty="0"/>
              <a:t> </a:t>
            </a:r>
            <a:r>
              <a:rPr dirty="0" err="1"/>
              <a:t>utilizado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buNone/>
            </a:pPr>
            <a:r>
              <a:rPr b="1" dirty="0" err="1"/>
              <a:t>Tipos</a:t>
            </a:r>
            <a:r>
              <a:rPr b="1" dirty="0"/>
              <a:t> de Datos:</a:t>
            </a:r>
          </a:p>
          <a:p>
            <a:r>
              <a:rPr dirty="0"/>
              <a:t> Variables </a:t>
            </a:r>
            <a:r>
              <a:rPr dirty="0" err="1"/>
              <a:t>numéricas</a:t>
            </a:r>
            <a:r>
              <a:rPr dirty="0"/>
              <a:t>: </a:t>
            </a:r>
            <a:r>
              <a:rPr dirty="0" err="1"/>
              <a:t>Edad</a:t>
            </a:r>
            <a:r>
              <a:rPr dirty="0"/>
              <a:t>, </a:t>
            </a:r>
            <a:r>
              <a:rPr dirty="0" err="1"/>
              <a:t>gasto</a:t>
            </a:r>
            <a:r>
              <a:rPr dirty="0"/>
              <a:t> </a:t>
            </a:r>
            <a:r>
              <a:rPr dirty="0" err="1"/>
              <a:t>promedio</a:t>
            </a:r>
            <a:r>
              <a:rPr dirty="0"/>
              <a:t>, </a:t>
            </a:r>
            <a:r>
              <a:rPr dirty="0" err="1"/>
              <a:t>frecuencia</a:t>
            </a:r>
            <a:r>
              <a:rPr dirty="0"/>
              <a:t> de </a:t>
            </a:r>
            <a:r>
              <a:rPr dirty="0" err="1"/>
              <a:t>visitas</a:t>
            </a:r>
            <a:r>
              <a:rPr dirty="0"/>
              <a:t>, etc.</a:t>
            </a:r>
          </a:p>
          <a:p>
            <a:r>
              <a:rPr dirty="0"/>
              <a:t> Variables </a:t>
            </a:r>
            <a:r>
              <a:rPr dirty="0" err="1"/>
              <a:t>categóricas</a:t>
            </a:r>
            <a:r>
              <a:rPr dirty="0"/>
              <a:t>: </a:t>
            </a:r>
            <a:r>
              <a:rPr dirty="0" err="1"/>
              <a:t>Género</a:t>
            </a:r>
            <a:r>
              <a:rPr dirty="0"/>
              <a:t>, </a:t>
            </a:r>
            <a:r>
              <a:rPr dirty="0" err="1"/>
              <a:t>ocupación</a:t>
            </a:r>
            <a:r>
              <a:rPr dirty="0"/>
              <a:t>, </a:t>
            </a:r>
            <a:r>
              <a:rPr dirty="0" err="1"/>
              <a:t>percepción</a:t>
            </a:r>
            <a:r>
              <a:rPr dirty="0"/>
              <a:t> de </a:t>
            </a:r>
            <a:r>
              <a:rPr dirty="0" err="1"/>
              <a:t>precios</a:t>
            </a:r>
            <a:r>
              <a:rPr dirty="0"/>
              <a:t>, </a:t>
            </a:r>
            <a:r>
              <a:rPr dirty="0" err="1"/>
              <a:t>satisfacción</a:t>
            </a:r>
            <a:r>
              <a:rPr dirty="0"/>
              <a:t>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Preguntas e Hipótesis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Preguntas</a:t>
            </a:r>
            <a:r>
              <a:rPr dirty="0"/>
              <a:t> Clave del </a:t>
            </a:r>
            <a:r>
              <a:rPr dirty="0" err="1"/>
              <a:t>Análisis</a:t>
            </a:r>
            <a:r>
              <a:rPr dirty="0"/>
              <a:t>:</a:t>
            </a:r>
          </a:p>
          <a:p>
            <a:pPr lvl="1"/>
            <a:r>
              <a:rPr dirty="0"/>
              <a:t>¿</a:t>
            </a:r>
            <a:r>
              <a:rPr dirty="0" err="1"/>
              <a:t>Existe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relación</a:t>
            </a:r>
            <a:r>
              <a:rPr dirty="0"/>
              <a:t> entre la </a:t>
            </a:r>
            <a:r>
              <a:rPr dirty="0" err="1"/>
              <a:t>satisfacción</a:t>
            </a:r>
            <a:r>
              <a:rPr dirty="0"/>
              <a:t> general y la </a:t>
            </a:r>
            <a:r>
              <a:rPr dirty="0" err="1"/>
              <a:t>frecuencia</a:t>
            </a:r>
            <a:r>
              <a:rPr dirty="0"/>
              <a:t> de </a:t>
            </a:r>
            <a:r>
              <a:rPr dirty="0" err="1"/>
              <a:t>visitas</a:t>
            </a:r>
            <a:r>
              <a:rPr dirty="0"/>
              <a:t>? (</a:t>
            </a:r>
            <a:r>
              <a:rPr dirty="0" err="1"/>
              <a:t>Hipótesis</a:t>
            </a:r>
            <a:r>
              <a:rPr dirty="0"/>
              <a:t>: Los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frecuentes</a:t>
            </a:r>
            <a:r>
              <a:rPr dirty="0"/>
              <a:t> </a:t>
            </a:r>
            <a:r>
              <a:rPr dirty="0" err="1"/>
              <a:t>tienden</a:t>
            </a:r>
            <a:r>
              <a:rPr dirty="0"/>
              <a:t> a </a:t>
            </a:r>
            <a:r>
              <a:rPr dirty="0" err="1"/>
              <a:t>reportar</a:t>
            </a:r>
            <a:r>
              <a:rPr dirty="0"/>
              <a:t> </a:t>
            </a:r>
            <a:r>
              <a:rPr dirty="0" err="1"/>
              <a:t>niveles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altos de </a:t>
            </a:r>
            <a:r>
              <a:rPr dirty="0" err="1"/>
              <a:t>satisfacción</a:t>
            </a:r>
            <a:r>
              <a:rPr dirty="0"/>
              <a:t>).</a:t>
            </a:r>
          </a:p>
          <a:p>
            <a:pPr lvl="1"/>
            <a:r>
              <a:rPr dirty="0"/>
              <a:t>¿La </a:t>
            </a:r>
            <a:r>
              <a:rPr dirty="0" err="1"/>
              <a:t>calidad</a:t>
            </a:r>
            <a:r>
              <a:rPr dirty="0"/>
              <a:t> del </a:t>
            </a:r>
            <a:r>
              <a:rPr dirty="0" err="1"/>
              <a:t>servicio</a:t>
            </a:r>
            <a:r>
              <a:rPr dirty="0"/>
              <a:t> </a:t>
            </a:r>
            <a:r>
              <a:rPr dirty="0" err="1"/>
              <a:t>afecta</a:t>
            </a:r>
            <a:r>
              <a:rPr dirty="0"/>
              <a:t> la </a:t>
            </a:r>
            <a:r>
              <a:rPr dirty="0" err="1"/>
              <a:t>probabilidad</a:t>
            </a:r>
            <a:r>
              <a:rPr dirty="0"/>
              <a:t> de </a:t>
            </a:r>
            <a:r>
              <a:rPr dirty="0" err="1"/>
              <a:t>recomendación</a:t>
            </a:r>
            <a:r>
              <a:rPr dirty="0"/>
              <a:t>? (</a:t>
            </a:r>
            <a:r>
              <a:rPr dirty="0" err="1"/>
              <a:t>Hipótesis</a:t>
            </a:r>
            <a:r>
              <a:rPr dirty="0"/>
              <a:t>: Un </a:t>
            </a:r>
            <a:r>
              <a:rPr dirty="0" err="1"/>
              <a:t>mejor</a:t>
            </a:r>
            <a:r>
              <a:rPr dirty="0"/>
              <a:t> </a:t>
            </a:r>
            <a:r>
              <a:rPr dirty="0" err="1"/>
              <a:t>servicio</a:t>
            </a:r>
            <a:r>
              <a:rPr dirty="0"/>
              <a:t> al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asociado</a:t>
            </a:r>
            <a:r>
              <a:rPr dirty="0"/>
              <a:t> con </a:t>
            </a:r>
            <a:r>
              <a:rPr dirty="0" err="1"/>
              <a:t>una</a:t>
            </a:r>
            <a:r>
              <a:rPr dirty="0"/>
              <a:t> mayor </a:t>
            </a:r>
            <a:r>
              <a:rPr dirty="0" err="1"/>
              <a:t>probabilidad</a:t>
            </a:r>
            <a:r>
              <a:rPr dirty="0"/>
              <a:t> de </a:t>
            </a:r>
            <a:r>
              <a:rPr dirty="0" err="1"/>
              <a:t>recomendación</a:t>
            </a:r>
            <a:r>
              <a:rPr dirty="0"/>
              <a:t>).</a:t>
            </a:r>
          </a:p>
          <a:p>
            <a:pPr lvl="1"/>
            <a:r>
              <a:rPr dirty="0"/>
              <a:t>¿El </a:t>
            </a:r>
            <a:r>
              <a:rPr dirty="0" err="1"/>
              <a:t>precio</a:t>
            </a:r>
            <a:r>
              <a:rPr dirty="0"/>
              <a:t> </a:t>
            </a:r>
            <a:r>
              <a:rPr dirty="0" err="1"/>
              <a:t>percibido</a:t>
            </a:r>
            <a:r>
              <a:rPr dirty="0"/>
              <a:t> </a:t>
            </a:r>
            <a:r>
              <a:rPr dirty="0" err="1"/>
              <a:t>afecta</a:t>
            </a:r>
            <a:r>
              <a:rPr dirty="0"/>
              <a:t> la </a:t>
            </a:r>
            <a:r>
              <a:rPr dirty="0" err="1"/>
              <a:t>percepción</a:t>
            </a:r>
            <a:r>
              <a:rPr dirty="0"/>
              <a:t> de </a:t>
            </a:r>
            <a:r>
              <a:rPr dirty="0" err="1"/>
              <a:t>calidad</a:t>
            </a:r>
            <a:r>
              <a:rPr dirty="0"/>
              <a:t> del café? (</a:t>
            </a:r>
            <a:r>
              <a:rPr dirty="0" err="1"/>
              <a:t>Hipótesis</a:t>
            </a:r>
            <a:r>
              <a:rPr dirty="0"/>
              <a:t>: Los </a:t>
            </a:r>
            <a:r>
              <a:rPr dirty="0" err="1"/>
              <a:t>clientes</a:t>
            </a:r>
            <a:r>
              <a:rPr dirty="0"/>
              <a:t> que </a:t>
            </a:r>
            <a:r>
              <a:rPr dirty="0" err="1"/>
              <a:t>perciben</a:t>
            </a:r>
            <a:r>
              <a:rPr dirty="0"/>
              <a:t> </a:t>
            </a:r>
            <a:r>
              <a:rPr dirty="0" err="1"/>
              <a:t>precios</a:t>
            </a:r>
            <a:r>
              <a:rPr dirty="0"/>
              <a:t> altos </a:t>
            </a:r>
            <a:r>
              <a:rPr dirty="0" err="1"/>
              <a:t>tienden</a:t>
            </a:r>
            <a:r>
              <a:rPr dirty="0"/>
              <a:t> a </a:t>
            </a:r>
            <a:r>
              <a:rPr dirty="0" err="1"/>
              <a:t>percibir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mayor </a:t>
            </a:r>
            <a:r>
              <a:rPr dirty="0" err="1"/>
              <a:t>calidad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café).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Relación entre Satisfacción General y Frecuencia de Visitas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Gráfico</a:t>
            </a:r>
            <a:r>
              <a:rPr dirty="0"/>
              <a:t>: </a:t>
            </a:r>
            <a:r>
              <a:rPr dirty="0" err="1"/>
              <a:t>Histograma</a:t>
            </a:r>
            <a:r>
              <a:rPr dirty="0"/>
              <a:t> o </a:t>
            </a:r>
            <a:r>
              <a:rPr dirty="0" err="1"/>
              <a:t>gráfico</a:t>
            </a:r>
            <a:r>
              <a:rPr dirty="0"/>
              <a:t> de barras que </a:t>
            </a:r>
            <a:r>
              <a:rPr dirty="0" err="1"/>
              <a:t>muestra</a:t>
            </a:r>
            <a:r>
              <a:rPr dirty="0"/>
              <a:t> la </a:t>
            </a:r>
            <a:r>
              <a:rPr dirty="0" err="1"/>
              <a:t>satisfacción</a:t>
            </a:r>
            <a:r>
              <a:rPr dirty="0"/>
              <a:t> general </a:t>
            </a:r>
            <a:r>
              <a:rPr dirty="0" err="1"/>
              <a:t>agrupada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la </a:t>
            </a:r>
            <a:r>
              <a:rPr dirty="0" err="1"/>
              <a:t>frecuencia</a:t>
            </a:r>
            <a:r>
              <a:rPr dirty="0"/>
              <a:t> de </a:t>
            </a:r>
            <a:r>
              <a:rPr dirty="0" err="1"/>
              <a:t>visitas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clientes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Conclusión</a:t>
            </a:r>
            <a:r>
              <a:rPr dirty="0"/>
              <a:t>: Los </a:t>
            </a:r>
            <a:r>
              <a:rPr dirty="0" err="1"/>
              <a:t>clientes</a:t>
            </a:r>
            <a:r>
              <a:rPr dirty="0"/>
              <a:t> que </a:t>
            </a:r>
            <a:r>
              <a:rPr dirty="0" err="1"/>
              <a:t>visitan</a:t>
            </a:r>
            <a:r>
              <a:rPr dirty="0"/>
              <a:t> Starbucks </a:t>
            </a:r>
            <a:r>
              <a:rPr dirty="0" err="1"/>
              <a:t>más</a:t>
            </a:r>
            <a:r>
              <a:rPr dirty="0"/>
              <a:t> de 4 </a:t>
            </a:r>
            <a:r>
              <a:rPr dirty="0" err="1"/>
              <a:t>veces</a:t>
            </a:r>
            <a:r>
              <a:rPr dirty="0"/>
              <a:t> al </a:t>
            </a:r>
            <a:r>
              <a:rPr dirty="0" err="1"/>
              <a:t>mes</a:t>
            </a:r>
            <a:r>
              <a:rPr dirty="0"/>
              <a:t> </a:t>
            </a:r>
            <a:r>
              <a:rPr dirty="0" err="1"/>
              <a:t>muestran</a:t>
            </a:r>
            <a:r>
              <a:rPr dirty="0"/>
              <a:t>,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promedio</a:t>
            </a:r>
            <a:r>
              <a:rPr dirty="0"/>
              <a:t>, </a:t>
            </a:r>
            <a:r>
              <a:rPr dirty="0" err="1"/>
              <a:t>una</a:t>
            </a:r>
            <a:r>
              <a:rPr dirty="0"/>
              <a:t> mayor </a:t>
            </a:r>
            <a:r>
              <a:rPr dirty="0" err="1"/>
              <a:t>satisfacción</a:t>
            </a:r>
            <a:r>
              <a:rPr dirty="0"/>
              <a:t> general.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Calidad del Servicio y Probabilidad de Recomendación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Gráfico</a:t>
            </a:r>
            <a:r>
              <a:rPr dirty="0"/>
              <a:t>: </a:t>
            </a:r>
            <a:r>
              <a:rPr dirty="0" err="1"/>
              <a:t>Gráfico</a:t>
            </a:r>
            <a:r>
              <a:rPr dirty="0"/>
              <a:t> de </a:t>
            </a:r>
            <a:r>
              <a:rPr dirty="0" err="1"/>
              <a:t>dispersión</a:t>
            </a:r>
            <a:r>
              <a:rPr dirty="0"/>
              <a:t> o de barras </a:t>
            </a:r>
            <a:r>
              <a:rPr dirty="0" err="1"/>
              <a:t>mostrando</a:t>
            </a:r>
            <a:r>
              <a:rPr dirty="0"/>
              <a:t> la </a:t>
            </a:r>
            <a:r>
              <a:rPr dirty="0" err="1"/>
              <a:t>relación</a:t>
            </a:r>
            <a:r>
              <a:rPr dirty="0"/>
              <a:t> entre la </a:t>
            </a:r>
            <a:r>
              <a:rPr dirty="0" err="1"/>
              <a:t>calidad</a:t>
            </a:r>
            <a:r>
              <a:rPr dirty="0"/>
              <a:t> del </a:t>
            </a:r>
            <a:r>
              <a:rPr dirty="0" err="1"/>
              <a:t>servicio</a:t>
            </a:r>
            <a:r>
              <a:rPr dirty="0"/>
              <a:t> </a:t>
            </a:r>
            <a:r>
              <a:rPr dirty="0" err="1"/>
              <a:t>percibida</a:t>
            </a:r>
            <a:r>
              <a:rPr dirty="0"/>
              <a:t> y la </a:t>
            </a:r>
            <a:r>
              <a:rPr dirty="0" err="1"/>
              <a:t>probabilidad</a:t>
            </a:r>
            <a:r>
              <a:rPr dirty="0"/>
              <a:t> de </a:t>
            </a:r>
            <a:r>
              <a:rPr dirty="0" err="1"/>
              <a:t>recomendación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Conclusión</a:t>
            </a:r>
            <a:r>
              <a:rPr dirty="0"/>
              <a:t>: Los </a:t>
            </a:r>
            <a:r>
              <a:rPr dirty="0" err="1"/>
              <a:t>clientes</a:t>
            </a:r>
            <a:r>
              <a:rPr dirty="0"/>
              <a:t> que </a:t>
            </a:r>
            <a:r>
              <a:rPr dirty="0" err="1"/>
              <a:t>califican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servicio</a:t>
            </a:r>
            <a:r>
              <a:rPr dirty="0"/>
              <a:t> de Starbucks </a:t>
            </a:r>
            <a:r>
              <a:rPr dirty="0" err="1"/>
              <a:t>como</a:t>
            </a:r>
            <a:r>
              <a:rPr dirty="0"/>
              <a:t> '</a:t>
            </a:r>
            <a:r>
              <a:rPr dirty="0" err="1"/>
              <a:t>excelente</a:t>
            </a:r>
            <a:r>
              <a:rPr dirty="0"/>
              <a:t>' </a:t>
            </a:r>
            <a:r>
              <a:rPr dirty="0" err="1"/>
              <a:t>tienen</a:t>
            </a:r>
            <a:r>
              <a:rPr dirty="0"/>
              <a:t> un 80% de </a:t>
            </a:r>
            <a:r>
              <a:rPr dirty="0" err="1"/>
              <a:t>probabilidad</a:t>
            </a:r>
            <a:r>
              <a:rPr dirty="0"/>
              <a:t> de </a:t>
            </a:r>
            <a:r>
              <a:rPr dirty="0" err="1"/>
              <a:t>recomendar</a:t>
            </a:r>
            <a:r>
              <a:rPr dirty="0"/>
              <a:t> la </a:t>
            </a:r>
            <a:r>
              <a:rPr dirty="0" err="1"/>
              <a:t>marca</a:t>
            </a:r>
            <a:r>
              <a:rPr dirty="0"/>
              <a:t> a </a:t>
            </a:r>
            <a:r>
              <a:rPr dirty="0" err="1"/>
              <a:t>otros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Percepción de Precio y Calidad del Café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Gráfico</a:t>
            </a:r>
            <a:r>
              <a:rPr dirty="0"/>
              <a:t>: </a:t>
            </a:r>
            <a:r>
              <a:rPr dirty="0" err="1"/>
              <a:t>Gráfico</a:t>
            </a:r>
            <a:r>
              <a:rPr dirty="0"/>
              <a:t> de </a:t>
            </a:r>
            <a:r>
              <a:rPr dirty="0" err="1"/>
              <a:t>correlación</a:t>
            </a:r>
            <a:r>
              <a:rPr dirty="0"/>
              <a:t> o </a:t>
            </a:r>
            <a:r>
              <a:rPr dirty="0" err="1"/>
              <a:t>diagrama</a:t>
            </a:r>
            <a:r>
              <a:rPr dirty="0"/>
              <a:t> de </a:t>
            </a:r>
            <a:r>
              <a:rPr dirty="0" err="1"/>
              <a:t>cajas</a:t>
            </a:r>
            <a:r>
              <a:rPr dirty="0"/>
              <a:t> entre la </a:t>
            </a:r>
            <a:r>
              <a:rPr dirty="0" err="1"/>
              <a:t>percepción</a:t>
            </a:r>
            <a:r>
              <a:rPr dirty="0"/>
              <a:t> del </a:t>
            </a:r>
            <a:r>
              <a:rPr dirty="0" err="1"/>
              <a:t>precio</a:t>
            </a:r>
            <a:r>
              <a:rPr dirty="0"/>
              <a:t> y la </a:t>
            </a:r>
            <a:r>
              <a:rPr dirty="0" err="1"/>
              <a:t>calificación</a:t>
            </a:r>
            <a:r>
              <a:rPr dirty="0"/>
              <a:t> de la </a:t>
            </a:r>
            <a:r>
              <a:rPr dirty="0" err="1"/>
              <a:t>calidad</a:t>
            </a:r>
            <a:r>
              <a:rPr dirty="0"/>
              <a:t> del café.</a:t>
            </a:r>
          </a:p>
          <a:p>
            <a:endParaRPr dirty="0"/>
          </a:p>
          <a:p>
            <a:r>
              <a:rPr dirty="0" err="1"/>
              <a:t>Conclusión</a:t>
            </a:r>
            <a:r>
              <a:rPr dirty="0"/>
              <a:t>: </a:t>
            </a:r>
            <a:r>
              <a:rPr dirty="0" err="1"/>
              <a:t>Existe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correlación</a:t>
            </a:r>
            <a:r>
              <a:rPr dirty="0"/>
              <a:t> </a:t>
            </a:r>
            <a:r>
              <a:rPr dirty="0" err="1"/>
              <a:t>positiva</a:t>
            </a:r>
            <a:r>
              <a:rPr dirty="0"/>
              <a:t> entre la </a:t>
            </a:r>
            <a:r>
              <a:rPr dirty="0" err="1"/>
              <a:t>percepción</a:t>
            </a:r>
            <a:r>
              <a:rPr dirty="0"/>
              <a:t> de </a:t>
            </a:r>
            <a:r>
              <a:rPr dirty="0" err="1"/>
              <a:t>precios</a:t>
            </a:r>
            <a:r>
              <a:rPr dirty="0"/>
              <a:t> altos y la </a:t>
            </a:r>
            <a:r>
              <a:rPr dirty="0" err="1"/>
              <a:t>percepción</a:t>
            </a:r>
            <a:r>
              <a:rPr dirty="0"/>
              <a:t> de mayor </a:t>
            </a:r>
            <a:r>
              <a:rPr dirty="0" err="1"/>
              <a:t>calidad</a:t>
            </a:r>
            <a:r>
              <a:rPr dirty="0"/>
              <a:t> del café.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Finales del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 err="1"/>
              <a:t>Recomendaciones</a:t>
            </a:r>
            <a:r>
              <a:rPr b="1" dirty="0"/>
              <a:t>:</a:t>
            </a:r>
          </a:p>
          <a:p>
            <a:r>
              <a:rPr dirty="0" err="1"/>
              <a:t>Mejorar</a:t>
            </a:r>
            <a:r>
              <a:rPr dirty="0"/>
              <a:t> la </a:t>
            </a:r>
            <a:r>
              <a:rPr dirty="0" err="1"/>
              <a:t>calidad</a:t>
            </a:r>
            <a:r>
              <a:rPr dirty="0"/>
              <a:t> del </a:t>
            </a:r>
            <a:r>
              <a:rPr dirty="0" err="1"/>
              <a:t>servicio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las horas </a:t>
            </a:r>
            <a:r>
              <a:rPr dirty="0" err="1"/>
              <a:t>pico</a:t>
            </a:r>
            <a:r>
              <a:rPr dirty="0"/>
              <a:t> para </a:t>
            </a:r>
            <a:r>
              <a:rPr dirty="0" err="1"/>
              <a:t>incrementar</a:t>
            </a:r>
            <a:r>
              <a:rPr dirty="0"/>
              <a:t> la </a:t>
            </a:r>
            <a:r>
              <a:rPr dirty="0" err="1"/>
              <a:t>probabilidad</a:t>
            </a:r>
            <a:r>
              <a:rPr dirty="0"/>
              <a:t> de </a:t>
            </a:r>
            <a:r>
              <a:rPr dirty="0" err="1"/>
              <a:t>recomendación</a:t>
            </a:r>
            <a:r>
              <a:rPr dirty="0"/>
              <a:t>.</a:t>
            </a:r>
          </a:p>
          <a:p>
            <a:r>
              <a:rPr dirty="0" err="1"/>
              <a:t>Revisar</a:t>
            </a:r>
            <a:r>
              <a:rPr dirty="0"/>
              <a:t> la </a:t>
            </a:r>
            <a:r>
              <a:rPr dirty="0" err="1"/>
              <a:t>percepción</a:t>
            </a:r>
            <a:r>
              <a:rPr dirty="0"/>
              <a:t> de </a:t>
            </a:r>
            <a:r>
              <a:rPr dirty="0" err="1"/>
              <a:t>precios</a:t>
            </a:r>
            <a:r>
              <a:rPr dirty="0"/>
              <a:t> a </a:t>
            </a:r>
            <a:r>
              <a:rPr dirty="0" err="1"/>
              <a:t>través</a:t>
            </a:r>
            <a:r>
              <a:rPr dirty="0"/>
              <a:t> de </a:t>
            </a:r>
            <a:r>
              <a:rPr dirty="0" err="1"/>
              <a:t>campañas</a:t>
            </a:r>
            <a:r>
              <a:rPr dirty="0"/>
              <a:t> que </a:t>
            </a:r>
            <a:r>
              <a:rPr dirty="0" err="1"/>
              <a:t>destaquen</a:t>
            </a:r>
            <a:r>
              <a:rPr dirty="0"/>
              <a:t> la </a:t>
            </a:r>
            <a:r>
              <a:rPr dirty="0" err="1"/>
              <a:t>calidad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productos</a:t>
            </a:r>
            <a:r>
              <a:rPr dirty="0"/>
              <a:t> </a:t>
            </a:r>
            <a:r>
              <a:rPr dirty="0" err="1"/>
              <a:t>ofrecidos</a:t>
            </a:r>
            <a:r>
              <a:rPr dirty="0"/>
              <a:t>.</a:t>
            </a:r>
          </a:p>
          <a:p>
            <a:pPr lvl="1"/>
            <a:r>
              <a:rPr dirty="0" err="1"/>
              <a:t>Frecuencia</a:t>
            </a:r>
            <a:r>
              <a:rPr dirty="0"/>
              <a:t> de </a:t>
            </a:r>
            <a:r>
              <a:rPr dirty="0" err="1"/>
              <a:t>Visitas</a:t>
            </a:r>
            <a:r>
              <a:rPr dirty="0"/>
              <a:t> y </a:t>
            </a:r>
            <a:r>
              <a:rPr dirty="0" err="1"/>
              <a:t>Satisfacción</a:t>
            </a:r>
            <a:r>
              <a:rPr dirty="0"/>
              <a:t>: Los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frecuentes</a:t>
            </a:r>
            <a:r>
              <a:rPr dirty="0"/>
              <a:t> </a:t>
            </a:r>
            <a:r>
              <a:rPr dirty="0" err="1"/>
              <a:t>tienden</a:t>
            </a:r>
            <a:r>
              <a:rPr dirty="0"/>
              <a:t> a </a:t>
            </a:r>
            <a:r>
              <a:rPr dirty="0" err="1"/>
              <a:t>estar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satisfechos</a:t>
            </a:r>
            <a:r>
              <a:rPr dirty="0"/>
              <a:t> con la </a:t>
            </a:r>
            <a:r>
              <a:rPr dirty="0" err="1"/>
              <a:t>experiencia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Starbucks.</a:t>
            </a:r>
          </a:p>
          <a:p>
            <a:pPr lvl="1"/>
            <a:r>
              <a:rPr dirty="0"/>
              <a:t>Calidad del </a:t>
            </a:r>
            <a:r>
              <a:rPr dirty="0" err="1"/>
              <a:t>Servicio</a:t>
            </a:r>
            <a:r>
              <a:rPr dirty="0"/>
              <a:t> y </a:t>
            </a:r>
            <a:r>
              <a:rPr dirty="0" err="1"/>
              <a:t>Recomendación</a:t>
            </a:r>
            <a:r>
              <a:rPr dirty="0"/>
              <a:t>: La </a:t>
            </a:r>
            <a:r>
              <a:rPr dirty="0" err="1"/>
              <a:t>percepción</a:t>
            </a:r>
            <a:r>
              <a:rPr dirty="0"/>
              <a:t> de un </a:t>
            </a:r>
            <a:r>
              <a:rPr dirty="0" err="1"/>
              <a:t>excelente</a:t>
            </a:r>
            <a:r>
              <a:rPr dirty="0"/>
              <a:t> </a:t>
            </a:r>
            <a:r>
              <a:rPr dirty="0" err="1"/>
              <a:t>servicio</a:t>
            </a:r>
            <a:r>
              <a:rPr dirty="0"/>
              <a:t> al </a:t>
            </a:r>
            <a:r>
              <a:rPr dirty="0" err="1"/>
              <a:t>cliente</a:t>
            </a:r>
            <a:r>
              <a:rPr dirty="0"/>
              <a:t> es un factor </a:t>
            </a:r>
            <a:r>
              <a:rPr dirty="0" err="1"/>
              <a:t>determinante</a:t>
            </a:r>
            <a:r>
              <a:rPr dirty="0"/>
              <a:t> para que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recomienden</a:t>
            </a:r>
            <a:r>
              <a:rPr dirty="0"/>
              <a:t> Starbucks.</a:t>
            </a:r>
          </a:p>
          <a:p>
            <a:pPr lvl="1"/>
            <a:r>
              <a:rPr dirty="0" err="1"/>
              <a:t>Percepción</a:t>
            </a:r>
            <a:r>
              <a:rPr dirty="0"/>
              <a:t> de </a:t>
            </a:r>
            <a:r>
              <a:rPr dirty="0" err="1"/>
              <a:t>Precio</a:t>
            </a:r>
            <a:r>
              <a:rPr dirty="0"/>
              <a:t> y Calidad: Los </a:t>
            </a:r>
            <a:r>
              <a:rPr dirty="0" err="1"/>
              <a:t>clientes</a:t>
            </a:r>
            <a:r>
              <a:rPr dirty="0"/>
              <a:t> que </a:t>
            </a:r>
            <a:r>
              <a:rPr dirty="0" err="1"/>
              <a:t>perciben</a:t>
            </a:r>
            <a:r>
              <a:rPr dirty="0"/>
              <a:t> </a:t>
            </a:r>
            <a:r>
              <a:rPr dirty="0" err="1"/>
              <a:t>precios</a:t>
            </a:r>
            <a:r>
              <a:rPr dirty="0"/>
              <a:t> altos </a:t>
            </a:r>
            <a:r>
              <a:rPr dirty="0" err="1"/>
              <a:t>suelen</a:t>
            </a:r>
            <a:r>
              <a:rPr dirty="0"/>
              <a:t> </a:t>
            </a:r>
            <a:r>
              <a:rPr dirty="0" err="1"/>
              <a:t>percibir</a:t>
            </a:r>
            <a:r>
              <a:rPr dirty="0"/>
              <a:t> también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calidad</a:t>
            </a:r>
            <a:r>
              <a:rPr dirty="0"/>
              <a:t> superior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café.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 y 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 err="1"/>
              <a:t>Conclusión</a:t>
            </a:r>
            <a:r>
              <a:rPr b="1" dirty="0"/>
              <a:t>:</a:t>
            </a:r>
          </a:p>
          <a:p>
            <a:r>
              <a:rPr dirty="0"/>
              <a:t>Los </a:t>
            </a:r>
            <a:r>
              <a:rPr dirty="0" err="1"/>
              <a:t>hallazgos</a:t>
            </a:r>
            <a:r>
              <a:rPr dirty="0"/>
              <a:t> de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subrayan</a:t>
            </a:r>
            <a:r>
              <a:rPr dirty="0"/>
              <a:t> la </a:t>
            </a:r>
            <a:r>
              <a:rPr dirty="0" err="1"/>
              <a:t>importancia</a:t>
            </a:r>
            <a:r>
              <a:rPr dirty="0"/>
              <a:t> de la </a:t>
            </a:r>
            <a:r>
              <a:rPr dirty="0" err="1"/>
              <a:t>frecuencia</a:t>
            </a:r>
            <a:r>
              <a:rPr dirty="0"/>
              <a:t> de </a:t>
            </a:r>
            <a:r>
              <a:rPr dirty="0" err="1"/>
              <a:t>visitas</a:t>
            </a:r>
            <a:r>
              <a:rPr dirty="0"/>
              <a:t>, la </a:t>
            </a:r>
            <a:r>
              <a:rPr dirty="0" err="1"/>
              <a:t>percepción</a:t>
            </a:r>
            <a:r>
              <a:rPr dirty="0"/>
              <a:t> de </a:t>
            </a:r>
            <a:r>
              <a:rPr dirty="0" err="1"/>
              <a:t>precios</a:t>
            </a:r>
            <a:r>
              <a:rPr dirty="0"/>
              <a:t> y la </a:t>
            </a:r>
            <a:r>
              <a:rPr dirty="0" err="1"/>
              <a:t>calidad</a:t>
            </a:r>
            <a:r>
              <a:rPr dirty="0"/>
              <a:t> del </a:t>
            </a:r>
            <a:r>
              <a:rPr dirty="0" err="1"/>
              <a:t>servicio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satisfacción</a:t>
            </a:r>
            <a:r>
              <a:rPr dirty="0"/>
              <a:t> y </a:t>
            </a:r>
            <a:r>
              <a:rPr dirty="0" err="1"/>
              <a:t>lealtad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buNone/>
            </a:pPr>
            <a:r>
              <a:rPr b="1" dirty="0" err="1"/>
              <a:t>Próximos</a:t>
            </a:r>
            <a:r>
              <a:rPr b="1" dirty="0"/>
              <a:t> Pasos:</a:t>
            </a:r>
          </a:p>
          <a:p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encuestas</a:t>
            </a:r>
            <a:r>
              <a:rPr dirty="0"/>
              <a:t> de </a:t>
            </a:r>
            <a:r>
              <a:rPr dirty="0" err="1"/>
              <a:t>seguimiento</a:t>
            </a:r>
            <a:r>
              <a:rPr dirty="0"/>
              <a:t> para </a:t>
            </a:r>
            <a:r>
              <a:rPr dirty="0" err="1"/>
              <a:t>evaluar</a:t>
            </a:r>
            <a:r>
              <a:rPr dirty="0"/>
              <a:t> </a:t>
            </a:r>
            <a:r>
              <a:rPr dirty="0" err="1"/>
              <a:t>cambios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percepción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.</a:t>
            </a:r>
          </a:p>
          <a:p>
            <a:r>
              <a:rPr dirty="0" err="1"/>
              <a:t>Profundizar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segmentados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edad</a:t>
            </a:r>
            <a:r>
              <a:rPr dirty="0"/>
              <a:t> y </a:t>
            </a:r>
            <a:r>
              <a:rPr dirty="0" err="1"/>
              <a:t>género</a:t>
            </a:r>
            <a:r>
              <a:rPr dirty="0"/>
              <a:t> para </a:t>
            </a:r>
            <a:r>
              <a:rPr dirty="0" err="1"/>
              <a:t>adaptar</a:t>
            </a:r>
            <a:r>
              <a:rPr dirty="0"/>
              <a:t> </a:t>
            </a:r>
            <a:r>
              <a:rPr dirty="0" err="1"/>
              <a:t>mejor</a:t>
            </a:r>
            <a:r>
              <a:rPr dirty="0"/>
              <a:t> la </a:t>
            </a:r>
            <a:r>
              <a:rPr dirty="0" err="1"/>
              <a:t>oferta</a:t>
            </a:r>
            <a:r>
              <a:rPr dirty="0"/>
              <a:t> de </a:t>
            </a:r>
            <a:r>
              <a:rPr dirty="0" err="1"/>
              <a:t>productos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601</Words>
  <Application>Microsoft Office PowerPoint</Application>
  <PresentationFormat>Presentación en pantalla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Análisis de Satisfacción del Cliente en Starbucks</vt:lpstr>
      <vt:lpstr>Motivación y Audiencia</vt:lpstr>
      <vt:lpstr>Resumen de Metadata</vt:lpstr>
      <vt:lpstr>Preguntas e Hipótesis</vt:lpstr>
      <vt:lpstr>Relación entre Satisfacción General y Frecuencia de Visitas</vt:lpstr>
      <vt:lpstr>Calidad del Servicio y Probabilidad de Recomendación</vt:lpstr>
      <vt:lpstr>Percepción de Precio y Calidad del Café</vt:lpstr>
      <vt:lpstr>Insights Finales del Análisis</vt:lpstr>
      <vt:lpstr>Conclusión y 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Rocio Sanchez</dc:creator>
  <cp:keywords/>
  <dc:description>generated using python-pptx</dc:description>
  <cp:lastModifiedBy>Rocio Sanchez</cp:lastModifiedBy>
  <cp:revision>2</cp:revision>
  <dcterms:created xsi:type="dcterms:W3CDTF">2013-01-27T09:14:16Z</dcterms:created>
  <dcterms:modified xsi:type="dcterms:W3CDTF">2024-11-03T21:05:08Z</dcterms:modified>
  <cp:category/>
</cp:coreProperties>
</file>