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Times New Roman Bold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612018"/>
            <a:ext cx="18288000" cy="624868"/>
            <a:chOff x="0" y="0"/>
            <a:chExt cx="4816593" cy="1645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64574"/>
            </a:xfrm>
            <a:custGeom>
              <a:avLst/>
              <a:gdLst/>
              <a:ahLst/>
              <a:cxnLst/>
              <a:rect l="l" t="t" r="r" b="b"/>
              <a:pathLst>
                <a:path w="4816592" h="164574">
                  <a:moveTo>
                    <a:pt x="0" y="0"/>
                  </a:moveTo>
                  <a:lnTo>
                    <a:pt x="4816592" y="0"/>
                  </a:lnTo>
                  <a:lnTo>
                    <a:pt x="4816592" y="164574"/>
                  </a:lnTo>
                  <a:lnTo>
                    <a:pt x="0" y="164574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026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8288000" cy="725655"/>
            <a:chOff x="0" y="0"/>
            <a:chExt cx="4816593" cy="1911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91119"/>
            </a:xfrm>
            <a:custGeom>
              <a:avLst/>
              <a:gdLst/>
              <a:ahLst/>
              <a:cxnLst/>
              <a:rect l="l" t="t" r="r" b="b"/>
              <a:pathLst>
                <a:path w="4816592" h="191119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675323" y="0"/>
            <a:ext cx="5612677" cy="725655"/>
          </a:xfrm>
          <a:custGeom>
            <a:avLst/>
            <a:gdLst/>
            <a:ahLst/>
            <a:cxnLst/>
            <a:rect l="l" t="t" r="r" b="b"/>
            <a:pathLst>
              <a:path w="5612677" h="725655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748" b="-14873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954644" y="3322147"/>
            <a:ext cx="11075556" cy="20955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6895" lvl="1" indent="-433447" algn="l">
              <a:lnSpc>
                <a:spcPts val="5621"/>
              </a:lnSpc>
              <a:buFont typeface="Arial"/>
              <a:buChar char="•"/>
            </a:pPr>
            <a:r>
              <a:rPr lang="en-US" sz="4015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Team Name (Registered on portal)</a:t>
            </a:r>
          </a:p>
          <a:p>
            <a:pPr marL="866895" lvl="1" indent="-433447" algn="l">
              <a:lnSpc>
                <a:spcPts val="5621"/>
              </a:lnSpc>
              <a:buFont typeface="Arial"/>
              <a:buChar char="•"/>
            </a:pPr>
            <a:r>
              <a:rPr lang="en-US" sz="4015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Problem Statement </a:t>
            </a:r>
          </a:p>
          <a:p>
            <a:pPr marL="866895" lvl="1" indent="-433447" algn="l">
              <a:lnSpc>
                <a:spcPts val="5621"/>
              </a:lnSpc>
              <a:buFont typeface="Arial"/>
              <a:buChar char="•"/>
            </a:pPr>
            <a:r>
              <a:rPr lang="en-US" sz="4015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Problem Statement 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75323" y="0"/>
            <a:ext cx="5612677" cy="725655"/>
          </a:xfrm>
          <a:custGeom>
            <a:avLst/>
            <a:gdLst/>
            <a:ahLst/>
            <a:cxnLst/>
            <a:rect l="l" t="t" r="r" b="b"/>
            <a:pathLst>
              <a:path w="5612677" h="725655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748" b="-1487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38919" y="2836351"/>
            <a:ext cx="7958501" cy="4499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2"/>
              </a:lnSpc>
              <a:spcBef>
                <a:spcPct val="0"/>
              </a:spcBef>
            </a:pPr>
            <a:endParaRPr dirty="0"/>
          </a:p>
          <a:p>
            <a:pPr algn="l">
              <a:lnSpc>
                <a:spcPts val="3952"/>
              </a:lnSpc>
              <a:spcBef>
                <a:spcPct val="0"/>
              </a:spcBef>
            </a:pPr>
            <a:r>
              <a:rPr lang="en-US" sz="28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[Innovation]</a:t>
            </a:r>
          </a:p>
          <a:p>
            <a:pPr algn="l">
              <a:lnSpc>
                <a:spcPts val="3952"/>
              </a:lnSpc>
              <a:spcBef>
                <a:spcPct val="0"/>
              </a:spcBef>
            </a:pPr>
            <a:endParaRPr lang="en-US" sz="2822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952"/>
              </a:lnSpc>
              <a:spcBef>
                <a:spcPct val="0"/>
              </a:spcBef>
            </a:pPr>
            <a:endParaRPr lang="en-US" sz="2822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952"/>
              </a:lnSpc>
              <a:spcBef>
                <a:spcPct val="0"/>
              </a:spcBef>
            </a:pPr>
            <a:endParaRPr lang="en-US" sz="2822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952"/>
              </a:lnSpc>
              <a:spcBef>
                <a:spcPct val="0"/>
              </a:spcBef>
            </a:pPr>
            <a:r>
              <a:rPr lang="en-US" sz="28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Content:</a:t>
            </a:r>
          </a:p>
          <a:p>
            <a:pPr marL="609484" lvl="1" indent="-304742" algn="l">
              <a:lnSpc>
                <a:spcPts val="3952"/>
              </a:lnSpc>
              <a:buFont typeface="Arial"/>
              <a:buChar char="•"/>
            </a:pPr>
            <a:r>
              <a:rPr lang="en-US" sz="28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Briefly introduce the innovative concept or idea.</a:t>
            </a:r>
          </a:p>
          <a:p>
            <a:pPr marL="609484" lvl="1" indent="-304742" algn="l">
              <a:lnSpc>
                <a:spcPts val="3952"/>
              </a:lnSpc>
              <a:buFont typeface="Arial"/>
              <a:buChar char="•"/>
            </a:pPr>
            <a:r>
              <a:rPr lang="en-US" sz="28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 the uniqueness and originality.</a:t>
            </a:r>
          </a:p>
          <a:p>
            <a:pPr marL="609484" lvl="1" indent="-304742" algn="l">
              <a:lnSpc>
                <a:spcPts val="3952"/>
              </a:lnSpc>
              <a:buFont typeface="Arial"/>
              <a:buChar char="•"/>
            </a:pPr>
            <a:r>
              <a:rPr lang="en-US" sz="282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the problem it aims to solve.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62507" y="885825"/>
            <a:ext cx="3362986" cy="588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7"/>
              </a:lnSpc>
              <a:spcBef>
                <a:spcPct val="0"/>
              </a:spcBef>
            </a:pPr>
            <a:r>
              <a:rPr lang="en-US" sz="3576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76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Innovation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18288000" cy="725655"/>
            <a:chOff x="0" y="0"/>
            <a:chExt cx="4816593" cy="1911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91119"/>
            </a:xfrm>
            <a:custGeom>
              <a:avLst/>
              <a:gdLst/>
              <a:ahLst/>
              <a:cxnLst/>
              <a:rect l="l" t="t" r="r" b="b"/>
              <a:pathLst>
                <a:path w="4816592" h="191119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9565199"/>
            <a:ext cx="18288000" cy="725655"/>
            <a:chOff x="0" y="0"/>
            <a:chExt cx="4816593" cy="1911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191119"/>
            </a:xfrm>
            <a:custGeom>
              <a:avLst/>
              <a:gdLst/>
              <a:ahLst/>
              <a:cxnLst/>
              <a:rect l="l" t="t" r="r" b="b"/>
              <a:pathLst>
                <a:path w="4816592" h="191119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2675323" y="0"/>
            <a:ext cx="5612677" cy="725655"/>
          </a:xfrm>
          <a:custGeom>
            <a:avLst/>
            <a:gdLst/>
            <a:ahLst/>
            <a:cxnLst/>
            <a:rect l="l" t="t" r="r" b="b"/>
            <a:pathLst>
              <a:path w="5612677" h="725655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748" b="-14873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612018"/>
            <a:ext cx="18288000" cy="674982"/>
            <a:chOff x="0" y="0"/>
            <a:chExt cx="4816593" cy="1777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7773"/>
            </a:xfrm>
            <a:custGeom>
              <a:avLst/>
              <a:gdLst/>
              <a:ahLst/>
              <a:cxnLst/>
              <a:rect l="l" t="t" r="r" b="b"/>
              <a:pathLst>
                <a:path w="4816592" h="177773">
                  <a:moveTo>
                    <a:pt x="0" y="0"/>
                  </a:moveTo>
                  <a:lnTo>
                    <a:pt x="4816592" y="0"/>
                  </a:lnTo>
                  <a:lnTo>
                    <a:pt x="4816592" y="177773"/>
                  </a:lnTo>
                  <a:lnTo>
                    <a:pt x="0" y="177773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1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8288000" cy="725655"/>
            <a:chOff x="0" y="0"/>
            <a:chExt cx="4816593" cy="1911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91119"/>
            </a:xfrm>
            <a:custGeom>
              <a:avLst/>
              <a:gdLst/>
              <a:ahLst/>
              <a:cxnLst/>
              <a:rect l="l" t="t" r="r" b="b"/>
              <a:pathLst>
                <a:path w="4816592" h="191119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675323" y="0"/>
            <a:ext cx="5612677" cy="725655"/>
          </a:xfrm>
          <a:custGeom>
            <a:avLst/>
            <a:gdLst/>
            <a:ahLst/>
            <a:cxnLst/>
            <a:rect l="l" t="t" r="r" b="b"/>
            <a:pathLst>
              <a:path w="5612677" h="725655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748" b="-14873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650774" y="3401605"/>
            <a:ext cx="10240368" cy="407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78"/>
              </a:lnSpc>
              <a:spcBef>
                <a:spcPct val="0"/>
              </a:spcBef>
            </a:pPr>
            <a:r>
              <a:rPr lang="en-US" sz="28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[Idea Presentation]</a:t>
            </a:r>
          </a:p>
          <a:p>
            <a:pPr algn="l">
              <a:lnSpc>
                <a:spcPts val="3978"/>
              </a:lnSpc>
              <a:spcBef>
                <a:spcPct val="0"/>
              </a:spcBef>
            </a:pPr>
            <a:endParaRPr lang="en-US" sz="284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978"/>
              </a:lnSpc>
              <a:spcBef>
                <a:spcPct val="0"/>
              </a:spcBef>
            </a:pPr>
            <a:endParaRPr lang="en-US" sz="284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978"/>
              </a:lnSpc>
              <a:spcBef>
                <a:spcPct val="0"/>
              </a:spcBef>
            </a:pPr>
            <a:endParaRPr lang="en-US" sz="284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978"/>
              </a:lnSpc>
              <a:spcBef>
                <a:spcPct val="0"/>
              </a:spcBef>
            </a:pPr>
            <a:r>
              <a:rPr lang="en-US" sz="28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Content:</a:t>
            </a:r>
          </a:p>
          <a:p>
            <a:pPr marL="613522" lvl="1" indent="-306761" algn="l">
              <a:lnSpc>
                <a:spcPts val="3978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Clearly define the idea in detail.</a:t>
            </a:r>
          </a:p>
          <a:p>
            <a:pPr marL="613522" lvl="1" indent="-306761" algn="l">
              <a:lnSpc>
                <a:spcPts val="3978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key features and functionalities.</a:t>
            </a:r>
          </a:p>
          <a:p>
            <a:pPr marL="613522" lvl="1" indent="-306761" algn="l">
              <a:lnSpc>
                <a:spcPts val="3978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diagrams or illustrations (optional) to explain the concept.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516812" y="895350"/>
            <a:ext cx="3913188" cy="576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Idea 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612018"/>
            <a:ext cx="18288000" cy="674982"/>
            <a:chOff x="0" y="0"/>
            <a:chExt cx="4816593" cy="1777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7773"/>
            </a:xfrm>
            <a:custGeom>
              <a:avLst/>
              <a:gdLst/>
              <a:ahLst/>
              <a:cxnLst/>
              <a:rect l="l" t="t" r="r" b="b"/>
              <a:pathLst>
                <a:path w="4816592" h="177773">
                  <a:moveTo>
                    <a:pt x="0" y="0"/>
                  </a:moveTo>
                  <a:lnTo>
                    <a:pt x="4816592" y="0"/>
                  </a:lnTo>
                  <a:lnTo>
                    <a:pt x="4816592" y="177773"/>
                  </a:lnTo>
                  <a:lnTo>
                    <a:pt x="0" y="177773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1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8288000" cy="725655"/>
            <a:chOff x="0" y="0"/>
            <a:chExt cx="4816593" cy="1911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91119"/>
            </a:xfrm>
            <a:custGeom>
              <a:avLst/>
              <a:gdLst/>
              <a:ahLst/>
              <a:cxnLst/>
              <a:rect l="l" t="t" r="r" b="b"/>
              <a:pathLst>
                <a:path w="4816592" h="191119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675323" y="0"/>
            <a:ext cx="5612677" cy="725655"/>
          </a:xfrm>
          <a:custGeom>
            <a:avLst/>
            <a:gdLst/>
            <a:ahLst/>
            <a:cxnLst/>
            <a:rect l="l" t="t" r="r" b="b"/>
            <a:pathLst>
              <a:path w="5612677" h="725655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748" b="-14873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422163" y="3446974"/>
            <a:ext cx="7999843" cy="4172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4"/>
              </a:lnSpc>
              <a:spcBef>
                <a:spcPct val="0"/>
              </a:spcBef>
            </a:pPr>
            <a:r>
              <a:rPr lang="en-US" sz="26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[Technical Implementation]</a:t>
            </a:r>
          </a:p>
          <a:p>
            <a:pPr algn="l">
              <a:lnSpc>
                <a:spcPts val="3674"/>
              </a:lnSpc>
              <a:spcBef>
                <a:spcPct val="0"/>
              </a:spcBef>
            </a:pPr>
            <a:endParaRPr lang="en-US" sz="262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674"/>
              </a:lnSpc>
              <a:spcBef>
                <a:spcPct val="0"/>
              </a:spcBef>
            </a:pPr>
            <a:endParaRPr lang="en-US" sz="262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674"/>
              </a:lnSpc>
              <a:spcBef>
                <a:spcPct val="0"/>
              </a:spcBef>
            </a:pPr>
            <a:endParaRPr lang="en-US" sz="262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814"/>
              </a:lnSpc>
              <a:spcBef>
                <a:spcPct val="0"/>
              </a:spcBef>
            </a:pPr>
            <a:endParaRPr lang="en-US" sz="262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674"/>
              </a:lnSpc>
              <a:spcBef>
                <a:spcPct val="0"/>
              </a:spcBef>
            </a:pPr>
            <a:r>
              <a:rPr lang="en-US" sz="26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Content:</a:t>
            </a:r>
          </a:p>
          <a:p>
            <a:pPr marL="566679" lvl="1" indent="-283340" algn="l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 the technology stack used.</a:t>
            </a:r>
          </a:p>
          <a:p>
            <a:pPr marL="566679" lvl="1" indent="-283340" algn="l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the development process and architecture.</a:t>
            </a:r>
          </a:p>
          <a:p>
            <a:pPr marL="566679" lvl="1" indent="-283340" algn="l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Mention key challenges and how they are addressed.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62117" y="895350"/>
            <a:ext cx="5558483" cy="576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Technical</a:t>
            </a:r>
            <a:r>
              <a:rPr lang="en-US" sz="34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Implementation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612018"/>
            <a:ext cx="18288000" cy="674982"/>
            <a:chOff x="0" y="0"/>
            <a:chExt cx="4816593" cy="1777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7773"/>
            </a:xfrm>
            <a:custGeom>
              <a:avLst/>
              <a:gdLst/>
              <a:ahLst/>
              <a:cxnLst/>
              <a:rect l="l" t="t" r="r" b="b"/>
              <a:pathLst>
                <a:path w="4816592" h="177773">
                  <a:moveTo>
                    <a:pt x="0" y="0"/>
                  </a:moveTo>
                  <a:lnTo>
                    <a:pt x="4816592" y="0"/>
                  </a:lnTo>
                  <a:lnTo>
                    <a:pt x="4816592" y="177773"/>
                  </a:lnTo>
                  <a:lnTo>
                    <a:pt x="0" y="177773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1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8288000" cy="725655"/>
            <a:chOff x="0" y="0"/>
            <a:chExt cx="4816593" cy="1911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91119"/>
            </a:xfrm>
            <a:custGeom>
              <a:avLst/>
              <a:gdLst/>
              <a:ahLst/>
              <a:cxnLst/>
              <a:rect l="l" t="t" r="r" b="b"/>
              <a:pathLst>
                <a:path w="4816592" h="191119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675323" y="0"/>
            <a:ext cx="5612677" cy="725655"/>
          </a:xfrm>
          <a:custGeom>
            <a:avLst/>
            <a:gdLst/>
            <a:ahLst/>
            <a:cxnLst/>
            <a:rect l="l" t="t" r="r" b="b"/>
            <a:pathLst>
              <a:path w="5612677" h="725655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748" b="-14873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943054" y="3070674"/>
            <a:ext cx="8909348" cy="4753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5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[Scalability]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endParaRPr lang="en-US" sz="298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175"/>
              </a:lnSpc>
              <a:spcBef>
                <a:spcPct val="0"/>
              </a:spcBef>
            </a:pPr>
            <a:endParaRPr lang="en-US" sz="298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175"/>
              </a:lnSpc>
              <a:spcBef>
                <a:spcPct val="0"/>
              </a:spcBef>
            </a:pPr>
            <a:endParaRPr lang="en-US" sz="298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Content:</a:t>
            </a:r>
          </a:p>
          <a:p>
            <a:pPr marL="643945" lvl="1" indent="-321972" algn="l">
              <a:lnSpc>
                <a:spcPts val="4175"/>
              </a:lnSpc>
              <a:buFont typeface="Arial"/>
              <a:buChar char="•"/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 how the idea can scale for larger audiences.</a:t>
            </a:r>
          </a:p>
          <a:p>
            <a:pPr marL="643945" lvl="1" indent="-321972" algn="l">
              <a:lnSpc>
                <a:spcPts val="4175"/>
              </a:lnSpc>
              <a:buFont typeface="Arial"/>
              <a:buChar char="•"/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Mention infrastructure and optimization strategies.</a:t>
            </a:r>
          </a:p>
          <a:p>
            <a:pPr marL="643945" lvl="1" indent="-321972" algn="l">
              <a:lnSpc>
                <a:spcPts val="4175"/>
              </a:lnSpc>
              <a:buFont typeface="Arial"/>
              <a:buChar char="•"/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potential growth challenges and solutions.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097656" y="895350"/>
            <a:ext cx="2754746" cy="576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3499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Scalability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612018"/>
            <a:ext cx="18288000" cy="674982"/>
            <a:chOff x="0" y="0"/>
            <a:chExt cx="4816593" cy="1777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7773"/>
            </a:xfrm>
            <a:custGeom>
              <a:avLst/>
              <a:gdLst/>
              <a:ahLst/>
              <a:cxnLst/>
              <a:rect l="l" t="t" r="r" b="b"/>
              <a:pathLst>
                <a:path w="4816592" h="177773">
                  <a:moveTo>
                    <a:pt x="0" y="0"/>
                  </a:moveTo>
                  <a:lnTo>
                    <a:pt x="4816592" y="0"/>
                  </a:lnTo>
                  <a:lnTo>
                    <a:pt x="4816592" y="177773"/>
                  </a:lnTo>
                  <a:lnTo>
                    <a:pt x="0" y="177773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1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8288000" cy="725655"/>
            <a:chOff x="0" y="0"/>
            <a:chExt cx="4816593" cy="1911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91119"/>
            </a:xfrm>
            <a:custGeom>
              <a:avLst/>
              <a:gdLst/>
              <a:ahLst/>
              <a:cxnLst/>
              <a:rect l="l" t="t" r="r" b="b"/>
              <a:pathLst>
                <a:path w="4816592" h="191119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675323" y="0"/>
            <a:ext cx="5612677" cy="725655"/>
          </a:xfrm>
          <a:custGeom>
            <a:avLst/>
            <a:gdLst/>
            <a:ahLst/>
            <a:cxnLst/>
            <a:rect l="l" t="t" r="r" b="b"/>
            <a:pathLst>
              <a:path w="5612677" h="725655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748" b="-14873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943054" y="3070674"/>
            <a:ext cx="10987650" cy="5277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5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[Impact]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endParaRPr lang="en-US" sz="298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175"/>
              </a:lnSpc>
              <a:spcBef>
                <a:spcPct val="0"/>
              </a:spcBef>
            </a:pPr>
            <a:endParaRPr lang="en-US" sz="298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175"/>
              </a:lnSpc>
              <a:spcBef>
                <a:spcPct val="0"/>
              </a:spcBef>
            </a:pPr>
            <a:endParaRPr lang="en-US" sz="298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Content:</a:t>
            </a:r>
          </a:p>
          <a:p>
            <a:pPr marL="643945" lvl="1" indent="-321972" algn="l">
              <a:lnSpc>
                <a:spcPts val="4175"/>
              </a:lnSpc>
              <a:spcBef>
                <a:spcPct val="0"/>
              </a:spcBef>
              <a:buFont typeface="Arial"/>
              <a:buChar char="•"/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the expected social, economic, or technological impact.</a:t>
            </a:r>
          </a:p>
          <a:p>
            <a:pPr marL="643945" lvl="1" indent="-321972" algn="l">
              <a:lnSpc>
                <a:spcPts val="4175"/>
              </a:lnSpc>
              <a:spcBef>
                <a:spcPct val="0"/>
              </a:spcBef>
              <a:buFont typeface="Arial"/>
              <a:buChar char="•"/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case studies, predictions, or success metrics.</a:t>
            </a:r>
          </a:p>
          <a:p>
            <a:pPr marL="643945" lvl="1" indent="-321972" algn="l">
              <a:lnSpc>
                <a:spcPts val="4175"/>
              </a:lnSpc>
              <a:spcBef>
                <a:spcPct val="0"/>
              </a:spcBef>
              <a:buFont typeface="Arial"/>
              <a:buChar char="•"/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with a strong closing statement or call to action.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endParaRPr lang="en-US" sz="298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438059" y="895350"/>
            <a:ext cx="2077541" cy="576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Impact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612018"/>
            <a:ext cx="18288000" cy="674982"/>
            <a:chOff x="0" y="0"/>
            <a:chExt cx="4816593" cy="1777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7773"/>
            </a:xfrm>
            <a:custGeom>
              <a:avLst/>
              <a:gdLst/>
              <a:ahLst/>
              <a:cxnLst/>
              <a:rect l="l" t="t" r="r" b="b"/>
              <a:pathLst>
                <a:path w="4816592" h="177773">
                  <a:moveTo>
                    <a:pt x="0" y="0"/>
                  </a:moveTo>
                  <a:lnTo>
                    <a:pt x="4816592" y="0"/>
                  </a:lnTo>
                  <a:lnTo>
                    <a:pt x="4816592" y="177773"/>
                  </a:lnTo>
                  <a:lnTo>
                    <a:pt x="0" y="177773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1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8288000" cy="725655"/>
            <a:chOff x="0" y="0"/>
            <a:chExt cx="4816593" cy="1911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91119"/>
            </a:xfrm>
            <a:custGeom>
              <a:avLst/>
              <a:gdLst/>
              <a:ahLst/>
              <a:cxnLst/>
              <a:rect l="l" t="t" r="r" b="b"/>
              <a:pathLst>
                <a:path w="4816592" h="191119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675323" y="0"/>
            <a:ext cx="5612677" cy="725655"/>
          </a:xfrm>
          <a:custGeom>
            <a:avLst/>
            <a:gdLst/>
            <a:ahLst/>
            <a:cxnLst/>
            <a:rect l="l" t="t" r="r" b="b"/>
            <a:pathLst>
              <a:path w="5612677" h="725655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748" b="-14873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622623" y="4745037"/>
            <a:ext cx="2199018" cy="663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185</Words>
  <Application>Microsoft Office PowerPoint</Application>
  <PresentationFormat>Custom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Times New Roman Bold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SITnovatePresentationTemplate</dc:title>
  <cp:lastModifiedBy>Aditya Joshi</cp:lastModifiedBy>
  <cp:revision>3</cp:revision>
  <dcterms:created xsi:type="dcterms:W3CDTF">2006-08-16T00:00:00Z</dcterms:created>
  <dcterms:modified xsi:type="dcterms:W3CDTF">2025-02-14T12:56:13Z</dcterms:modified>
  <dc:identifier>DAGez1UAK9Y</dc:identifier>
</cp:coreProperties>
</file>