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imes New Roman Bold" charset="1" panose="02030802070405020303"/>
      <p:regular r:id="rId13"/>
    </p:embeddedFont>
    <p:embeddedFont>
      <p:font typeface="Times New Roman" charset="1" panose="020305020704050203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12018"/>
            <a:ext cx="18288000" cy="624868"/>
            <a:chOff x="0" y="0"/>
            <a:chExt cx="4816593" cy="1645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64574"/>
            </a:xfrm>
            <a:custGeom>
              <a:avLst/>
              <a:gdLst/>
              <a:ahLst/>
              <a:cxnLst/>
              <a:rect r="r" b="b" t="t" l="l"/>
              <a:pathLst>
                <a:path h="16457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64574"/>
                  </a:lnTo>
                  <a:lnTo>
                    <a:pt x="0" y="164574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02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725655"/>
            <a:chOff x="0" y="0"/>
            <a:chExt cx="4816593" cy="1911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91119"/>
            </a:xfrm>
            <a:custGeom>
              <a:avLst/>
              <a:gdLst/>
              <a:ahLst/>
              <a:cxnLst/>
              <a:rect r="r" b="b" t="t" l="l"/>
              <a:pathLst>
                <a:path h="1911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675323" y="0"/>
            <a:ext cx="5612677" cy="725655"/>
          </a:xfrm>
          <a:custGeom>
            <a:avLst/>
            <a:gdLst/>
            <a:ahLst/>
            <a:cxnLst/>
            <a:rect r="r" b="b" t="t" l="l"/>
            <a:pathLst>
              <a:path h="725655" w="5612677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48" r="0" b="-1487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54644" y="3322147"/>
            <a:ext cx="8218568" cy="3626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6895" indent="-433447" lvl="1">
              <a:lnSpc>
                <a:spcPts val="5621"/>
              </a:lnSpc>
              <a:buFont typeface="Arial"/>
              <a:buChar char="•"/>
            </a:pPr>
            <a:r>
              <a:rPr lang="en-US" b="true" sz="401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Name (Registered on portal)</a:t>
            </a:r>
          </a:p>
          <a:p>
            <a:pPr algn="l" marL="866895" indent="-433447" lvl="1">
              <a:lnSpc>
                <a:spcPts val="5621"/>
              </a:lnSpc>
              <a:buFont typeface="Arial"/>
              <a:buChar char="•"/>
            </a:pPr>
            <a:r>
              <a:rPr lang="en-US" b="true" sz="401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Number</a:t>
            </a:r>
          </a:p>
          <a:p>
            <a:pPr algn="l" marL="866895" indent="-433447" lvl="1">
              <a:lnSpc>
                <a:spcPts val="5621"/>
              </a:lnSpc>
              <a:buFont typeface="Arial"/>
              <a:buChar char="•"/>
            </a:pPr>
            <a:r>
              <a:rPr lang="en-US" b="true" sz="401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 </a:t>
            </a:r>
          </a:p>
          <a:p>
            <a:pPr algn="l" marL="866895" indent="-433447" lvl="1">
              <a:lnSpc>
                <a:spcPts val="5621"/>
              </a:lnSpc>
              <a:buFont typeface="Arial"/>
              <a:buChar char="•"/>
            </a:pPr>
            <a:r>
              <a:rPr lang="en-US" b="true" sz="401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 Title</a:t>
            </a:r>
          </a:p>
          <a:p>
            <a:pPr algn="l" marL="866895" indent="-433447" lvl="1">
              <a:lnSpc>
                <a:spcPts val="5621"/>
              </a:lnSpc>
              <a:buFont typeface="Arial"/>
              <a:buChar char="•"/>
            </a:pPr>
            <a:r>
              <a:rPr lang="en-US" b="true" sz="401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GitHub repository link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75323" y="0"/>
            <a:ext cx="5612677" cy="725655"/>
          </a:xfrm>
          <a:custGeom>
            <a:avLst/>
            <a:gdLst/>
            <a:ahLst/>
            <a:cxnLst/>
            <a:rect r="r" b="b" t="t" l="l"/>
            <a:pathLst>
              <a:path h="725655" w="5612677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48" r="0" b="-1487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38919" y="2845876"/>
            <a:ext cx="7958501" cy="4490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2"/>
              </a:lnSpc>
              <a:spcBef>
                <a:spcPct val="0"/>
              </a:spcBef>
            </a:pPr>
          </a:p>
          <a:p>
            <a:pPr algn="l">
              <a:lnSpc>
                <a:spcPts val="3952"/>
              </a:lnSpc>
              <a:spcBef>
                <a:spcPct val="0"/>
              </a:spcBef>
            </a:pPr>
            <a:r>
              <a:rPr lang="en-US" sz="28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[Innovation]</a:t>
            </a:r>
          </a:p>
          <a:p>
            <a:pPr algn="l">
              <a:lnSpc>
                <a:spcPts val="3952"/>
              </a:lnSpc>
              <a:spcBef>
                <a:spcPct val="0"/>
              </a:spcBef>
            </a:pPr>
          </a:p>
          <a:p>
            <a:pPr algn="l">
              <a:lnSpc>
                <a:spcPts val="3952"/>
              </a:lnSpc>
              <a:spcBef>
                <a:spcPct val="0"/>
              </a:spcBef>
            </a:pPr>
          </a:p>
          <a:p>
            <a:pPr algn="l">
              <a:lnSpc>
                <a:spcPts val="3952"/>
              </a:lnSpc>
              <a:spcBef>
                <a:spcPct val="0"/>
              </a:spcBef>
            </a:pPr>
          </a:p>
          <a:p>
            <a:pPr algn="l">
              <a:lnSpc>
                <a:spcPts val="3952"/>
              </a:lnSpc>
              <a:spcBef>
                <a:spcPct val="0"/>
              </a:spcBef>
            </a:pPr>
            <a:r>
              <a:rPr lang="en-US" sz="28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Content:</a:t>
            </a:r>
          </a:p>
          <a:p>
            <a:pPr algn="l" marL="609484" indent="-304742" lvl="1">
              <a:lnSpc>
                <a:spcPts val="3952"/>
              </a:lnSpc>
              <a:buFont typeface="Arial"/>
              <a:buChar char="•"/>
            </a:pPr>
            <a:r>
              <a:rPr lang="en-US" sz="28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Briefly introduce the innovative concept or idea.</a:t>
            </a:r>
          </a:p>
          <a:p>
            <a:pPr algn="l" marL="609484" indent="-304742" lvl="1">
              <a:lnSpc>
                <a:spcPts val="3952"/>
              </a:lnSpc>
              <a:buFont typeface="Arial"/>
              <a:buChar char="•"/>
            </a:pPr>
            <a:r>
              <a:rPr lang="en-US" sz="28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 the uniqueness and originality.</a:t>
            </a:r>
          </a:p>
          <a:p>
            <a:pPr algn="l" marL="609484" indent="-304742" lvl="1">
              <a:lnSpc>
                <a:spcPts val="3952"/>
              </a:lnSpc>
              <a:buFont typeface="Arial"/>
              <a:buChar char="•"/>
            </a:pPr>
            <a:r>
              <a:rPr lang="en-US" sz="28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the problem it aims to solve.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62507" y="885825"/>
            <a:ext cx="3362986" cy="680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7"/>
              </a:lnSpc>
              <a:spcBef>
                <a:spcPct val="0"/>
              </a:spcBef>
            </a:pPr>
            <a:r>
              <a:rPr lang="en-US" sz="357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true" sz="357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Innovation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0" y="0"/>
            <a:ext cx="18288000" cy="725655"/>
            <a:chOff x="0" y="0"/>
            <a:chExt cx="4816593" cy="1911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91119"/>
            </a:xfrm>
            <a:custGeom>
              <a:avLst/>
              <a:gdLst/>
              <a:ahLst/>
              <a:cxnLst/>
              <a:rect r="r" b="b" t="t" l="l"/>
              <a:pathLst>
                <a:path h="1911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9565199"/>
            <a:ext cx="18288000" cy="725655"/>
            <a:chOff x="0" y="0"/>
            <a:chExt cx="4816593" cy="1911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191119"/>
            </a:xfrm>
            <a:custGeom>
              <a:avLst/>
              <a:gdLst/>
              <a:ahLst/>
              <a:cxnLst/>
              <a:rect r="r" b="b" t="t" l="l"/>
              <a:pathLst>
                <a:path h="1911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675323" y="0"/>
            <a:ext cx="5612677" cy="725655"/>
          </a:xfrm>
          <a:custGeom>
            <a:avLst/>
            <a:gdLst/>
            <a:ahLst/>
            <a:cxnLst/>
            <a:rect r="r" b="b" t="t" l="l"/>
            <a:pathLst>
              <a:path h="725655" w="5612677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48" r="0" b="-14873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12018"/>
            <a:ext cx="18288000" cy="674982"/>
            <a:chOff x="0" y="0"/>
            <a:chExt cx="4816593" cy="1777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77773"/>
            </a:xfrm>
            <a:custGeom>
              <a:avLst/>
              <a:gdLst/>
              <a:ahLst/>
              <a:cxnLst/>
              <a:rect r="r" b="b" t="t" l="l"/>
              <a:pathLst>
                <a:path h="1777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7773"/>
                  </a:lnTo>
                  <a:lnTo>
                    <a:pt x="0" y="177773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158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725655"/>
            <a:chOff x="0" y="0"/>
            <a:chExt cx="4816593" cy="1911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91119"/>
            </a:xfrm>
            <a:custGeom>
              <a:avLst/>
              <a:gdLst/>
              <a:ahLst/>
              <a:cxnLst/>
              <a:rect r="r" b="b" t="t" l="l"/>
              <a:pathLst>
                <a:path h="1911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675323" y="0"/>
            <a:ext cx="5612677" cy="725655"/>
          </a:xfrm>
          <a:custGeom>
            <a:avLst/>
            <a:gdLst/>
            <a:ahLst/>
            <a:cxnLst/>
            <a:rect r="r" b="b" t="t" l="l"/>
            <a:pathLst>
              <a:path h="725655" w="5612677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48" r="0" b="-1487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50774" y="3401605"/>
            <a:ext cx="10240368" cy="407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8"/>
              </a:lnSpc>
              <a:spcBef>
                <a:spcPct val="0"/>
              </a:spcBef>
            </a:pPr>
            <a:r>
              <a:rPr lang="en-US" sz="28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[Idea Presentation]</a:t>
            </a:r>
          </a:p>
          <a:p>
            <a:pPr algn="l">
              <a:lnSpc>
                <a:spcPts val="3978"/>
              </a:lnSpc>
              <a:spcBef>
                <a:spcPct val="0"/>
              </a:spcBef>
            </a:pPr>
          </a:p>
          <a:p>
            <a:pPr algn="l">
              <a:lnSpc>
                <a:spcPts val="3978"/>
              </a:lnSpc>
              <a:spcBef>
                <a:spcPct val="0"/>
              </a:spcBef>
            </a:pPr>
          </a:p>
          <a:p>
            <a:pPr algn="l">
              <a:lnSpc>
                <a:spcPts val="3978"/>
              </a:lnSpc>
              <a:spcBef>
                <a:spcPct val="0"/>
              </a:spcBef>
            </a:pPr>
          </a:p>
          <a:p>
            <a:pPr algn="l">
              <a:lnSpc>
                <a:spcPts val="3978"/>
              </a:lnSpc>
              <a:spcBef>
                <a:spcPct val="0"/>
              </a:spcBef>
            </a:pPr>
            <a:r>
              <a:rPr lang="en-US" sz="28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Content:</a:t>
            </a:r>
          </a:p>
          <a:p>
            <a:pPr algn="l" marL="613522" indent="-306761" lvl="1">
              <a:lnSpc>
                <a:spcPts val="3978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Clearly define the idea in detail.</a:t>
            </a:r>
          </a:p>
          <a:p>
            <a:pPr algn="l" marL="613522" indent="-306761" lvl="1">
              <a:lnSpc>
                <a:spcPts val="3978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key features and functionalities.</a:t>
            </a:r>
          </a:p>
          <a:p>
            <a:pPr algn="l" marL="613522" indent="-306761" lvl="1">
              <a:lnSpc>
                <a:spcPts val="3978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diagrams or illustrations (optional) to explain the concept.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16812" y="895350"/>
            <a:ext cx="3254375" cy="663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Idea Presentation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12018"/>
            <a:ext cx="18288000" cy="674982"/>
            <a:chOff x="0" y="0"/>
            <a:chExt cx="4816593" cy="1777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77773"/>
            </a:xfrm>
            <a:custGeom>
              <a:avLst/>
              <a:gdLst/>
              <a:ahLst/>
              <a:cxnLst/>
              <a:rect r="r" b="b" t="t" l="l"/>
              <a:pathLst>
                <a:path h="1777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7773"/>
                  </a:lnTo>
                  <a:lnTo>
                    <a:pt x="0" y="177773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158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725655"/>
            <a:chOff x="0" y="0"/>
            <a:chExt cx="4816593" cy="1911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91119"/>
            </a:xfrm>
            <a:custGeom>
              <a:avLst/>
              <a:gdLst/>
              <a:ahLst/>
              <a:cxnLst/>
              <a:rect r="r" b="b" t="t" l="l"/>
              <a:pathLst>
                <a:path h="1911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675323" y="0"/>
            <a:ext cx="5612677" cy="725655"/>
          </a:xfrm>
          <a:custGeom>
            <a:avLst/>
            <a:gdLst/>
            <a:ahLst/>
            <a:cxnLst/>
            <a:rect r="r" b="b" t="t" l="l"/>
            <a:pathLst>
              <a:path h="725655" w="5612677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48" r="0" b="-1487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22163" y="3446974"/>
            <a:ext cx="7999843" cy="4172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4"/>
              </a:lnSpc>
              <a:spcBef>
                <a:spcPct val="0"/>
              </a:spcBef>
            </a:pPr>
            <a:r>
              <a:rPr lang="en-US" sz="26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[Technical Implementation]</a:t>
            </a:r>
          </a:p>
          <a:p>
            <a:pPr algn="l">
              <a:lnSpc>
                <a:spcPts val="3674"/>
              </a:lnSpc>
              <a:spcBef>
                <a:spcPct val="0"/>
              </a:spcBef>
            </a:pPr>
          </a:p>
          <a:p>
            <a:pPr algn="l">
              <a:lnSpc>
                <a:spcPts val="3674"/>
              </a:lnSpc>
              <a:spcBef>
                <a:spcPct val="0"/>
              </a:spcBef>
            </a:pPr>
          </a:p>
          <a:p>
            <a:pPr algn="l">
              <a:lnSpc>
                <a:spcPts val="3674"/>
              </a:lnSpc>
              <a:spcBef>
                <a:spcPct val="0"/>
              </a:spcBef>
            </a:pPr>
          </a:p>
          <a:p>
            <a:pPr algn="l">
              <a:lnSpc>
                <a:spcPts val="3814"/>
              </a:lnSpc>
              <a:spcBef>
                <a:spcPct val="0"/>
              </a:spcBef>
            </a:pPr>
          </a:p>
          <a:p>
            <a:pPr algn="l">
              <a:lnSpc>
                <a:spcPts val="3674"/>
              </a:lnSpc>
              <a:spcBef>
                <a:spcPct val="0"/>
              </a:spcBef>
            </a:pPr>
            <a:r>
              <a:rPr lang="en-US" sz="26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Content:</a:t>
            </a:r>
          </a:p>
          <a:p>
            <a:pPr algn="l" marL="566679" indent="-283340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 the technology stack used.</a:t>
            </a:r>
          </a:p>
          <a:p>
            <a:pPr algn="l" marL="566679" indent="-283340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the development process and architecture.</a:t>
            </a:r>
          </a:p>
          <a:p>
            <a:pPr algn="l" marL="566679" indent="-283340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Mention key challenges and how they are addressed.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62117" y="895350"/>
            <a:ext cx="4792431" cy="663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Technical Implementation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12018"/>
            <a:ext cx="18288000" cy="674982"/>
            <a:chOff x="0" y="0"/>
            <a:chExt cx="4816593" cy="1777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77773"/>
            </a:xfrm>
            <a:custGeom>
              <a:avLst/>
              <a:gdLst/>
              <a:ahLst/>
              <a:cxnLst/>
              <a:rect r="r" b="b" t="t" l="l"/>
              <a:pathLst>
                <a:path h="1777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7773"/>
                  </a:lnTo>
                  <a:lnTo>
                    <a:pt x="0" y="177773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158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725655"/>
            <a:chOff x="0" y="0"/>
            <a:chExt cx="4816593" cy="1911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91119"/>
            </a:xfrm>
            <a:custGeom>
              <a:avLst/>
              <a:gdLst/>
              <a:ahLst/>
              <a:cxnLst/>
              <a:rect r="r" b="b" t="t" l="l"/>
              <a:pathLst>
                <a:path h="1911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675323" y="0"/>
            <a:ext cx="5612677" cy="725655"/>
          </a:xfrm>
          <a:custGeom>
            <a:avLst/>
            <a:gdLst/>
            <a:ahLst/>
            <a:cxnLst/>
            <a:rect r="r" b="b" t="t" l="l"/>
            <a:pathLst>
              <a:path h="725655" w="5612677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48" r="0" b="-1487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43054" y="3070674"/>
            <a:ext cx="8909348" cy="4753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5"/>
              </a:lnSpc>
              <a:spcBef>
                <a:spcPct val="0"/>
              </a:spcBef>
            </a:pP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[Scalability]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</a:p>
          <a:p>
            <a:pPr algn="l">
              <a:lnSpc>
                <a:spcPts val="4175"/>
              </a:lnSpc>
              <a:spcBef>
                <a:spcPct val="0"/>
              </a:spcBef>
            </a:pPr>
          </a:p>
          <a:p>
            <a:pPr algn="l">
              <a:lnSpc>
                <a:spcPts val="4175"/>
              </a:lnSpc>
              <a:spcBef>
                <a:spcPct val="0"/>
              </a:spcBef>
            </a:pP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Content:</a:t>
            </a:r>
          </a:p>
          <a:p>
            <a:pPr algn="l" marL="643945" indent="-321972" lvl="1">
              <a:lnSpc>
                <a:spcPts val="4175"/>
              </a:lnSpc>
              <a:buFont typeface="Arial"/>
              <a:buChar char="•"/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 how the idea can scale for larger audiences.</a:t>
            </a:r>
          </a:p>
          <a:p>
            <a:pPr algn="l" marL="643945" indent="-321972" lvl="1">
              <a:lnSpc>
                <a:spcPts val="4175"/>
              </a:lnSpc>
              <a:buFont typeface="Arial"/>
              <a:buChar char="•"/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Mention infrastructure and optimization strategies.</a:t>
            </a:r>
          </a:p>
          <a:p>
            <a:pPr algn="l" marL="643945" indent="-321972" lvl="1">
              <a:lnSpc>
                <a:spcPts val="4175"/>
              </a:lnSpc>
              <a:buFont typeface="Arial"/>
              <a:buChar char="•"/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potential growth challenges and solutions.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97656" y="895350"/>
            <a:ext cx="2092689" cy="663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Scalability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12018"/>
            <a:ext cx="18288000" cy="674982"/>
            <a:chOff x="0" y="0"/>
            <a:chExt cx="4816593" cy="1777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77773"/>
            </a:xfrm>
            <a:custGeom>
              <a:avLst/>
              <a:gdLst/>
              <a:ahLst/>
              <a:cxnLst/>
              <a:rect r="r" b="b" t="t" l="l"/>
              <a:pathLst>
                <a:path h="1777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7773"/>
                  </a:lnTo>
                  <a:lnTo>
                    <a:pt x="0" y="177773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158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725655"/>
            <a:chOff x="0" y="0"/>
            <a:chExt cx="4816593" cy="1911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91119"/>
            </a:xfrm>
            <a:custGeom>
              <a:avLst/>
              <a:gdLst/>
              <a:ahLst/>
              <a:cxnLst/>
              <a:rect r="r" b="b" t="t" l="l"/>
              <a:pathLst>
                <a:path h="1911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675323" y="0"/>
            <a:ext cx="5612677" cy="725655"/>
          </a:xfrm>
          <a:custGeom>
            <a:avLst/>
            <a:gdLst/>
            <a:ahLst/>
            <a:cxnLst/>
            <a:rect r="r" b="b" t="t" l="l"/>
            <a:pathLst>
              <a:path h="725655" w="5612677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48" r="0" b="-1487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43054" y="3070674"/>
            <a:ext cx="10987650" cy="5277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5"/>
              </a:lnSpc>
              <a:spcBef>
                <a:spcPct val="0"/>
              </a:spcBef>
            </a:pP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[Impact]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</a:p>
          <a:p>
            <a:pPr algn="l">
              <a:lnSpc>
                <a:spcPts val="4175"/>
              </a:lnSpc>
              <a:spcBef>
                <a:spcPct val="0"/>
              </a:spcBef>
            </a:pPr>
          </a:p>
          <a:p>
            <a:pPr algn="l">
              <a:lnSpc>
                <a:spcPts val="4175"/>
              </a:lnSpc>
              <a:spcBef>
                <a:spcPct val="0"/>
              </a:spcBef>
            </a:pP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Content:</a:t>
            </a:r>
          </a:p>
          <a:p>
            <a:pPr algn="l" marL="643945" indent="-321972" lvl="1">
              <a:lnSpc>
                <a:spcPts val="4175"/>
              </a:lnSpc>
              <a:spcBef>
                <a:spcPct val="0"/>
              </a:spcBef>
              <a:buFont typeface="Arial"/>
              <a:buChar char="•"/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the expected social, economic, or technological impact.</a:t>
            </a:r>
          </a:p>
          <a:p>
            <a:pPr algn="l" marL="643945" indent="-321972" lvl="1">
              <a:lnSpc>
                <a:spcPts val="4175"/>
              </a:lnSpc>
              <a:spcBef>
                <a:spcPct val="0"/>
              </a:spcBef>
              <a:buFont typeface="Arial"/>
              <a:buChar char="•"/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case studies, predictions, or success metrics.</a:t>
            </a:r>
          </a:p>
          <a:p>
            <a:pPr algn="l" marL="643945" indent="-321972" lvl="1">
              <a:lnSpc>
                <a:spcPts val="4175"/>
              </a:lnSpc>
              <a:spcBef>
                <a:spcPct val="0"/>
              </a:spcBef>
              <a:buFont typeface="Arial"/>
              <a:buChar char="•"/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with a strong closing statement or call to action.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438059" y="895350"/>
            <a:ext cx="1411883" cy="663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true" sz="3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Impact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12018"/>
            <a:ext cx="18288000" cy="674982"/>
            <a:chOff x="0" y="0"/>
            <a:chExt cx="4816593" cy="1777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77773"/>
            </a:xfrm>
            <a:custGeom>
              <a:avLst/>
              <a:gdLst/>
              <a:ahLst/>
              <a:cxnLst/>
              <a:rect r="r" b="b" t="t" l="l"/>
              <a:pathLst>
                <a:path h="1777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7773"/>
                  </a:lnTo>
                  <a:lnTo>
                    <a:pt x="0" y="177773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158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725655"/>
            <a:chOff x="0" y="0"/>
            <a:chExt cx="4816593" cy="1911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91119"/>
            </a:xfrm>
            <a:custGeom>
              <a:avLst/>
              <a:gdLst/>
              <a:ahLst/>
              <a:cxnLst/>
              <a:rect r="r" b="b" t="t" l="l"/>
              <a:pathLst>
                <a:path h="1911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675323" y="0"/>
            <a:ext cx="5612677" cy="725655"/>
          </a:xfrm>
          <a:custGeom>
            <a:avLst/>
            <a:gdLst/>
            <a:ahLst/>
            <a:cxnLst/>
            <a:rect r="r" b="b" t="t" l="l"/>
            <a:pathLst>
              <a:path h="725655" w="5612677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48" r="0" b="-1487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622623" y="4745037"/>
            <a:ext cx="2199018" cy="663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DAGez1UAK9Y</dc:identifier>
  <dcterms:modified xsi:type="dcterms:W3CDTF">2011-08-01T06:04:30Z</dcterms:modified>
  <cp:revision>1</cp:revision>
  <dc:title>•Problem Statement ID – •Problem Statement Title- •Theme- •PS Category- Software/Hardware •Team ID- •Team Name (Registered on portal)</dc:title>
</cp:coreProperties>
</file>