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10400" cy="929640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326532" algn="ctr" rtl="0" fontAlgn="base">
      <a:spcBef>
        <a:spcPct val="0"/>
      </a:spcBef>
      <a:spcAft>
        <a:spcPct val="0"/>
      </a:spcAft>
      <a:defRPr sz="6100" kern="1200">
        <a:solidFill>
          <a:schemeClr val="tx1"/>
        </a:solidFill>
        <a:latin typeface="Arial" charset="0"/>
        <a:ea typeface="+mn-ea"/>
        <a:cs typeface="+mn-cs"/>
      </a:defRPr>
    </a:lvl2pPr>
    <a:lvl3pPr marL="653064" algn="ctr" rtl="0" fontAlgn="base">
      <a:spcBef>
        <a:spcPct val="0"/>
      </a:spcBef>
      <a:spcAft>
        <a:spcPct val="0"/>
      </a:spcAft>
      <a:defRPr sz="6100" kern="1200">
        <a:solidFill>
          <a:schemeClr val="tx1"/>
        </a:solidFill>
        <a:latin typeface="Arial" charset="0"/>
        <a:ea typeface="+mn-ea"/>
        <a:cs typeface="+mn-cs"/>
      </a:defRPr>
    </a:lvl3pPr>
    <a:lvl4pPr marL="979597" algn="ctr" rtl="0" fontAlgn="base">
      <a:spcBef>
        <a:spcPct val="0"/>
      </a:spcBef>
      <a:spcAft>
        <a:spcPct val="0"/>
      </a:spcAft>
      <a:defRPr sz="6100" kern="1200">
        <a:solidFill>
          <a:schemeClr val="tx1"/>
        </a:solidFill>
        <a:latin typeface="Arial" charset="0"/>
        <a:ea typeface="+mn-ea"/>
        <a:cs typeface="+mn-cs"/>
      </a:defRPr>
    </a:lvl4pPr>
    <a:lvl5pPr marL="1306129" algn="ctr" rtl="0" fontAlgn="base">
      <a:spcBef>
        <a:spcPct val="0"/>
      </a:spcBef>
      <a:spcAft>
        <a:spcPct val="0"/>
      </a:spcAft>
      <a:defRPr sz="6100" kern="1200">
        <a:solidFill>
          <a:schemeClr val="tx1"/>
        </a:solidFill>
        <a:latin typeface="Arial" charset="0"/>
        <a:ea typeface="+mn-ea"/>
        <a:cs typeface="+mn-cs"/>
      </a:defRPr>
    </a:lvl5pPr>
    <a:lvl6pPr marL="1632661" algn="l" defTabSz="653064" rtl="0" eaLnBrk="1" latinLnBrk="0" hangingPunct="1">
      <a:defRPr sz="6100" kern="1200">
        <a:solidFill>
          <a:schemeClr val="tx1"/>
        </a:solidFill>
        <a:latin typeface="Arial" charset="0"/>
        <a:ea typeface="+mn-ea"/>
        <a:cs typeface="+mn-cs"/>
      </a:defRPr>
    </a:lvl6pPr>
    <a:lvl7pPr marL="1959193" algn="l" defTabSz="653064" rtl="0" eaLnBrk="1" latinLnBrk="0" hangingPunct="1">
      <a:defRPr sz="6100" kern="1200">
        <a:solidFill>
          <a:schemeClr val="tx1"/>
        </a:solidFill>
        <a:latin typeface="Arial" charset="0"/>
        <a:ea typeface="+mn-ea"/>
        <a:cs typeface="+mn-cs"/>
      </a:defRPr>
    </a:lvl7pPr>
    <a:lvl8pPr marL="2285726" algn="l" defTabSz="653064" rtl="0" eaLnBrk="1" latinLnBrk="0" hangingPunct="1">
      <a:defRPr sz="6100" kern="1200">
        <a:solidFill>
          <a:schemeClr val="tx1"/>
        </a:solidFill>
        <a:latin typeface="Arial" charset="0"/>
        <a:ea typeface="+mn-ea"/>
        <a:cs typeface="+mn-cs"/>
      </a:defRPr>
    </a:lvl8pPr>
    <a:lvl9pPr marL="2612258" algn="l" defTabSz="653064"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99"/>
    <a:srgbClr val="FF7979"/>
    <a:srgbClr val="FFF98B"/>
    <a:srgbClr val="DDDDDD"/>
    <a:srgbClr val="FFE285"/>
    <a:srgbClr val="FFF48F"/>
    <a:srgbClr val="EAEAEA"/>
    <a:srgbClr val="C0C0C0"/>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975" autoAdjust="0"/>
  </p:normalViewPr>
  <p:slideViewPr>
    <p:cSldViewPr snapToGrid="0">
      <p:cViewPr>
        <p:scale>
          <a:sx n="50" d="100"/>
          <a:sy n="50" d="100"/>
        </p:scale>
        <p:origin x="-1176" y="-2916"/>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970903" y="0"/>
            <a:ext cx="3037840" cy="464821"/>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890588" y="696913"/>
            <a:ext cx="5230812"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1040" y="4416589"/>
            <a:ext cx="5608320" cy="4183380"/>
          </a:xfrm>
          <a:prstGeom prst="rect">
            <a:avLst/>
          </a:prstGeom>
          <a:noFill/>
          <a:ln w="9525">
            <a:noFill/>
            <a:miter lim="800000"/>
            <a:headEnd/>
            <a:tailEnd/>
          </a:ln>
          <a:effectLst/>
        </p:spPr>
        <p:txBody>
          <a:bodyPr vert="horz" wrap="square" lIns="93418" tIns="46709" rIns="93418" bIns="467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970903" y="8829983"/>
            <a:ext cx="3037840" cy="464821"/>
          </a:xfrm>
          <a:prstGeom prst="rect">
            <a:avLst/>
          </a:prstGeom>
          <a:noFill/>
          <a:ln w="9525">
            <a:noFill/>
            <a:miter lim="800000"/>
            <a:headEnd/>
            <a:tailEnd/>
          </a:ln>
          <a:effectLst/>
        </p:spPr>
        <p:txBody>
          <a:bodyPr vert="horz" wrap="square" lIns="93418" tIns="46709" rIns="93418" bIns="46709" numCol="1" anchor="b" anchorCtr="0" compatLnSpc="1">
            <a:prstTxWarp prst="textNoShape">
              <a:avLst/>
            </a:prstTxWarp>
          </a:bodyPr>
          <a:lstStyle>
            <a:lvl1pPr algn="r">
              <a:defRPr sz="12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mn-cs"/>
      </a:defRPr>
    </a:lvl1pPr>
    <a:lvl2pPr marL="326532" algn="l" rtl="0" fontAlgn="base">
      <a:spcBef>
        <a:spcPct val="30000"/>
      </a:spcBef>
      <a:spcAft>
        <a:spcPct val="0"/>
      </a:spcAft>
      <a:defRPr sz="900" kern="1200">
        <a:solidFill>
          <a:schemeClr val="tx1"/>
        </a:solidFill>
        <a:latin typeface="Arial" charset="0"/>
        <a:ea typeface="+mn-ea"/>
        <a:cs typeface="+mn-cs"/>
      </a:defRPr>
    </a:lvl2pPr>
    <a:lvl3pPr marL="653064" algn="l" rtl="0" fontAlgn="base">
      <a:spcBef>
        <a:spcPct val="30000"/>
      </a:spcBef>
      <a:spcAft>
        <a:spcPct val="0"/>
      </a:spcAft>
      <a:defRPr sz="900" kern="1200">
        <a:solidFill>
          <a:schemeClr val="tx1"/>
        </a:solidFill>
        <a:latin typeface="Arial" charset="0"/>
        <a:ea typeface="+mn-ea"/>
        <a:cs typeface="+mn-cs"/>
      </a:defRPr>
    </a:lvl3pPr>
    <a:lvl4pPr marL="979597" algn="l" rtl="0" fontAlgn="base">
      <a:spcBef>
        <a:spcPct val="30000"/>
      </a:spcBef>
      <a:spcAft>
        <a:spcPct val="0"/>
      </a:spcAft>
      <a:defRPr sz="900" kern="1200">
        <a:solidFill>
          <a:schemeClr val="tx1"/>
        </a:solidFill>
        <a:latin typeface="Arial" charset="0"/>
        <a:ea typeface="+mn-ea"/>
        <a:cs typeface="+mn-cs"/>
      </a:defRPr>
    </a:lvl4pPr>
    <a:lvl5pPr marL="1306129" algn="l" rtl="0" fontAlgn="base">
      <a:spcBef>
        <a:spcPct val="30000"/>
      </a:spcBef>
      <a:spcAft>
        <a:spcPct val="0"/>
      </a:spcAft>
      <a:defRPr sz="900" kern="1200">
        <a:solidFill>
          <a:schemeClr val="tx1"/>
        </a:solidFill>
        <a:latin typeface="Arial" charset="0"/>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890588" y="696913"/>
            <a:ext cx="5230812" cy="3486150"/>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242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6871335" y="21597091"/>
            <a:ext cx="3106340" cy="1418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30012268" y="21539200"/>
            <a:ext cx="1653137" cy="235221"/>
          </a:xfrm>
          <a:prstGeom prst="rect">
            <a:avLst/>
          </a:prstGeom>
          <a:noFill/>
        </p:spPr>
        <p:txBody>
          <a:bodyPr wrap="none" lIns="65306" tIns="32653" rIns="65306" bIns="32653" rtlCol="0">
            <a:spAutoFit/>
          </a:bodyPr>
          <a:lstStyle/>
          <a:p>
            <a:r>
              <a:rPr lang="en-US" sz="1100" dirty="0" smtClean="0">
                <a:solidFill>
                  <a:schemeClr val="bg1"/>
                </a:solidFill>
              </a:rPr>
              <a:t>www.postersession.com</a:t>
            </a:r>
            <a:endParaRPr lang="en-US" sz="1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134937" rtl="0" fontAlgn="base">
        <a:spcBef>
          <a:spcPct val="0"/>
        </a:spcBef>
        <a:spcAft>
          <a:spcPct val="0"/>
        </a:spcAft>
        <a:defRPr sz="15100">
          <a:solidFill>
            <a:schemeClr val="tx2"/>
          </a:solidFill>
          <a:latin typeface="+mj-lt"/>
          <a:ea typeface="+mj-ea"/>
          <a:cs typeface="+mj-cs"/>
        </a:defRPr>
      </a:lvl1pPr>
      <a:lvl2pPr algn="ctr" defTabSz="3134937" rtl="0" fontAlgn="base">
        <a:spcBef>
          <a:spcPct val="0"/>
        </a:spcBef>
        <a:spcAft>
          <a:spcPct val="0"/>
        </a:spcAft>
        <a:defRPr sz="15100">
          <a:solidFill>
            <a:schemeClr val="tx2"/>
          </a:solidFill>
          <a:latin typeface="Arial" charset="0"/>
        </a:defRPr>
      </a:lvl2pPr>
      <a:lvl3pPr algn="ctr" defTabSz="3134937" rtl="0" fontAlgn="base">
        <a:spcBef>
          <a:spcPct val="0"/>
        </a:spcBef>
        <a:spcAft>
          <a:spcPct val="0"/>
        </a:spcAft>
        <a:defRPr sz="15100">
          <a:solidFill>
            <a:schemeClr val="tx2"/>
          </a:solidFill>
          <a:latin typeface="Arial" charset="0"/>
        </a:defRPr>
      </a:lvl3pPr>
      <a:lvl4pPr algn="ctr" defTabSz="3134937" rtl="0" fontAlgn="base">
        <a:spcBef>
          <a:spcPct val="0"/>
        </a:spcBef>
        <a:spcAft>
          <a:spcPct val="0"/>
        </a:spcAft>
        <a:defRPr sz="15100">
          <a:solidFill>
            <a:schemeClr val="tx2"/>
          </a:solidFill>
          <a:latin typeface="Arial" charset="0"/>
        </a:defRPr>
      </a:lvl4pPr>
      <a:lvl5pPr algn="ctr" defTabSz="3134937" rtl="0" fontAlgn="base">
        <a:spcBef>
          <a:spcPct val="0"/>
        </a:spcBef>
        <a:spcAft>
          <a:spcPct val="0"/>
        </a:spcAft>
        <a:defRPr sz="15100">
          <a:solidFill>
            <a:schemeClr val="tx2"/>
          </a:solidFill>
          <a:latin typeface="Arial" charset="0"/>
        </a:defRPr>
      </a:lvl5pPr>
      <a:lvl6pPr marL="326532" algn="ctr" defTabSz="3134937" rtl="0" fontAlgn="base">
        <a:spcBef>
          <a:spcPct val="0"/>
        </a:spcBef>
        <a:spcAft>
          <a:spcPct val="0"/>
        </a:spcAft>
        <a:defRPr sz="15100">
          <a:solidFill>
            <a:schemeClr val="tx2"/>
          </a:solidFill>
          <a:latin typeface="Arial" charset="0"/>
        </a:defRPr>
      </a:lvl6pPr>
      <a:lvl7pPr marL="653064" algn="ctr" defTabSz="3134937" rtl="0" fontAlgn="base">
        <a:spcBef>
          <a:spcPct val="0"/>
        </a:spcBef>
        <a:spcAft>
          <a:spcPct val="0"/>
        </a:spcAft>
        <a:defRPr sz="15100">
          <a:solidFill>
            <a:schemeClr val="tx2"/>
          </a:solidFill>
          <a:latin typeface="Arial" charset="0"/>
        </a:defRPr>
      </a:lvl7pPr>
      <a:lvl8pPr marL="979597" algn="ctr" defTabSz="3134937" rtl="0" fontAlgn="base">
        <a:spcBef>
          <a:spcPct val="0"/>
        </a:spcBef>
        <a:spcAft>
          <a:spcPct val="0"/>
        </a:spcAft>
        <a:defRPr sz="15100">
          <a:solidFill>
            <a:schemeClr val="tx2"/>
          </a:solidFill>
          <a:latin typeface="Arial" charset="0"/>
        </a:defRPr>
      </a:lvl8pPr>
      <a:lvl9pPr marL="1306129" algn="ctr" defTabSz="3134937" rtl="0" fontAlgn="base">
        <a:spcBef>
          <a:spcPct val="0"/>
        </a:spcBef>
        <a:spcAft>
          <a:spcPct val="0"/>
        </a:spcAft>
        <a:defRPr sz="15100">
          <a:solidFill>
            <a:schemeClr val="tx2"/>
          </a:solidFill>
          <a:latin typeface="Arial" charset="0"/>
        </a:defRPr>
      </a:lvl9pPr>
    </p:titleStyle>
    <p:bodyStyle>
      <a:lvl1pPr marL="1175743" indent="-1175743" algn="l" defTabSz="3134937" rtl="0" fontAlgn="base">
        <a:spcBef>
          <a:spcPct val="20000"/>
        </a:spcBef>
        <a:spcAft>
          <a:spcPct val="0"/>
        </a:spcAft>
        <a:buChar char="•"/>
        <a:defRPr sz="11000">
          <a:solidFill>
            <a:schemeClr val="tx1"/>
          </a:solidFill>
          <a:latin typeface="+mn-lt"/>
          <a:ea typeface="+mn-ea"/>
          <a:cs typeface="+mn-cs"/>
        </a:defRPr>
      </a:lvl1pPr>
      <a:lvl2pPr marL="2546498" indent="-979597" algn="l" defTabSz="3134937" rtl="0" fontAlgn="base">
        <a:spcBef>
          <a:spcPct val="20000"/>
        </a:spcBef>
        <a:spcAft>
          <a:spcPct val="0"/>
        </a:spcAft>
        <a:buChar char="–"/>
        <a:defRPr sz="9600">
          <a:solidFill>
            <a:schemeClr val="tx1"/>
          </a:solidFill>
          <a:latin typeface="+mn-lt"/>
        </a:defRPr>
      </a:lvl2pPr>
      <a:lvl3pPr marL="3918387" indent="-783451" algn="l" defTabSz="3134937" rtl="0" fontAlgn="base">
        <a:spcBef>
          <a:spcPct val="20000"/>
        </a:spcBef>
        <a:spcAft>
          <a:spcPct val="0"/>
        </a:spcAft>
        <a:buChar char="•"/>
        <a:defRPr sz="8200">
          <a:solidFill>
            <a:schemeClr val="tx1"/>
          </a:solidFill>
          <a:latin typeface="+mn-lt"/>
        </a:defRPr>
      </a:lvl3pPr>
      <a:lvl4pPr marL="5485288" indent="-783451" algn="l" defTabSz="3134937" rtl="0" fontAlgn="base">
        <a:spcBef>
          <a:spcPct val="20000"/>
        </a:spcBef>
        <a:spcAft>
          <a:spcPct val="0"/>
        </a:spcAft>
        <a:buChar char="–"/>
        <a:defRPr sz="6900">
          <a:solidFill>
            <a:schemeClr val="tx1"/>
          </a:solidFill>
          <a:latin typeface="+mn-lt"/>
        </a:defRPr>
      </a:lvl4pPr>
      <a:lvl5pPr marL="7053323" indent="-783451" algn="l" defTabSz="3134937" rtl="0" fontAlgn="base">
        <a:spcBef>
          <a:spcPct val="20000"/>
        </a:spcBef>
        <a:spcAft>
          <a:spcPct val="0"/>
        </a:spcAft>
        <a:buChar char="»"/>
        <a:defRPr sz="6900">
          <a:solidFill>
            <a:schemeClr val="tx1"/>
          </a:solidFill>
          <a:latin typeface="+mn-lt"/>
        </a:defRPr>
      </a:lvl5pPr>
      <a:lvl6pPr marL="7379856" indent="-783451" algn="l" defTabSz="3134937" rtl="0" fontAlgn="base">
        <a:spcBef>
          <a:spcPct val="20000"/>
        </a:spcBef>
        <a:spcAft>
          <a:spcPct val="0"/>
        </a:spcAft>
        <a:buChar char="»"/>
        <a:defRPr sz="6900">
          <a:solidFill>
            <a:schemeClr val="tx1"/>
          </a:solidFill>
          <a:latin typeface="+mn-lt"/>
        </a:defRPr>
      </a:lvl6pPr>
      <a:lvl7pPr marL="7706388" indent="-783451" algn="l" defTabSz="3134937" rtl="0" fontAlgn="base">
        <a:spcBef>
          <a:spcPct val="20000"/>
        </a:spcBef>
        <a:spcAft>
          <a:spcPct val="0"/>
        </a:spcAft>
        <a:buChar char="»"/>
        <a:defRPr sz="6900">
          <a:solidFill>
            <a:schemeClr val="tx1"/>
          </a:solidFill>
          <a:latin typeface="+mn-lt"/>
        </a:defRPr>
      </a:lvl7pPr>
      <a:lvl8pPr marL="8032920" indent="-783451" algn="l" defTabSz="3134937" rtl="0" fontAlgn="base">
        <a:spcBef>
          <a:spcPct val="20000"/>
        </a:spcBef>
        <a:spcAft>
          <a:spcPct val="0"/>
        </a:spcAft>
        <a:buChar char="»"/>
        <a:defRPr sz="6900">
          <a:solidFill>
            <a:schemeClr val="tx1"/>
          </a:solidFill>
          <a:latin typeface="+mn-lt"/>
        </a:defRPr>
      </a:lvl8pPr>
      <a:lvl9pPr marL="8359452" indent="-783451" algn="l" defTabSz="3134937" rtl="0" fontAlgn="base">
        <a:spcBef>
          <a:spcPct val="20000"/>
        </a:spcBef>
        <a:spcAft>
          <a:spcPct val="0"/>
        </a:spcAft>
        <a:buChar char="»"/>
        <a:defRPr sz="69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lumMod val="50000"/>
                <a:lumOff val="50000"/>
              </a:schemeClr>
            </a:gs>
            <a:gs pos="31000">
              <a:schemeClr val="tx1">
                <a:lumMod val="85000"/>
                <a:lumOff val="15000"/>
              </a:schemeClr>
            </a:gs>
            <a:gs pos="67000">
              <a:schemeClr val="accent6">
                <a:lumMod val="40000"/>
                <a:lumOff val="60000"/>
              </a:schemeClr>
            </a:gs>
            <a:gs pos="50000">
              <a:schemeClr val="accent1">
                <a:lumMod val="50000"/>
              </a:schemeClr>
            </a:gs>
            <a:gs pos="100000">
              <a:schemeClr val="accent6"/>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246316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1" name="AutoShape 29"/>
          <p:cNvSpPr>
            <a:spLocks noChangeArrowheads="1"/>
          </p:cNvSpPr>
          <p:nvPr/>
        </p:nvSpPr>
        <p:spPr bwMode="auto">
          <a:xfrm>
            <a:off x="851535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2" name="AutoShape 31"/>
          <p:cNvSpPr>
            <a:spLocks noChangeArrowheads="1"/>
          </p:cNvSpPr>
          <p:nvPr/>
        </p:nvSpPr>
        <p:spPr bwMode="auto">
          <a:xfrm>
            <a:off x="165735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3"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p:spPr>
        <p:txBody>
          <a:bodyPr wrap="none" lIns="65306" tIns="32653" rIns="65306" bIns="32653" anchor="ctr"/>
          <a:lstStyle/>
          <a:p>
            <a:endParaRPr lang="en-US" dirty="0"/>
          </a:p>
        </p:txBody>
      </p:sp>
      <p:sp>
        <p:nvSpPr>
          <p:cNvPr id="2057" name="Text Box 9"/>
          <p:cNvSpPr txBox="1">
            <a:spLocks noChangeArrowheads="1"/>
          </p:cNvSpPr>
          <p:nvPr/>
        </p:nvSpPr>
        <p:spPr bwMode="auto">
          <a:xfrm>
            <a:off x="704583" y="5480053"/>
            <a:ext cx="7334250" cy="8683688"/>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anose="02020603050405020304" pitchFamily="18" charset="0"/>
                <a:cs typeface="Times New Roman" panose="02020603050405020304" pitchFamily="18" charset="0"/>
              </a:rPr>
              <a:t>       Astrophysicists need </a:t>
            </a:r>
            <a:r>
              <a:rPr lang="en-US" sz="2000" dirty="0">
                <a:latin typeface="Times New Roman" panose="02020603050405020304" pitchFamily="18" charset="0"/>
                <a:cs typeface="Times New Roman" panose="02020603050405020304" pitchFamily="18" charset="0"/>
              </a:rPr>
              <a:t>to model galaxies in programs like </a:t>
            </a:r>
            <a:r>
              <a:rPr lang="en-US" sz="2000" dirty="0" smtClean="0">
                <a:latin typeface="Times New Roman" panose="02020603050405020304" pitchFamily="18" charset="0"/>
                <a:cs typeface="Times New Roman" panose="02020603050405020304" pitchFamily="18" charset="0"/>
              </a:rPr>
              <a:t>MATLAB </a:t>
            </a:r>
            <a:r>
              <a:rPr lang="en-US" sz="2000" dirty="0">
                <a:latin typeface="Times New Roman" panose="02020603050405020304" pitchFamily="18" charset="0"/>
                <a:cs typeface="Times New Roman" panose="02020603050405020304" pitchFamily="18" charset="0"/>
              </a:rPr>
              <a:t>or Mathematica, but there </a:t>
            </a:r>
            <a:r>
              <a:rPr lang="en-US" sz="2000" dirty="0" smtClean="0">
                <a:latin typeface="Times New Roman" panose="02020603050405020304" pitchFamily="18" charset="0"/>
                <a:cs typeface="Times New Roman" panose="02020603050405020304" pitchFamily="18" charset="0"/>
              </a:rPr>
              <a:t>doesn't exist </a:t>
            </a:r>
            <a:r>
              <a:rPr lang="en-US" sz="2000" dirty="0">
                <a:latin typeface="Times New Roman" panose="02020603050405020304" pitchFamily="18" charset="0"/>
                <a:cs typeface="Times New Roman" panose="02020603050405020304" pitchFamily="18" charset="0"/>
              </a:rPr>
              <a:t>a singular tool to </a:t>
            </a:r>
            <a:r>
              <a:rPr lang="en-US" sz="2000" dirty="0" smtClean="0">
                <a:latin typeface="Times New Roman" panose="02020603050405020304" pitchFamily="18" charset="0"/>
                <a:cs typeface="Times New Roman" panose="02020603050405020304" pitchFamily="18" charset="0"/>
              </a:rPr>
              <a:t>expedite </a:t>
            </a:r>
            <a:r>
              <a:rPr lang="en-US" sz="2000" dirty="0">
                <a:latin typeface="Times New Roman" panose="02020603050405020304" pitchFamily="18" charset="0"/>
                <a:cs typeface="Times New Roman" panose="02020603050405020304" pitchFamily="18" charset="0"/>
              </a:rPr>
              <a:t>this process in a universal format. </a:t>
            </a:r>
            <a:r>
              <a:rPr lang="en-US" sz="2000" dirty="0" smtClean="0">
                <a:latin typeface="Times New Roman" panose="02020603050405020304" pitchFamily="18" charset="0"/>
                <a:cs typeface="Times New Roman" panose="02020603050405020304" pitchFamily="18" charset="0"/>
              </a:rPr>
              <a:t>Additionally, </a:t>
            </a:r>
            <a:r>
              <a:rPr lang="en-US" sz="2000" dirty="0">
                <a:latin typeface="Times New Roman" panose="02020603050405020304" pitchFamily="18" charset="0"/>
                <a:cs typeface="Times New Roman" panose="02020603050405020304" pitchFamily="18" charset="0"/>
              </a:rPr>
              <a:t>scholars </a:t>
            </a:r>
            <a:r>
              <a:rPr lang="en-US" sz="2000" dirty="0" smtClean="0">
                <a:latin typeface="Times New Roman" panose="02020603050405020304" pitchFamily="18" charset="0"/>
                <a:cs typeface="Times New Roman" panose="02020603050405020304" pitchFamily="18" charset="0"/>
              </a:rPr>
              <a:t>must sift through peer-reviewed </a:t>
            </a:r>
            <a:r>
              <a:rPr lang="en-US" sz="2000" dirty="0">
                <a:latin typeface="Times New Roman" panose="02020603050405020304" pitchFamily="18" charset="0"/>
                <a:cs typeface="Times New Roman" panose="02020603050405020304" pitchFamily="18" charset="0"/>
              </a:rPr>
              <a:t>articles and </a:t>
            </a:r>
            <a:r>
              <a:rPr lang="en-US" sz="2000" dirty="0" smtClean="0">
                <a:latin typeface="Times New Roman" panose="02020603050405020304" pitchFamily="18" charset="0"/>
                <a:cs typeface="Times New Roman" panose="02020603050405020304" pitchFamily="18" charset="0"/>
              </a:rPr>
              <a:t>gather galactic </a:t>
            </a:r>
            <a:r>
              <a:rPr lang="en-US" sz="2000" dirty="0">
                <a:latin typeface="Times New Roman" panose="02020603050405020304" pitchFamily="18" charset="0"/>
                <a:cs typeface="Times New Roman" panose="02020603050405020304" pitchFamily="18" charset="0"/>
              </a:rPr>
              <a:t>data one-by-one. </a:t>
            </a:r>
            <a:r>
              <a:rPr lang="en-US" sz="2000" dirty="0" smtClean="0">
                <a:latin typeface="Times New Roman" panose="02020603050405020304" pitchFamily="18" charset="0"/>
                <a:cs typeface="Times New Roman" panose="02020603050405020304" pitchFamily="18" charset="0"/>
              </a:rPr>
              <a:t>RotationCurve.org intends to solve both of these problems by providing a space to generalize </a:t>
            </a:r>
            <a:r>
              <a:rPr lang="en-US" sz="2000" dirty="0">
                <a:latin typeface="Times New Roman" panose="02020603050405020304" pitchFamily="18" charset="0"/>
                <a:cs typeface="Times New Roman" panose="02020603050405020304" pitchFamily="18" charset="0"/>
              </a:rPr>
              <a:t>the work </a:t>
            </a:r>
            <a:r>
              <a:rPr lang="en-US" sz="2000" dirty="0" smtClean="0">
                <a:latin typeface="Times New Roman" panose="02020603050405020304" pitchFamily="18" charset="0"/>
                <a:cs typeface="Times New Roman" panose="02020603050405020304" pitchFamily="18" charset="0"/>
              </a:rPr>
              <a:t>being done </a:t>
            </a:r>
            <a:r>
              <a:rPr lang="en-US" sz="2000" dirty="0">
                <a:latin typeface="Times New Roman" panose="02020603050405020304" pitchFamily="18" charset="0"/>
                <a:cs typeface="Times New Roman" panose="02020603050405020304" pitchFamily="18" charset="0"/>
              </a:rPr>
              <a:t>on galaxy research and provide one central repository </a:t>
            </a:r>
            <a:r>
              <a:rPr lang="en-US" sz="2000" dirty="0" smtClean="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galactic parameters and observed </a:t>
            </a:r>
            <a:r>
              <a:rPr lang="en-US" sz="2000" dirty="0" smtClean="0">
                <a:latin typeface="Times New Roman" panose="02020603050405020304" pitchFamily="18" charset="0"/>
                <a:cs typeface="Times New Roman" panose="02020603050405020304" pitchFamily="18" charset="0"/>
              </a:rPr>
              <a:t>velocity data for </a:t>
            </a:r>
            <a:r>
              <a:rPr lang="en-US" sz="2000" dirty="0">
                <a:latin typeface="Times New Roman" panose="02020603050405020304" pitchFamily="18" charset="0"/>
                <a:cs typeface="Times New Roman" panose="02020603050405020304" pitchFamily="18" charset="0"/>
              </a:rPr>
              <a:t>researchers</a:t>
            </a:r>
            <a:r>
              <a:rPr lang="en-US" sz="2000" dirty="0" smtClean="0">
                <a:latin typeface="Times New Roman" panose="02020603050405020304" pitchFamily="18" charset="0"/>
                <a:cs typeface="Times New Roman" panose="02020603050405020304" pitchFamily="18" charset="0"/>
              </a:rPr>
              <a:t>. The website will consist of two major </a:t>
            </a:r>
            <a:r>
              <a:rPr lang="en-US" sz="2000" dirty="0" smtClean="0">
                <a:latin typeface="Times New Roman" panose="02020603050405020304" pitchFamily="18" charset="0"/>
                <a:cs typeface="Times New Roman" panose="02020603050405020304" pitchFamily="18" charset="0"/>
              </a:rPr>
              <a:t>components: a galactic database (SOCM) and a galaxy modeler (RoCM).</a:t>
            </a:r>
            <a:endParaRPr lang="en-US" sz="2000"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Scholarly Observed Celestial Measurements (SOCM) will serve as both a central database and API (Application Programming Interface) for researchers and programmers alike. SOCM includes galactic data collected on </a:t>
            </a:r>
            <a:r>
              <a:rPr lang="en-US" sz="2000" dirty="0" smtClean="0">
                <a:latin typeface="Times New Roman" panose="02020603050405020304" pitchFamily="18" charset="0"/>
                <a:cs typeface="Times New Roman" panose="02020603050405020304" pitchFamily="18" charset="0"/>
              </a:rPr>
              <a:t>112 </a:t>
            </a:r>
            <a:r>
              <a:rPr lang="en-US" sz="2000" dirty="0" smtClean="0">
                <a:latin typeface="Times New Roman" panose="02020603050405020304" pitchFamily="18" charset="0"/>
                <a:cs typeface="Times New Roman" panose="02020603050405020304" pitchFamily="18" charset="0"/>
              </a:rPr>
              <a:t>galaxies, including the peer-reviewed measurements of stars contained therein. Users may submit new measurements to the SOCM administrator for approval. Programmers may pull from the SOCM API for any application they so desire.</a:t>
            </a:r>
          </a:p>
          <a:p>
            <a:pPr algn="l"/>
            <a:r>
              <a:rPr lang="en-US" sz="2000" dirty="0" smtClean="0">
                <a:latin typeface="Times New Roman" panose="02020603050405020304" pitchFamily="18" charset="0"/>
                <a:cs typeface="Times New Roman" panose="02020603050405020304" pitchFamily="18" charset="0"/>
              </a:rPr>
              <a:t>      The Rotation Curve Modeler (RoCM) will serve as a visual modeler for our collections of data and contemporary theories within </a:t>
            </a:r>
            <a:r>
              <a:rPr lang="en-US" sz="2000" dirty="0" smtClean="0">
                <a:latin typeface="Times New Roman" panose="02020603050405020304" pitchFamily="18" charset="0"/>
                <a:cs typeface="Times New Roman" panose="02020603050405020304" pitchFamily="18" charset="0"/>
              </a:rPr>
              <a:t>astrophysics that solve the rotation curve problem. </a:t>
            </a:r>
            <a:r>
              <a:rPr lang="en-US" sz="2000" dirty="0" smtClean="0">
                <a:latin typeface="Times New Roman" panose="02020603050405020304" pitchFamily="18" charset="0"/>
                <a:cs typeface="Times New Roman" panose="02020603050405020304" pitchFamily="18" charset="0"/>
              </a:rPr>
              <a:t>With observable data as the input (via SOCM), any galaxy can be imported into the tool. The tool will plot observational data and multiple galactic models together as a graph, as well as enable users to import their own galactic models to test against existing theories. Sliders will allow users to control </a:t>
            </a:r>
            <a:r>
              <a:rPr lang="en-US" sz="2000" dirty="0" smtClean="0">
                <a:latin typeface="Times New Roman" panose="02020603050405020304" pitchFamily="18" charset="0"/>
                <a:cs typeface="Times New Roman" panose="02020603050405020304" pitchFamily="18" charset="0"/>
              </a:rPr>
              <a:t>free fitting parameters </a:t>
            </a:r>
            <a:r>
              <a:rPr lang="en-US" sz="2000" dirty="0" smtClean="0">
                <a:latin typeface="Times New Roman" panose="02020603050405020304" pitchFamily="18" charset="0"/>
                <a:cs typeface="Times New Roman" panose="02020603050405020304" pitchFamily="18" charset="0"/>
              </a:rPr>
              <a:t>within their models with real-time visual feedback in the generated graph. Users may also generate a </a:t>
            </a:r>
            <a:r>
              <a:rPr lang="en-US" sz="2000" dirty="0" smtClean="0">
                <a:latin typeface="Times New Roman" panose="02020603050405020304" pitchFamily="18" charset="0"/>
                <a:cs typeface="Times New Roman" panose="02020603050405020304" pitchFamily="18" charset="0"/>
              </a:rPr>
              <a:t>Rotation Curve Simulation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RoCS</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view their models against the data in three-dimensional rendering.</a:t>
            </a:r>
            <a:endParaRPr lang="en-US" sz="2000" dirty="0">
              <a:latin typeface="Times New Roman" panose="02020603050405020304" pitchFamily="18" charset="0"/>
              <a:cs typeface="Times New Roman" panose="02020603050405020304" pitchFamily="18" charset="0"/>
            </a:endParaRPr>
          </a:p>
        </p:txBody>
      </p:sp>
      <p:sp>
        <p:nvSpPr>
          <p:cNvPr id="2058" name="Text Box 10"/>
          <p:cNvSpPr txBox="1">
            <a:spLocks noChangeArrowheads="1"/>
          </p:cNvSpPr>
          <p:nvPr/>
        </p:nvSpPr>
        <p:spPr bwMode="auto">
          <a:xfrm>
            <a:off x="8686800" y="4221130"/>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smtClean="0"/>
              <a:t>Design</a:t>
            </a:r>
            <a:endParaRPr lang="en-US" b="1" dirty="0"/>
          </a:p>
        </p:txBody>
      </p:sp>
      <p:sp>
        <p:nvSpPr>
          <p:cNvPr id="2059" name="Text Box 11"/>
          <p:cNvSpPr txBox="1">
            <a:spLocks noChangeArrowheads="1"/>
          </p:cNvSpPr>
          <p:nvPr/>
        </p:nvSpPr>
        <p:spPr bwMode="auto">
          <a:xfrm>
            <a:off x="24917400" y="15184529"/>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a:t>Conclusions</a:t>
            </a:r>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a:gsLst>
              <a:gs pos="0">
                <a:schemeClr val="accent1"/>
              </a:gs>
              <a:gs pos="78000">
                <a:schemeClr val="accent3"/>
              </a:gs>
              <a:gs pos="13000">
                <a:schemeClr val="accent1">
                  <a:lumMod val="90000"/>
                </a:schemeClr>
              </a:gs>
              <a:gs pos="47000">
                <a:schemeClr val="accent5"/>
              </a:gs>
              <a:gs pos="100000">
                <a:schemeClr val="bg1"/>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lIns="65306" tIns="32653" rIns="65306" bIns="32653" anchor="ctr"/>
          <a:lstStyle/>
          <a:p>
            <a:pPr defTabSz="3134937"/>
            <a:endParaRPr lang="en-US">
              <a:solidFill>
                <a:schemeClr val="bg1"/>
              </a:solidFill>
            </a:endParaRPr>
          </a:p>
        </p:txBody>
      </p:sp>
      <p:sp>
        <p:nvSpPr>
          <p:cNvPr id="2062" name="Text Box 14"/>
          <p:cNvSpPr txBox="1">
            <a:spLocks noChangeArrowheads="1"/>
          </p:cNvSpPr>
          <p:nvPr/>
        </p:nvSpPr>
        <p:spPr bwMode="auto">
          <a:xfrm>
            <a:off x="5631875" y="601040"/>
            <a:ext cx="22283878" cy="408242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5400" b="1" dirty="0" smtClean="0">
                <a:latin typeface="Cambria" pitchFamily="18" charset="0"/>
              </a:rPr>
              <a:t>Rotation </a:t>
            </a:r>
            <a:r>
              <a:rPr lang="en-US" sz="5400" b="1" dirty="0" smtClean="0">
                <a:latin typeface="Cambria" pitchFamily="18" charset="0"/>
              </a:rPr>
              <a:t>Curve Modeler </a:t>
            </a:r>
            <a:r>
              <a:rPr lang="en-US" sz="5400" dirty="0" smtClean="0">
                <a:latin typeface="Cambria" pitchFamily="18" charset="0"/>
              </a:rPr>
              <a:t>&amp; </a:t>
            </a:r>
            <a:r>
              <a:rPr lang="en-US" sz="5400" b="1" dirty="0" smtClean="0">
                <a:latin typeface="Cambria" pitchFamily="18" charset="0"/>
              </a:rPr>
              <a:t>Scholarly </a:t>
            </a:r>
            <a:r>
              <a:rPr lang="en-US" sz="5400" b="1" dirty="0" smtClean="0">
                <a:latin typeface="Cambria" pitchFamily="18" charset="0"/>
              </a:rPr>
              <a:t>Observed Celestial </a:t>
            </a:r>
            <a:r>
              <a:rPr lang="en-US" sz="5400" b="1" dirty="0" smtClean="0">
                <a:latin typeface="Cambria" pitchFamily="18" charset="0"/>
              </a:rPr>
              <a:t>Measurements</a:t>
            </a:r>
          </a:p>
          <a:p>
            <a:pPr defTabSz="3134937">
              <a:spcBef>
                <a:spcPts val="0"/>
              </a:spcBef>
            </a:pPr>
            <a:r>
              <a:rPr lang="en-US" sz="5400" b="1" dirty="0" smtClean="0">
                <a:latin typeface="Cambria" pitchFamily="18" charset="0"/>
              </a:rPr>
              <a:t>For Arbitrary Galaxies</a:t>
            </a:r>
            <a:endParaRPr lang="en-US" sz="5400" b="1" dirty="0" smtClean="0">
              <a:latin typeface="Cambria" pitchFamily="18" charset="0"/>
            </a:endParaRPr>
          </a:p>
          <a:p>
            <a:pPr defTabSz="3134937"/>
            <a:r>
              <a:rPr lang="en-US" sz="3200" b="1" dirty="0" smtClean="0">
                <a:latin typeface="Cambria" pitchFamily="18" charset="0"/>
              </a:rPr>
              <a:t>        </a:t>
            </a:r>
            <a:r>
              <a:rPr lang="en-US" sz="3200" dirty="0" smtClean="0">
                <a:latin typeface="Cambria" pitchFamily="18" charset="0"/>
              </a:rPr>
              <a:t>Robert Moss, Alex Clement, Patrick McGee, David Miller </a:t>
            </a:r>
            <a:endParaRPr lang="en-US" sz="3200" dirty="0" smtClean="0">
              <a:latin typeface="Cambria" pitchFamily="18" charset="0"/>
            </a:endParaRPr>
          </a:p>
          <a:p>
            <a:pPr defTabSz="3134937"/>
            <a:r>
              <a:rPr lang="en-US" sz="3200" dirty="0">
                <a:latin typeface="Cambria" pitchFamily="18" charset="0"/>
              </a:rPr>
              <a:t>with Professor James G. </a:t>
            </a:r>
            <a:r>
              <a:rPr lang="en-US" sz="3200" dirty="0" smtClean="0">
                <a:latin typeface="Cambria" pitchFamily="18" charset="0"/>
              </a:rPr>
              <a:t>O’Brien, </a:t>
            </a:r>
            <a:r>
              <a:rPr lang="en-US" sz="3200" dirty="0" smtClean="0">
                <a:latin typeface="Cambria" pitchFamily="18" charset="0"/>
              </a:rPr>
              <a:t>Professor Lisa MacLean, and Professor Mohammed </a:t>
            </a:r>
            <a:r>
              <a:rPr lang="en-US" sz="3200" dirty="0" err="1" smtClean="0">
                <a:latin typeface="Cambria" pitchFamily="18" charset="0"/>
              </a:rPr>
              <a:t>Anwaruddin</a:t>
            </a:r>
            <a:endParaRPr lang="en-US" sz="3200" dirty="0" smtClean="0">
              <a:latin typeface="Cambria" pitchFamily="18" charset="0"/>
            </a:endParaRPr>
          </a:p>
          <a:p>
            <a:pPr defTabSz="3134937"/>
            <a:r>
              <a:rPr lang="en-US" sz="2800" i="1" dirty="0" smtClean="0">
                <a:latin typeface="Cambria" pitchFamily="18" charset="0"/>
              </a:rPr>
              <a:t>Wentworth </a:t>
            </a:r>
            <a:r>
              <a:rPr lang="en-US" sz="2800" i="1" dirty="0">
                <a:latin typeface="Cambria" pitchFamily="18" charset="0"/>
              </a:rPr>
              <a:t>Institute of </a:t>
            </a:r>
            <a:r>
              <a:rPr lang="en-US" sz="2800" i="1" dirty="0" smtClean="0">
                <a:latin typeface="Cambria" pitchFamily="18" charset="0"/>
              </a:rPr>
              <a:t>Technology | College </a:t>
            </a:r>
            <a:r>
              <a:rPr lang="en-US" sz="2800" i="1" dirty="0" smtClean="0">
                <a:latin typeface="Cambria" pitchFamily="18" charset="0"/>
              </a:rPr>
              <a:t>of Engineering &amp; Technology, Department of Computer Science &amp; Networking</a:t>
            </a:r>
          </a:p>
          <a:p>
            <a:pPr defTabSz="3134937"/>
            <a:endParaRPr lang="en-US" dirty="0">
              <a:latin typeface="Cambria" pitchFamily="18" charset="0"/>
            </a:endParaRPr>
          </a:p>
        </p:txBody>
      </p:sp>
      <p:sp>
        <p:nvSpPr>
          <p:cNvPr id="2067" name="Text Box 19"/>
          <p:cNvSpPr txBox="1">
            <a:spLocks noChangeArrowheads="1"/>
          </p:cNvSpPr>
          <p:nvPr/>
        </p:nvSpPr>
        <p:spPr bwMode="auto">
          <a:xfrm>
            <a:off x="8532884" y="11062804"/>
            <a:ext cx="7866314"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SOCM Galactic Database</a:t>
            </a:r>
          </a:p>
        </p:txBody>
      </p:sp>
      <p:sp>
        <p:nvSpPr>
          <p:cNvPr id="2073" name="Text Box 25"/>
          <p:cNvSpPr txBox="1">
            <a:spLocks noChangeArrowheads="1"/>
          </p:cNvSpPr>
          <p:nvPr/>
        </p:nvSpPr>
        <p:spPr bwMode="auto">
          <a:xfrm>
            <a:off x="16861644" y="4364567"/>
            <a:ext cx="7137798" cy="804608"/>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800" b="1" dirty="0" smtClean="0"/>
              <a:t>Rotation Curve Modeler</a:t>
            </a:r>
            <a:endParaRPr lang="en-US" sz="4800" b="1" dirty="0"/>
          </a:p>
        </p:txBody>
      </p:sp>
      <p:sp>
        <p:nvSpPr>
          <p:cNvPr id="2075" name="Text Box 27"/>
          <p:cNvSpPr txBox="1">
            <a:spLocks noChangeArrowheads="1"/>
          </p:cNvSpPr>
          <p:nvPr/>
        </p:nvSpPr>
        <p:spPr bwMode="auto">
          <a:xfrm>
            <a:off x="25151746" y="20031162"/>
            <a:ext cx="6229350" cy="435276"/>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sz="2400" dirty="0"/>
              <a:t>Bibliography</a:t>
            </a:r>
          </a:p>
        </p:txBody>
      </p:sp>
      <p:sp>
        <p:nvSpPr>
          <p:cNvPr id="2084" name="Text Box 36"/>
          <p:cNvSpPr txBox="1">
            <a:spLocks noChangeArrowheads="1"/>
          </p:cNvSpPr>
          <p:nvPr/>
        </p:nvSpPr>
        <p:spPr bwMode="auto">
          <a:xfrm>
            <a:off x="8763000" y="5480877"/>
            <a:ext cx="7067550" cy="5599480"/>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smtClean="0">
                <a:latin typeface="Times New Roman" pitchFamily="18" charset="0"/>
              </a:rPr>
              <a:t>	SOCM </a:t>
            </a:r>
            <a:r>
              <a:rPr lang="en-US" sz="2000" dirty="0" smtClean="0">
                <a:latin typeface="Times New Roman" pitchFamily="18" charset="0"/>
              </a:rPr>
              <a:t>was built as a Ruby on Rails application with a PostgreSQL relational database and Twitter bootstrap for webpage views. The website consists of a landing page, pages for the galaxies, citations, and developer information, as well as pages for administrative functions.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The galaxies page consists of a paginated table containing the relevant higher-level information of galaxies, including their relative distance from the sun, luminosity, </a:t>
            </a:r>
            <a:r>
              <a:rPr lang="en-US" sz="2000" dirty="0" smtClean="0">
                <a:latin typeface="Times New Roman" pitchFamily="18" charset="0"/>
              </a:rPr>
              <a:t>scale radius</a:t>
            </a:r>
            <a:r>
              <a:rPr lang="en-US" sz="2000" dirty="0" smtClean="0">
                <a:latin typeface="Times New Roman" pitchFamily="18" charset="0"/>
              </a:rPr>
              <a:t>, </a:t>
            </a:r>
            <a:r>
              <a:rPr lang="en-US" sz="2000" dirty="0" smtClean="0">
                <a:latin typeface="Times New Roman" pitchFamily="18" charset="0"/>
              </a:rPr>
              <a:t>mass of the disk, and </a:t>
            </a:r>
            <a:r>
              <a:rPr lang="en-US" sz="2000" dirty="0" smtClean="0">
                <a:latin typeface="Times New Roman" pitchFamily="18" charset="0"/>
              </a:rPr>
              <a:t>more. Selecting one of these tables allows users to view the collected velocity measurements of stars for this galaxy, including respective distances from the center of the galaxy, the observed rotation speed, and the calculated errors of these measurements. The citations page lists the papers from which these measurements are referenced.</a:t>
            </a:r>
          </a:p>
          <a:p>
            <a:pPr algn="l" defTabSz="437644" eaLnBrk="0" hangingPunct="0">
              <a:lnSpc>
                <a:spcPct val="95000"/>
              </a:lnSpc>
            </a:pPr>
            <a:r>
              <a:rPr lang="en-US" sz="2000" dirty="0">
                <a:latin typeface="Times New Roman" pitchFamily="18" charset="0"/>
              </a:rPr>
              <a:t>	</a:t>
            </a:r>
            <a:r>
              <a:rPr lang="en-US" sz="2000" dirty="0" err="1" smtClean="0">
                <a:latin typeface="Times New Roman" pitchFamily="18" charset="0"/>
              </a:rPr>
              <a:t>RoCM</a:t>
            </a:r>
            <a:r>
              <a:rPr lang="en-US" sz="2000" dirty="0" smtClean="0">
                <a:latin typeface="Times New Roman" pitchFamily="18" charset="0"/>
              </a:rPr>
              <a:t> and </a:t>
            </a:r>
            <a:r>
              <a:rPr lang="en-US" sz="2000" dirty="0" err="1" smtClean="0">
                <a:latin typeface="Times New Roman" pitchFamily="18" charset="0"/>
              </a:rPr>
              <a:t>RoCS</a:t>
            </a:r>
            <a:r>
              <a:rPr lang="en-US" sz="2000" dirty="0" smtClean="0">
                <a:latin typeface="Times New Roman" pitchFamily="18" charset="0"/>
              </a:rPr>
              <a:t> utilize the API provided by SOCM, querying for these high-level galaxy parameters and the galaxies’ constituent velocity measurements. Responses from the API come in the form of JSON (JavaScript Object Notation) objects, which can be parsed and utilized for application purposes.</a:t>
            </a:r>
            <a:endParaRPr lang="en-US" sz="1400" dirty="0">
              <a:latin typeface="Times New Roman" pitchFamily="18" charset="0"/>
            </a:endParaRPr>
          </a:p>
        </p:txBody>
      </p:sp>
      <p:sp>
        <p:nvSpPr>
          <p:cNvPr id="2086" name="Text Box 38"/>
          <p:cNvSpPr txBox="1">
            <a:spLocks noChangeArrowheads="1"/>
          </p:cNvSpPr>
          <p:nvPr/>
        </p:nvSpPr>
        <p:spPr bwMode="auto">
          <a:xfrm>
            <a:off x="25056703" y="20248800"/>
            <a:ext cx="6890147" cy="921276"/>
          </a:xfrm>
          <a:prstGeom prst="rect">
            <a:avLst/>
          </a:prstGeom>
          <a:noFill/>
          <a:ln w="57150" cmpd="thinThick">
            <a:noFill/>
            <a:miter lim="800000"/>
            <a:headEnd/>
            <a:tailEnd/>
          </a:ln>
          <a:effectLst/>
        </p:spPr>
        <p:txBody>
          <a:bodyPr lIns="43688" tIns="21843" rIns="43688" bIns="21843">
            <a:spAutoFit/>
          </a:bodyPr>
          <a:lstStyle/>
          <a:p>
            <a:pPr marL="244899" indent="-244899" algn="l" defTabSz="437644" eaLnBrk="0" hangingPunct="0">
              <a:lnSpc>
                <a:spcPct val="95000"/>
              </a:lnSpc>
            </a:pPr>
            <a:endParaRPr lang="en-US" sz="2000" u="sng" dirty="0">
              <a:latin typeface="Times New Roman" pitchFamily="18" charset="0"/>
            </a:endParaRPr>
          </a:p>
          <a:p>
            <a:pPr marL="244899" indent="-244899" algn="l" defTabSz="437644" eaLnBrk="0" hangingPunct="0">
              <a:lnSpc>
                <a:spcPct val="95000"/>
              </a:lnSpc>
              <a:buFontTx/>
              <a:buAutoNum type="arabicPeriod"/>
            </a:pPr>
            <a:r>
              <a:rPr lang="en-US" sz="2000" dirty="0" err="1" smtClean="0">
                <a:latin typeface="Times New Roman" pitchFamily="18" charset="0"/>
              </a:rPr>
              <a:t>Bostock</a:t>
            </a:r>
            <a:r>
              <a:rPr lang="en-US" sz="2000" dirty="0" smtClean="0">
                <a:latin typeface="Times New Roman" pitchFamily="18" charset="0"/>
              </a:rPr>
              <a:t>, Mike; “Data-Driven </a:t>
            </a:r>
            <a:r>
              <a:rPr lang="en-US" sz="2000" dirty="0">
                <a:latin typeface="Times New Roman" pitchFamily="18" charset="0"/>
              </a:rPr>
              <a:t>Documents”; </a:t>
            </a:r>
            <a:r>
              <a:rPr lang="en-US" sz="2000" dirty="0" smtClean="0">
                <a:latin typeface="Times New Roman" pitchFamily="18" charset="0"/>
              </a:rPr>
              <a:t>Last updated: 2013; Last </a:t>
            </a:r>
            <a:r>
              <a:rPr lang="en-US" sz="2000" dirty="0" err="1">
                <a:latin typeface="Times New Roman" pitchFamily="18" charset="0"/>
              </a:rPr>
              <a:t>v</a:t>
            </a:r>
            <a:r>
              <a:rPr lang="en-US" sz="2000" dirty="0" err="1" smtClean="0">
                <a:latin typeface="Times New Roman" pitchFamily="18" charset="0"/>
              </a:rPr>
              <a:t>isisted</a:t>
            </a:r>
            <a:r>
              <a:rPr lang="en-US" sz="2000" dirty="0" smtClean="0">
                <a:latin typeface="Times New Roman" pitchFamily="18" charset="0"/>
              </a:rPr>
              <a:t>: July 28, 2014; http</a:t>
            </a:r>
            <a:r>
              <a:rPr lang="en-US" sz="2000" dirty="0">
                <a:latin typeface="Times New Roman" pitchFamily="18" charset="0"/>
              </a:rPr>
              <a:t>://d3js.org</a:t>
            </a:r>
            <a:r>
              <a:rPr lang="en-US" sz="2000" dirty="0" smtClean="0">
                <a:latin typeface="Times New Roman" pitchFamily="18" charset="0"/>
              </a:rPr>
              <a:t>/</a:t>
            </a:r>
            <a:endParaRPr lang="en-US" sz="2000" dirty="0">
              <a:latin typeface="Times New Roman" pitchFamily="18" charset="0"/>
            </a:endParaRPr>
          </a:p>
        </p:txBody>
      </p:sp>
      <p:sp>
        <p:nvSpPr>
          <p:cNvPr id="2088" name="Text Box 40"/>
          <p:cNvSpPr txBox="1">
            <a:spLocks noChangeArrowheads="1"/>
          </p:cNvSpPr>
          <p:nvPr/>
        </p:nvSpPr>
        <p:spPr bwMode="auto">
          <a:xfrm>
            <a:off x="24879299" y="16285430"/>
            <a:ext cx="7267575" cy="3552765"/>
          </a:xfrm>
          <a:prstGeom prst="rect">
            <a:avLst/>
          </a:prstGeom>
          <a:noFill/>
          <a:ln w="57150" cmpd="thinThick">
            <a:noFill/>
            <a:miter lim="800000"/>
            <a:headEnd/>
            <a:tailEnd/>
          </a:ln>
          <a:effectLst/>
        </p:spPr>
        <p:txBody>
          <a:bodyPr lIns="43688" tIns="21843" rIns="43688" bIns="21843">
            <a:spAutoFit/>
          </a:bodyPr>
          <a:lstStyle/>
          <a:p>
            <a:pPr algn="l" defTabSz="437644" eaLnBrk="0" hangingPunct="0">
              <a:lnSpc>
                <a:spcPct val="95000"/>
              </a:lnSpc>
            </a:pPr>
            <a:r>
              <a:rPr lang="en-US" sz="2000" dirty="0" smtClean="0">
                <a:latin typeface="Times New Roman" pitchFamily="18" charset="0"/>
              </a:rPr>
              <a:t>	</a:t>
            </a:r>
            <a:r>
              <a:rPr lang="en-US" sz="2000" dirty="0">
                <a:latin typeface="Times New Roman" pitchFamily="18" charset="0"/>
              </a:rPr>
              <a:t>T</a:t>
            </a:r>
            <a:r>
              <a:rPr lang="en-US" sz="2000" dirty="0" smtClean="0">
                <a:latin typeface="Times New Roman" pitchFamily="18" charset="0"/>
              </a:rPr>
              <a:t>his </a:t>
            </a:r>
            <a:r>
              <a:rPr lang="en-US" sz="2000" dirty="0" smtClean="0">
                <a:latin typeface="Times New Roman" pitchFamily="18" charset="0"/>
              </a:rPr>
              <a:t>project </a:t>
            </a:r>
            <a:r>
              <a:rPr lang="en-US" sz="2000" dirty="0" smtClean="0">
                <a:latin typeface="Times New Roman" pitchFamily="18" charset="0"/>
              </a:rPr>
              <a:t>was a success thanks to the mind of Dr. James G. O’Brien. His work on the rotation curve proble</a:t>
            </a:r>
            <a:r>
              <a:rPr lang="en-US" sz="2000" dirty="0" smtClean="0">
                <a:latin typeface="Times New Roman" pitchFamily="18" charset="0"/>
              </a:rPr>
              <a:t>m and conformal gravity helped influence the outcome of the project. The</a:t>
            </a:r>
            <a:r>
              <a:rPr lang="en-US" sz="2000" dirty="0" smtClean="0">
                <a:latin typeface="Times New Roman" pitchFamily="18" charset="0"/>
              </a:rPr>
              <a:t> hope is astronomers will upload observed galaxy data to SOCM and </a:t>
            </a:r>
            <a:r>
              <a:rPr lang="en-US" sz="2000" dirty="0" err="1" smtClean="0">
                <a:latin typeface="Times New Roman" pitchFamily="18" charset="0"/>
              </a:rPr>
              <a:t>astrophysisists</a:t>
            </a:r>
            <a:r>
              <a:rPr lang="en-US" sz="2000" dirty="0" smtClean="0">
                <a:latin typeface="Times New Roman" pitchFamily="18" charset="0"/>
              </a:rPr>
              <a:t> will use RoCM to testing </a:t>
            </a:r>
            <a:r>
              <a:rPr lang="en-US" sz="2000" dirty="0" err="1" smtClean="0">
                <a:latin typeface="Times New Roman" pitchFamily="18" charset="0"/>
              </a:rPr>
              <a:t>existsing</a:t>
            </a:r>
            <a:r>
              <a:rPr lang="en-US" sz="2000" dirty="0" smtClean="0">
                <a:latin typeface="Times New Roman" pitchFamily="18" charset="0"/>
              </a:rPr>
              <a:t> and future galactic models to finally understand the dynamics of these giant collection of stars.</a:t>
            </a:r>
          </a:p>
          <a:p>
            <a:pPr algn="l" defTabSz="437644" eaLnBrk="0" hangingPunct="0">
              <a:lnSpc>
                <a:spcPct val="95000"/>
              </a:lnSpc>
            </a:pPr>
            <a:r>
              <a:rPr lang="en-US" sz="2000" dirty="0">
                <a:latin typeface="Times New Roman" pitchFamily="18" charset="0"/>
              </a:rPr>
              <a:t>	</a:t>
            </a:r>
            <a:r>
              <a:rPr lang="en-US" sz="2000" dirty="0" smtClean="0">
                <a:latin typeface="Times New Roman" pitchFamily="18" charset="0"/>
              </a:rPr>
              <a:t> We </a:t>
            </a:r>
            <a:r>
              <a:rPr lang="en-US" sz="2000" dirty="0" smtClean="0">
                <a:latin typeface="Times New Roman" pitchFamily="18" charset="0"/>
              </a:rPr>
              <a:t>are pleased to announce that SOCM is open to the public at </a:t>
            </a:r>
            <a:r>
              <a:rPr lang="en-US" sz="2000" dirty="0" smtClean="0">
                <a:latin typeface="Times New Roman" pitchFamily="18" charset="0"/>
              </a:rPr>
              <a:t>socm.heroku.com</a:t>
            </a:r>
            <a:r>
              <a:rPr lang="en-US" sz="2000" dirty="0" smtClean="0">
                <a:latin typeface="Times New Roman" pitchFamily="18" charset="0"/>
              </a:rPr>
              <a:t>, where users can now view our database of collected measurements and developers may use our API endpoints to use in their own endeavors. RoCM, to be hosted at RotationCurve.org, should be </a:t>
            </a:r>
            <a:r>
              <a:rPr lang="en-US" sz="2000" smtClean="0">
                <a:latin typeface="Times New Roman" pitchFamily="18" charset="0"/>
              </a:rPr>
              <a:t>available </a:t>
            </a:r>
            <a:r>
              <a:rPr lang="en-US" sz="2000" smtClean="0">
                <a:latin typeface="Times New Roman" pitchFamily="18" charset="0"/>
              </a:rPr>
              <a:t>shortly.</a:t>
            </a:r>
            <a:endParaRPr lang="en-US" sz="1400" dirty="0">
              <a:latin typeface="Times New Roman" pitchFamily="18" charset="0"/>
            </a:endParaRPr>
          </a:p>
        </p:txBody>
      </p:sp>
      <p:sp>
        <p:nvSpPr>
          <p:cNvPr id="2090" name="Text Box 42"/>
          <p:cNvSpPr txBox="1">
            <a:spLocks noChangeArrowheads="1"/>
          </p:cNvSpPr>
          <p:nvPr/>
        </p:nvSpPr>
        <p:spPr bwMode="auto">
          <a:xfrm>
            <a:off x="624814" y="4221130"/>
            <a:ext cx="7372350" cy="1004662"/>
          </a:xfrm>
          <a:prstGeom prst="rect">
            <a:avLst/>
          </a:prstGeom>
          <a:noFill/>
          <a:ln w="9525">
            <a:noFill/>
            <a:miter lim="800000"/>
            <a:headEnd/>
            <a:tailEnd/>
          </a:ln>
          <a:effectLst/>
        </p:spPr>
        <p:txBody>
          <a:bodyPr lIns="65306" tIns="32653" rIns="65306" bIns="32653">
            <a:spAutoFit/>
          </a:bodyPr>
          <a:lstStyle/>
          <a:p>
            <a:r>
              <a:rPr lang="en-US" b="1" dirty="0" smtClean="0">
                <a:latin typeface="+mj-lt"/>
                <a:cs typeface="Times New Roman" pitchFamily="18" charset="0"/>
              </a:rPr>
              <a:t>Introduction</a:t>
            </a:r>
            <a:endParaRPr lang="en-US" sz="3100" dirty="0">
              <a:latin typeface="+mj-lt"/>
              <a:cs typeface="Times New Roman" pitchFamily="18" charset="0"/>
            </a:endParaRPr>
          </a:p>
        </p:txBody>
      </p:sp>
      <p:pic>
        <p:nvPicPr>
          <p:cNvPr id="25" name="Picture 24" descr="Wentworth Crest"/>
          <p:cNvPicPr/>
          <p:nvPr/>
        </p:nvPicPr>
        <p:blipFill>
          <a:blip r:embed="rId3">
            <a:extLst>
              <a:ext uri="{28A0092B-C50C-407E-A947-70E740481C1C}">
                <a14:useLocalDpi xmlns:a14="http://schemas.microsoft.com/office/drawing/2010/main" val="0"/>
              </a:ext>
            </a:extLst>
          </a:blip>
          <a:srcRect/>
          <a:stretch>
            <a:fillRect/>
          </a:stretch>
        </p:blipFill>
        <p:spPr bwMode="auto">
          <a:xfrm>
            <a:off x="28246387" y="610022"/>
            <a:ext cx="3700463" cy="2853795"/>
          </a:xfrm>
          <a:prstGeom prst="rect">
            <a:avLst/>
          </a:prstGeom>
          <a:noFill/>
          <a:ln>
            <a:noFill/>
          </a:ln>
        </p:spPr>
      </p:pic>
      <p:sp>
        <p:nvSpPr>
          <p:cNvPr id="28" name="Text Box 9"/>
          <p:cNvSpPr txBox="1">
            <a:spLocks noChangeArrowheads="1"/>
          </p:cNvSpPr>
          <p:nvPr/>
        </p:nvSpPr>
        <p:spPr bwMode="auto">
          <a:xfrm>
            <a:off x="16800909" y="15903329"/>
            <a:ext cx="7334250" cy="5298145"/>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RoCM</a:t>
            </a:r>
            <a:r>
              <a:rPr lang="en-US" sz="2000" dirty="0" smtClean="0">
                <a:latin typeface="Times New Roman" pitchFamily="18" charset="0"/>
                <a:cs typeface="Times New Roman" pitchFamily="18" charset="0"/>
              </a:rPr>
              <a:t> was also built as a Ruby on Rails application, along with a number of JavaScript libraries and our SOCM application as its database. The single-page website consists of the following: quick-reference table of SOCM (to select galaxies to plot), a table of sliders to manipulate values calculated from </a:t>
            </a:r>
            <a:r>
              <a:rPr lang="en-US" sz="2000" dirty="0" smtClean="0">
                <a:latin typeface="Times New Roman" pitchFamily="18" charset="0"/>
                <a:cs typeface="Times New Roman" pitchFamily="18" charset="0"/>
              </a:rPr>
              <a:t>galactic </a:t>
            </a:r>
            <a:r>
              <a:rPr lang="en-US" sz="2000" dirty="0" smtClean="0">
                <a:latin typeface="Times New Roman" pitchFamily="18" charset="0"/>
                <a:cs typeface="Times New Roman" pitchFamily="18" charset="0"/>
              </a:rPr>
              <a:t>models (for </a:t>
            </a:r>
            <a:r>
              <a:rPr lang="en-US" sz="2000" dirty="0" smtClean="0">
                <a:latin typeface="Times New Roman" pitchFamily="18" charset="0"/>
                <a:cs typeface="Times New Roman" pitchFamily="18" charset="0"/>
              </a:rPr>
              <a:t>parameter fitting purposes</a:t>
            </a: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rotation </a:t>
            </a:r>
            <a:r>
              <a:rPr lang="en-US" sz="2000" dirty="0">
                <a:latin typeface="Times New Roman" pitchFamily="18" charset="0"/>
                <a:cs typeface="Times New Roman" pitchFamily="18" charset="0"/>
              </a:rPr>
              <a:t>v</a:t>
            </a:r>
            <a:r>
              <a:rPr lang="en-US" sz="2000" dirty="0" smtClean="0">
                <a:latin typeface="Times New Roman" pitchFamily="18" charset="0"/>
                <a:cs typeface="Times New Roman" pitchFamily="18" charset="0"/>
              </a:rPr>
              <a:t>elocity over </a:t>
            </a:r>
            <a:r>
              <a:rPr lang="en-US" sz="2000" dirty="0" err="1" smtClean="0">
                <a:latin typeface="Times New Roman" pitchFamily="18" charset="0"/>
                <a:cs typeface="Times New Roman" pitchFamily="18" charset="0"/>
              </a:rPr>
              <a:t>galactocentric</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distance graph to plot models against collected data, a button to save the graph, a button to send the selected model to </a:t>
            </a:r>
            <a:r>
              <a:rPr lang="en-US" sz="2000" dirty="0" err="1" smtClean="0">
                <a:latin typeface="Times New Roman" pitchFamily="18" charset="0"/>
                <a:cs typeface="Times New Roman" pitchFamily="18" charset="0"/>
              </a:rPr>
              <a:t>RoCS</a:t>
            </a:r>
            <a:r>
              <a:rPr lang="en-US" sz="2000" dirty="0" smtClean="0">
                <a:latin typeface="Times New Roman" pitchFamily="18" charset="0"/>
                <a:cs typeface="Times New Roman" pitchFamily="18" charset="0"/>
              </a:rPr>
              <a:t>, a section for users to import their own models to use on the graph, and a section for users to import their models in </a:t>
            </a:r>
            <a:r>
              <a:rPr lang="en-US" sz="2000" dirty="0" err="1" smtClean="0">
                <a:latin typeface="Times New Roman" pitchFamily="18" charset="0"/>
                <a:cs typeface="Times New Roman" pitchFamily="18" charset="0"/>
              </a:rPr>
              <a:t>LaTeX</a:t>
            </a:r>
            <a:r>
              <a:rPr lang="en-US" sz="2000" dirty="0" smtClean="0">
                <a:latin typeface="Times New Roman" pitchFamily="18" charset="0"/>
                <a:cs typeface="Times New Roman" pitchFamily="18" charset="0"/>
              </a:rPr>
              <a:t> format. These tools all contribute to the powerful functionality we’ve provided in </a:t>
            </a:r>
            <a:r>
              <a:rPr lang="en-US" sz="2000" dirty="0" err="1" smtClean="0">
                <a:latin typeface="Times New Roman" pitchFamily="18" charset="0"/>
                <a:cs typeface="Times New Roman" pitchFamily="18" charset="0"/>
              </a:rPr>
              <a:t>RoCM</a:t>
            </a:r>
            <a:r>
              <a:rPr lang="en-US" sz="2000" dirty="0" smtClean="0">
                <a:latin typeface="Times New Roman" pitchFamily="18" charset="0"/>
                <a:cs typeface="Times New Roman" pitchFamily="18" charset="0"/>
              </a:rPr>
              <a:t>.</a:t>
            </a:r>
          </a:p>
          <a:p>
            <a:pPr algn="l"/>
            <a:r>
              <a:rPr lang="en-US" sz="2000" dirty="0" smtClean="0">
                <a:latin typeface="Times New Roman" pitchFamily="18" charset="0"/>
                <a:cs typeface="Times New Roman" pitchFamily="18" charset="0"/>
              </a:rPr>
              <a:t>       Much of the heavy-lifting on the site is performed by D3, a JavaScript library for </a:t>
            </a:r>
            <a:r>
              <a:rPr lang="en-US" sz="2000" dirty="0">
                <a:latin typeface="Times New Roman" pitchFamily="18" charset="0"/>
                <a:cs typeface="Times New Roman" pitchFamily="18" charset="0"/>
              </a:rPr>
              <a:t>“manipulating documents based on </a:t>
            </a:r>
            <a:r>
              <a:rPr lang="en-US" sz="2000" dirty="0" smtClean="0">
                <a:latin typeface="Times New Roman" pitchFamily="18" charset="0"/>
                <a:cs typeface="Times New Roman" pitchFamily="18" charset="0"/>
              </a:rPr>
              <a:t>data.” </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Our application uses asynchronous JavaScript calls (or </a:t>
            </a:r>
            <a:r>
              <a:rPr lang="en-US" sz="2000" i="1" dirty="0" smtClean="0">
                <a:latin typeface="Times New Roman" pitchFamily="18" charset="0"/>
                <a:cs typeface="Times New Roman" pitchFamily="18" charset="0"/>
              </a:rPr>
              <a:t>AJAX calls</a:t>
            </a:r>
            <a:r>
              <a:rPr lang="en-US" sz="2000" dirty="0" smtClean="0">
                <a:latin typeface="Times New Roman" pitchFamily="18" charset="0"/>
                <a:cs typeface="Times New Roman" pitchFamily="18" charset="0"/>
              </a:rPr>
              <a:t>) to pull data from SOCM. The D3 library then helps us translate and manipulate that data to create the rich graphs and tables provided in </a:t>
            </a:r>
            <a:r>
              <a:rPr lang="en-US" sz="2000" dirty="0" err="1" smtClean="0">
                <a:latin typeface="Times New Roman" pitchFamily="18" charset="0"/>
                <a:cs typeface="Times New Roman" pitchFamily="18" charset="0"/>
              </a:rPr>
              <a:t>RoCM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6" name="Picture 5"/>
          <p:cNvPicPr>
            <a:picLocks noChangeAspect="1"/>
          </p:cNvPicPr>
          <p:nvPr/>
        </p:nvPicPr>
        <p:blipFill rotWithShape="1">
          <a:blip r:embed="rId4"/>
          <a:srcRect b="12991"/>
          <a:stretch/>
        </p:blipFill>
        <p:spPr>
          <a:xfrm>
            <a:off x="8706453" y="11989034"/>
            <a:ext cx="7352697" cy="3598638"/>
          </a:xfrm>
          <a:prstGeom prst="rect">
            <a:avLst/>
          </a:prstGeom>
          <a:ln>
            <a:solidFill>
              <a:schemeClr val="bg2"/>
            </a:solidFill>
          </a:ln>
        </p:spPr>
      </p:pic>
      <p:sp>
        <p:nvSpPr>
          <p:cNvPr id="26" name="Text Box 10"/>
          <p:cNvSpPr txBox="1">
            <a:spLocks noChangeArrowheads="1"/>
          </p:cNvSpPr>
          <p:nvPr/>
        </p:nvSpPr>
        <p:spPr bwMode="auto">
          <a:xfrm>
            <a:off x="16647982" y="14705392"/>
            <a:ext cx="7372350" cy="1004662"/>
          </a:xfrm>
          <a:prstGeom prst="rect">
            <a:avLst/>
          </a:prstGeom>
          <a:noFill/>
          <a:ln w="9525">
            <a:noFill/>
            <a:miter lim="800000"/>
            <a:headEnd/>
            <a:tailEnd/>
          </a:ln>
          <a:effectLst/>
        </p:spPr>
        <p:txBody>
          <a:bodyPr lIns="65306" tIns="32653" rIns="65306" bIns="32653">
            <a:spAutoFit/>
          </a:bodyPr>
          <a:lstStyle/>
          <a:p>
            <a:pPr defTabSz="3134937">
              <a:spcBef>
                <a:spcPct val="50000"/>
              </a:spcBef>
            </a:pPr>
            <a:r>
              <a:rPr lang="en-US" b="1" dirty="0" smtClean="0"/>
              <a:t>Implementation</a:t>
            </a:r>
            <a:endParaRPr lang="en-US" b="1" dirty="0"/>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275" y="612269"/>
            <a:ext cx="4957622" cy="27886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7400" y="7660696"/>
            <a:ext cx="7282680" cy="3380821"/>
          </a:xfrm>
          <a:prstGeom prst="rect">
            <a:avLst/>
          </a:prstGeom>
        </p:spPr>
      </p:pic>
      <p:sp>
        <p:nvSpPr>
          <p:cNvPr id="31" name="Text Box 25"/>
          <p:cNvSpPr txBox="1">
            <a:spLocks noChangeArrowheads="1"/>
          </p:cNvSpPr>
          <p:nvPr/>
        </p:nvSpPr>
        <p:spPr bwMode="auto">
          <a:xfrm>
            <a:off x="24790785" y="4323478"/>
            <a:ext cx="7498965" cy="773830"/>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Rotation Curve Simulation</a:t>
            </a:r>
            <a:endParaRPr lang="en-US" sz="4600" b="1" dirty="0"/>
          </a:p>
        </p:txBody>
      </p:sp>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b="2907"/>
          <a:stretch/>
        </p:blipFill>
        <p:spPr>
          <a:xfrm>
            <a:off x="8878265" y="17415743"/>
            <a:ext cx="7064280" cy="3720956"/>
          </a:xfrm>
          <a:prstGeom prst="rect">
            <a:avLst/>
          </a:prstGeom>
          <a:ln>
            <a:solidFill>
              <a:schemeClr val="bg2"/>
            </a:solidFill>
          </a:ln>
        </p:spPr>
      </p:pic>
      <p:sp>
        <p:nvSpPr>
          <p:cNvPr id="33" name="Text Box 19"/>
          <p:cNvSpPr txBox="1">
            <a:spLocks noChangeArrowheads="1"/>
          </p:cNvSpPr>
          <p:nvPr/>
        </p:nvSpPr>
        <p:spPr bwMode="auto">
          <a:xfrm>
            <a:off x="8573801" y="15800193"/>
            <a:ext cx="7598347" cy="1481716"/>
          </a:xfrm>
          <a:prstGeom prst="rect">
            <a:avLst/>
          </a:prstGeom>
          <a:noFill/>
          <a:ln w="9525">
            <a:noFill/>
            <a:miter lim="800000"/>
            <a:headEnd/>
            <a:tailEnd/>
          </a:ln>
          <a:effectLst/>
        </p:spPr>
        <p:txBody>
          <a:bodyPr wrap="square" lIns="65306" tIns="32653" rIns="65306" bIns="32653">
            <a:spAutoFit/>
          </a:bodyPr>
          <a:lstStyle/>
          <a:p>
            <a:pPr defTabSz="3134937">
              <a:spcBef>
                <a:spcPct val="50000"/>
              </a:spcBef>
            </a:pPr>
            <a:r>
              <a:rPr lang="en-US" sz="4600" b="1" dirty="0" smtClean="0"/>
              <a:t>Accessing SOCM Data from RoCM</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8926" y="11261700"/>
            <a:ext cx="6722682" cy="3871881"/>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3776" y="17915619"/>
            <a:ext cx="6309360" cy="2743200"/>
          </a:xfrm>
          <a:prstGeom prst="rect">
            <a:avLst/>
          </a:prstGeom>
          <a:ln>
            <a:solidFill>
              <a:schemeClr val="bg2"/>
            </a:solidFill>
          </a:ln>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4495" y="14672543"/>
            <a:ext cx="6309360" cy="2743200"/>
          </a:xfrm>
          <a:prstGeom prst="rect">
            <a:avLst/>
          </a:prstGeom>
          <a:ln>
            <a:solidFill>
              <a:schemeClr val="bg2"/>
            </a:solidFill>
          </a:ln>
        </p:spPr>
      </p:pic>
      <p:sp>
        <p:nvSpPr>
          <p:cNvPr id="29" name="Rectangle 28"/>
          <p:cNvSpPr/>
          <p:nvPr/>
        </p:nvSpPr>
        <p:spPr bwMode="auto">
          <a:xfrm>
            <a:off x="16709244" y="5441953"/>
            <a:ext cx="7350047" cy="8950791"/>
          </a:xfrm>
          <a:prstGeom prst="rect">
            <a:avLst/>
          </a:prstGeom>
          <a:solidFill>
            <a:schemeClr val="bg1"/>
          </a:solidFill>
          <a:ln w="9525"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1"/>
              </a:solidFill>
              <a:effectLst/>
              <a:latin typeface="Arial" charset="0"/>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3814" y="5634019"/>
            <a:ext cx="7120686" cy="3923018"/>
          </a:xfrm>
          <a:prstGeom prst="rect">
            <a:avLst/>
          </a:prstGeom>
          <a:ln>
            <a:noFill/>
          </a:ln>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393907" y="9557037"/>
            <a:ext cx="6148253" cy="4372091"/>
          </a:xfrm>
          <a:prstGeom prst="rect">
            <a:avLst/>
          </a:prstGeom>
        </p:spPr>
      </p:pic>
      <p:sp>
        <p:nvSpPr>
          <p:cNvPr id="45" name="Text Box 9"/>
          <p:cNvSpPr txBox="1">
            <a:spLocks noChangeArrowheads="1"/>
          </p:cNvSpPr>
          <p:nvPr/>
        </p:nvSpPr>
        <p:spPr bwMode="auto">
          <a:xfrm>
            <a:off x="24834651" y="5061892"/>
            <a:ext cx="7334250" cy="2220380"/>
          </a:xfrm>
          <a:prstGeom prst="rect">
            <a:avLst/>
          </a:prstGeom>
          <a:noFill/>
          <a:ln w="9525">
            <a:noFill/>
            <a:miter lim="800000"/>
            <a:headEnd/>
            <a:tailEnd/>
          </a:ln>
          <a:effectLst/>
        </p:spPr>
        <p:txBody>
          <a:bodyPr lIns="65306" tIns="32653" rIns="65306" bIns="32653">
            <a:spAutoFit/>
          </a:bodyPr>
          <a:lstStyle/>
          <a:p>
            <a:pPr algn="l"/>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RoCS</a:t>
            </a:r>
            <a:r>
              <a:rPr lang="en-US" sz="2000" dirty="0" smtClean="0">
                <a:latin typeface="Times New Roman" pitchFamily="18" charset="0"/>
                <a:cs typeface="Times New Roman" pitchFamily="18" charset="0"/>
              </a:rPr>
              <a:t> provides a way to visualize the spin of the galaxy in question. The user can simulate either just the observational data, or a specified model against the data. The color scale represent the relative minimum and maximum velocity for the stars around the center of the galaxy. The scale helps recognize when the rotation curve simulation of a model doesn’t match up with the observational data (see the </a:t>
            </a:r>
            <a:r>
              <a:rPr lang="en-US" sz="2000" dirty="0" err="1" smtClean="0">
                <a:latin typeface="Times New Roman" pitchFamily="18" charset="0"/>
                <a:cs typeface="Times New Roman" pitchFamily="18" charset="0"/>
              </a:rPr>
              <a:t>RoCS</a:t>
            </a:r>
            <a:r>
              <a:rPr lang="en-US" sz="2000" dirty="0" smtClean="0">
                <a:latin typeface="Times New Roman" pitchFamily="18" charset="0"/>
                <a:cs typeface="Times New Roman" pitchFamily="18" charset="0"/>
              </a:rPr>
              <a:t> webpage for the animation of the full rotation simulation).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1008</TotalTime>
  <Words>685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mossr@wit.edu</cp:lastModifiedBy>
  <cp:revision>160</cp:revision>
  <cp:lastPrinted>2013-07-08T15:54:11Z</cp:lastPrinted>
  <dcterms:created xsi:type="dcterms:W3CDTF">2008-12-04T00:20:37Z</dcterms:created>
  <dcterms:modified xsi:type="dcterms:W3CDTF">2014-07-28T21:34:48Z</dcterms:modified>
  <cp:category>Research Poster</cp:category>
</cp:coreProperties>
</file>