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2918400" cy="21945600"/>
  <p:notesSz cx="7010400" cy="9296400"/>
  <p:defaultTextStyle>
    <a:defPPr>
      <a:defRPr lang="en-US"/>
    </a:defPPr>
    <a:lvl1pPr algn="ctr" rtl="0" fontAlgn="base">
      <a:spcBef>
        <a:spcPct val="0"/>
      </a:spcBef>
      <a:spcAft>
        <a:spcPct val="0"/>
      </a:spcAft>
      <a:defRPr sz="6100" kern="1200">
        <a:solidFill>
          <a:schemeClr val="tx1"/>
        </a:solidFill>
        <a:latin typeface="Arial" charset="0"/>
        <a:ea typeface="+mn-ea"/>
        <a:cs typeface="+mn-cs"/>
      </a:defRPr>
    </a:lvl1pPr>
    <a:lvl2pPr marL="326532" algn="ctr" rtl="0" fontAlgn="base">
      <a:spcBef>
        <a:spcPct val="0"/>
      </a:spcBef>
      <a:spcAft>
        <a:spcPct val="0"/>
      </a:spcAft>
      <a:defRPr sz="6100" kern="1200">
        <a:solidFill>
          <a:schemeClr val="tx1"/>
        </a:solidFill>
        <a:latin typeface="Arial" charset="0"/>
        <a:ea typeface="+mn-ea"/>
        <a:cs typeface="+mn-cs"/>
      </a:defRPr>
    </a:lvl2pPr>
    <a:lvl3pPr marL="653064" algn="ctr" rtl="0" fontAlgn="base">
      <a:spcBef>
        <a:spcPct val="0"/>
      </a:spcBef>
      <a:spcAft>
        <a:spcPct val="0"/>
      </a:spcAft>
      <a:defRPr sz="6100" kern="1200">
        <a:solidFill>
          <a:schemeClr val="tx1"/>
        </a:solidFill>
        <a:latin typeface="Arial" charset="0"/>
        <a:ea typeface="+mn-ea"/>
        <a:cs typeface="+mn-cs"/>
      </a:defRPr>
    </a:lvl3pPr>
    <a:lvl4pPr marL="979597" algn="ctr" rtl="0" fontAlgn="base">
      <a:spcBef>
        <a:spcPct val="0"/>
      </a:spcBef>
      <a:spcAft>
        <a:spcPct val="0"/>
      </a:spcAft>
      <a:defRPr sz="6100" kern="1200">
        <a:solidFill>
          <a:schemeClr val="tx1"/>
        </a:solidFill>
        <a:latin typeface="Arial" charset="0"/>
        <a:ea typeface="+mn-ea"/>
        <a:cs typeface="+mn-cs"/>
      </a:defRPr>
    </a:lvl4pPr>
    <a:lvl5pPr marL="1306129" algn="ctr" rtl="0" fontAlgn="base">
      <a:spcBef>
        <a:spcPct val="0"/>
      </a:spcBef>
      <a:spcAft>
        <a:spcPct val="0"/>
      </a:spcAft>
      <a:defRPr sz="6100" kern="1200">
        <a:solidFill>
          <a:schemeClr val="tx1"/>
        </a:solidFill>
        <a:latin typeface="Arial" charset="0"/>
        <a:ea typeface="+mn-ea"/>
        <a:cs typeface="+mn-cs"/>
      </a:defRPr>
    </a:lvl5pPr>
    <a:lvl6pPr marL="1632661" algn="l" defTabSz="653064" rtl="0" eaLnBrk="1" latinLnBrk="0" hangingPunct="1">
      <a:defRPr sz="6100" kern="1200">
        <a:solidFill>
          <a:schemeClr val="tx1"/>
        </a:solidFill>
        <a:latin typeface="Arial" charset="0"/>
        <a:ea typeface="+mn-ea"/>
        <a:cs typeface="+mn-cs"/>
      </a:defRPr>
    </a:lvl6pPr>
    <a:lvl7pPr marL="1959193" algn="l" defTabSz="653064" rtl="0" eaLnBrk="1" latinLnBrk="0" hangingPunct="1">
      <a:defRPr sz="6100" kern="1200">
        <a:solidFill>
          <a:schemeClr val="tx1"/>
        </a:solidFill>
        <a:latin typeface="Arial" charset="0"/>
        <a:ea typeface="+mn-ea"/>
        <a:cs typeface="+mn-cs"/>
      </a:defRPr>
    </a:lvl7pPr>
    <a:lvl8pPr marL="2285726" algn="l" defTabSz="653064" rtl="0" eaLnBrk="1" latinLnBrk="0" hangingPunct="1">
      <a:defRPr sz="6100" kern="1200">
        <a:solidFill>
          <a:schemeClr val="tx1"/>
        </a:solidFill>
        <a:latin typeface="Arial" charset="0"/>
        <a:ea typeface="+mn-ea"/>
        <a:cs typeface="+mn-cs"/>
      </a:defRPr>
    </a:lvl8pPr>
    <a:lvl9pPr marL="2612258" algn="l" defTabSz="653064" rtl="0" eaLnBrk="1" latinLnBrk="0" hangingPunct="1">
      <a:defRPr sz="61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3224">
          <p15:clr>
            <a:srgbClr val="A4A3A4"/>
          </p15:clr>
        </p15:guide>
        <p15:guide id="2" orient="horz" pos="13464">
          <p15:clr>
            <a:srgbClr val="A4A3A4"/>
          </p15:clr>
        </p15:guide>
        <p15:guide id="3" orient="horz" pos="1432">
          <p15:clr>
            <a:srgbClr val="A4A3A4"/>
          </p15:clr>
        </p15:guide>
        <p15:guide id="4"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FF99"/>
    <a:srgbClr val="FF7979"/>
    <a:srgbClr val="FFF98B"/>
    <a:srgbClr val="DDDDDD"/>
    <a:srgbClr val="FFE285"/>
    <a:srgbClr val="FFF48F"/>
    <a:srgbClr val="EAEAEA"/>
    <a:srgbClr val="C0C0C0"/>
    <a:srgbClr val="0046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8975" autoAdjust="0"/>
  </p:normalViewPr>
  <p:slideViewPr>
    <p:cSldViewPr snapToGrid="0">
      <p:cViewPr>
        <p:scale>
          <a:sx n="60" d="100"/>
          <a:sy n="60" d="100"/>
        </p:scale>
        <p:origin x="-3126" y="-3786"/>
      </p:cViewPr>
      <p:guideLst>
        <p:guide orient="horz" pos="3224"/>
        <p:guide orient="horz" pos="13464"/>
        <p:guide orient="horz" pos="1432"/>
        <p:guide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37840" cy="464821"/>
          </a:xfrm>
          <a:prstGeom prst="rect">
            <a:avLst/>
          </a:prstGeom>
          <a:noFill/>
          <a:ln w="9525">
            <a:noFill/>
            <a:miter lim="800000"/>
            <a:headEnd/>
            <a:tailEnd/>
          </a:ln>
          <a:effectLst/>
        </p:spPr>
        <p:txBody>
          <a:bodyPr vert="horz" wrap="square" lIns="93418" tIns="46709" rIns="93418" bIns="46709" numCol="1" anchor="t" anchorCtr="0" compatLnSpc="1">
            <a:prstTxWarp prst="textNoShape">
              <a:avLst/>
            </a:prstTxWarp>
          </a:bodyPr>
          <a:lstStyle>
            <a:lvl1pPr algn="l">
              <a:defRPr sz="1200"/>
            </a:lvl1pPr>
          </a:lstStyle>
          <a:p>
            <a:endParaRPr lang="en-US" dirty="0"/>
          </a:p>
        </p:txBody>
      </p:sp>
      <p:sp>
        <p:nvSpPr>
          <p:cNvPr id="3075" name="Rectangle 3"/>
          <p:cNvSpPr>
            <a:spLocks noGrp="1" noChangeArrowheads="1"/>
          </p:cNvSpPr>
          <p:nvPr>
            <p:ph type="dt" idx="1"/>
          </p:nvPr>
        </p:nvSpPr>
        <p:spPr bwMode="auto">
          <a:xfrm>
            <a:off x="3970903" y="0"/>
            <a:ext cx="3037840" cy="464821"/>
          </a:xfrm>
          <a:prstGeom prst="rect">
            <a:avLst/>
          </a:prstGeom>
          <a:noFill/>
          <a:ln w="9525">
            <a:noFill/>
            <a:miter lim="800000"/>
            <a:headEnd/>
            <a:tailEnd/>
          </a:ln>
          <a:effectLst/>
        </p:spPr>
        <p:txBody>
          <a:bodyPr vert="horz" wrap="square" lIns="93418" tIns="46709" rIns="93418" bIns="46709" numCol="1" anchor="t" anchorCtr="0" compatLnSpc="1">
            <a:prstTxWarp prst="textNoShape">
              <a:avLst/>
            </a:prstTxWarp>
          </a:bodyPr>
          <a:lstStyle>
            <a:lvl1pPr algn="r">
              <a:defRPr sz="1200"/>
            </a:lvl1pPr>
          </a:lstStyle>
          <a:p>
            <a:endParaRPr lang="en-US" dirty="0"/>
          </a:p>
        </p:txBody>
      </p:sp>
      <p:sp>
        <p:nvSpPr>
          <p:cNvPr id="3076" name="Rectangle 4"/>
          <p:cNvSpPr>
            <a:spLocks noGrp="1" noRot="1" noChangeAspect="1" noChangeArrowheads="1" noTextEdit="1"/>
          </p:cNvSpPr>
          <p:nvPr>
            <p:ph type="sldImg" idx="2"/>
          </p:nvPr>
        </p:nvSpPr>
        <p:spPr bwMode="auto">
          <a:xfrm>
            <a:off x="890588" y="696913"/>
            <a:ext cx="5230812" cy="3486150"/>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701040" y="4416589"/>
            <a:ext cx="5608320" cy="4183380"/>
          </a:xfrm>
          <a:prstGeom prst="rect">
            <a:avLst/>
          </a:prstGeom>
          <a:noFill/>
          <a:ln w="9525">
            <a:noFill/>
            <a:miter lim="800000"/>
            <a:headEnd/>
            <a:tailEnd/>
          </a:ln>
          <a:effectLst/>
        </p:spPr>
        <p:txBody>
          <a:bodyPr vert="horz" wrap="square" lIns="93418" tIns="46709" rIns="93418" bIns="4670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8" name="Rectangle 6"/>
          <p:cNvSpPr>
            <a:spLocks noGrp="1" noChangeArrowheads="1"/>
          </p:cNvSpPr>
          <p:nvPr>
            <p:ph type="ftr" sz="quarter" idx="4"/>
          </p:nvPr>
        </p:nvSpPr>
        <p:spPr bwMode="auto">
          <a:xfrm>
            <a:off x="0" y="8829983"/>
            <a:ext cx="3037840" cy="464821"/>
          </a:xfrm>
          <a:prstGeom prst="rect">
            <a:avLst/>
          </a:prstGeom>
          <a:noFill/>
          <a:ln w="9525">
            <a:noFill/>
            <a:miter lim="800000"/>
            <a:headEnd/>
            <a:tailEnd/>
          </a:ln>
          <a:effectLst/>
        </p:spPr>
        <p:txBody>
          <a:bodyPr vert="horz" wrap="square" lIns="93418" tIns="46709" rIns="93418" bIns="46709" numCol="1" anchor="b" anchorCtr="0" compatLnSpc="1">
            <a:prstTxWarp prst="textNoShape">
              <a:avLst/>
            </a:prstTxWarp>
          </a:bodyPr>
          <a:lstStyle>
            <a:lvl1pPr algn="l">
              <a:defRPr sz="1200"/>
            </a:lvl1pPr>
          </a:lstStyle>
          <a:p>
            <a:endParaRPr lang="en-US" dirty="0"/>
          </a:p>
        </p:txBody>
      </p:sp>
      <p:sp>
        <p:nvSpPr>
          <p:cNvPr id="3079" name="Rectangle 7"/>
          <p:cNvSpPr>
            <a:spLocks noGrp="1" noChangeArrowheads="1"/>
          </p:cNvSpPr>
          <p:nvPr>
            <p:ph type="sldNum" sz="quarter" idx="5"/>
          </p:nvPr>
        </p:nvSpPr>
        <p:spPr bwMode="auto">
          <a:xfrm>
            <a:off x="3970903" y="8829983"/>
            <a:ext cx="3037840" cy="464821"/>
          </a:xfrm>
          <a:prstGeom prst="rect">
            <a:avLst/>
          </a:prstGeom>
          <a:noFill/>
          <a:ln w="9525">
            <a:noFill/>
            <a:miter lim="800000"/>
            <a:headEnd/>
            <a:tailEnd/>
          </a:ln>
          <a:effectLst/>
        </p:spPr>
        <p:txBody>
          <a:bodyPr vert="horz" wrap="square" lIns="93418" tIns="46709" rIns="93418" bIns="46709" numCol="1" anchor="b" anchorCtr="0" compatLnSpc="1">
            <a:prstTxWarp prst="textNoShape">
              <a:avLst/>
            </a:prstTxWarp>
          </a:bodyPr>
          <a:lstStyle>
            <a:lvl1pPr algn="r">
              <a:defRPr sz="1200"/>
            </a:lvl1pPr>
          </a:lstStyle>
          <a:p>
            <a:fld id="{7FB84CA5-7362-492D-8EBC-472296314F28}" type="slidenum">
              <a:rPr lang="en-US"/>
              <a:pPr/>
              <a:t>‹#›</a:t>
            </a:fld>
            <a:endParaRPr lang="en-US" dirty="0"/>
          </a:p>
        </p:txBody>
      </p:sp>
    </p:spTree>
    <p:extLst>
      <p:ext uri="{BB962C8B-B14F-4D97-AF65-F5344CB8AC3E}">
        <p14:creationId xmlns:p14="http://schemas.microsoft.com/office/powerpoint/2010/main" val="29468225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900" kern="1200">
        <a:solidFill>
          <a:schemeClr val="tx1"/>
        </a:solidFill>
        <a:latin typeface="Arial" charset="0"/>
        <a:ea typeface="+mn-ea"/>
        <a:cs typeface="+mn-cs"/>
      </a:defRPr>
    </a:lvl1pPr>
    <a:lvl2pPr marL="326532" algn="l" rtl="0" fontAlgn="base">
      <a:spcBef>
        <a:spcPct val="30000"/>
      </a:spcBef>
      <a:spcAft>
        <a:spcPct val="0"/>
      </a:spcAft>
      <a:defRPr sz="900" kern="1200">
        <a:solidFill>
          <a:schemeClr val="tx1"/>
        </a:solidFill>
        <a:latin typeface="Arial" charset="0"/>
        <a:ea typeface="+mn-ea"/>
        <a:cs typeface="+mn-cs"/>
      </a:defRPr>
    </a:lvl2pPr>
    <a:lvl3pPr marL="653064" algn="l" rtl="0" fontAlgn="base">
      <a:spcBef>
        <a:spcPct val="30000"/>
      </a:spcBef>
      <a:spcAft>
        <a:spcPct val="0"/>
      </a:spcAft>
      <a:defRPr sz="900" kern="1200">
        <a:solidFill>
          <a:schemeClr val="tx1"/>
        </a:solidFill>
        <a:latin typeface="Arial" charset="0"/>
        <a:ea typeface="+mn-ea"/>
        <a:cs typeface="+mn-cs"/>
      </a:defRPr>
    </a:lvl3pPr>
    <a:lvl4pPr marL="979597" algn="l" rtl="0" fontAlgn="base">
      <a:spcBef>
        <a:spcPct val="30000"/>
      </a:spcBef>
      <a:spcAft>
        <a:spcPct val="0"/>
      </a:spcAft>
      <a:defRPr sz="900" kern="1200">
        <a:solidFill>
          <a:schemeClr val="tx1"/>
        </a:solidFill>
        <a:latin typeface="Arial" charset="0"/>
        <a:ea typeface="+mn-ea"/>
        <a:cs typeface="+mn-cs"/>
      </a:defRPr>
    </a:lvl4pPr>
    <a:lvl5pPr marL="1306129" algn="l" rtl="0" fontAlgn="base">
      <a:spcBef>
        <a:spcPct val="30000"/>
      </a:spcBef>
      <a:spcAft>
        <a:spcPct val="0"/>
      </a:spcAft>
      <a:defRPr sz="900" kern="1200">
        <a:solidFill>
          <a:schemeClr val="tx1"/>
        </a:solidFill>
        <a:latin typeface="Arial" charset="0"/>
        <a:ea typeface="+mn-ea"/>
        <a:cs typeface="+mn-cs"/>
      </a:defRPr>
    </a:lvl5pPr>
    <a:lvl6pPr marL="1632661" algn="l" defTabSz="653064" rtl="0" eaLnBrk="1" latinLnBrk="0" hangingPunct="1">
      <a:defRPr sz="900" kern="1200">
        <a:solidFill>
          <a:schemeClr val="tx1"/>
        </a:solidFill>
        <a:latin typeface="+mn-lt"/>
        <a:ea typeface="+mn-ea"/>
        <a:cs typeface="+mn-cs"/>
      </a:defRPr>
    </a:lvl6pPr>
    <a:lvl7pPr marL="1959193" algn="l" defTabSz="653064" rtl="0" eaLnBrk="1" latinLnBrk="0" hangingPunct="1">
      <a:defRPr sz="900" kern="1200">
        <a:solidFill>
          <a:schemeClr val="tx1"/>
        </a:solidFill>
        <a:latin typeface="+mn-lt"/>
        <a:ea typeface="+mn-ea"/>
        <a:cs typeface="+mn-cs"/>
      </a:defRPr>
    </a:lvl7pPr>
    <a:lvl8pPr marL="2285726" algn="l" defTabSz="653064" rtl="0" eaLnBrk="1" latinLnBrk="0" hangingPunct="1">
      <a:defRPr sz="900" kern="1200">
        <a:solidFill>
          <a:schemeClr val="tx1"/>
        </a:solidFill>
        <a:latin typeface="+mn-lt"/>
        <a:ea typeface="+mn-ea"/>
        <a:cs typeface="+mn-cs"/>
      </a:defRPr>
    </a:lvl8pPr>
    <a:lvl9pPr marL="2612258" algn="l" defTabSz="653064"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4D40FB-8398-4C90-906C-C9755161D6CD}" type="slidenum">
              <a:rPr lang="en-US"/>
              <a:pPr/>
              <a:t>1</a:t>
            </a:fld>
            <a:endParaRPr lang="en-US"/>
          </a:p>
        </p:txBody>
      </p:sp>
      <p:sp>
        <p:nvSpPr>
          <p:cNvPr id="4098" name="Rectangle 2"/>
          <p:cNvSpPr>
            <a:spLocks noGrp="1" noRot="1" noChangeAspect="1" noChangeArrowheads="1" noTextEdit="1"/>
          </p:cNvSpPr>
          <p:nvPr>
            <p:ph type="sldImg"/>
          </p:nvPr>
        </p:nvSpPr>
        <p:spPr>
          <a:xfrm>
            <a:off x="890588" y="696913"/>
            <a:ext cx="5230812" cy="3486150"/>
          </a:xfrm>
          <a:ln/>
        </p:spPr>
      </p:sp>
      <p:sp>
        <p:nvSpPr>
          <p:cNvPr id="40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224202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hyperlink" Target="http://www.megaprint.com/" TargetMode="External"/><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5" name="Picture 4">
            <a:hlinkClick r:id="rId3"/>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r="38727"/>
          <a:stretch>
            <a:fillRect/>
          </a:stretch>
        </p:blipFill>
        <p:spPr bwMode="auto">
          <a:xfrm>
            <a:off x="26871335" y="21597091"/>
            <a:ext cx="3106340" cy="14181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userDrawn="1"/>
        </p:nvSpPr>
        <p:spPr>
          <a:xfrm>
            <a:off x="30012268" y="21539200"/>
            <a:ext cx="1653137" cy="235221"/>
          </a:xfrm>
          <a:prstGeom prst="rect">
            <a:avLst/>
          </a:prstGeom>
          <a:noFill/>
        </p:spPr>
        <p:txBody>
          <a:bodyPr wrap="none" lIns="65306" tIns="32653" rIns="65306" bIns="32653" rtlCol="0">
            <a:spAutoFit/>
          </a:bodyPr>
          <a:lstStyle/>
          <a:p>
            <a:r>
              <a:rPr lang="en-US" sz="1100" dirty="0" smtClean="0">
                <a:solidFill>
                  <a:schemeClr val="bg1"/>
                </a:solidFill>
              </a:rPr>
              <a:t>www.postersession.com</a:t>
            </a:r>
            <a:endParaRPr lang="en-US" sz="11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3134937" rtl="0" fontAlgn="base">
        <a:spcBef>
          <a:spcPct val="0"/>
        </a:spcBef>
        <a:spcAft>
          <a:spcPct val="0"/>
        </a:spcAft>
        <a:defRPr sz="15100">
          <a:solidFill>
            <a:schemeClr val="tx2"/>
          </a:solidFill>
          <a:latin typeface="+mj-lt"/>
          <a:ea typeface="+mj-ea"/>
          <a:cs typeface="+mj-cs"/>
        </a:defRPr>
      </a:lvl1pPr>
      <a:lvl2pPr algn="ctr" defTabSz="3134937" rtl="0" fontAlgn="base">
        <a:spcBef>
          <a:spcPct val="0"/>
        </a:spcBef>
        <a:spcAft>
          <a:spcPct val="0"/>
        </a:spcAft>
        <a:defRPr sz="15100">
          <a:solidFill>
            <a:schemeClr val="tx2"/>
          </a:solidFill>
          <a:latin typeface="Arial" charset="0"/>
        </a:defRPr>
      </a:lvl2pPr>
      <a:lvl3pPr algn="ctr" defTabSz="3134937" rtl="0" fontAlgn="base">
        <a:spcBef>
          <a:spcPct val="0"/>
        </a:spcBef>
        <a:spcAft>
          <a:spcPct val="0"/>
        </a:spcAft>
        <a:defRPr sz="15100">
          <a:solidFill>
            <a:schemeClr val="tx2"/>
          </a:solidFill>
          <a:latin typeface="Arial" charset="0"/>
        </a:defRPr>
      </a:lvl3pPr>
      <a:lvl4pPr algn="ctr" defTabSz="3134937" rtl="0" fontAlgn="base">
        <a:spcBef>
          <a:spcPct val="0"/>
        </a:spcBef>
        <a:spcAft>
          <a:spcPct val="0"/>
        </a:spcAft>
        <a:defRPr sz="15100">
          <a:solidFill>
            <a:schemeClr val="tx2"/>
          </a:solidFill>
          <a:latin typeface="Arial" charset="0"/>
        </a:defRPr>
      </a:lvl4pPr>
      <a:lvl5pPr algn="ctr" defTabSz="3134937" rtl="0" fontAlgn="base">
        <a:spcBef>
          <a:spcPct val="0"/>
        </a:spcBef>
        <a:spcAft>
          <a:spcPct val="0"/>
        </a:spcAft>
        <a:defRPr sz="15100">
          <a:solidFill>
            <a:schemeClr val="tx2"/>
          </a:solidFill>
          <a:latin typeface="Arial" charset="0"/>
        </a:defRPr>
      </a:lvl5pPr>
      <a:lvl6pPr marL="326532" algn="ctr" defTabSz="3134937" rtl="0" fontAlgn="base">
        <a:spcBef>
          <a:spcPct val="0"/>
        </a:spcBef>
        <a:spcAft>
          <a:spcPct val="0"/>
        </a:spcAft>
        <a:defRPr sz="15100">
          <a:solidFill>
            <a:schemeClr val="tx2"/>
          </a:solidFill>
          <a:latin typeface="Arial" charset="0"/>
        </a:defRPr>
      </a:lvl6pPr>
      <a:lvl7pPr marL="653064" algn="ctr" defTabSz="3134937" rtl="0" fontAlgn="base">
        <a:spcBef>
          <a:spcPct val="0"/>
        </a:spcBef>
        <a:spcAft>
          <a:spcPct val="0"/>
        </a:spcAft>
        <a:defRPr sz="15100">
          <a:solidFill>
            <a:schemeClr val="tx2"/>
          </a:solidFill>
          <a:latin typeface="Arial" charset="0"/>
        </a:defRPr>
      </a:lvl7pPr>
      <a:lvl8pPr marL="979597" algn="ctr" defTabSz="3134937" rtl="0" fontAlgn="base">
        <a:spcBef>
          <a:spcPct val="0"/>
        </a:spcBef>
        <a:spcAft>
          <a:spcPct val="0"/>
        </a:spcAft>
        <a:defRPr sz="15100">
          <a:solidFill>
            <a:schemeClr val="tx2"/>
          </a:solidFill>
          <a:latin typeface="Arial" charset="0"/>
        </a:defRPr>
      </a:lvl8pPr>
      <a:lvl9pPr marL="1306129" algn="ctr" defTabSz="3134937" rtl="0" fontAlgn="base">
        <a:spcBef>
          <a:spcPct val="0"/>
        </a:spcBef>
        <a:spcAft>
          <a:spcPct val="0"/>
        </a:spcAft>
        <a:defRPr sz="15100">
          <a:solidFill>
            <a:schemeClr val="tx2"/>
          </a:solidFill>
          <a:latin typeface="Arial" charset="0"/>
        </a:defRPr>
      </a:lvl9pPr>
    </p:titleStyle>
    <p:bodyStyle>
      <a:lvl1pPr marL="1175743" indent="-1175743" algn="l" defTabSz="3134937" rtl="0" fontAlgn="base">
        <a:spcBef>
          <a:spcPct val="20000"/>
        </a:spcBef>
        <a:spcAft>
          <a:spcPct val="0"/>
        </a:spcAft>
        <a:buChar char="•"/>
        <a:defRPr sz="11000">
          <a:solidFill>
            <a:schemeClr val="tx1"/>
          </a:solidFill>
          <a:latin typeface="+mn-lt"/>
          <a:ea typeface="+mn-ea"/>
          <a:cs typeface="+mn-cs"/>
        </a:defRPr>
      </a:lvl1pPr>
      <a:lvl2pPr marL="2546498" indent="-979597" algn="l" defTabSz="3134937" rtl="0" fontAlgn="base">
        <a:spcBef>
          <a:spcPct val="20000"/>
        </a:spcBef>
        <a:spcAft>
          <a:spcPct val="0"/>
        </a:spcAft>
        <a:buChar char="–"/>
        <a:defRPr sz="9600">
          <a:solidFill>
            <a:schemeClr val="tx1"/>
          </a:solidFill>
          <a:latin typeface="+mn-lt"/>
        </a:defRPr>
      </a:lvl2pPr>
      <a:lvl3pPr marL="3918387" indent="-783451" algn="l" defTabSz="3134937" rtl="0" fontAlgn="base">
        <a:spcBef>
          <a:spcPct val="20000"/>
        </a:spcBef>
        <a:spcAft>
          <a:spcPct val="0"/>
        </a:spcAft>
        <a:buChar char="•"/>
        <a:defRPr sz="8200">
          <a:solidFill>
            <a:schemeClr val="tx1"/>
          </a:solidFill>
          <a:latin typeface="+mn-lt"/>
        </a:defRPr>
      </a:lvl3pPr>
      <a:lvl4pPr marL="5485288" indent="-783451" algn="l" defTabSz="3134937" rtl="0" fontAlgn="base">
        <a:spcBef>
          <a:spcPct val="20000"/>
        </a:spcBef>
        <a:spcAft>
          <a:spcPct val="0"/>
        </a:spcAft>
        <a:buChar char="–"/>
        <a:defRPr sz="6900">
          <a:solidFill>
            <a:schemeClr val="tx1"/>
          </a:solidFill>
          <a:latin typeface="+mn-lt"/>
        </a:defRPr>
      </a:lvl4pPr>
      <a:lvl5pPr marL="7053323" indent="-783451" algn="l" defTabSz="3134937" rtl="0" fontAlgn="base">
        <a:spcBef>
          <a:spcPct val="20000"/>
        </a:spcBef>
        <a:spcAft>
          <a:spcPct val="0"/>
        </a:spcAft>
        <a:buChar char="»"/>
        <a:defRPr sz="6900">
          <a:solidFill>
            <a:schemeClr val="tx1"/>
          </a:solidFill>
          <a:latin typeface="+mn-lt"/>
        </a:defRPr>
      </a:lvl5pPr>
      <a:lvl6pPr marL="7379856" indent="-783451" algn="l" defTabSz="3134937" rtl="0" fontAlgn="base">
        <a:spcBef>
          <a:spcPct val="20000"/>
        </a:spcBef>
        <a:spcAft>
          <a:spcPct val="0"/>
        </a:spcAft>
        <a:buChar char="»"/>
        <a:defRPr sz="6900">
          <a:solidFill>
            <a:schemeClr val="tx1"/>
          </a:solidFill>
          <a:latin typeface="+mn-lt"/>
        </a:defRPr>
      </a:lvl6pPr>
      <a:lvl7pPr marL="7706388" indent="-783451" algn="l" defTabSz="3134937" rtl="0" fontAlgn="base">
        <a:spcBef>
          <a:spcPct val="20000"/>
        </a:spcBef>
        <a:spcAft>
          <a:spcPct val="0"/>
        </a:spcAft>
        <a:buChar char="»"/>
        <a:defRPr sz="6900">
          <a:solidFill>
            <a:schemeClr val="tx1"/>
          </a:solidFill>
          <a:latin typeface="+mn-lt"/>
        </a:defRPr>
      </a:lvl7pPr>
      <a:lvl8pPr marL="8032920" indent="-783451" algn="l" defTabSz="3134937" rtl="0" fontAlgn="base">
        <a:spcBef>
          <a:spcPct val="20000"/>
        </a:spcBef>
        <a:spcAft>
          <a:spcPct val="0"/>
        </a:spcAft>
        <a:buChar char="»"/>
        <a:defRPr sz="6900">
          <a:solidFill>
            <a:schemeClr val="tx1"/>
          </a:solidFill>
          <a:latin typeface="+mn-lt"/>
        </a:defRPr>
      </a:lvl8pPr>
      <a:lvl9pPr marL="8359452" indent="-783451" algn="l" defTabSz="3134937" rtl="0" fontAlgn="base">
        <a:spcBef>
          <a:spcPct val="20000"/>
        </a:spcBef>
        <a:spcAft>
          <a:spcPct val="0"/>
        </a:spcAft>
        <a:buChar char="»"/>
        <a:defRPr sz="6900">
          <a:solidFill>
            <a:schemeClr val="tx1"/>
          </a:solidFill>
          <a:latin typeface="+mn-lt"/>
        </a:defRPr>
      </a:lvl9pPr>
    </p:bodyStyle>
    <p:otherStyle>
      <a:defPPr>
        <a:defRPr lang="en-US"/>
      </a:defPPr>
      <a:lvl1pPr marL="0" algn="l" defTabSz="653064" rtl="0" eaLnBrk="1" latinLnBrk="0" hangingPunct="1">
        <a:defRPr sz="1300" kern="1200">
          <a:solidFill>
            <a:schemeClr val="tx1"/>
          </a:solidFill>
          <a:latin typeface="+mn-lt"/>
          <a:ea typeface="+mn-ea"/>
          <a:cs typeface="+mn-cs"/>
        </a:defRPr>
      </a:lvl1pPr>
      <a:lvl2pPr marL="326532" algn="l" defTabSz="653064" rtl="0" eaLnBrk="1" latinLnBrk="0" hangingPunct="1">
        <a:defRPr sz="1300" kern="1200">
          <a:solidFill>
            <a:schemeClr val="tx1"/>
          </a:solidFill>
          <a:latin typeface="+mn-lt"/>
          <a:ea typeface="+mn-ea"/>
          <a:cs typeface="+mn-cs"/>
        </a:defRPr>
      </a:lvl2pPr>
      <a:lvl3pPr marL="653064" algn="l" defTabSz="653064" rtl="0" eaLnBrk="1" latinLnBrk="0" hangingPunct="1">
        <a:defRPr sz="1300" kern="1200">
          <a:solidFill>
            <a:schemeClr val="tx1"/>
          </a:solidFill>
          <a:latin typeface="+mn-lt"/>
          <a:ea typeface="+mn-ea"/>
          <a:cs typeface="+mn-cs"/>
        </a:defRPr>
      </a:lvl3pPr>
      <a:lvl4pPr marL="979597" algn="l" defTabSz="653064" rtl="0" eaLnBrk="1" latinLnBrk="0" hangingPunct="1">
        <a:defRPr sz="1300" kern="1200">
          <a:solidFill>
            <a:schemeClr val="tx1"/>
          </a:solidFill>
          <a:latin typeface="+mn-lt"/>
          <a:ea typeface="+mn-ea"/>
          <a:cs typeface="+mn-cs"/>
        </a:defRPr>
      </a:lvl4pPr>
      <a:lvl5pPr marL="1306129" algn="l" defTabSz="653064" rtl="0" eaLnBrk="1" latinLnBrk="0" hangingPunct="1">
        <a:defRPr sz="1300" kern="1200">
          <a:solidFill>
            <a:schemeClr val="tx1"/>
          </a:solidFill>
          <a:latin typeface="+mn-lt"/>
          <a:ea typeface="+mn-ea"/>
          <a:cs typeface="+mn-cs"/>
        </a:defRPr>
      </a:lvl5pPr>
      <a:lvl6pPr marL="1632661" algn="l" defTabSz="653064" rtl="0" eaLnBrk="1" latinLnBrk="0" hangingPunct="1">
        <a:defRPr sz="1300" kern="1200">
          <a:solidFill>
            <a:schemeClr val="tx1"/>
          </a:solidFill>
          <a:latin typeface="+mn-lt"/>
          <a:ea typeface="+mn-ea"/>
          <a:cs typeface="+mn-cs"/>
        </a:defRPr>
      </a:lvl6pPr>
      <a:lvl7pPr marL="1959193" algn="l" defTabSz="653064" rtl="0" eaLnBrk="1" latinLnBrk="0" hangingPunct="1">
        <a:defRPr sz="1300" kern="1200">
          <a:solidFill>
            <a:schemeClr val="tx1"/>
          </a:solidFill>
          <a:latin typeface="+mn-lt"/>
          <a:ea typeface="+mn-ea"/>
          <a:cs typeface="+mn-cs"/>
        </a:defRPr>
      </a:lvl7pPr>
      <a:lvl8pPr marL="2285726" algn="l" defTabSz="653064" rtl="0" eaLnBrk="1" latinLnBrk="0" hangingPunct="1">
        <a:defRPr sz="1300" kern="1200">
          <a:solidFill>
            <a:schemeClr val="tx1"/>
          </a:solidFill>
          <a:latin typeface="+mn-lt"/>
          <a:ea typeface="+mn-ea"/>
          <a:cs typeface="+mn-cs"/>
        </a:defRPr>
      </a:lvl8pPr>
      <a:lvl9pPr marL="2612258" algn="l" defTabSz="653064"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jpe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tx1">
                <a:lumMod val="50000"/>
                <a:lumOff val="50000"/>
              </a:schemeClr>
            </a:gs>
            <a:gs pos="31000">
              <a:schemeClr val="tx1">
                <a:lumMod val="85000"/>
                <a:lumOff val="15000"/>
              </a:schemeClr>
            </a:gs>
            <a:gs pos="67000">
              <a:schemeClr val="accent6">
                <a:lumMod val="40000"/>
                <a:lumOff val="60000"/>
              </a:schemeClr>
            </a:gs>
            <a:gs pos="50000">
              <a:schemeClr val="accent1">
                <a:lumMod val="50000"/>
              </a:schemeClr>
            </a:gs>
            <a:gs pos="100000">
              <a:schemeClr val="accent6"/>
            </a:gs>
          </a:gsLst>
          <a:lin ang="5400000" scaled="1"/>
        </a:gradFill>
        <a:effectLst/>
      </p:bgPr>
    </p:bg>
    <p:spTree>
      <p:nvGrpSpPr>
        <p:cNvPr id="1" name=""/>
        <p:cNvGrpSpPr/>
        <p:nvPr/>
      </p:nvGrpSpPr>
      <p:grpSpPr>
        <a:xfrm>
          <a:off x="0" y="0"/>
          <a:ext cx="0" cy="0"/>
          <a:chOff x="0" y="0"/>
          <a:chExt cx="0" cy="0"/>
        </a:xfrm>
      </p:grpSpPr>
      <p:sp>
        <p:nvSpPr>
          <p:cNvPr id="20" name="AutoShape 30"/>
          <p:cNvSpPr>
            <a:spLocks noChangeArrowheads="1"/>
          </p:cNvSpPr>
          <p:nvPr/>
        </p:nvSpPr>
        <p:spPr bwMode="auto">
          <a:xfrm>
            <a:off x="24631650" y="4064000"/>
            <a:ext cx="7772400" cy="17322800"/>
          </a:xfrm>
          <a:prstGeom prst="roundRect">
            <a:avLst>
              <a:gd name="adj" fmla="val 7000"/>
            </a:avLst>
          </a:prstGeom>
          <a:solidFill>
            <a:schemeClr val="bg1"/>
          </a:solidFill>
          <a:ln w="9525">
            <a:solidFill>
              <a:schemeClr val="tx1"/>
            </a:solidFill>
            <a:round/>
            <a:headEnd/>
            <a:tailEnd/>
          </a:ln>
          <a:effectLst/>
        </p:spPr>
        <p:txBody>
          <a:bodyPr wrap="none" lIns="65306" tIns="32653" rIns="65306" bIns="32653" anchor="ctr"/>
          <a:lstStyle/>
          <a:p>
            <a:endParaRPr lang="en-US" dirty="0"/>
          </a:p>
        </p:txBody>
      </p:sp>
      <p:sp>
        <p:nvSpPr>
          <p:cNvPr id="21" name="AutoShape 29"/>
          <p:cNvSpPr>
            <a:spLocks noChangeArrowheads="1"/>
          </p:cNvSpPr>
          <p:nvPr/>
        </p:nvSpPr>
        <p:spPr bwMode="auto">
          <a:xfrm>
            <a:off x="8515350" y="4064000"/>
            <a:ext cx="7772400" cy="17322800"/>
          </a:xfrm>
          <a:prstGeom prst="roundRect">
            <a:avLst>
              <a:gd name="adj" fmla="val 7000"/>
            </a:avLst>
          </a:prstGeom>
          <a:solidFill>
            <a:schemeClr val="bg1"/>
          </a:solidFill>
          <a:ln w="9525">
            <a:solidFill>
              <a:schemeClr val="tx1"/>
            </a:solidFill>
            <a:round/>
            <a:headEnd/>
            <a:tailEnd/>
          </a:ln>
          <a:effectLst/>
        </p:spPr>
        <p:txBody>
          <a:bodyPr wrap="none" lIns="65306" tIns="32653" rIns="65306" bIns="32653" anchor="ctr"/>
          <a:lstStyle/>
          <a:p>
            <a:endParaRPr lang="en-US" dirty="0"/>
          </a:p>
        </p:txBody>
      </p:sp>
      <p:sp>
        <p:nvSpPr>
          <p:cNvPr id="22" name="AutoShape 31"/>
          <p:cNvSpPr>
            <a:spLocks noChangeArrowheads="1"/>
          </p:cNvSpPr>
          <p:nvPr/>
        </p:nvSpPr>
        <p:spPr bwMode="auto">
          <a:xfrm>
            <a:off x="16573500" y="4064000"/>
            <a:ext cx="7772400" cy="17322800"/>
          </a:xfrm>
          <a:prstGeom prst="roundRect">
            <a:avLst>
              <a:gd name="adj" fmla="val 7000"/>
            </a:avLst>
          </a:prstGeom>
          <a:solidFill>
            <a:schemeClr val="bg1"/>
          </a:solidFill>
          <a:ln w="9525">
            <a:solidFill>
              <a:schemeClr val="tx1"/>
            </a:solidFill>
            <a:round/>
            <a:headEnd/>
            <a:tailEnd/>
          </a:ln>
          <a:effectLst/>
        </p:spPr>
        <p:txBody>
          <a:bodyPr wrap="none" lIns="65306" tIns="32653" rIns="65306" bIns="32653" anchor="ctr"/>
          <a:lstStyle/>
          <a:p>
            <a:endParaRPr lang="en-US" dirty="0"/>
          </a:p>
        </p:txBody>
      </p:sp>
      <p:sp>
        <p:nvSpPr>
          <p:cNvPr id="23" name="AutoShape 4"/>
          <p:cNvSpPr>
            <a:spLocks noChangeArrowheads="1"/>
          </p:cNvSpPr>
          <p:nvPr/>
        </p:nvSpPr>
        <p:spPr bwMode="auto">
          <a:xfrm>
            <a:off x="457200" y="4064000"/>
            <a:ext cx="7772400" cy="17322800"/>
          </a:xfrm>
          <a:prstGeom prst="roundRect">
            <a:avLst>
              <a:gd name="adj" fmla="val 7000"/>
            </a:avLst>
          </a:prstGeom>
          <a:solidFill>
            <a:schemeClr val="bg1"/>
          </a:solidFill>
          <a:ln w="9525">
            <a:solidFill>
              <a:schemeClr val="tx1"/>
            </a:solidFill>
            <a:round/>
            <a:headEnd/>
            <a:tailEnd/>
          </a:ln>
          <a:effectLst/>
        </p:spPr>
        <p:txBody>
          <a:bodyPr wrap="none" lIns="65306" tIns="32653" rIns="65306" bIns="32653" anchor="ctr"/>
          <a:lstStyle/>
          <a:p>
            <a:endParaRPr lang="en-US" dirty="0"/>
          </a:p>
        </p:txBody>
      </p:sp>
      <p:sp>
        <p:nvSpPr>
          <p:cNvPr id="2057" name="Text Box 9"/>
          <p:cNvSpPr txBox="1">
            <a:spLocks noChangeArrowheads="1"/>
          </p:cNvSpPr>
          <p:nvPr/>
        </p:nvSpPr>
        <p:spPr bwMode="auto">
          <a:xfrm>
            <a:off x="704582" y="5375784"/>
            <a:ext cx="7334250" cy="8991464"/>
          </a:xfrm>
          <a:prstGeom prst="rect">
            <a:avLst/>
          </a:prstGeom>
          <a:noFill/>
          <a:ln w="9525">
            <a:noFill/>
            <a:miter lim="800000"/>
            <a:headEnd/>
            <a:tailEnd/>
          </a:ln>
          <a:effectLst/>
        </p:spPr>
        <p:txBody>
          <a:bodyPr lIns="65306" tIns="32653" rIns="65306" bIns="32653">
            <a:spAutoFit/>
          </a:bodyPr>
          <a:lstStyle/>
          <a:p>
            <a:pPr algn="l"/>
            <a:r>
              <a:rPr lang="en-US"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In order to model </a:t>
            </a:r>
            <a:r>
              <a:rPr lang="en-US" sz="2000" dirty="0">
                <a:latin typeface="Times New Roman" panose="02020603050405020304" pitchFamily="18" charset="0"/>
                <a:cs typeface="Times New Roman" panose="02020603050405020304" pitchFamily="18" charset="0"/>
              </a:rPr>
              <a:t>galaxies, </a:t>
            </a:r>
            <a:r>
              <a:rPr lang="en-US" sz="2000" dirty="0" smtClean="0">
                <a:latin typeface="Times New Roman" panose="02020603050405020304" pitchFamily="18" charset="0"/>
                <a:cs typeface="Times New Roman" panose="02020603050405020304" pitchFamily="18" charset="0"/>
              </a:rPr>
              <a:t>researchers must first sift </a:t>
            </a:r>
            <a:r>
              <a:rPr lang="en-US" sz="2000" dirty="0">
                <a:latin typeface="Times New Roman" panose="02020603050405020304" pitchFamily="18" charset="0"/>
                <a:cs typeface="Times New Roman" panose="02020603050405020304" pitchFamily="18" charset="0"/>
              </a:rPr>
              <a:t>through peer-reviewed articles and gather galactic data </a:t>
            </a:r>
            <a:r>
              <a:rPr lang="en-US" sz="2000" dirty="0" smtClean="0">
                <a:latin typeface="Times New Roman" panose="02020603050405020304" pitchFamily="18" charset="0"/>
                <a:cs typeface="Times New Roman" panose="02020603050405020304" pitchFamily="18" charset="0"/>
              </a:rPr>
              <a:t>one-by-one. Then  </a:t>
            </a:r>
            <a:r>
              <a:rPr lang="en-US" sz="2000" dirty="0">
                <a:latin typeface="Times New Roman" panose="02020603050405020304" pitchFamily="18" charset="0"/>
                <a:cs typeface="Times New Roman" panose="02020603050405020304" pitchFamily="18" charset="0"/>
              </a:rPr>
              <a:t>a</a:t>
            </a:r>
            <a:r>
              <a:rPr lang="en-US" sz="2000" dirty="0" smtClean="0">
                <a:latin typeface="Times New Roman" panose="02020603050405020304" pitchFamily="18" charset="0"/>
                <a:cs typeface="Times New Roman" panose="02020603050405020304" pitchFamily="18" charset="0"/>
              </a:rPr>
              <a:t>strophysicists would model the galaxies </a:t>
            </a:r>
            <a:r>
              <a:rPr lang="en-US" sz="2000" dirty="0">
                <a:latin typeface="Times New Roman" panose="02020603050405020304" pitchFamily="18" charset="0"/>
                <a:cs typeface="Times New Roman" panose="02020603050405020304" pitchFamily="18" charset="0"/>
              </a:rPr>
              <a:t>in programs like </a:t>
            </a:r>
            <a:r>
              <a:rPr lang="en-US" sz="2000" dirty="0" smtClean="0">
                <a:latin typeface="Times New Roman" panose="02020603050405020304" pitchFamily="18" charset="0"/>
                <a:cs typeface="Times New Roman" panose="02020603050405020304" pitchFamily="18" charset="0"/>
              </a:rPr>
              <a:t>MATLAB </a:t>
            </a:r>
            <a:r>
              <a:rPr lang="en-US" sz="2000" dirty="0">
                <a:latin typeface="Times New Roman" panose="02020603050405020304" pitchFamily="18" charset="0"/>
                <a:cs typeface="Times New Roman" panose="02020603050405020304" pitchFamily="18" charset="0"/>
              </a:rPr>
              <a:t>or Mathematica, but there </a:t>
            </a:r>
            <a:r>
              <a:rPr lang="en-US" sz="2000" dirty="0" smtClean="0">
                <a:latin typeface="Times New Roman" panose="02020603050405020304" pitchFamily="18" charset="0"/>
                <a:cs typeface="Times New Roman" panose="02020603050405020304" pitchFamily="18" charset="0"/>
              </a:rPr>
              <a:t>doesn't exist </a:t>
            </a:r>
            <a:r>
              <a:rPr lang="en-US" sz="2000" dirty="0">
                <a:latin typeface="Times New Roman" panose="02020603050405020304" pitchFamily="18" charset="0"/>
                <a:cs typeface="Times New Roman" panose="02020603050405020304" pitchFamily="18" charset="0"/>
              </a:rPr>
              <a:t>a singular tool to </a:t>
            </a:r>
            <a:r>
              <a:rPr lang="en-US" sz="2000" dirty="0" smtClean="0">
                <a:latin typeface="Times New Roman" panose="02020603050405020304" pitchFamily="18" charset="0"/>
                <a:cs typeface="Times New Roman" panose="02020603050405020304" pitchFamily="18" charset="0"/>
              </a:rPr>
              <a:t>expedite </a:t>
            </a:r>
            <a:r>
              <a:rPr lang="en-US" sz="2000" dirty="0">
                <a:latin typeface="Times New Roman" panose="02020603050405020304" pitchFamily="18" charset="0"/>
                <a:cs typeface="Times New Roman" panose="02020603050405020304" pitchFamily="18" charset="0"/>
              </a:rPr>
              <a:t>this process in a universal </a:t>
            </a:r>
            <a:r>
              <a:rPr lang="en-US" sz="2000" dirty="0" smtClean="0">
                <a:latin typeface="Times New Roman" panose="02020603050405020304" pitchFamily="18" charset="0"/>
                <a:cs typeface="Times New Roman" panose="02020603050405020304" pitchFamily="18" charset="0"/>
              </a:rPr>
              <a:t>format. This project </a:t>
            </a:r>
            <a:r>
              <a:rPr lang="en-US" sz="2000" dirty="0" smtClean="0">
                <a:latin typeface="Times New Roman" panose="02020603050405020304" pitchFamily="18" charset="0"/>
                <a:cs typeface="Times New Roman" panose="02020603050405020304" pitchFamily="18" charset="0"/>
              </a:rPr>
              <a:t>intends to solve both of these </a:t>
            </a:r>
            <a:r>
              <a:rPr lang="en-US" sz="2000" dirty="0" smtClean="0">
                <a:latin typeface="Times New Roman" panose="02020603050405020304" pitchFamily="18" charset="0"/>
                <a:cs typeface="Times New Roman" panose="02020603050405020304" pitchFamily="18" charset="0"/>
              </a:rPr>
              <a:t>problems. First</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building </a:t>
            </a:r>
            <a:r>
              <a:rPr lang="en-US" sz="2000" dirty="0">
                <a:latin typeface="Times New Roman" panose="02020603050405020304" pitchFamily="18" charset="0"/>
                <a:cs typeface="Times New Roman" panose="02020603050405020304" pitchFamily="18" charset="0"/>
              </a:rPr>
              <a:t>a </a:t>
            </a:r>
            <a:r>
              <a:rPr lang="en-US" sz="2000" dirty="0" smtClean="0">
                <a:latin typeface="Times New Roman" panose="02020603050405020304" pitchFamily="18" charset="0"/>
                <a:cs typeface="Times New Roman" panose="02020603050405020304" pitchFamily="18" charset="0"/>
              </a:rPr>
              <a:t>public database to act as a </a:t>
            </a:r>
            <a:r>
              <a:rPr lang="en-US" sz="2000" dirty="0">
                <a:latin typeface="Times New Roman" panose="02020603050405020304" pitchFamily="18" charset="0"/>
                <a:cs typeface="Times New Roman" panose="02020603050405020304" pitchFamily="18" charset="0"/>
              </a:rPr>
              <a:t>central repository </a:t>
            </a:r>
            <a:r>
              <a:rPr lang="en-US" sz="2000" dirty="0" smtClean="0">
                <a:latin typeface="Times New Roman" panose="02020603050405020304" pitchFamily="18" charset="0"/>
                <a:cs typeface="Times New Roman" panose="02020603050405020304" pitchFamily="18" charset="0"/>
              </a:rPr>
              <a:t>for </a:t>
            </a:r>
            <a:r>
              <a:rPr lang="en-US" sz="2000" dirty="0">
                <a:latin typeface="Times New Roman" panose="02020603050405020304" pitchFamily="18" charset="0"/>
                <a:cs typeface="Times New Roman" panose="02020603050405020304" pitchFamily="18" charset="0"/>
              </a:rPr>
              <a:t>galactic parameters and observed velocity </a:t>
            </a:r>
            <a:r>
              <a:rPr lang="en-US" sz="2000" dirty="0" smtClean="0">
                <a:latin typeface="Times New Roman" panose="02020603050405020304" pitchFamily="18" charset="0"/>
                <a:cs typeface="Times New Roman" panose="02020603050405020304" pitchFamily="18" charset="0"/>
              </a:rPr>
              <a:t>data. Second, providing </a:t>
            </a:r>
            <a:r>
              <a:rPr lang="en-US" sz="2000" dirty="0" smtClean="0">
                <a:latin typeface="Times New Roman" panose="02020603050405020304" pitchFamily="18" charset="0"/>
                <a:cs typeface="Times New Roman" panose="02020603050405020304" pitchFamily="18" charset="0"/>
              </a:rPr>
              <a:t>a tool to </a:t>
            </a:r>
            <a:r>
              <a:rPr lang="en-US" sz="2000" dirty="0" smtClean="0">
                <a:latin typeface="Times New Roman" panose="02020603050405020304" pitchFamily="18" charset="0"/>
                <a:cs typeface="Times New Roman" panose="02020603050405020304" pitchFamily="18" charset="0"/>
              </a:rPr>
              <a:t>generalize </a:t>
            </a:r>
            <a:r>
              <a:rPr lang="en-US" sz="2000" dirty="0">
                <a:latin typeface="Times New Roman" panose="02020603050405020304" pitchFamily="18" charset="0"/>
                <a:cs typeface="Times New Roman" panose="02020603050405020304" pitchFamily="18" charset="0"/>
              </a:rPr>
              <a:t>the work </a:t>
            </a:r>
            <a:r>
              <a:rPr lang="en-US" sz="2000" dirty="0" smtClean="0">
                <a:latin typeface="Times New Roman" panose="02020603050405020304" pitchFamily="18" charset="0"/>
                <a:cs typeface="Times New Roman" panose="02020603050405020304" pitchFamily="18" charset="0"/>
              </a:rPr>
              <a:t>being done </a:t>
            </a:r>
            <a:r>
              <a:rPr lang="en-US" sz="2000" dirty="0">
                <a:latin typeface="Times New Roman" panose="02020603050405020304" pitchFamily="18" charset="0"/>
                <a:cs typeface="Times New Roman" panose="02020603050405020304" pitchFamily="18" charset="0"/>
              </a:rPr>
              <a:t>on </a:t>
            </a:r>
            <a:r>
              <a:rPr lang="en-US" sz="2000" dirty="0" smtClean="0">
                <a:latin typeface="Times New Roman" panose="02020603050405020304" pitchFamily="18" charset="0"/>
                <a:cs typeface="Times New Roman" panose="02020603050405020304" pitchFamily="18" charset="0"/>
              </a:rPr>
              <a:t>galactic modeling. </a:t>
            </a:r>
            <a:r>
              <a:rPr lang="en-US" sz="2000" dirty="0" smtClean="0">
                <a:latin typeface="Times New Roman" panose="02020603050405020304" pitchFamily="18" charset="0"/>
                <a:cs typeface="Times New Roman" panose="02020603050405020304" pitchFamily="18" charset="0"/>
              </a:rPr>
              <a:t>The website consists of </a:t>
            </a:r>
            <a:r>
              <a:rPr lang="en-US" sz="2000" dirty="0" smtClean="0">
                <a:latin typeface="Times New Roman" panose="02020603050405020304" pitchFamily="18" charset="0"/>
                <a:cs typeface="Times New Roman" panose="02020603050405020304" pitchFamily="18" charset="0"/>
              </a:rPr>
              <a:t>these two </a:t>
            </a:r>
            <a:r>
              <a:rPr lang="en-US" sz="2000" dirty="0" smtClean="0">
                <a:latin typeface="Times New Roman" panose="02020603050405020304" pitchFamily="18" charset="0"/>
                <a:cs typeface="Times New Roman" panose="02020603050405020304" pitchFamily="18" charset="0"/>
              </a:rPr>
              <a:t>major </a:t>
            </a:r>
            <a:r>
              <a:rPr lang="en-US" sz="2000" dirty="0" smtClean="0">
                <a:latin typeface="Times New Roman" panose="02020603050405020304" pitchFamily="18" charset="0"/>
                <a:cs typeface="Times New Roman" panose="02020603050405020304" pitchFamily="18" charset="0"/>
              </a:rPr>
              <a:t>components</a:t>
            </a:r>
            <a:r>
              <a:rPr lang="en-US" sz="2000" dirty="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algn="l"/>
            <a:r>
              <a:rPr lang="en-US" sz="2000" dirty="0" smtClean="0">
                <a:latin typeface="Times New Roman" panose="02020603050405020304" pitchFamily="18" charset="0"/>
                <a:cs typeface="Times New Roman" panose="02020603050405020304" pitchFamily="18" charset="0"/>
              </a:rPr>
              <a:t>      Scholarly Observed Celestial Measurements (SOCM) serves as both a central database and API (Application Programming Interface) for researchers and programmers alike. SOCM includes galactic data collected on 112 galaxies, including the peer-reviewed measurements of stars contained therein. Users may submit new measurements to the SOCM administrator for approval. Programmers may pull from the SOCM API </a:t>
            </a:r>
            <a:r>
              <a:rPr lang="en-US" sz="2000" dirty="0" smtClean="0">
                <a:latin typeface="Times New Roman" panose="02020603050405020304" pitchFamily="18" charset="0"/>
                <a:cs typeface="Times New Roman" panose="02020603050405020304" pitchFamily="18" charset="0"/>
              </a:rPr>
              <a:t>to use the data for other applications.</a:t>
            </a:r>
            <a:endParaRPr lang="en-US" sz="2000" dirty="0" smtClean="0">
              <a:latin typeface="Times New Roman" panose="02020603050405020304" pitchFamily="18" charset="0"/>
              <a:cs typeface="Times New Roman" panose="02020603050405020304" pitchFamily="18" charset="0"/>
            </a:endParaRPr>
          </a:p>
          <a:p>
            <a:pPr algn="l"/>
            <a:r>
              <a:rPr lang="en-US" sz="2000" dirty="0" smtClean="0">
                <a:latin typeface="Times New Roman" panose="02020603050405020304" pitchFamily="18" charset="0"/>
                <a:cs typeface="Times New Roman" panose="02020603050405020304" pitchFamily="18" charset="0"/>
              </a:rPr>
              <a:t>      The Rotation Curve Modeler (RoCM) serves as a tool to model the rotation of star clusters around the center of a galaxy. It’s purpose is to test all existing galactic models against the observational data for </a:t>
            </a:r>
            <a:r>
              <a:rPr lang="en-US" sz="2000" dirty="0" smtClean="0">
                <a:latin typeface="Times New Roman" panose="02020603050405020304" pitchFamily="18" charset="0"/>
                <a:cs typeface="Times New Roman" panose="02020603050405020304" pitchFamily="18" charset="0"/>
              </a:rPr>
              <a:t>the </a:t>
            </a:r>
            <a:r>
              <a:rPr lang="en-US" sz="2000" dirty="0" smtClean="0">
                <a:latin typeface="Times New Roman" panose="02020603050405020304" pitchFamily="18" charset="0"/>
                <a:cs typeface="Times New Roman" panose="02020603050405020304" pitchFamily="18" charset="0"/>
              </a:rPr>
              <a:t>specified galaxy. With observable data as the input (via SOCM), any arbitrary galaxy can be imported into the tool. The tool plots observational data and multiple galactic models together as a graph, and enables users to import their own galactic models to test against existing theories. Parameter value sliders allow users to control free fitting parameters within their models with real-time visual feedback in the generated graph. Users may also generate a Rotation Curve Simulation (RoCS) to view their models against the data in two-dimensional rendering.</a:t>
            </a:r>
            <a:endParaRPr lang="en-US" sz="2000" dirty="0">
              <a:latin typeface="Times New Roman" panose="02020603050405020304" pitchFamily="18" charset="0"/>
              <a:cs typeface="Times New Roman" panose="02020603050405020304" pitchFamily="18" charset="0"/>
            </a:endParaRPr>
          </a:p>
        </p:txBody>
      </p:sp>
      <p:sp>
        <p:nvSpPr>
          <p:cNvPr id="2058" name="Text Box 10"/>
          <p:cNvSpPr txBox="1">
            <a:spLocks noChangeArrowheads="1"/>
          </p:cNvSpPr>
          <p:nvPr/>
        </p:nvSpPr>
        <p:spPr bwMode="auto">
          <a:xfrm>
            <a:off x="8686799" y="4272235"/>
            <a:ext cx="7372350" cy="896940"/>
          </a:xfrm>
          <a:prstGeom prst="rect">
            <a:avLst/>
          </a:prstGeom>
          <a:noFill/>
          <a:ln w="9525">
            <a:noFill/>
            <a:miter lim="800000"/>
            <a:headEnd/>
            <a:tailEnd/>
          </a:ln>
          <a:effectLst/>
        </p:spPr>
        <p:txBody>
          <a:bodyPr lIns="65306" tIns="32653" rIns="65306" bIns="32653">
            <a:spAutoFit/>
          </a:bodyPr>
          <a:lstStyle/>
          <a:p>
            <a:pPr defTabSz="3134937">
              <a:spcBef>
                <a:spcPct val="50000"/>
              </a:spcBef>
            </a:pPr>
            <a:r>
              <a:rPr lang="en-US" sz="5400" b="1" dirty="0" smtClean="0"/>
              <a:t>Design</a:t>
            </a:r>
            <a:endParaRPr lang="en-US" sz="5400" b="1" dirty="0"/>
          </a:p>
        </p:txBody>
      </p:sp>
      <p:sp>
        <p:nvSpPr>
          <p:cNvPr id="2059" name="Text Box 11"/>
          <p:cNvSpPr txBox="1">
            <a:spLocks noChangeArrowheads="1"/>
          </p:cNvSpPr>
          <p:nvPr/>
        </p:nvSpPr>
        <p:spPr bwMode="auto">
          <a:xfrm>
            <a:off x="24872565" y="15156437"/>
            <a:ext cx="7372350" cy="896940"/>
          </a:xfrm>
          <a:prstGeom prst="rect">
            <a:avLst/>
          </a:prstGeom>
          <a:noFill/>
          <a:ln w="9525">
            <a:noFill/>
            <a:miter lim="800000"/>
            <a:headEnd/>
            <a:tailEnd/>
          </a:ln>
          <a:effectLst/>
        </p:spPr>
        <p:txBody>
          <a:bodyPr lIns="65306" tIns="32653" rIns="65306" bIns="32653">
            <a:spAutoFit/>
          </a:bodyPr>
          <a:lstStyle/>
          <a:p>
            <a:pPr defTabSz="3134937">
              <a:spcBef>
                <a:spcPct val="50000"/>
              </a:spcBef>
            </a:pPr>
            <a:r>
              <a:rPr lang="en-US" sz="5400" b="1" dirty="0"/>
              <a:t>Conclusions</a:t>
            </a:r>
          </a:p>
        </p:txBody>
      </p:sp>
      <p:sp>
        <p:nvSpPr>
          <p:cNvPr id="2061" name="AutoShape 13"/>
          <p:cNvSpPr>
            <a:spLocks noChangeArrowheads="1"/>
          </p:cNvSpPr>
          <p:nvPr/>
        </p:nvSpPr>
        <p:spPr bwMode="auto">
          <a:xfrm>
            <a:off x="514350" y="254000"/>
            <a:ext cx="31889700" cy="3505200"/>
          </a:xfrm>
          <a:prstGeom prst="roundRect">
            <a:avLst>
              <a:gd name="adj" fmla="val 10870"/>
            </a:avLst>
          </a:prstGeom>
          <a:gradFill>
            <a:gsLst>
              <a:gs pos="0">
                <a:schemeClr val="accent1"/>
              </a:gs>
              <a:gs pos="78000">
                <a:schemeClr val="accent3"/>
              </a:gs>
              <a:gs pos="13000">
                <a:schemeClr val="accent1">
                  <a:lumMod val="90000"/>
                </a:schemeClr>
              </a:gs>
              <a:gs pos="47000">
                <a:schemeClr val="accent5"/>
              </a:gs>
              <a:gs pos="100000">
                <a:schemeClr val="bg1"/>
              </a:gs>
            </a:gsLst>
            <a:lin ang="16200000" scaled="0"/>
          </a:gradFill>
          <a:ln>
            <a:headEnd/>
            <a:tailEnd/>
          </a:ln>
        </p:spPr>
        <p:style>
          <a:lnRef idx="1">
            <a:schemeClr val="accent5"/>
          </a:lnRef>
          <a:fillRef idx="3">
            <a:schemeClr val="accent5"/>
          </a:fillRef>
          <a:effectRef idx="2">
            <a:schemeClr val="accent5"/>
          </a:effectRef>
          <a:fontRef idx="minor">
            <a:schemeClr val="lt1"/>
          </a:fontRef>
        </p:style>
        <p:txBody>
          <a:bodyPr wrap="none" lIns="65306" tIns="32653" rIns="65306" bIns="32653" anchor="ctr"/>
          <a:lstStyle/>
          <a:p>
            <a:pPr defTabSz="3134937"/>
            <a:endParaRPr lang="en-US">
              <a:solidFill>
                <a:schemeClr val="bg1"/>
              </a:solidFill>
            </a:endParaRPr>
          </a:p>
        </p:txBody>
      </p:sp>
      <p:sp>
        <p:nvSpPr>
          <p:cNvPr id="2062" name="Text Box 14"/>
          <p:cNvSpPr txBox="1">
            <a:spLocks noChangeArrowheads="1"/>
          </p:cNvSpPr>
          <p:nvPr/>
        </p:nvSpPr>
        <p:spPr bwMode="auto">
          <a:xfrm>
            <a:off x="5631875" y="498858"/>
            <a:ext cx="22283878" cy="4082428"/>
          </a:xfrm>
          <a:prstGeom prst="rect">
            <a:avLst/>
          </a:prstGeom>
          <a:noFill/>
          <a:ln w="9525">
            <a:noFill/>
            <a:miter lim="800000"/>
            <a:headEnd/>
            <a:tailEnd/>
          </a:ln>
          <a:effectLst/>
        </p:spPr>
        <p:txBody>
          <a:bodyPr wrap="square" lIns="65306" tIns="32653" rIns="65306" bIns="32653">
            <a:spAutoFit/>
          </a:bodyPr>
          <a:lstStyle/>
          <a:p>
            <a:pPr defTabSz="3134937">
              <a:spcBef>
                <a:spcPct val="50000"/>
              </a:spcBef>
            </a:pPr>
            <a:r>
              <a:rPr lang="en-US" sz="5400" b="1" dirty="0" smtClean="0">
                <a:latin typeface="Cambria" pitchFamily="18" charset="0"/>
              </a:rPr>
              <a:t>Rotation Curve Modeler </a:t>
            </a:r>
            <a:r>
              <a:rPr lang="en-US" sz="5400" dirty="0" smtClean="0">
                <a:latin typeface="Cambria" pitchFamily="18" charset="0"/>
              </a:rPr>
              <a:t>&amp; </a:t>
            </a:r>
            <a:r>
              <a:rPr lang="en-US" sz="5400" b="1" dirty="0" smtClean="0">
                <a:latin typeface="Cambria" pitchFamily="18" charset="0"/>
              </a:rPr>
              <a:t>Scholarly Observed Celestial Measurements</a:t>
            </a:r>
          </a:p>
          <a:p>
            <a:pPr defTabSz="3134937">
              <a:spcBef>
                <a:spcPts val="0"/>
              </a:spcBef>
            </a:pPr>
            <a:r>
              <a:rPr lang="en-US" sz="5400" b="1" dirty="0" smtClean="0">
                <a:latin typeface="Cambria" pitchFamily="18" charset="0"/>
              </a:rPr>
              <a:t>For Arbitrary Galaxies</a:t>
            </a:r>
          </a:p>
          <a:p>
            <a:pPr defTabSz="3134937"/>
            <a:r>
              <a:rPr lang="en-US" sz="3200" b="1" dirty="0" smtClean="0">
                <a:latin typeface="Cambria" pitchFamily="18" charset="0"/>
              </a:rPr>
              <a:t>        </a:t>
            </a:r>
            <a:r>
              <a:rPr lang="en-US" sz="3200" dirty="0" smtClean="0">
                <a:latin typeface="Cambria" pitchFamily="18" charset="0"/>
              </a:rPr>
              <a:t>Robert Moss, Alex Clement, Patrick McGee, David Miller </a:t>
            </a:r>
          </a:p>
          <a:p>
            <a:pPr defTabSz="3134937"/>
            <a:r>
              <a:rPr lang="en-US" sz="3200" dirty="0">
                <a:latin typeface="Cambria" pitchFamily="18" charset="0"/>
              </a:rPr>
              <a:t>with Professor James G. </a:t>
            </a:r>
            <a:r>
              <a:rPr lang="en-US" sz="3200" dirty="0" smtClean="0">
                <a:latin typeface="Cambria" pitchFamily="18" charset="0"/>
              </a:rPr>
              <a:t>O’Brien, Lisa MacLean, and Mohammed Anwaruddin</a:t>
            </a:r>
          </a:p>
          <a:p>
            <a:pPr defTabSz="3134937"/>
            <a:r>
              <a:rPr lang="en-US" sz="2800" i="1" dirty="0" smtClean="0">
                <a:latin typeface="Cambria" pitchFamily="18" charset="0"/>
              </a:rPr>
              <a:t>Wentworth </a:t>
            </a:r>
            <a:r>
              <a:rPr lang="en-US" sz="2800" i="1" dirty="0">
                <a:latin typeface="Cambria" pitchFamily="18" charset="0"/>
              </a:rPr>
              <a:t>Institute of </a:t>
            </a:r>
            <a:r>
              <a:rPr lang="en-US" sz="2800" i="1" dirty="0" smtClean="0">
                <a:latin typeface="Cambria" pitchFamily="18" charset="0"/>
              </a:rPr>
              <a:t>Technology | College of Engineering &amp; Technology, Department of Computer Science &amp; Networking</a:t>
            </a:r>
          </a:p>
          <a:p>
            <a:pPr defTabSz="3134937"/>
            <a:endParaRPr lang="en-US" dirty="0">
              <a:latin typeface="Cambria" pitchFamily="18" charset="0"/>
            </a:endParaRPr>
          </a:p>
        </p:txBody>
      </p:sp>
      <p:sp>
        <p:nvSpPr>
          <p:cNvPr id="2067" name="Text Box 19"/>
          <p:cNvSpPr txBox="1">
            <a:spLocks noChangeArrowheads="1"/>
          </p:cNvSpPr>
          <p:nvPr/>
        </p:nvSpPr>
        <p:spPr bwMode="auto">
          <a:xfrm>
            <a:off x="8532884" y="11092244"/>
            <a:ext cx="7866314" cy="804608"/>
          </a:xfrm>
          <a:prstGeom prst="rect">
            <a:avLst/>
          </a:prstGeom>
          <a:noFill/>
          <a:ln w="9525">
            <a:noFill/>
            <a:miter lim="800000"/>
            <a:headEnd/>
            <a:tailEnd/>
          </a:ln>
          <a:effectLst/>
        </p:spPr>
        <p:txBody>
          <a:bodyPr wrap="square" lIns="65306" tIns="32653" rIns="65306" bIns="32653">
            <a:spAutoFit/>
          </a:bodyPr>
          <a:lstStyle/>
          <a:p>
            <a:pPr defTabSz="3134937">
              <a:spcBef>
                <a:spcPct val="50000"/>
              </a:spcBef>
            </a:pPr>
            <a:r>
              <a:rPr lang="en-US" sz="4800" b="1" dirty="0" smtClean="0"/>
              <a:t>SOCM Galactic Database</a:t>
            </a:r>
          </a:p>
        </p:txBody>
      </p:sp>
      <p:sp>
        <p:nvSpPr>
          <p:cNvPr id="2073" name="Text Box 25"/>
          <p:cNvSpPr txBox="1">
            <a:spLocks noChangeArrowheads="1"/>
          </p:cNvSpPr>
          <p:nvPr/>
        </p:nvSpPr>
        <p:spPr bwMode="auto">
          <a:xfrm>
            <a:off x="16847889" y="4364567"/>
            <a:ext cx="7137798" cy="804608"/>
          </a:xfrm>
          <a:prstGeom prst="rect">
            <a:avLst/>
          </a:prstGeom>
          <a:noFill/>
          <a:ln w="9525">
            <a:noFill/>
            <a:miter lim="800000"/>
            <a:headEnd/>
            <a:tailEnd/>
          </a:ln>
          <a:effectLst/>
        </p:spPr>
        <p:txBody>
          <a:bodyPr wrap="square" lIns="65306" tIns="32653" rIns="65306" bIns="32653">
            <a:spAutoFit/>
          </a:bodyPr>
          <a:lstStyle/>
          <a:p>
            <a:pPr defTabSz="3134937">
              <a:spcBef>
                <a:spcPct val="50000"/>
              </a:spcBef>
            </a:pPr>
            <a:r>
              <a:rPr lang="en-US" sz="4800" b="1" dirty="0" smtClean="0"/>
              <a:t>Rotation Curve Modeler</a:t>
            </a:r>
            <a:endParaRPr lang="en-US" sz="4800" b="1" dirty="0"/>
          </a:p>
        </p:txBody>
      </p:sp>
      <p:sp>
        <p:nvSpPr>
          <p:cNvPr id="2084" name="Text Box 36"/>
          <p:cNvSpPr txBox="1">
            <a:spLocks noChangeArrowheads="1"/>
          </p:cNvSpPr>
          <p:nvPr/>
        </p:nvSpPr>
        <p:spPr bwMode="auto">
          <a:xfrm>
            <a:off x="8763000" y="5480877"/>
            <a:ext cx="7067550" cy="5599480"/>
          </a:xfrm>
          <a:prstGeom prst="rect">
            <a:avLst/>
          </a:prstGeom>
          <a:noFill/>
          <a:ln w="57150" cmpd="thinThick">
            <a:noFill/>
            <a:miter lim="800000"/>
            <a:headEnd/>
            <a:tailEnd/>
          </a:ln>
          <a:effectLst/>
        </p:spPr>
        <p:txBody>
          <a:bodyPr lIns="43688" tIns="21843" rIns="43688" bIns="21843">
            <a:spAutoFit/>
          </a:bodyPr>
          <a:lstStyle/>
          <a:p>
            <a:pPr algn="l" defTabSz="437644" eaLnBrk="0" hangingPunct="0">
              <a:lnSpc>
                <a:spcPct val="95000"/>
              </a:lnSpc>
            </a:pPr>
            <a:r>
              <a:rPr lang="en-US" sz="2000" dirty="0" smtClean="0">
                <a:latin typeface="Times New Roman" pitchFamily="18" charset="0"/>
              </a:rPr>
              <a:t>	SOCM is a Ruby on Rails application with a PostgreSQL relational database utilizing Twitter bootstrap for webpage views. The website consists of a landing page, pages for the galaxies, citations, and developer information, as well as pages for administrative functions.</a:t>
            </a:r>
          </a:p>
          <a:p>
            <a:pPr algn="l" defTabSz="437644" eaLnBrk="0" hangingPunct="0">
              <a:lnSpc>
                <a:spcPct val="95000"/>
              </a:lnSpc>
            </a:pPr>
            <a:r>
              <a:rPr lang="en-US" sz="2000" dirty="0">
                <a:latin typeface="Times New Roman" pitchFamily="18" charset="0"/>
              </a:rPr>
              <a:t>	</a:t>
            </a:r>
            <a:r>
              <a:rPr lang="en-US" sz="2000" dirty="0" smtClean="0">
                <a:latin typeface="Times New Roman" pitchFamily="18" charset="0"/>
              </a:rPr>
              <a:t>The galaxies page consists of a paginated table containing the relevant higher-level information of galaxies, including their relative distance from our sun, luminosity, scale radius, mass of </a:t>
            </a:r>
            <a:r>
              <a:rPr lang="en-US" sz="2000" dirty="0" smtClean="0">
                <a:latin typeface="Times New Roman" pitchFamily="18" charset="0"/>
              </a:rPr>
              <a:t>the disk</a:t>
            </a:r>
            <a:r>
              <a:rPr lang="en-US" sz="2000" dirty="0" smtClean="0">
                <a:latin typeface="Times New Roman" pitchFamily="18" charset="0"/>
              </a:rPr>
              <a:t>, and more. Selecting one of these tables allows users to view the collected velocity measurements of stars for this galaxy, including respective distances from the center of the galaxy, the observed rotation velocity, and the calculated errors of these measurements. The citations page lists the papers from which these measurements are referenced.</a:t>
            </a:r>
          </a:p>
          <a:p>
            <a:pPr algn="l" defTabSz="437644" eaLnBrk="0" hangingPunct="0">
              <a:lnSpc>
                <a:spcPct val="95000"/>
              </a:lnSpc>
            </a:pPr>
            <a:r>
              <a:rPr lang="en-US" sz="2000" dirty="0">
                <a:latin typeface="Times New Roman" pitchFamily="18" charset="0"/>
              </a:rPr>
              <a:t>	</a:t>
            </a:r>
            <a:r>
              <a:rPr lang="en-US" sz="2000" dirty="0" smtClean="0">
                <a:latin typeface="Times New Roman" pitchFamily="18" charset="0"/>
              </a:rPr>
              <a:t>RoCM and RoCS utilize the API provided by SOCM, querying for these high-level galaxy parameters and the galaxies’ constituent velocity measurements. Responses from the API come in the form of JSON (JavaScript Object Notation) objects, which can be parsed and utilized for application purposes.</a:t>
            </a:r>
            <a:endParaRPr lang="en-US" sz="1400" dirty="0">
              <a:latin typeface="Times New Roman" pitchFamily="18" charset="0"/>
            </a:endParaRPr>
          </a:p>
        </p:txBody>
      </p:sp>
      <p:sp>
        <p:nvSpPr>
          <p:cNvPr id="2086" name="Text Box 38"/>
          <p:cNvSpPr txBox="1">
            <a:spLocks noChangeArrowheads="1"/>
          </p:cNvSpPr>
          <p:nvPr/>
        </p:nvSpPr>
        <p:spPr bwMode="auto">
          <a:xfrm>
            <a:off x="25056703" y="20531454"/>
            <a:ext cx="6890147" cy="745843"/>
          </a:xfrm>
          <a:prstGeom prst="rect">
            <a:avLst/>
          </a:prstGeom>
          <a:noFill/>
          <a:ln w="57150" cmpd="thinThick">
            <a:noFill/>
            <a:miter lim="800000"/>
            <a:headEnd/>
            <a:tailEnd/>
          </a:ln>
          <a:effectLst/>
        </p:spPr>
        <p:txBody>
          <a:bodyPr lIns="43688" tIns="21843" rIns="43688" bIns="21843">
            <a:spAutoFit/>
          </a:bodyPr>
          <a:lstStyle/>
          <a:p>
            <a:pPr marL="244899" indent="-244899" algn="l" defTabSz="437644" eaLnBrk="0" hangingPunct="0">
              <a:lnSpc>
                <a:spcPct val="95000"/>
              </a:lnSpc>
            </a:pPr>
            <a:endParaRPr lang="en-US" sz="1600" u="sng" dirty="0">
              <a:latin typeface="Times New Roman" pitchFamily="18" charset="0"/>
            </a:endParaRPr>
          </a:p>
          <a:p>
            <a:pPr marL="244899" indent="-244899" algn="l" defTabSz="437644" eaLnBrk="0" hangingPunct="0">
              <a:lnSpc>
                <a:spcPct val="95000"/>
              </a:lnSpc>
              <a:buFontTx/>
              <a:buAutoNum type="arabicPeriod"/>
            </a:pPr>
            <a:r>
              <a:rPr lang="en-US" sz="1600" dirty="0" err="1" smtClean="0">
                <a:latin typeface="Times New Roman" pitchFamily="18" charset="0"/>
              </a:rPr>
              <a:t>Bostock</a:t>
            </a:r>
            <a:r>
              <a:rPr lang="en-US" sz="1600" dirty="0" smtClean="0">
                <a:latin typeface="Times New Roman" pitchFamily="18" charset="0"/>
              </a:rPr>
              <a:t>, Mike; “Data-Driven </a:t>
            </a:r>
            <a:r>
              <a:rPr lang="en-US" sz="1600" dirty="0">
                <a:latin typeface="Times New Roman" pitchFamily="18" charset="0"/>
              </a:rPr>
              <a:t>Documents”; </a:t>
            </a:r>
            <a:r>
              <a:rPr lang="en-US" sz="1600" dirty="0" smtClean="0">
                <a:latin typeface="Times New Roman" pitchFamily="18" charset="0"/>
              </a:rPr>
              <a:t>Last updated: 2013; Last </a:t>
            </a:r>
            <a:r>
              <a:rPr lang="en-US" sz="1600" dirty="0" err="1">
                <a:latin typeface="Times New Roman" pitchFamily="18" charset="0"/>
              </a:rPr>
              <a:t>v</a:t>
            </a:r>
            <a:r>
              <a:rPr lang="en-US" sz="1600" dirty="0" err="1" smtClean="0">
                <a:latin typeface="Times New Roman" pitchFamily="18" charset="0"/>
              </a:rPr>
              <a:t>isisted</a:t>
            </a:r>
            <a:r>
              <a:rPr lang="en-US" sz="1600" dirty="0" smtClean="0">
                <a:latin typeface="Times New Roman" pitchFamily="18" charset="0"/>
              </a:rPr>
              <a:t>: July 28, 2014; http</a:t>
            </a:r>
            <a:r>
              <a:rPr lang="en-US" sz="1600" dirty="0">
                <a:latin typeface="Times New Roman" pitchFamily="18" charset="0"/>
              </a:rPr>
              <a:t>://d3js.org</a:t>
            </a:r>
            <a:r>
              <a:rPr lang="en-US" sz="1600" dirty="0" smtClean="0">
                <a:latin typeface="Times New Roman" pitchFamily="18" charset="0"/>
              </a:rPr>
              <a:t>/</a:t>
            </a:r>
            <a:endParaRPr lang="en-US" sz="1600" dirty="0">
              <a:latin typeface="Times New Roman" pitchFamily="18" charset="0"/>
            </a:endParaRPr>
          </a:p>
        </p:txBody>
      </p:sp>
      <p:sp>
        <p:nvSpPr>
          <p:cNvPr id="2088" name="Text Box 40"/>
          <p:cNvSpPr txBox="1">
            <a:spLocks noChangeArrowheads="1"/>
          </p:cNvSpPr>
          <p:nvPr/>
        </p:nvSpPr>
        <p:spPr bwMode="auto">
          <a:xfrm>
            <a:off x="24752107" y="16194264"/>
            <a:ext cx="7613265" cy="4137541"/>
          </a:xfrm>
          <a:prstGeom prst="rect">
            <a:avLst/>
          </a:prstGeom>
          <a:noFill/>
          <a:ln w="57150" cmpd="thinThick">
            <a:noFill/>
            <a:miter lim="800000"/>
            <a:headEnd/>
            <a:tailEnd/>
          </a:ln>
          <a:effectLst/>
        </p:spPr>
        <p:txBody>
          <a:bodyPr wrap="square" lIns="43688" tIns="21843" rIns="43688" bIns="21843">
            <a:spAutoFit/>
          </a:bodyPr>
          <a:lstStyle/>
          <a:p>
            <a:pPr algn="l" defTabSz="437644" eaLnBrk="0" hangingPunct="0">
              <a:lnSpc>
                <a:spcPct val="95000"/>
              </a:lnSpc>
            </a:pPr>
            <a:r>
              <a:rPr lang="en-US" sz="2000" dirty="0" smtClean="0">
                <a:latin typeface="Times New Roman" pitchFamily="18" charset="0"/>
              </a:rPr>
              <a:t>	</a:t>
            </a:r>
            <a:r>
              <a:rPr lang="en-US" sz="2000" dirty="0" smtClean="0">
                <a:latin typeface="Times New Roman" pitchFamily="18" charset="0"/>
              </a:rPr>
              <a:t>The hope is that </a:t>
            </a:r>
            <a:r>
              <a:rPr lang="en-US" sz="2000" dirty="0" smtClean="0">
                <a:latin typeface="Times New Roman" pitchFamily="18" charset="0"/>
              </a:rPr>
              <a:t>astronomers will </a:t>
            </a:r>
            <a:r>
              <a:rPr lang="en-US" sz="2000" dirty="0" smtClean="0">
                <a:latin typeface="Times New Roman" pitchFamily="18" charset="0"/>
              </a:rPr>
              <a:t>use SOCM to upload observational data in one central location. Astrophysicists then can use </a:t>
            </a:r>
            <a:r>
              <a:rPr lang="en-US" sz="2000" dirty="0" smtClean="0">
                <a:latin typeface="Times New Roman" pitchFamily="18" charset="0"/>
              </a:rPr>
              <a:t>RoCM to </a:t>
            </a:r>
            <a:r>
              <a:rPr lang="en-US" sz="2000" dirty="0" smtClean="0">
                <a:latin typeface="Times New Roman" pitchFamily="18" charset="0"/>
              </a:rPr>
              <a:t>test that data against several galactic models to </a:t>
            </a:r>
            <a:r>
              <a:rPr lang="en-US" sz="2000" dirty="0" smtClean="0">
                <a:latin typeface="Times New Roman" pitchFamily="18" charset="0"/>
              </a:rPr>
              <a:t>finally understand the dynamics of </a:t>
            </a:r>
            <a:r>
              <a:rPr lang="en-US" sz="2000" dirty="0" smtClean="0">
                <a:latin typeface="Times New Roman" pitchFamily="18" charset="0"/>
              </a:rPr>
              <a:t>galaxies.</a:t>
            </a:r>
          </a:p>
          <a:p>
            <a:pPr algn="l" defTabSz="437644" eaLnBrk="0" hangingPunct="0">
              <a:lnSpc>
                <a:spcPct val="95000"/>
              </a:lnSpc>
            </a:pPr>
            <a:r>
              <a:rPr lang="en-US" sz="2000" dirty="0" smtClean="0">
                <a:latin typeface="Times New Roman" pitchFamily="18" charset="0"/>
              </a:rPr>
              <a:t>	We would like to thank Dr</a:t>
            </a:r>
            <a:r>
              <a:rPr lang="en-US" sz="2000" dirty="0">
                <a:latin typeface="Times New Roman" pitchFamily="18" charset="0"/>
              </a:rPr>
              <a:t>. James G. </a:t>
            </a:r>
            <a:r>
              <a:rPr lang="en-US" sz="2000" dirty="0" smtClean="0">
                <a:latin typeface="Times New Roman" pitchFamily="18" charset="0"/>
              </a:rPr>
              <a:t>O’Brien for his </a:t>
            </a:r>
            <a:r>
              <a:rPr lang="en-US" sz="2000" dirty="0">
                <a:latin typeface="Times New Roman" pitchFamily="18" charset="0"/>
              </a:rPr>
              <a:t>work on </a:t>
            </a:r>
            <a:r>
              <a:rPr lang="en-US" sz="2000" dirty="0" smtClean="0">
                <a:latin typeface="Times New Roman" pitchFamily="18" charset="0"/>
              </a:rPr>
              <a:t>the rotation curve problem using conformal gravity. His work </a:t>
            </a:r>
            <a:r>
              <a:rPr lang="en-US" sz="2000" dirty="0">
                <a:latin typeface="Times New Roman" pitchFamily="18" charset="0"/>
              </a:rPr>
              <a:t>influence the </a:t>
            </a:r>
            <a:r>
              <a:rPr lang="en-US" sz="2000" dirty="0" smtClean="0">
                <a:latin typeface="Times New Roman" pitchFamily="18" charset="0"/>
              </a:rPr>
              <a:t>successful outcome </a:t>
            </a:r>
            <a:r>
              <a:rPr lang="en-US" sz="2000" dirty="0">
                <a:latin typeface="Times New Roman" pitchFamily="18" charset="0"/>
              </a:rPr>
              <a:t>of </a:t>
            </a:r>
            <a:r>
              <a:rPr lang="en-US" sz="2000" dirty="0" smtClean="0">
                <a:latin typeface="Times New Roman" pitchFamily="18" charset="0"/>
              </a:rPr>
              <a:t>this </a:t>
            </a:r>
            <a:r>
              <a:rPr lang="en-US" sz="2000" dirty="0">
                <a:latin typeface="Times New Roman" pitchFamily="18" charset="0"/>
              </a:rPr>
              <a:t>project.</a:t>
            </a:r>
            <a:endParaRPr lang="en-US" sz="2000" dirty="0" smtClean="0">
              <a:latin typeface="Times New Roman" pitchFamily="18" charset="0"/>
            </a:endParaRPr>
          </a:p>
          <a:p>
            <a:pPr algn="l" defTabSz="437644" eaLnBrk="0" hangingPunct="0">
              <a:lnSpc>
                <a:spcPct val="95000"/>
              </a:lnSpc>
            </a:pPr>
            <a:r>
              <a:rPr lang="en-US" sz="2000" dirty="0">
                <a:latin typeface="Times New Roman" pitchFamily="18" charset="0"/>
              </a:rPr>
              <a:t>	</a:t>
            </a:r>
            <a:r>
              <a:rPr lang="en-US" sz="2000" dirty="0" smtClean="0">
                <a:latin typeface="Times New Roman" pitchFamily="18" charset="0"/>
              </a:rPr>
              <a:t> We are pleased to announce that SOCM is open to the public at socm.herokuapp.com, where users can now view our database of collected measurements and developers may use our API endpoints to use in their own endeavors. RoCM is hosted at rotationcurve.herokuapp.com and will be shortly moved to rotationcurve.wit.edu / rotationcurve.org. Each project is a contribution to the open source community and can </a:t>
            </a:r>
            <a:r>
              <a:rPr lang="en-US" sz="2000" dirty="0">
                <a:latin typeface="Times New Roman" pitchFamily="18" charset="0"/>
              </a:rPr>
              <a:t>be found here: </a:t>
            </a:r>
            <a:r>
              <a:rPr lang="en-US" sz="2000" u="sng" dirty="0">
                <a:latin typeface="Times New Roman" pitchFamily="18" charset="0"/>
              </a:rPr>
              <a:t>https://github.com/RoCMSOCM</a:t>
            </a:r>
            <a:endParaRPr lang="en-US" sz="1400" u="sng" dirty="0">
              <a:latin typeface="Times New Roman" pitchFamily="18" charset="0"/>
            </a:endParaRPr>
          </a:p>
        </p:txBody>
      </p:sp>
      <p:sp>
        <p:nvSpPr>
          <p:cNvPr id="2090" name="Text Box 42"/>
          <p:cNvSpPr txBox="1">
            <a:spLocks noChangeArrowheads="1"/>
          </p:cNvSpPr>
          <p:nvPr/>
        </p:nvSpPr>
        <p:spPr bwMode="auto">
          <a:xfrm>
            <a:off x="624814" y="4323478"/>
            <a:ext cx="7372350" cy="896940"/>
          </a:xfrm>
          <a:prstGeom prst="rect">
            <a:avLst/>
          </a:prstGeom>
          <a:noFill/>
          <a:ln w="9525">
            <a:noFill/>
            <a:miter lim="800000"/>
            <a:headEnd/>
            <a:tailEnd/>
          </a:ln>
          <a:effectLst/>
        </p:spPr>
        <p:txBody>
          <a:bodyPr lIns="65306" tIns="32653" rIns="65306" bIns="32653">
            <a:spAutoFit/>
          </a:bodyPr>
          <a:lstStyle/>
          <a:p>
            <a:r>
              <a:rPr lang="en-US" sz="5400" b="1" dirty="0" smtClean="0">
                <a:latin typeface="+mj-lt"/>
                <a:cs typeface="Times New Roman" pitchFamily="18" charset="0"/>
              </a:rPr>
              <a:t>Introduction</a:t>
            </a:r>
            <a:endParaRPr lang="en-US" sz="2400" dirty="0">
              <a:latin typeface="+mj-lt"/>
              <a:cs typeface="Times New Roman" pitchFamily="18" charset="0"/>
            </a:endParaRPr>
          </a:p>
        </p:txBody>
      </p:sp>
      <p:pic>
        <p:nvPicPr>
          <p:cNvPr id="25" name="Picture 24" descr="Wentworth Crest"/>
          <p:cNvPicPr/>
          <p:nvPr/>
        </p:nvPicPr>
        <p:blipFill>
          <a:blip r:embed="rId3">
            <a:extLst>
              <a:ext uri="{28A0092B-C50C-407E-A947-70E740481C1C}">
                <a14:useLocalDpi xmlns:a14="http://schemas.microsoft.com/office/drawing/2010/main" val="0"/>
              </a:ext>
            </a:extLst>
          </a:blip>
          <a:srcRect/>
          <a:stretch>
            <a:fillRect/>
          </a:stretch>
        </p:blipFill>
        <p:spPr bwMode="auto">
          <a:xfrm>
            <a:off x="28246387" y="610022"/>
            <a:ext cx="3700463" cy="2853795"/>
          </a:xfrm>
          <a:prstGeom prst="rect">
            <a:avLst/>
          </a:prstGeom>
          <a:noFill/>
          <a:ln>
            <a:noFill/>
          </a:ln>
        </p:spPr>
      </p:pic>
      <p:sp>
        <p:nvSpPr>
          <p:cNvPr id="28" name="Text Box 9"/>
          <p:cNvSpPr txBox="1">
            <a:spLocks noChangeArrowheads="1"/>
          </p:cNvSpPr>
          <p:nvPr/>
        </p:nvSpPr>
        <p:spPr bwMode="auto">
          <a:xfrm>
            <a:off x="16800908" y="15745466"/>
            <a:ext cx="7334250" cy="5605922"/>
          </a:xfrm>
          <a:prstGeom prst="rect">
            <a:avLst/>
          </a:prstGeom>
          <a:noFill/>
          <a:ln w="9525">
            <a:noFill/>
            <a:miter lim="800000"/>
            <a:headEnd/>
            <a:tailEnd/>
          </a:ln>
          <a:effectLst/>
        </p:spPr>
        <p:txBody>
          <a:bodyPr lIns="65306" tIns="32653" rIns="65306" bIns="32653">
            <a:spAutoFit/>
          </a:bodyPr>
          <a:lstStyle/>
          <a:p>
            <a:pPr algn="l"/>
            <a:r>
              <a:rPr lang="en-US" sz="2000" dirty="0" smtClean="0">
                <a:latin typeface="Times New Roman" pitchFamily="18" charset="0"/>
                <a:cs typeface="Times New Roman" pitchFamily="18" charset="0"/>
              </a:rPr>
              <a:t>       RoCM is also a Ruby on Rails application utilizing various JavaScript libraries </a:t>
            </a:r>
            <a:r>
              <a:rPr lang="en-US" sz="2000" dirty="0" smtClean="0">
                <a:latin typeface="Times New Roman" pitchFamily="18" charset="0"/>
                <a:cs typeface="Times New Roman" pitchFamily="18" charset="0"/>
              </a:rPr>
              <a:t>and uses </a:t>
            </a:r>
            <a:r>
              <a:rPr lang="en-US" sz="2000" dirty="0" smtClean="0">
                <a:latin typeface="Times New Roman" pitchFamily="18" charset="0"/>
                <a:cs typeface="Times New Roman" pitchFamily="18" charset="0"/>
              </a:rPr>
              <a:t>SOCM as its service layer. The single-page website consists of the following: quick-reference table of SOCM (to select galaxies to plot), a table of sliders to manipulate values </a:t>
            </a:r>
            <a:r>
              <a:rPr lang="en-US" sz="2000" dirty="0" smtClean="0">
                <a:latin typeface="Times New Roman" pitchFamily="18" charset="0"/>
                <a:cs typeface="Times New Roman" pitchFamily="18" charset="0"/>
              </a:rPr>
              <a:t>within galactic models </a:t>
            </a:r>
            <a:r>
              <a:rPr lang="en-US" sz="2000" dirty="0" smtClean="0">
                <a:latin typeface="Times New Roman" pitchFamily="18" charset="0"/>
                <a:cs typeface="Times New Roman" pitchFamily="18" charset="0"/>
              </a:rPr>
              <a:t>(for parameter fitting purposes), a rotation </a:t>
            </a:r>
            <a:r>
              <a:rPr lang="en-US" sz="2000" dirty="0">
                <a:latin typeface="Times New Roman" pitchFamily="18" charset="0"/>
                <a:cs typeface="Times New Roman" pitchFamily="18" charset="0"/>
              </a:rPr>
              <a:t>v</a:t>
            </a:r>
            <a:r>
              <a:rPr lang="en-US" sz="2000" dirty="0" smtClean="0">
                <a:latin typeface="Times New Roman" pitchFamily="18" charset="0"/>
                <a:cs typeface="Times New Roman" pitchFamily="18" charset="0"/>
              </a:rPr>
              <a:t>elocity over galactocentric distance graph to plot models against collected data, a button to save the graph as an SVG (Scalable Vector Graphic), a button to send the selected model to RoCS, a </a:t>
            </a:r>
            <a:r>
              <a:rPr lang="en-US" sz="2000" dirty="0" smtClean="0">
                <a:latin typeface="Times New Roman" pitchFamily="18" charset="0"/>
                <a:cs typeface="Times New Roman" pitchFamily="18" charset="0"/>
              </a:rPr>
              <a:t>means of import a </a:t>
            </a:r>
            <a:r>
              <a:rPr lang="en-US" sz="2000" dirty="0" smtClean="0">
                <a:latin typeface="Times New Roman" pitchFamily="18" charset="0"/>
                <a:cs typeface="Times New Roman" pitchFamily="18" charset="0"/>
              </a:rPr>
              <a:t>user defined model to graph</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and a section for users to import their models in </a:t>
            </a:r>
            <a:r>
              <a:rPr lang="en-US" sz="2000" dirty="0" err="1" smtClean="0">
                <a:latin typeface="Times New Roman" pitchFamily="18" charset="0"/>
                <a:cs typeface="Times New Roman" pitchFamily="18" charset="0"/>
              </a:rPr>
              <a:t>LaTeX</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format (for better understanding the behavior of parameters within each equation). </a:t>
            </a:r>
            <a:r>
              <a:rPr lang="en-US" sz="2000" dirty="0" smtClean="0">
                <a:latin typeface="Times New Roman" pitchFamily="18" charset="0"/>
                <a:cs typeface="Times New Roman" pitchFamily="18" charset="0"/>
              </a:rPr>
              <a:t>These tools all contribute to the powerful functionality we’ve provided in RoCM.</a:t>
            </a:r>
          </a:p>
          <a:p>
            <a:pPr algn="l"/>
            <a:r>
              <a:rPr lang="en-US" sz="2000" dirty="0" smtClean="0">
                <a:latin typeface="Times New Roman" pitchFamily="18" charset="0"/>
                <a:cs typeface="Times New Roman" pitchFamily="18" charset="0"/>
              </a:rPr>
              <a:t>       Much of the heavy-lifting on the site is performed by D3, a JavaScript library for </a:t>
            </a:r>
            <a:r>
              <a:rPr lang="en-US" sz="2000" dirty="0">
                <a:latin typeface="Times New Roman" pitchFamily="18" charset="0"/>
                <a:cs typeface="Times New Roman" pitchFamily="18" charset="0"/>
              </a:rPr>
              <a:t>“manipulating documents based on </a:t>
            </a:r>
            <a:r>
              <a:rPr lang="en-US" sz="2000" dirty="0" smtClean="0">
                <a:latin typeface="Times New Roman" pitchFamily="18" charset="0"/>
                <a:cs typeface="Times New Roman" pitchFamily="18" charset="0"/>
              </a:rPr>
              <a:t>data.” </a:t>
            </a:r>
            <a:r>
              <a:rPr lang="en-US" sz="2000" baseline="30000" dirty="0" smtClean="0">
                <a:latin typeface="Times New Roman" pitchFamily="18" charset="0"/>
                <a:cs typeface="Times New Roman" pitchFamily="18" charset="0"/>
              </a:rPr>
              <a:t>[1]</a:t>
            </a:r>
            <a:r>
              <a:rPr lang="en-US" sz="2000" dirty="0" smtClean="0">
                <a:latin typeface="Times New Roman" pitchFamily="18" charset="0"/>
                <a:cs typeface="Times New Roman" pitchFamily="18" charset="0"/>
              </a:rPr>
              <a:t> Our application uses asynchronous JavaScript calls (or </a:t>
            </a:r>
            <a:r>
              <a:rPr lang="en-US" sz="2000" i="1" dirty="0" smtClean="0">
                <a:latin typeface="Times New Roman" pitchFamily="18" charset="0"/>
                <a:cs typeface="Times New Roman" pitchFamily="18" charset="0"/>
              </a:rPr>
              <a:t>AJAX calls</a:t>
            </a:r>
            <a:r>
              <a:rPr lang="en-US" sz="2000" dirty="0" smtClean="0">
                <a:latin typeface="Times New Roman" pitchFamily="18" charset="0"/>
                <a:cs typeface="Times New Roman" pitchFamily="18" charset="0"/>
              </a:rPr>
              <a:t>) to pull data from SOCM. The D3 library then helps us translate and manipulate that data to create the rich graphs and tables provided in RoCM.</a:t>
            </a:r>
            <a:endParaRPr lang="en-US" sz="2000" dirty="0">
              <a:latin typeface="Times New Roman" pitchFamily="18" charset="0"/>
              <a:cs typeface="Times New Roman" pitchFamily="18"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95500" y="12062329"/>
            <a:ext cx="5754946" cy="3598638"/>
          </a:xfrm>
          <a:prstGeom prst="rect">
            <a:avLst/>
          </a:prstGeom>
          <a:ln>
            <a:solidFill>
              <a:schemeClr val="bg2"/>
            </a:solidFill>
          </a:ln>
        </p:spPr>
      </p:pic>
      <p:sp>
        <p:nvSpPr>
          <p:cNvPr id="26" name="Text Box 10"/>
          <p:cNvSpPr txBox="1">
            <a:spLocks noChangeArrowheads="1"/>
          </p:cNvSpPr>
          <p:nvPr/>
        </p:nvSpPr>
        <p:spPr bwMode="auto">
          <a:xfrm>
            <a:off x="16647982" y="14665522"/>
            <a:ext cx="7372350" cy="896940"/>
          </a:xfrm>
          <a:prstGeom prst="rect">
            <a:avLst/>
          </a:prstGeom>
          <a:noFill/>
          <a:ln w="9525">
            <a:noFill/>
            <a:miter lim="800000"/>
            <a:headEnd/>
            <a:tailEnd/>
          </a:ln>
          <a:effectLst/>
        </p:spPr>
        <p:txBody>
          <a:bodyPr lIns="65306" tIns="32653" rIns="65306" bIns="32653">
            <a:spAutoFit/>
          </a:bodyPr>
          <a:lstStyle/>
          <a:p>
            <a:pPr defTabSz="3134937">
              <a:spcBef>
                <a:spcPct val="50000"/>
              </a:spcBef>
            </a:pPr>
            <a:r>
              <a:rPr lang="en-US" sz="5400" b="1" dirty="0" smtClean="0"/>
              <a:t>Implementation</a:t>
            </a:r>
            <a:endParaRPr lang="en-US" sz="5400" b="1" dirty="0"/>
          </a:p>
        </p:txBody>
      </p:sp>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6275" y="612269"/>
            <a:ext cx="4957622" cy="278866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917400" y="7595528"/>
            <a:ext cx="7282680" cy="3379163"/>
          </a:xfrm>
          <a:prstGeom prst="rect">
            <a:avLst/>
          </a:prstGeom>
        </p:spPr>
      </p:pic>
      <p:sp>
        <p:nvSpPr>
          <p:cNvPr id="31" name="Text Box 25"/>
          <p:cNvSpPr txBox="1">
            <a:spLocks noChangeArrowheads="1"/>
          </p:cNvSpPr>
          <p:nvPr/>
        </p:nvSpPr>
        <p:spPr bwMode="auto">
          <a:xfrm>
            <a:off x="24790785" y="4323478"/>
            <a:ext cx="7498965" cy="773830"/>
          </a:xfrm>
          <a:prstGeom prst="rect">
            <a:avLst/>
          </a:prstGeom>
          <a:noFill/>
          <a:ln w="9525">
            <a:noFill/>
            <a:miter lim="800000"/>
            <a:headEnd/>
            <a:tailEnd/>
          </a:ln>
          <a:effectLst/>
        </p:spPr>
        <p:txBody>
          <a:bodyPr wrap="square" lIns="65306" tIns="32653" rIns="65306" bIns="32653">
            <a:spAutoFit/>
          </a:bodyPr>
          <a:lstStyle/>
          <a:p>
            <a:pPr defTabSz="3134937">
              <a:spcBef>
                <a:spcPct val="50000"/>
              </a:spcBef>
            </a:pPr>
            <a:r>
              <a:rPr lang="en-US" sz="4600" b="1" dirty="0" smtClean="0"/>
              <a:t>Rotation Curve Simulation</a:t>
            </a:r>
            <a:endParaRPr lang="en-US" sz="4600" b="1" dirty="0"/>
          </a:p>
        </p:txBody>
      </p:sp>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869410" y="17621149"/>
            <a:ext cx="7064280" cy="3449162"/>
          </a:xfrm>
          <a:prstGeom prst="rect">
            <a:avLst/>
          </a:prstGeom>
          <a:ln>
            <a:solidFill>
              <a:schemeClr val="bg2"/>
            </a:solidFill>
          </a:ln>
        </p:spPr>
      </p:pic>
      <p:sp>
        <p:nvSpPr>
          <p:cNvPr id="33" name="Text Box 19"/>
          <p:cNvSpPr txBox="1">
            <a:spLocks noChangeArrowheads="1"/>
          </p:cNvSpPr>
          <p:nvPr/>
        </p:nvSpPr>
        <p:spPr bwMode="auto">
          <a:xfrm>
            <a:off x="8573800" y="15900200"/>
            <a:ext cx="7598347" cy="1481716"/>
          </a:xfrm>
          <a:prstGeom prst="rect">
            <a:avLst/>
          </a:prstGeom>
          <a:noFill/>
          <a:ln w="9525">
            <a:noFill/>
            <a:miter lim="800000"/>
            <a:headEnd/>
            <a:tailEnd/>
          </a:ln>
          <a:effectLst/>
        </p:spPr>
        <p:txBody>
          <a:bodyPr wrap="square" lIns="65306" tIns="32653" rIns="65306" bIns="32653">
            <a:spAutoFit/>
          </a:bodyPr>
          <a:lstStyle/>
          <a:p>
            <a:pPr defTabSz="3134937">
              <a:spcBef>
                <a:spcPct val="50000"/>
              </a:spcBef>
            </a:pPr>
            <a:r>
              <a:rPr lang="en-US" sz="4600" b="1" dirty="0" smtClean="0"/>
              <a:t>Accessing SOCM Data from RoCM</a:t>
            </a:r>
          </a:p>
        </p:txBody>
      </p:sp>
      <p:pic>
        <p:nvPicPr>
          <p:cNvPr id="11" name="Pictur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178926" y="11143669"/>
            <a:ext cx="6722682" cy="3871881"/>
          </a:xfrm>
          <a:prstGeom prst="rect">
            <a:avLst/>
          </a:prstGeom>
        </p:spPr>
      </p:pic>
      <p:pic>
        <p:nvPicPr>
          <p:cNvPr id="15" name="Picture 1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56309" y="18370010"/>
            <a:ext cx="6309360" cy="2743200"/>
          </a:xfrm>
          <a:prstGeom prst="rect">
            <a:avLst/>
          </a:prstGeom>
          <a:ln>
            <a:solidFill>
              <a:schemeClr val="bg2"/>
            </a:solidFill>
          </a:ln>
        </p:spPr>
      </p:pic>
      <p:pic>
        <p:nvPicPr>
          <p:cNvPr id="16" name="Picture 1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88720" y="15332568"/>
            <a:ext cx="6309360" cy="2743200"/>
          </a:xfrm>
          <a:prstGeom prst="rect">
            <a:avLst/>
          </a:prstGeom>
          <a:ln>
            <a:solidFill>
              <a:schemeClr val="bg2"/>
            </a:solidFill>
          </a:ln>
        </p:spPr>
      </p:pic>
      <p:sp>
        <p:nvSpPr>
          <p:cNvPr id="29" name="Rectangle 28"/>
          <p:cNvSpPr/>
          <p:nvPr/>
        </p:nvSpPr>
        <p:spPr bwMode="auto">
          <a:xfrm>
            <a:off x="16709244" y="5441953"/>
            <a:ext cx="7350047" cy="8950791"/>
          </a:xfrm>
          <a:prstGeom prst="rect">
            <a:avLst/>
          </a:prstGeom>
          <a:solidFill>
            <a:schemeClr val="bg1"/>
          </a:solidFill>
          <a:ln w="9525" cap="flat" cmpd="sng" algn="ctr">
            <a:solidFill>
              <a:schemeClr val="bg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smtClean="0">
              <a:ln>
                <a:noFill/>
              </a:ln>
              <a:solidFill>
                <a:schemeClr val="tx1"/>
              </a:solidFill>
              <a:effectLst/>
              <a:latin typeface="Arial" charset="0"/>
            </a:endParaRPr>
          </a:p>
        </p:txBody>
      </p:sp>
      <p:pic>
        <p:nvPicPr>
          <p:cNvPr id="17" name="Picture 1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6773814" y="5634019"/>
            <a:ext cx="7120686" cy="3923018"/>
          </a:xfrm>
          <a:prstGeom prst="rect">
            <a:avLst/>
          </a:prstGeom>
          <a:ln>
            <a:noFill/>
          </a:ln>
        </p:spPr>
      </p:pic>
      <p:pic>
        <p:nvPicPr>
          <p:cNvPr id="18" name="Picture 1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7393907" y="9557037"/>
            <a:ext cx="6148253" cy="4372091"/>
          </a:xfrm>
          <a:prstGeom prst="rect">
            <a:avLst/>
          </a:prstGeom>
        </p:spPr>
      </p:pic>
      <p:sp>
        <p:nvSpPr>
          <p:cNvPr id="45" name="Text Box 9"/>
          <p:cNvSpPr txBox="1">
            <a:spLocks noChangeArrowheads="1"/>
          </p:cNvSpPr>
          <p:nvPr/>
        </p:nvSpPr>
        <p:spPr bwMode="auto">
          <a:xfrm>
            <a:off x="24834651" y="5128035"/>
            <a:ext cx="7334250" cy="2220380"/>
          </a:xfrm>
          <a:prstGeom prst="rect">
            <a:avLst/>
          </a:prstGeom>
          <a:noFill/>
          <a:ln w="9525">
            <a:noFill/>
            <a:miter lim="800000"/>
            <a:headEnd/>
            <a:tailEnd/>
          </a:ln>
          <a:effectLst/>
        </p:spPr>
        <p:txBody>
          <a:bodyPr lIns="65306" tIns="32653" rIns="65306" bIns="32653">
            <a:spAutoFit/>
          </a:bodyPr>
          <a:lstStyle/>
          <a:p>
            <a:pPr algn="l"/>
            <a:r>
              <a:rPr lang="en-US" sz="2000" dirty="0" smtClean="0">
                <a:latin typeface="Times New Roman" pitchFamily="18" charset="0"/>
                <a:cs typeface="Times New Roman" pitchFamily="18" charset="0"/>
              </a:rPr>
              <a:t>        RoCS provides a way to visualize the spin of the galaxy in question. The user can simulate either just the observational data, or a specified model against the data. The color scale </a:t>
            </a:r>
            <a:r>
              <a:rPr lang="en-US" sz="2000" dirty="0" smtClean="0">
                <a:latin typeface="Times New Roman" pitchFamily="18" charset="0"/>
                <a:cs typeface="Times New Roman" pitchFamily="18" charset="0"/>
              </a:rPr>
              <a:t>represents </a:t>
            </a:r>
            <a:r>
              <a:rPr lang="en-US" sz="2000" dirty="0" smtClean="0">
                <a:latin typeface="Times New Roman" pitchFamily="18" charset="0"/>
                <a:cs typeface="Times New Roman" pitchFamily="18" charset="0"/>
              </a:rPr>
              <a:t>the relative minimum and maximum velocity for the stars around the center of the galaxy. The scale helps recognize when the rotation curve simulation of a model doesn’t match up with the observational data (see the RoCS webpage for </a:t>
            </a:r>
            <a:r>
              <a:rPr lang="en-US" sz="2000" dirty="0" smtClean="0">
                <a:latin typeface="Times New Roman" pitchFamily="18" charset="0"/>
                <a:cs typeface="Times New Roman" pitchFamily="18" charset="0"/>
              </a:rPr>
              <a:t>the </a:t>
            </a:r>
            <a:r>
              <a:rPr lang="en-US" sz="2000" dirty="0" smtClean="0">
                <a:latin typeface="Times New Roman" pitchFamily="18" charset="0"/>
                <a:cs typeface="Times New Roman" pitchFamily="18" charset="0"/>
              </a:rPr>
              <a:t>full </a:t>
            </a:r>
            <a:r>
              <a:rPr lang="en-US" sz="2000" dirty="0" smtClean="0">
                <a:latin typeface="Times New Roman" pitchFamily="18" charset="0"/>
                <a:cs typeface="Times New Roman" pitchFamily="18" charset="0"/>
              </a:rPr>
              <a:t>rotation curve </a:t>
            </a:r>
            <a:r>
              <a:rPr lang="en-US" sz="2000" dirty="0" smtClean="0">
                <a:latin typeface="Times New Roman" pitchFamily="18" charset="0"/>
                <a:cs typeface="Times New Roman" pitchFamily="18" charset="0"/>
              </a:rPr>
              <a:t>simulation).</a:t>
            </a:r>
            <a:endParaRPr lang="en-US" sz="2000" dirty="0">
              <a:latin typeface="Times New Roman" pitchFamily="18" charset="0"/>
              <a:cs typeface="Times New Roman" pitchFamily="18" charset="0"/>
            </a:endParaRPr>
          </a:p>
        </p:txBody>
      </p:sp>
      <p:sp>
        <p:nvSpPr>
          <p:cNvPr id="46" name="Text Box 19"/>
          <p:cNvSpPr txBox="1">
            <a:spLocks noChangeArrowheads="1"/>
          </p:cNvSpPr>
          <p:nvPr/>
        </p:nvSpPr>
        <p:spPr bwMode="auto">
          <a:xfrm>
            <a:off x="572534" y="14377828"/>
            <a:ext cx="7598347" cy="773830"/>
          </a:xfrm>
          <a:prstGeom prst="rect">
            <a:avLst/>
          </a:prstGeom>
          <a:noFill/>
          <a:ln w="9525">
            <a:noFill/>
            <a:miter lim="800000"/>
            <a:headEnd/>
            <a:tailEnd/>
          </a:ln>
          <a:effectLst/>
        </p:spPr>
        <p:txBody>
          <a:bodyPr wrap="square" lIns="65306" tIns="32653" rIns="65306" bIns="32653">
            <a:spAutoFit/>
          </a:bodyPr>
          <a:lstStyle/>
          <a:p>
            <a:pPr defTabSz="3134937">
              <a:spcBef>
                <a:spcPct val="50000"/>
              </a:spcBef>
            </a:pPr>
            <a:r>
              <a:rPr lang="en-US" sz="4600" b="1" dirty="0" smtClean="0"/>
              <a:t>Example Rotation Curves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Custom 28">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FFFFF"/>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Couture</Template>
  <TotalTime>1116</TotalTime>
  <Words>704</Words>
  <Application>Microsoft Office PowerPoint</Application>
  <PresentationFormat>Custom</PresentationFormat>
  <Paragraphs>29</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Cambria</vt:lpstr>
      <vt:lpstr>Times New Roman</vt:lpstr>
      <vt:lpstr>Default Design</vt:lpstr>
      <vt:lpstr>PowerPoint Presentation</vt:lpstr>
    </vt:vector>
  </TitlesOfParts>
  <Company>MegaPrint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Horizontal Poster</dc:title>
  <dc:creator>Ethan Shulda</dc:creator>
  <dc:description>©MegaPrint Inc. 2009</dc:description>
  <cp:lastModifiedBy>mossr@wit.edu</cp:lastModifiedBy>
  <cp:revision>228</cp:revision>
  <cp:lastPrinted>2013-07-08T15:54:11Z</cp:lastPrinted>
  <dcterms:created xsi:type="dcterms:W3CDTF">2008-12-04T00:20:37Z</dcterms:created>
  <dcterms:modified xsi:type="dcterms:W3CDTF">2014-07-29T03:27:16Z</dcterms:modified>
  <cp:category>Research Poster</cp:category>
</cp:coreProperties>
</file>