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7"/>
  </p:notesMasterIdLst>
  <p:handoutMasterIdLst>
    <p:handoutMasterId r:id="rId38"/>
  </p:handoutMasterIdLst>
  <p:sldIdLst>
    <p:sldId id="257" r:id="rId5"/>
    <p:sldId id="268" r:id="rId6"/>
    <p:sldId id="262" r:id="rId7"/>
    <p:sldId id="272" r:id="rId8"/>
    <p:sldId id="273" r:id="rId9"/>
    <p:sldId id="274" r:id="rId10"/>
    <p:sldId id="275" r:id="rId11"/>
    <p:sldId id="278" r:id="rId12"/>
    <p:sldId id="279" r:id="rId13"/>
    <p:sldId id="276" r:id="rId14"/>
    <p:sldId id="280" r:id="rId15"/>
    <p:sldId id="296" r:id="rId16"/>
    <p:sldId id="281" r:id="rId17"/>
    <p:sldId id="282" r:id="rId18"/>
    <p:sldId id="297" r:id="rId19"/>
    <p:sldId id="285" r:id="rId20"/>
    <p:sldId id="283" r:id="rId21"/>
    <p:sldId id="286" r:id="rId22"/>
    <p:sldId id="287" r:id="rId23"/>
    <p:sldId id="284" r:id="rId24"/>
    <p:sldId id="288" r:id="rId25"/>
    <p:sldId id="289" r:id="rId26"/>
    <p:sldId id="290" r:id="rId27"/>
    <p:sldId id="298" r:id="rId28"/>
    <p:sldId id="299" r:id="rId29"/>
    <p:sldId id="300" r:id="rId30"/>
    <p:sldId id="291" r:id="rId31"/>
    <p:sldId id="292" r:id="rId32"/>
    <p:sldId id="293" r:id="rId33"/>
    <p:sldId id="301" r:id="rId34"/>
    <p:sldId id="295" r:id="rId35"/>
    <p:sldId id="265"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946172-F091-4E6E-A91E-061D6C23D7A4}" v="6" dt="2024-02-22T10:53:34.3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89" autoAdjust="0"/>
    <p:restoredTop sz="94291" autoAdjust="0"/>
  </p:normalViewPr>
  <p:slideViewPr>
    <p:cSldViewPr>
      <p:cViewPr varScale="1">
        <p:scale>
          <a:sx n="72" d="100"/>
          <a:sy n="72" d="100"/>
        </p:scale>
        <p:origin x="894"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2/24/2024</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2/24/2024</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Defects can be identified early: Software testing is important because if there are any bugs they can be identified early and can be fixed before the delivery of the software.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Improves quality of software: Software Testing uncovers the defects in the software, and fixing them improves the quality of the software.</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Increased customer satisfaction: Software testing ensures reliability, security, and high performance which results in saving time, costs, and customer satisfaction. </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Helps with scalability: Software testing type non-functional testing helps to identify the scalability issues and the point where an application might stop working.</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Saves time and money: After the application is launched it will be very difficult to trace and resolve the issues, as performing this activity will incur more costs and time. Thus, it is better to conduct software testing at regular intervals during software development.</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6</a:t>
            </a:fld>
            <a:endParaRPr lang="en-US" dirty="0"/>
          </a:p>
        </p:txBody>
      </p:sp>
    </p:spTree>
    <p:extLst>
      <p:ext uri="{BB962C8B-B14F-4D97-AF65-F5344CB8AC3E}">
        <p14:creationId xmlns:p14="http://schemas.microsoft.com/office/powerpoint/2010/main" val="1096721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b="1" dirty="0"/>
          </a:p>
        </p:txBody>
      </p:sp>
      <p:sp>
        <p:nvSpPr>
          <p:cNvPr id="4" name="Slide Number Placeholder 3"/>
          <p:cNvSpPr>
            <a:spLocks noGrp="1"/>
          </p:cNvSpPr>
          <p:nvPr>
            <p:ph type="sldNum" sz="quarter" idx="5"/>
          </p:nvPr>
        </p:nvSpPr>
        <p:spPr/>
        <p:txBody>
          <a:bodyPr/>
          <a:lstStyle/>
          <a:p>
            <a:fld id="{3EBA5BD7-F043-4D1B-AA17-CD412FC534DE}" type="slidenum">
              <a:rPr lang="en-US" smtClean="0"/>
              <a:t>15</a:t>
            </a:fld>
            <a:endParaRPr lang="en-US" dirty="0"/>
          </a:p>
        </p:txBody>
      </p:sp>
    </p:spTree>
    <p:extLst>
      <p:ext uri="{BB962C8B-B14F-4D97-AF65-F5344CB8AC3E}">
        <p14:creationId xmlns:p14="http://schemas.microsoft.com/office/powerpoint/2010/main" val="4125259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16</a:t>
            </a:fld>
            <a:endParaRPr lang="en-US" dirty="0"/>
          </a:p>
        </p:txBody>
      </p:sp>
    </p:spTree>
    <p:extLst>
      <p:ext uri="{BB962C8B-B14F-4D97-AF65-F5344CB8AC3E}">
        <p14:creationId xmlns:p14="http://schemas.microsoft.com/office/powerpoint/2010/main" val="324948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17</a:t>
            </a:fld>
            <a:endParaRPr lang="en-US" dirty="0"/>
          </a:p>
        </p:txBody>
      </p:sp>
    </p:spTree>
    <p:extLst>
      <p:ext uri="{BB962C8B-B14F-4D97-AF65-F5344CB8AC3E}">
        <p14:creationId xmlns:p14="http://schemas.microsoft.com/office/powerpoint/2010/main" val="519667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Module Name: </a:t>
            </a:r>
            <a:r>
              <a:rPr lang="en-US" b="0" i="0" dirty="0">
                <a:solidFill>
                  <a:srgbClr val="273239"/>
                </a:solidFill>
                <a:effectLst/>
                <a:latin typeface="Nunito" pitchFamily="2" charset="0"/>
              </a:rPr>
              <a:t>Subject or title that defines the functionality of the test. </a:t>
            </a:r>
          </a:p>
          <a:p>
            <a:pPr algn="l" fontAlgn="base">
              <a:buFont typeface="Arial" panose="020B0604020202020204" pitchFamily="34" charset="0"/>
              <a:buChar char="•"/>
            </a:pPr>
            <a:r>
              <a:rPr lang="en-US" b="1" i="0" dirty="0">
                <a:solidFill>
                  <a:srgbClr val="273239"/>
                </a:solidFill>
                <a:effectLst/>
                <a:latin typeface="Nunito" pitchFamily="2" charset="0"/>
              </a:rPr>
              <a:t>Test Case Id: </a:t>
            </a:r>
            <a:r>
              <a:rPr lang="en-US" b="0" i="0" dirty="0">
                <a:solidFill>
                  <a:srgbClr val="273239"/>
                </a:solidFill>
                <a:effectLst/>
                <a:latin typeface="Nunito" pitchFamily="2" charset="0"/>
              </a:rPr>
              <a:t>A unique identifier assigned to every single condition in a test case. </a:t>
            </a:r>
          </a:p>
          <a:p>
            <a:pPr algn="l" fontAlgn="base">
              <a:buFont typeface="Arial" panose="020B0604020202020204" pitchFamily="34" charset="0"/>
              <a:buChar char="•"/>
            </a:pPr>
            <a:r>
              <a:rPr lang="en-US" b="1" i="0" dirty="0">
                <a:solidFill>
                  <a:srgbClr val="273239"/>
                </a:solidFill>
                <a:effectLst/>
                <a:latin typeface="Nunito" pitchFamily="2" charset="0"/>
              </a:rPr>
              <a:t>Tester Name: </a:t>
            </a:r>
            <a:r>
              <a:rPr lang="en-US" b="0" i="0" dirty="0">
                <a:solidFill>
                  <a:srgbClr val="273239"/>
                </a:solidFill>
                <a:effectLst/>
                <a:latin typeface="Nunito" pitchFamily="2" charset="0"/>
              </a:rPr>
              <a:t>The name of the person who would be carrying out the test. </a:t>
            </a:r>
          </a:p>
          <a:p>
            <a:pPr algn="l" fontAlgn="base">
              <a:buFont typeface="Arial" panose="020B0604020202020204" pitchFamily="34" charset="0"/>
              <a:buChar char="•"/>
            </a:pPr>
            <a:r>
              <a:rPr lang="en-US" b="1" i="0" dirty="0">
                <a:solidFill>
                  <a:srgbClr val="273239"/>
                </a:solidFill>
                <a:effectLst/>
                <a:latin typeface="Nunito" pitchFamily="2" charset="0"/>
              </a:rPr>
              <a:t>Test scenario: The test</a:t>
            </a:r>
            <a:r>
              <a:rPr lang="en-US" b="0" i="0" dirty="0">
                <a:solidFill>
                  <a:srgbClr val="273239"/>
                </a:solidFill>
                <a:effectLst/>
                <a:latin typeface="Nunito" pitchFamily="2" charset="0"/>
              </a:rPr>
              <a:t> scenario provides a brief description to the tester, as in providing a small overview to know about what needs to be performed and the small features, and components of the test.  </a:t>
            </a:r>
          </a:p>
          <a:p>
            <a:pPr algn="l" fontAlgn="base">
              <a:buFont typeface="Arial" panose="020B0604020202020204" pitchFamily="34" charset="0"/>
              <a:buChar char="•"/>
            </a:pPr>
            <a:r>
              <a:rPr lang="en-US" b="1" i="0" dirty="0">
                <a:solidFill>
                  <a:srgbClr val="273239"/>
                </a:solidFill>
                <a:effectLst/>
                <a:latin typeface="Nunito" pitchFamily="2" charset="0"/>
              </a:rPr>
              <a:t>Test Case Description:</a:t>
            </a:r>
            <a:r>
              <a:rPr lang="en-US" b="0" i="0" dirty="0">
                <a:solidFill>
                  <a:srgbClr val="273239"/>
                </a:solidFill>
                <a:effectLst/>
                <a:latin typeface="Nunito" pitchFamily="2" charset="0"/>
              </a:rPr>
              <a:t> The condition required to be checked for a given software. for </a:t>
            </a:r>
            <a:r>
              <a:rPr lang="en-US" b="0" i="0" dirty="0" err="1">
                <a:solidFill>
                  <a:srgbClr val="273239"/>
                </a:solidFill>
                <a:effectLst/>
                <a:latin typeface="Nunito" pitchFamily="2" charset="0"/>
              </a:rPr>
              <a:t>eg.</a:t>
            </a:r>
            <a:r>
              <a:rPr lang="en-US" b="0" i="0" dirty="0">
                <a:solidFill>
                  <a:srgbClr val="273239"/>
                </a:solidFill>
                <a:effectLst/>
                <a:latin typeface="Nunito" pitchFamily="2" charset="0"/>
              </a:rPr>
              <a:t> Check if only numbers validation is working or not for an age input box. </a:t>
            </a:r>
          </a:p>
          <a:p>
            <a:pPr algn="l" fontAlgn="base">
              <a:buFont typeface="Arial" panose="020B0604020202020204" pitchFamily="34" charset="0"/>
              <a:buChar char="•"/>
            </a:pPr>
            <a:r>
              <a:rPr lang="en-US" b="1" i="0" dirty="0">
                <a:solidFill>
                  <a:srgbClr val="273239"/>
                </a:solidFill>
                <a:effectLst/>
                <a:latin typeface="Nunito" pitchFamily="2" charset="0"/>
              </a:rPr>
              <a:t>Test Steps:</a:t>
            </a:r>
            <a:r>
              <a:rPr lang="en-US" b="0" i="0" dirty="0">
                <a:solidFill>
                  <a:srgbClr val="273239"/>
                </a:solidFill>
                <a:effectLst/>
                <a:latin typeface="Nunito" pitchFamily="2" charset="0"/>
              </a:rPr>
              <a:t> Steps to be performed for the checking of the condition. </a:t>
            </a:r>
          </a:p>
          <a:p>
            <a:pPr algn="l" fontAlgn="base">
              <a:buFont typeface="Arial" panose="020B0604020202020204" pitchFamily="34" charset="0"/>
              <a:buChar char="•"/>
            </a:pPr>
            <a:r>
              <a:rPr lang="en-US" b="1" i="0" dirty="0">
                <a:solidFill>
                  <a:srgbClr val="273239"/>
                </a:solidFill>
                <a:effectLst/>
                <a:latin typeface="Nunito" pitchFamily="2" charset="0"/>
              </a:rPr>
              <a:t>Prerequisite: </a:t>
            </a:r>
            <a:r>
              <a:rPr lang="en-US" b="0" i="0" dirty="0">
                <a:solidFill>
                  <a:srgbClr val="273239"/>
                </a:solidFill>
                <a:effectLst/>
                <a:latin typeface="Nunito" pitchFamily="2" charset="0"/>
              </a:rPr>
              <a:t>The conditions required to be fulfilled before the start of the test process. </a:t>
            </a:r>
          </a:p>
          <a:p>
            <a:pPr algn="l" fontAlgn="base">
              <a:buFont typeface="Arial" panose="020B0604020202020204" pitchFamily="34" charset="0"/>
              <a:buChar char="•"/>
            </a:pPr>
            <a:r>
              <a:rPr lang="en-US" b="1" i="0" dirty="0">
                <a:solidFill>
                  <a:srgbClr val="273239"/>
                </a:solidFill>
                <a:effectLst/>
                <a:latin typeface="Nunito" pitchFamily="2" charset="0"/>
              </a:rPr>
              <a:t>Test Priority: </a:t>
            </a:r>
            <a:r>
              <a:rPr lang="en-US" b="0" i="0" dirty="0">
                <a:solidFill>
                  <a:srgbClr val="273239"/>
                </a:solidFill>
                <a:effectLst/>
                <a:latin typeface="Nunito" pitchFamily="2" charset="0"/>
              </a:rPr>
              <a:t>As the name suggests gives priority to the test cases that had to be performed first, or are more important and that could be performed later. </a:t>
            </a:r>
          </a:p>
          <a:p>
            <a:pPr algn="l" fontAlgn="base">
              <a:buFont typeface="Arial" panose="020B0604020202020204" pitchFamily="34" charset="0"/>
              <a:buChar char="•"/>
            </a:pPr>
            <a:r>
              <a:rPr lang="en-US" b="1" i="0" dirty="0">
                <a:solidFill>
                  <a:srgbClr val="273239"/>
                </a:solidFill>
                <a:effectLst/>
                <a:latin typeface="Nunito" pitchFamily="2" charset="0"/>
              </a:rPr>
              <a:t>Test Data:</a:t>
            </a:r>
            <a:r>
              <a:rPr lang="en-US" b="0" i="0" dirty="0">
                <a:solidFill>
                  <a:srgbClr val="273239"/>
                </a:solidFill>
                <a:effectLst/>
                <a:latin typeface="Nunito" pitchFamily="2" charset="0"/>
              </a:rPr>
              <a:t> The inputs to be taken while checking for the conditions. </a:t>
            </a:r>
          </a:p>
          <a:p>
            <a:pPr algn="l" fontAlgn="base">
              <a:buFont typeface="Arial" panose="020B0604020202020204" pitchFamily="34" charset="0"/>
              <a:buChar char="•"/>
            </a:pPr>
            <a:r>
              <a:rPr lang="en-US" b="1" i="0" dirty="0">
                <a:solidFill>
                  <a:srgbClr val="273239"/>
                </a:solidFill>
                <a:effectLst/>
                <a:latin typeface="Nunito" pitchFamily="2" charset="0"/>
              </a:rPr>
              <a:t>Test Expected Result:</a:t>
            </a:r>
            <a:r>
              <a:rPr lang="en-US" b="0" i="0" dirty="0">
                <a:solidFill>
                  <a:srgbClr val="273239"/>
                </a:solidFill>
                <a:effectLst/>
                <a:latin typeface="Nunito" pitchFamily="2" charset="0"/>
              </a:rPr>
              <a:t> The output which should be expected at the end of the test. </a:t>
            </a:r>
          </a:p>
          <a:p>
            <a:pPr algn="l" fontAlgn="base">
              <a:buFont typeface="Arial" panose="020B0604020202020204" pitchFamily="34" charset="0"/>
              <a:buChar char="•"/>
            </a:pPr>
            <a:r>
              <a:rPr lang="en-US" b="1" i="0" dirty="0">
                <a:solidFill>
                  <a:srgbClr val="273239"/>
                </a:solidFill>
                <a:effectLst/>
                <a:latin typeface="Nunito" pitchFamily="2" charset="0"/>
              </a:rPr>
              <a:t>Test parameters: </a:t>
            </a:r>
            <a:r>
              <a:rPr lang="en-US" b="0" i="0" dirty="0">
                <a:solidFill>
                  <a:srgbClr val="273239"/>
                </a:solidFill>
                <a:effectLst/>
                <a:latin typeface="Nunito" pitchFamily="2" charset="0"/>
              </a:rPr>
              <a:t>Parameters assigned to a particular test case. </a:t>
            </a:r>
          </a:p>
          <a:p>
            <a:pPr algn="l" fontAlgn="base">
              <a:buFont typeface="Arial" panose="020B0604020202020204" pitchFamily="34" charset="0"/>
              <a:buChar char="•"/>
            </a:pPr>
            <a:r>
              <a:rPr lang="en-US" b="1" i="0" dirty="0">
                <a:solidFill>
                  <a:srgbClr val="273239"/>
                </a:solidFill>
                <a:effectLst/>
                <a:latin typeface="Nunito" pitchFamily="2" charset="0"/>
              </a:rPr>
              <a:t>Actual Result:</a:t>
            </a:r>
            <a:r>
              <a:rPr lang="en-US" b="0" i="0" dirty="0">
                <a:solidFill>
                  <a:srgbClr val="273239"/>
                </a:solidFill>
                <a:effectLst/>
                <a:latin typeface="Nunito" pitchFamily="2" charset="0"/>
              </a:rPr>
              <a:t> The output that is displayed at the end. </a:t>
            </a:r>
          </a:p>
          <a:p>
            <a:pPr algn="l" fontAlgn="base">
              <a:buFont typeface="Arial" panose="020B0604020202020204" pitchFamily="34" charset="0"/>
              <a:buChar char="•"/>
            </a:pPr>
            <a:r>
              <a:rPr lang="en-US" b="1" i="0" dirty="0">
                <a:solidFill>
                  <a:srgbClr val="273239"/>
                </a:solidFill>
                <a:effectLst/>
                <a:latin typeface="Nunito" pitchFamily="2" charset="0"/>
              </a:rPr>
              <a:t>Environment Information: </a:t>
            </a:r>
            <a:r>
              <a:rPr lang="en-US" b="0" i="0" dirty="0">
                <a:solidFill>
                  <a:srgbClr val="273239"/>
                </a:solidFill>
                <a:effectLst/>
                <a:latin typeface="Nunito" pitchFamily="2" charset="0"/>
              </a:rPr>
              <a:t>The environment in which the test is being performed, such as the operating system, security information, the software name, software version, etc.  </a:t>
            </a:r>
          </a:p>
          <a:p>
            <a:pPr algn="l" fontAlgn="base">
              <a:buFont typeface="Arial" panose="020B0604020202020204" pitchFamily="34" charset="0"/>
              <a:buChar char="•"/>
            </a:pPr>
            <a:r>
              <a:rPr lang="en-US" b="1" i="0" dirty="0">
                <a:solidFill>
                  <a:srgbClr val="273239"/>
                </a:solidFill>
                <a:effectLst/>
                <a:latin typeface="Nunito" pitchFamily="2" charset="0"/>
              </a:rPr>
              <a:t>Status:</a:t>
            </a:r>
            <a:r>
              <a:rPr lang="en-US" b="0" i="0" dirty="0">
                <a:solidFill>
                  <a:srgbClr val="273239"/>
                </a:solidFill>
                <a:effectLst/>
                <a:latin typeface="Nunito" pitchFamily="2" charset="0"/>
              </a:rPr>
              <a:t> The status of tests such as pass, fail, NA, etc. </a:t>
            </a:r>
          </a:p>
          <a:p>
            <a:pPr algn="l" fontAlgn="base">
              <a:buFont typeface="Arial" panose="020B0604020202020204" pitchFamily="34" charset="0"/>
              <a:buChar char="•"/>
            </a:pPr>
            <a:r>
              <a:rPr lang="en-US" b="1" i="0" dirty="0">
                <a:solidFill>
                  <a:srgbClr val="273239"/>
                </a:solidFill>
                <a:effectLst/>
                <a:latin typeface="Nunito" pitchFamily="2" charset="0"/>
              </a:rPr>
              <a:t>Comments:</a:t>
            </a:r>
            <a:r>
              <a:rPr lang="en-US" b="0" i="0" dirty="0">
                <a:solidFill>
                  <a:srgbClr val="273239"/>
                </a:solidFill>
                <a:effectLst/>
                <a:latin typeface="Nunito" pitchFamily="2" charset="0"/>
              </a:rPr>
              <a:t> Remarks on the test regarding the test for the betterment of the software. </a:t>
            </a:r>
          </a:p>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18</a:t>
            </a:fld>
            <a:endParaRPr lang="en-US" dirty="0"/>
          </a:p>
        </p:txBody>
      </p:sp>
    </p:spTree>
    <p:extLst>
      <p:ext uri="{BB962C8B-B14F-4D97-AF65-F5344CB8AC3E}">
        <p14:creationId xmlns:p14="http://schemas.microsoft.com/office/powerpoint/2010/main" val="917544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Module Name: </a:t>
            </a:r>
            <a:r>
              <a:rPr lang="en-US" b="0" i="0" dirty="0">
                <a:solidFill>
                  <a:srgbClr val="273239"/>
                </a:solidFill>
                <a:effectLst/>
                <a:latin typeface="Nunito" pitchFamily="2" charset="0"/>
              </a:rPr>
              <a:t>Subject or title that defines the functionality of the test. </a:t>
            </a:r>
          </a:p>
          <a:p>
            <a:pPr algn="l" fontAlgn="base">
              <a:buFont typeface="Arial" panose="020B0604020202020204" pitchFamily="34" charset="0"/>
              <a:buChar char="•"/>
            </a:pPr>
            <a:r>
              <a:rPr lang="en-US" b="1" i="0" dirty="0">
                <a:solidFill>
                  <a:srgbClr val="273239"/>
                </a:solidFill>
                <a:effectLst/>
                <a:latin typeface="Nunito" pitchFamily="2" charset="0"/>
              </a:rPr>
              <a:t>Test Case Id: </a:t>
            </a:r>
            <a:r>
              <a:rPr lang="en-US" b="0" i="0" dirty="0">
                <a:solidFill>
                  <a:srgbClr val="273239"/>
                </a:solidFill>
                <a:effectLst/>
                <a:latin typeface="Nunito" pitchFamily="2" charset="0"/>
              </a:rPr>
              <a:t>A unique identifier assigned to every single condition in a test case. </a:t>
            </a:r>
          </a:p>
          <a:p>
            <a:pPr algn="l" fontAlgn="base">
              <a:buFont typeface="Arial" panose="020B0604020202020204" pitchFamily="34" charset="0"/>
              <a:buChar char="•"/>
            </a:pPr>
            <a:r>
              <a:rPr lang="en-US" b="1" i="0" dirty="0">
                <a:solidFill>
                  <a:srgbClr val="273239"/>
                </a:solidFill>
                <a:effectLst/>
                <a:latin typeface="Nunito" pitchFamily="2" charset="0"/>
              </a:rPr>
              <a:t>Tester Name: </a:t>
            </a:r>
            <a:r>
              <a:rPr lang="en-US" b="0" i="0" dirty="0">
                <a:solidFill>
                  <a:srgbClr val="273239"/>
                </a:solidFill>
                <a:effectLst/>
                <a:latin typeface="Nunito" pitchFamily="2" charset="0"/>
              </a:rPr>
              <a:t>The name of the person who would be carrying out the test. </a:t>
            </a:r>
          </a:p>
          <a:p>
            <a:pPr algn="l" fontAlgn="base">
              <a:buFont typeface="Arial" panose="020B0604020202020204" pitchFamily="34" charset="0"/>
              <a:buChar char="•"/>
            </a:pPr>
            <a:r>
              <a:rPr lang="en-US" b="1" i="0" dirty="0">
                <a:solidFill>
                  <a:srgbClr val="273239"/>
                </a:solidFill>
                <a:effectLst/>
                <a:latin typeface="Nunito" pitchFamily="2" charset="0"/>
              </a:rPr>
              <a:t>Test scenario: The test</a:t>
            </a:r>
            <a:r>
              <a:rPr lang="en-US" b="0" i="0" dirty="0">
                <a:solidFill>
                  <a:srgbClr val="273239"/>
                </a:solidFill>
                <a:effectLst/>
                <a:latin typeface="Nunito" pitchFamily="2" charset="0"/>
              </a:rPr>
              <a:t> scenario provides a brief description to the tester, as in providing a small overview to know about what needs to be performed and the small features, and components of the test.  </a:t>
            </a:r>
          </a:p>
          <a:p>
            <a:pPr algn="l" fontAlgn="base">
              <a:buFont typeface="Arial" panose="020B0604020202020204" pitchFamily="34" charset="0"/>
              <a:buChar char="•"/>
            </a:pPr>
            <a:r>
              <a:rPr lang="en-US" b="1" i="0" dirty="0">
                <a:solidFill>
                  <a:srgbClr val="273239"/>
                </a:solidFill>
                <a:effectLst/>
                <a:latin typeface="Nunito" pitchFamily="2" charset="0"/>
              </a:rPr>
              <a:t>Test Case Description:</a:t>
            </a:r>
            <a:r>
              <a:rPr lang="en-US" b="0" i="0" dirty="0">
                <a:solidFill>
                  <a:srgbClr val="273239"/>
                </a:solidFill>
                <a:effectLst/>
                <a:latin typeface="Nunito" pitchFamily="2" charset="0"/>
              </a:rPr>
              <a:t> The condition required to be checked for a given software. for </a:t>
            </a:r>
            <a:r>
              <a:rPr lang="en-US" b="0" i="0" dirty="0" err="1">
                <a:solidFill>
                  <a:srgbClr val="273239"/>
                </a:solidFill>
                <a:effectLst/>
                <a:latin typeface="Nunito" pitchFamily="2" charset="0"/>
              </a:rPr>
              <a:t>eg.</a:t>
            </a:r>
            <a:r>
              <a:rPr lang="en-US" b="0" i="0" dirty="0">
                <a:solidFill>
                  <a:srgbClr val="273239"/>
                </a:solidFill>
                <a:effectLst/>
                <a:latin typeface="Nunito" pitchFamily="2" charset="0"/>
              </a:rPr>
              <a:t> Check if only numbers validation is working or not for an age input box. </a:t>
            </a:r>
          </a:p>
          <a:p>
            <a:pPr algn="l" fontAlgn="base">
              <a:buFont typeface="Arial" panose="020B0604020202020204" pitchFamily="34" charset="0"/>
              <a:buChar char="•"/>
            </a:pPr>
            <a:r>
              <a:rPr lang="en-US" b="1" i="0" dirty="0">
                <a:solidFill>
                  <a:srgbClr val="273239"/>
                </a:solidFill>
                <a:effectLst/>
                <a:latin typeface="Nunito" pitchFamily="2" charset="0"/>
              </a:rPr>
              <a:t>Test Steps:</a:t>
            </a:r>
            <a:r>
              <a:rPr lang="en-US" b="0" i="0" dirty="0">
                <a:solidFill>
                  <a:srgbClr val="273239"/>
                </a:solidFill>
                <a:effectLst/>
                <a:latin typeface="Nunito" pitchFamily="2" charset="0"/>
              </a:rPr>
              <a:t> Steps to be performed for the checking of the condition. </a:t>
            </a:r>
          </a:p>
          <a:p>
            <a:pPr algn="l" fontAlgn="base">
              <a:buFont typeface="Arial" panose="020B0604020202020204" pitchFamily="34" charset="0"/>
              <a:buChar char="•"/>
            </a:pPr>
            <a:r>
              <a:rPr lang="en-US" b="1" i="0" dirty="0">
                <a:solidFill>
                  <a:srgbClr val="273239"/>
                </a:solidFill>
                <a:effectLst/>
                <a:latin typeface="Nunito" pitchFamily="2" charset="0"/>
              </a:rPr>
              <a:t>Prerequisite: </a:t>
            </a:r>
            <a:r>
              <a:rPr lang="en-US" b="0" i="0" dirty="0">
                <a:solidFill>
                  <a:srgbClr val="273239"/>
                </a:solidFill>
                <a:effectLst/>
                <a:latin typeface="Nunito" pitchFamily="2" charset="0"/>
              </a:rPr>
              <a:t>The conditions required to be fulfilled before the start of the test process. </a:t>
            </a:r>
          </a:p>
          <a:p>
            <a:pPr algn="l" fontAlgn="base">
              <a:buFont typeface="Arial" panose="020B0604020202020204" pitchFamily="34" charset="0"/>
              <a:buChar char="•"/>
            </a:pPr>
            <a:r>
              <a:rPr lang="en-US" b="1" i="0" dirty="0">
                <a:solidFill>
                  <a:srgbClr val="273239"/>
                </a:solidFill>
                <a:effectLst/>
                <a:latin typeface="Nunito" pitchFamily="2" charset="0"/>
              </a:rPr>
              <a:t>Test Priority: </a:t>
            </a:r>
            <a:r>
              <a:rPr lang="en-US" b="0" i="0" dirty="0">
                <a:solidFill>
                  <a:srgbClr val="273239"/>
                </a:solidFill>
                <a:effectLst/>
                <a:latin typeface="Nunito" pitchFamily="2" charset="0"/>
              </a:rPr>
              <a:t>As the name suggests gives priority to the test cases that had to be performed first, or are more important and that could be performed later. </a:t>
            </a:r>
          </a:p>
          <a:p>
            <a:pPr algn="l" fontAlgn="base">
              <a:buFont typeface="Arial" panose="020B0604020202020204" pitchFamily="34" charset="0"/>
              <a:buChar char="•"/>
            </a:pPr>
            <a:r>
              <a:rPr lang="en-US" b="1" i="0" dirty="0">
                <a:solidFill>
                  <a:srgbClr val="273239"/>
                </a:solidFill>
                <a:effectLst/>
                <a:latin typeface="Nunito" pitchFamily="2" charset="0"/>
              </a:rPr>
              <a:t>Test Data:</a:t>
            </a:r>
            <a:r>
              <a:rPr lang="en-US" b="0" i="0" dirty="0">
                <a:solidFill>
                  <a:srgbClr val="273239"/>
                </a:solidFill>
                <a:effectLst/>
                <a:latin typeface="Nunito" pitchFamily="2" charset="0"/>
              </a:rPr>
              <a:t> The inputs to be taken while checking for the conditions. </a:t>
            </a:r>
          </a:p>
          <a:p>
            <a:pPr algn="l" fontAlgn="base">
              <a:buFont typeface="Arial" panose="020B0604020202020204" pitchFamily="34" charset="0"/>
              <a:buChar char="•"/>
            </a:pPr>
            <a:r>
              <a:rPr lang="en-US" b="1" i="0" dirty="0">
                <a:solidFill>
                  <a:srgbClr val="273239"/>
                </a:solidFill>
                <a:effectLst/>
                <a:latin typeface="Nunito" pitchFamily="2" charset="0"/>
              </a:rPr>
              <a:t>Test Expected Result:</a:t>
            </a:r>
            <a:r>
              <a:rPr lang="en-US" b="0" i="0" dirty="0">
                <a:solidFill>
                  <a:srgbClr val="273239"/>
                </a:solidFill>
                <a:effectLst/>
                <a:latin typeface="Nunito" pitchFamily="2" charset="0"/>
              </a:rPr>
              <a:t> The output which should be expected at the end of the test. </a:t>
            </a:r>
          </a:p>
          <a:p>
            <a:pPr algn="l" fontAlgn="base">
              <a:buFont typeface="Arial" panose="020B0604020202020204" pitchFamily="34" charset="0"/>
              <a:buChar char="•"/>
            </a:pPr>
            <a:r>
              <a:rPr lang="en-US" b="1" i="0" dirty="0">
                <a:solidFill>
                  <a:srgbClr val="273239"/>
                </a:solidFill>
                <a:effectLst/>
                <a:latin typeface="Nunito" pitchFamily="2" charset="0"/>
              </a:rPr>
              <a:t>Test parameters: </a:t>
            </a:r>
            <a:r>
              <a:rPr lang="en-US" b="0" i="0" dirty="0">
                <a:solidFill>
                  <a:srgbClr val="273239"/>
                </a:solidFill>
                <a:effectLst/>
                <a:latin typeface="Nunito" pitchFamily="2" charset="0"/>
              </a:rPr>
              <a:t>Parameters assigned to a particular test case. </a:t>
            </a:r>
          </a:p>
          <a:p>
            <a:pPr algn="l" fontAlgn="base">
              <a:buFont typeface="Arial" panose="020B0604020202020204" pitchFamily="34" charset="0"/>
              <a:buChar char="•"/>
            </a:pPr>
            <a:r>
              <a:rPr lang="en-US" b="1" i="0" dirty="0">
                <a:solidFill>
                  <a:srgbClr val="273239"/>
                </a:solidFill>
                <a:effectLst/>
                <a:latin typeface="Nunito" pitchFamily="2" charset="0"/>
              </a:rPr>
              <a:t>Actual Result:</a:t>
            </a:r>
            <a:r>
              <a:rPr lang="en-US" b="0" i="0" dirty="0">
                <a:solidFill>
                  <a:srgbClr val="273239"/>
                </a:solidFill>
                <a:effectLst/>
                <a:latin typeface="Nunito" pitchFamily="2" charset="0"/>
              </a:rPr>
              <a:t> The output that is displayed at the end. </a:t>
            </a:r>
          </a:p>
          <a:p>
            <a:pPr algn="l" fontAlgn="base">
              <a:buFont typeface="Arial" panose="020B0604020202020204" pitchFamily="34" charset="0"/>
              <a:buChar char="•"/>
            </a:pPr>
            <a:r>
              <a:rPr lang="en-US" b="1" i="0" dirty="0">
                <a:solidFill>
                  <a:srgbClr val="273239"/>
                </a:solidFill>
                <a:effectLst/>
                <a:latin typeface="Nunito" pitchFamily="2" charset="0"/>
              </a:rPr>
              <a:t>Environment Information: </a:t>
            </a:r>
            <a:r>
              <a:rPr lang="en-US" b="0" i="0" dirty="0">
                <a:solidFill>
                  <a:srgbClr val="273239"/>
                </a:solidFill>
                <a:effectLst/>
                <a:latin typeface="Nunito" pitchFamily="2" charset="0"/>
              </a:rPr>
              <a:t>The environment in which the test is being performed, such as the operating system, security information, the software name, software version, etc.  </a:t>
            </a:r>
          </a:p>
          <a:p>
            <a:pPr algn="l" fontAlgn="base">
              <a:buFont typeface="Arial" panose="020B0604020202020204" pitchFamily="34" charset="0"/>
              <a:buChar char="•"/>
            </a:pPr>
            <a:r>
              <a:rPr lang="en-US" b="1" i="0" dirty="0">
                <a:solidFill>
                  <a:srgbClr val="273239"/>
                </a:solidFill>
                <a:effectLst/>
                <a:latin typeface="Nunito" pitchFamily="2" charset="0"/>
              </a:rPr>
              <a:t>Status:</a:t>
            </a:r>
            <a:r>
              <a:rPr lang="en-US" b="0" i="0" dirty="0">
                <a:solidFill>
                  <a:srgbClr val="273239"/>
                </a:solidFill>
                <a:effectLst/>
                <a:latin typeface="Nunito" pitchFamily="2" charset="0"/>
              </a:rPr>
              <a:t> The status of tests such as pass, fail, NA, etc. </a:t>
            </a:r>
          </a:p>
          <a:p>
            <a:pPr algn="l" fontAlgn="base">
              <a:buFont typeface="Arial" panose="020B0604020202020204" pitchFamily="34" charset="0"/>
              <a:buChar char="•"/>
            </a:pPr>
            <a:r>
              <a:rPr lang="en-US" b="1" i="0" dirty="0">
                <a:solidFill>
                  <a:srgbClr val="273239"/>
                </a:solidFill>
                <a:effectLst/>
                <a:latin typeface="Nunito" pitchFamily="2" charset="0"/>
              </a:rPr>
              <a:t>Comments:</a:t>
            </a:r>
            <a:r>
              <a:rPr lang="en-US" b="0" i="0" dirty="0">
                <a:solidFill>
                  <a:srgbClr val="273239"/>
                </a:solidFill>
                <a:effectLst/>
                <a:latin typeface="Nunito" pitchFamily="2" charset="0"/>
              </a:rPr>
              <a:t> Remarks on the test regarding the test for the betterment of the software. </a:t>
            </a:r>
          </a:p>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19</a:t>
            </a:fld>
            <a:endParaRPr lang="en-US" dirty="0"/>
          </a:p>
        </p:txBody>
      </p:sp>
    </p:spTree>
    <p:extLst>
      <p:ext uri="{BB962C8B-B14F-4D97-AF65-F5344CB8AC3E}">
        <p14:creationId xmlns:p14="http://schemas.microsoft.com/office/powerpoint/2010/main" val="2737350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latin typeface="Nunito" pitchFamily="2" charset="0"/>
              </a:rPr>
              <a:t>At the end of this stage, the testing team should have a set of comprehensive and accurate test cases that provide adequate coverage of the software or application. This will help to ensure that the testing process is thorough and that any potential issues are identified and addressed before the software is released.</a:t>
            </a:r>
            <a:endParaRPr lang="en-US" b="1" dirty="0"/>
          </a:p>
        </p:txBody>
      </p:sp>
      <p:sp>
        <p:nvSpPr>
          <p:cNvPr id="4" name="Slide Number Placeholder 3"/>
          <p:cNvSpPr>
            <a:spLocks noGrp="1"/>
          </p:cNvSpPr>
          <p:nvPr>
            <p:ph type="sldNum" sz="quarter" idx="5"/>
          </p:nvPr>
        </p:nvSpPr>
        <p:spPr/>
        <p:txBody>
          <a:bodyPr/>
          <a:lstStyle/>
          <a:p>
            <a:fld id="{3EBA5BD7-F043-4D1B-AA17-CD412FC534DE}" type="slidenum">
              <a:rPr lang="en-US" smtClean="0"/>
              <a:t>20</a:t>
            </a:fld>
            <a:endParaRPr lang="en-US" dirty="0"/>
          </a:p>
        </p:txBody>
      </p:sp>
    </p:spTree>
    <p:extLst>
      <p:ext uri="{BB962C8B-B14F-4D97-AF65-F5344CB8AC3E}">
        <p14:creationId xmlns:p14="http://schemas.microsoft.com/office/powerpoint/2010/main" val="380329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21</a:t>
            </a:fld>
            <a:endParaRPr lang="en-US" dirty="0"/>
          </a:p>
        </p:txBody>
      </p:sp>
    </p:spTree>
    <p:extLst>
      <p:ext uri="{BB962C8B-B14F-4D97-AF65-F5344CB8AC3E}">
        <p14:creationId xmlns:p14="http://schemas.microsoft.com/office/powerpoint/2010/main" val="3915918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22</a:t>
            </a:fld>
            <a:endParaRPr lang="en-US" dirty="0"/>
          </a:p>
        </p:txBody>
      </p:sp>
    </p:spTree>
    <p:extLst>
      <p:ext uri="{BB962C8B-B14F-4D97-AF65-F5344CB8AC3E}">
        <p14:creationId xmlns:p14="http://schemas.microsoft.com/office/powerpoint/2010/main" val="2290164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Test execution:</a:t>
            </a:r>
            <a:r>
              <a:rPr lang="en-US" b="0" i="0" dirty="0">
                <a:solidFill>
                  <a:srgbClr val="273239"/>
                </a:solidFill>
                <a:effectLst/>
                <a:latin typeface="Nunito" pitchFamily="2" charset="0"/>
              </a:rPr>
              <a:t> The test cases and scripts created in the test design stage are run against the software application to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logging:</a:t>
            </a:r>
            <a:r>
              <a:rPr lang="en-US" b="0" i="0" dirty="0">
                <a:solidFill>
                  <a:srgbClr val="273239"/>
                </a:solidFill>
                <a:effectLst/>
                <a:latin typeface="Nunito" pitchFamily="2" charset="0"/>
              </a:rPr>
              <a:t> Any defects or issues that are found during test execution are logged in a defect tracking system, along with details such as the severity, priority, and description of the issue.</a:t>
            </a:r>
          </a:p>
          <a:p>
            <a:pPr algn="l" fontAlgn="base">
              <a:buFont typeface="Arial" panose="020B0604020202020204" pitchFamily="34" charset="0"/>
              <a:buChar char="•"/>
            </a:pPr>
            <a:r>
              <a:rPr lang="en-US" b="1" i="0" dirty="0">
                <a:solidFill>
                  <a:srgbClr val="273239"/>
                </a:solidFill>
                <a:effectLst/>
                <a:latin typeface="Nunito" pitchFamily="2" charset="0"/>
              </a:rPr>
              <a:t>Test data preparation:</a:t>
            </a:r>
            <a:r>
              <a:rPr lang="en-US" b="0" i="0" dirty="0">
                <a:solidFill>
                  <a:srgbClr val="273239"/>
                </a:solidFill>
                <a:effectLst/>
                <a:latin typeface="Nunito" pitchFamily="2" charset="0"/>
              </a:rPr>
              <a:t> Test data is prepared and loaded into the system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environment setup:</a:t>
            </a:r>
            <a:r>
              <a:rPr lang="en-US" b="0" i="0" dirty="0">
                <a:solidFill>
                  <a:srgbClr val="273239"/>
                </a:solidFill>
                <a:effectLst/>
                <a:latin typeface="Nunito" pitchFamily="2" charset="0"/>
              </a:rPr>
              <a:t> The necessary hardware, software, and network configurations are set up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execution: </a:t>
            </a:r>
            <a:r>
              <a:rPr lang="en-US" b="0" i="0" dirty="0">
                <a:solidFill>
                  <a:srgbClr val="273239"/>
                </a:solidFill>
                <a:effectLst/>
                <a:latin typeface="Nunito" pitchFamily="2" charset="0"/>
              </a:rPr>
              <a:t>The test cases and scripts are run, and the results are collected and analyzed.</a:t>
            </a:r>
          </a:p>
          <a:p>
            <a:pPr algn="l" fontAlgn="base">
              <a:buFont typeface="Arial" panose="020B0604020202020204" pitchFamily="34" charset="0"/>
              <a:buChar char="•"/>
            </a:pPr>
            <a:r>
              <a:rPr lang="en-US" b="1" i="0" dirty="0">
                <a:solidFill>
                  <a:srgbClr val="273239"/>
                </a:solidFill>
                <a:effectLst/>
                <a:latin typeface="Nunito" pitchFamily="2" charset="0"/>
              </a:rPr>
              <a:t>Test result analysis:</a:t>
            </a:r>
            <a:r>
              <a:rPr lang="en-US" b="0" i="0" dirty="0">
                <a:solidFill>
                  <a:srgbClr val="273239"/>
                </a:solidFill>
                <a:effectLst/>
                <a:latin typeface="Nunito" pitchFamily="2" charset="0"/>
              </a:rPr>
              <a:t> The results of the test execution are analyzed to determine the software’s performance and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retesting:</a:t>
            </a:r>
            <a:r>
              <a:rPr lang="en-US" b="0" i="0" dirty="0">
                <a:solidFill>
                  <a:srgbClr val="273239"/>
                </a:solidFill>
                <a:effectLst/>
                <a:latin typeface="Nunito" pitchFamily="2" charset="0"/>
              </a:rPr>
              <a:t> Any defects that are identified during test execution are retested to ensure that they have been fixed correctly.</a:t>
            </a:r>
          </a:p>
          <a:p>
            <a:pPr algn="l" fontAlgn="base">
              <a:buFont typeface="Arial" panose="020B0604020202020204" pitchFamily="34" charset="0"/>
              <a:buChar char="•"/>
            </a:pPr>
            <a:r>
              <a:rPr lang="en-US" b="1" i="0" dirty="0">
                <a:solidFill>
                  <a:srgbClr val="273239"/>
                </a:solidFill>
                <a:effectLst/>
                <a:latin typeface="Nunito" pitchFamily="2" charset="0"/>
              </a:rPr>
              <a:t>Test Reporting:</a:t>
            </a:r>
            <a:r>
              <a:rPr lang="en-US" b="0" i="0" dirty="0">
                <a:solidFill>
                  <a:srgbClr val="273239"/>
                </a:solidFill>
                <a:effectLst/>
                <a:latin typeface="Nunito" pitchFamily="2" charset="0"/>
              </a:rPr>
              <a:t> Test results are documented and reported to the relevant stakeholders.</a:t>
            </a:r>
          </a:p>
          <a:p>
            <a:pPr algn="just" rtl="0" fontAlgn="base"/>
            <a:endParaRPr lang="en-US" dirty="0"/>
          </a:p>
          <a:p>
            <a:pPr algn="just" rtl="0" fontAlgn="base"/>
            <a:r>
              <a:rPr lang="en-US" b="0" i="0" dirty="0">
                <a:solidFill>
                  <a:srgbClr val="273239"/>
                </a:solidFill>
                <a:effectLst/>
                <a:latin typeface="Nunito" pitchFamily="2" charset="0"/>
              </a:rPr>
              <a:t>It is important to note that test execution is an iterative process and may need to be repeated multiple times until all identified defects are fixed and the software is deemed fit for release.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23</a:t>
            </a:fld>
            <a:endParaRPr lang="en-US" dirty="0"/>
          </a:p>
        </p:txBody>
      </p:sp>
    </p:spTree>
    <p:extLst>
      <p:ext uri="{BB962C8B-B14F-4D97-AF65-F5344CB8AC3E}">
        <p14:creationId xmlns:p14="http://schemas.microsoft.com/office/powerpoint/2010/main" val="909454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Test execution:</a:t>
            </a:r>
            <a:r>
              <a:rPr lang="en-US" b="0" i="0" dirty="0">
                <a:solidFill>
                  <a:srgbClr val="273239"/>
                </a:solidFill>
                <a:effectLst/>
                <a:latin typeface="Nunito" pitchFamily="2" charset="0"/>
              </a:rPr>
              <a:t> The test cases and scripts created in the test design stage are run against the software application to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logging:</a:t>
            </a:r>
            <a:r>
              <a:rPr lang="en-US" b="0" i="0" dirty="0">
                <a:solidFill>
                  <a:srgbClr val="273239"/>
                </a:solidFill>
                <a:effectLst/>
                <a:latin typeface="Nunito" pitchFamily="2" charset="0"/>
              </a:rPr>
              <a:t> Any defects or issues that are found during test execution are logged in a defect tracking system, along with details such as the severity, priority, and description of the issue.</a:t>
            </a:r>
          </a:p>
          <a:p>
            <a:pPr algn="l" fontAlgn="base">
              <a:buFont typeface="Arial" panose="020B0604020202020204" pitchFamily="34" charset="0"/>
              <a:buChar char="•"/>
            </a:pPr>
            <a:r>
              <a:rPr lang="en-US" b="1" i="0" dirty="0">
                <a:solidFill>
                  <a:srgbClr val="273239"/>
                </a:solidFill>
                <a:effectLst/>
                <a:latin typeface="Nunito" pitchFamily="2" charset="0"/>
              </a:rPr>
              <a:t>Test data preparation:</a:t>
            </a:r>
            <a:r>
              <a:rPr lang="en-US" b="0" i="0" dirty="0">
                <a:solidFill>
                  <a:srgbClr val="273239"/>
                </a:solidFill>
                <a:effectLst/>
                <a:latin typeface="Nunito" pitchFamily="2" charset="0"/>
              </a:rPr>
              <a:t> Test data is prepared and loaded into the system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environment setup:</a:t>
            </a:r>
            <a:r>
              <a:rPr lang="en-US" b="0" i="0" dirty="0">
                <a:solidFill>
                  <a:srgbClr val="273239"/>
                </a:solidFill>
                <a:effectLst/>
                <a:latin typeface="Nunito" pitchFamily="2" charset="0"/>
              </a:rPr>
              <a:t> The necessary hardware, software, and network configurations are set up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execution: </a:t>
            </a:r>
            <a:r>
              <a:rPr lang="en-US" b="0" i="0" dirty="0">
                <a:solidFill>
                  <a:srgbClr val="273239"/>
                </a:solidFill>
                <a:effectLst/>
                <a:latin typeface="Nunito" pitchFamily="2" charset="0"/>
              </a:rPr>
              <a:t>The test cases and scripts are run, and the results are collected and analyzed.</a:t>
            </a:r>
          </a:p>
          <a:p>
            <a:pPr algn="l" fontAlgn="base">
              <a:buFont typeface="Arial" panose="020B0604020202020204" pitchFamily="34" charset="0"/>
              <a:buChar char="•"/>
            </a:pPr>
            <a:r>
              <a:rPr lang="en-US" b="1" i="0" dirty="0">
                <a:solidFill>
                  <a:srgbClr val="273239"/>
                </a:solidFill>
                <a:effectLst/>
                <a:latin typeface="Nunito" pitchFamily="2" charset="0"/>
              </a:rPr>
              <a:t>Test result analysis:</a:t>
            </a:r>
            <a:r>
              <a:rPr lang="en-US" b="0" i="0" dirty="0">
                <a:solidFill>
                  <a:srgbClr val="273239"/>
                </a:solidFill>
                <a:effectLst/>
                <a:latin typeface="Nunito" pitchFamily="2" charset="0"/>
              </a:rPr>
              <a:t> The results of the test execution are analyzed to determine the software’s performance and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retesting:</a:t>
            </a:r>
            <a:r>
              <a:rPr lang="en-US" b="0" i="0" dirty="0">
                <a:solidFill>
                  <a:srgbClr val="273239"/>
                </a:solidFill>
                <a:effectLst/>
                <a:latin typeface="Nunito" pitchFamily="2" charset="0"/>
              </a:rPr>
              <a:t> Any defects that are identified during test execution are retested to ensure that they have been fixed correctly.</a:t>
            </a:r>
          </a:p>
          <a:p>
            <a:pPr algn="l" fontAlgn="base">
              <a:buFont typeface="Arial" panose="020B0604020202020204" pitchFamily="34" charset="0"/>
              <a:buChar char="•"/>
            </a:pPr>
            <a:r>
              <a:rPr lang="en-US" b="1" i="0" dirty="0">
                <a:solidFill>
                  <a:srgbClr val="273239"/>
                </a:solidFill>
                <a:effectLst/>
                <a:latin typeface="Nunito" pitchFamily="2" charset="0"/>
              </a:rPr>
              <a:t>Test Reporting:</a:t>
            </a:r>
            <a:r>
              <a:rPr lang="en-US" b="0" i="0" dirty="0">
                <a:solidFill>
                  <a:srgbClr val="273239"/>
                </a:solidFill>
                <a:effectLst/>
                <a:latin typeface="Nunito" pitchFamily="2" charset="0"/>
              </a:rPr>
              <a:t> Test results are documented and reported to the relevant stakeholders.</a:t>
            </a:r>
          </a:p>
          <a:p>
            <a:pPr algn="just" rtl="0" fontAlgn="base"/>
            <a:endParaRPr lang="en-US" dirty="0"/>
          </a:p>
          <a:p>
            <a:pPr algn="just" rtl="0" fontAlgn="base"/>
            <a:r>
              <a:rPr lang="en-US" b="0" i="0" dirty="0">
                <a:solidFill>
                  <a:srgbClr val="273239"/>
                </a:solidFill>
                <a:effectLst/>
                <a:latin typeface="Nunito" pitchFamily="2" charset="0"/>
              </a:rPr>
              <a:t>It is important to note that test execution is an iterative process and may need to be repeated multiple times until all identified defects are fixed and the software is deemed fit for release.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24</a:t>
            </a:fld>
            <a:endParaRPr lang="en-US" dirty="0"/>
          </a:p>
        </p:txBody>
      </p:sp>
    </p:spTree>
    <p:extLst>
      <p:ext uri="{BB962C8B-B14F-4D97-AF65-F5344CB8AC3E}">
        <p14:creationId xmlns:p14="http://schemas.microsoft.com/office/powerpoint/2010/main" val="2652521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latin typeface="Nunito" pitchFamily="2" charset="0"/>
              </a:rPr>
              <a:t>The Software Testing Life Cycle (STLC) is a systematic approach to testing a software application to ensure that it meets the requirements and is free of defects. It is a process that follows a series of steps or phases, and each phase has specific objectives and deliverables. The STLC is used to ensure that the software is of high quality, reliable, and meets the needs of the end-users.</a:t>
            </a:r>
          </a:p>
          <a:p>
            <a:pPr algn="just" rtl="0" fontAlgn="base"/>
            <a:endParaRPr lang="en-US" b="0" i="0" dirty="0">
              <a:solidFill>
                <a:srgbClr val="273239"/>
              </a:solidFill>
              <a:effectLst/>
              <a:latin typeface="Nunito" pitchFamily="2" charset="0"/>
            </a:endParaRPr>
          </a:p>
          <a:p>
            <a:pPr algn="just" rtl="0" fontAlgn="base"/>
            <a:r>
              <a:rPr lang="en-US" b="0" i="0" dirty="0">
                <a:solidFill>
                  <a:srgbClr val="273239"/>
                </a:solidFill>
                <a:effectLst/>
                <a:latin typeface="Nunito" pitchFamily="2" charset="0"/>
              </a:rPr>
              <a:t>The main goal of the STLC is to identify and document any defects or issues in the software application as early as possible in the development process. This allows for issues to be addressed and resolved before the software is released to the public.</a:t>
            </a:r>
          </a:p>
          <a:p>
            <a:pPr algn="just" rtl="0" fontAlgn="base"/>
            <a:endParaRPr lang="en-US" b="0" i="0" dirty="0">
              <a:solidFill>
                <a:srgbClr val="273239"/>
              </a:solidFill>
              <a:effectLst/>
              <a:latin typeface="Nunito" pitchFamily="2" charset="0"/>
            </a:endParaRPr>
          </a:p>
          <a:p>
            <a:pPr algn="just" rtl="0" fontAlgn="base"/>
            <a:r>
              <a:rPr lang="en-US" b="0" i="0" dirty="0">
                <a:solidFill>
                  <a:srgbClr val="273239"/>
                </a:solidFill>
                <a:effectLst/>
                <a:latin typeface="Nunito" pitchFamily="2" charset="0"/>
              </a:rPr>
              <a:t>The stages of the STLC include Test Planning, Test Analysis, Test Design, Test Environment Setup, Test Execution, Test Closure, and Defect Retesting. Each of these stages includes specific activities and deliverables that help to ensure that the software is thoroughly tested and meets the requirements of the end users.</a:t>
            </a:r>
          </a:p>
          <a:p>
            <a:pPr algn="just" rtl="0" fontAlgn="base"/>
            <a:endParaRPr lang="en-US" b="0" i="0" dirty="0">
              <a:solidFill>
                <a:srgbClr val="273239"/>
              </a:solidFill>
              <a:effectLst/>
              <a:latin typeface="Nunito" pitchFamily="2" charset="0"/>
            </a:endParaRPr>
          </a:p>
          <a:p>
            <a:pPr algn="just" rtl="0" fontAlgn="base"/>
            <a:r>
              <a:rPr lang="en-US" b="0" i="0" dirty="0">
                <a:solidFill>
                  <a:srgbClr val="273239"/>
                </a:solidFill>
                <a:effectLst/>
                <a:latin typeface="Nunito" pitchFamily="2" charset="0"/>
              </a:rPr>
              <a:t>Overall, the STLC is an important process that helps to ensure the quality of software applications and provides a systematic approach to testing. It allows organizations to release high-quality software that meets the needs of their customers, ultimately leading to customer satisfaction and business success.</a:t>
            </a:r>
          </a:p>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1258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Test execution:</a:t>
            </a:r>
            <a:r>
              <a:rPr lang="en-US" b="0" i="0" dirty="0">
                <a:solidFill>
                  <a:srgbClr val="273239"/>
                </a:solidFill>
                <a:effectLst/>
                <a:latin typeface="Nunito" pitchFamily="2" charset="0"/>
              </a:rPr>
              <a:t> The test cases and scripts created in the test design stage are run against the software application to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logging:</a:t>
            </a:r>
            <a:r>
              <a:rPr lang="en-US" b="0" i="0" dirty="0">
                <a:solidFill>
                  <a:srgbClr val="273239"/>
                </a:solidFill>
                <a:effectLst/>
                <a:latin typeface="Nunito" pitchFamily="2" charset="0"/>
              </a:rPr>
              <a:t> Any defects or issues that are found during test execution are logged in a defect tracking system, along with details such as the severity, priority, and description of the issue.</a:t>
            </a:r>
          </a:p>
          <a:p>
            <a:pPr algn="l" fontAlgn="base">
              <a:buFont typeface="Arial" panose="020B0604020202020204" pitchFamily="34" charset="0"/>
              <a:buChar char="•"/>
            </a:pPr>
            <a:r>
              <a:rPr lang="en-US" b="1" i="0" dirty="0">
                <a:solidFill>
                  <a:srgbClr val="273239"/>
                </a:solidFill>
                <a:effectLst/>
                <a:latin typeface="Nunito" pitchFamily="2" charset="0"/>
              </a:rPr>
              <a:t>Test data preparation:</a:t>
            </a:r>
            <a:r>
              <a:rPr lang="en-US" b="0" i="0" dirty="0">
                <a:solidFill>
                  <a:srgbClr val="273239"/>
                </a:solidFill>
                <a:effectLst/>
                <a:latin typeface="Nunito" pitchFamily="2" charset="0"/>
              </a:rPr>
              <a:t> Test data is prepared and loaded into the system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environment setup:</a:t>
            </a:r>
            <a:r>
              <a:rPr lang="en-US" b="0" i="0" dirty="0">
                <a:solidFill>
                  <a:srgbClr val="273239"/>
                </a:solidFill>
                <a:effectLst/>
                <a:latin typeface="Nunito" pitchFamily="2" charset="0"/>
              </a:rPr>
              <a:t> The necessary hardware, software, and network configurations are set up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execution: </a:t>
            </a:r>
            <a:r>
              <a:rPr lang="en-US" b="0" i="0" dirty="0">
                <a:solidFill>
                  <a:srgbClr val="273239"/>
                </a:solidFill>
                <a:effectLst/>
                <a:latin typeface="Nunito" pitchFamily="2" charset="0"/>
              </a:rPr>
              <a:t>The test cases and scripts are run, and the results are collected and analyzed.</a:t>
            </a:r>
          </a:p>
          <a:p>
            <a:pPr algn="l" fontAlgn="base">
              <a:buFont typeface="Arial" panose="020B0604020202020204" pitchFamily="34" charset="0"/>
              <a:buChar char="•"/>
            </a:pPr>
            <a:r>
              <a:rPr lang="en-US" b="1" i="0" dirty="0">
                <a:solidFill>
                  <a:srgbClr val="273239"/>
                </a:solidFill>
                <a:effectLst/>
                <a:latin typeface="Nunito" pitchFamily="2" charset="0"/>
              </a:rPr>
              <a:t>Test result analysis:</a:t>
            </a:r>
            <a:r>
              <a:rPr lang="en-US" b="0" i="0" dirty="0">
                <a:solidFill>
                  <a:srgbClr val="273239"/>
                </a:solidFill>
                <a:effectLst/>
                <a:latin typeface="Nunito" pitchFamily="2" charset="0"/>
              </a:rPr>
              <a:t> The results of the test execution are analyzed to determine the software’s performance and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retesting:</a:t>
            </a:r>
            <a:r>
              <a:rPr lang="en-US" b="0" i="0" dirty="0">
                <a:solidFill>
                  <a:srgbClr val="273239"/>
                </a:solidFill>
                <a:effectLst/>
                <a:latin typeface="Nunito" pitchFamily="2" charset="0"/>
              </a:rPr>
              <a:t> Any defects that are identified during test execution are retested to ensure that they have been fixed correctly.</a:t>
            </a:r>
          </a:p>
          <a:p>
            <a:pPr algn="l" fontAlgn="base">
              <a:buFont typeface="Arial" panose="020B0604020202020204" pitchFamily="34" charset="0"/>
              <a:buChar char="•"/>
            </a:pPr>
            <a:r>
              <a:rPr lang="en-US" b="1" i="0" dirty="0">
                <a:solidFill>
                  <a:srgbClr val="273239"/>
                </a:solidFill>
                <a:effectLst/>
                <a:latin typeface="Nunito" pitchFamily="2" charset="0"/>
              </a:rPr>
              <a:t>Test Reporting:</a:t>
            </a:r>
            <a:r>
              <a:rPr lang="en-US" b="0" i="0" dirty="0">
                <a:solidFill>
                  <a:srgbClr val="273239"/>
                </a:solidFill>
                <a:effectLst/>
                <a:latin typeface="Nunito" pitchFamily="2" charset="0"/>
              </a:rPr>
              <a:t> Test results are documented and reported to the relevant stakeholders.</a:t>
            </a:r>
          </a:p>
          <a:p>
            <a:pPr algn="just" rtl="0" fontAlgn="base"/>
            <a:endParaRPr lang="en-US" dirty="0"/>
          </a:p>
          <a:p>
            <a:pPr algn="just" rtl="0" fontAlgn="base"/>
            <a:r>
              <a:rPr lang="en-US" b="0" i="0" dirty="0">
                <a:solidFill>
                  <a:srgbClr val="273239"/>
                </a:solidFill>
                <a:effectLst/>
                <a:latin typeface="Nunito" pitchFamily="2" charset="0"/>
              </a:rPr>
              <a:t>It is important to note that test execution is an iterative process and may need to be repeated multiple times until all identified defects are fixed and the software is deemed fit for release.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25</a:t>
            </a:fld>
            <a:endParaRPr lang="en-US" dirty="0"/>
          </a:p>
        </p:txBody>
      </p:sp>
    </p:spTree>
    <p:extLst>
      <p:ext uri="{BB962C8B-B14F-4D97-AF65-F5344CB8AC3E}">
        <p14:creationId xmlns:p14="http://schemas.microsoft.com/office/powerpoint/2010/main" val="1816536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273239"/>
                </a:solidFill>
                <a:effectLst/>
                <a:latin typeface="Nunito" pitchFamily="2" charset="0"/>
              </a:rPr>
              <a:t>Test execution:</a:t>
            </a:r>
            <a:r>
              <a:rPr lang="en-US" b="0" i="0" dirty="0">
                <a:solidFill>
                  <a:srgbClr val="273239"/>
                </a:solidFill>
                <a:effectLst/>
                <a:latin typeface="Nunito" pitchFamily="2" charset="0"/>
              </a:rPr>
              <a:t> The test cases and scripts created in the test design stage are run against the software application to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logging:</a:t>
            </a:r>
            <a:r>
              <a:rPr lang="en-US" b="0" i="0" dirty="0">
                <a:solidFill>
                  <a:srgbClr val="273239"/>
                </a:solidFill>
                <a:effectLst/>
                <a:latin typeface="Nunito" pitchFamily="2" charset="0"/>
              </a:rPr>
              <a:t> Any defects or issues that are found during test execution are logged in a defect tracking system, along with details such as the severity, priority, and description of the issue.</a:t>
            </a:r>
          </a:p>
          <a:p>
            <a:pPr algn="l" fontAlgn="base">
              <a:buFont typeface="Arial" panose="020B0604020202020204" pitchFamily="34" charset="0"/>
              <a:buChar char="•"/>
            </a:pPr>
            <a:r>
              <a:rPr lang="en-US" b="1" i="0" dirty="0">
                <a:solidFill>
                  <a:srgbClr val="273239"/>
                </a:solidFill>
                <a:effectLst/>
                <a:latin typeface="Nunito" pitchFamily="2" charset="0"/>
              </a:rPr>
              <a:t>Test data preparation:</a:t>
            </a:r>
            <a:r>
              <a:rPr lang="en-US" b="0" i="0" dirty="0">
                <a:solidFill>
                  <a:srgbClr val="273239"/>
                </a:solidFill>
                <a:effectLst/>
                <a:latin typeface="Nunito" pitchFamily="2" charset="0"/>
              </a:rPr>
              <a:t> Test data is prepared and loaded into the system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environment setup:</a:t>
            </a:r>
            <a:r>
              <a:rPr lang="en-US" b="0" i="0" dirty="0">
                <a:solidFill>
                  <a:srgbClr val="273239"/>
                </a:solidFill>
                <a:effectLst/>
                <a:latin typeface="Nunito" pitchFamily="2" charset="0"/>
              </a:rPr>
              <a:t> The necessary hardware, software, and network configurations are set up for test execution</a:t>
            </a:r>
          </a:p>
          <a:p>
            <a:pPr algn="l" fontAlgn="base">
              <a:buFont typeface="Arial" panose="020B0604020202020204" pitchFamily="34" charset="0"/>
              <a:buChar char="•"/>
            </a:pPr>
            <a:r>
              <a:rPr lang="en-US" b="1" i="0" dirty="0">
                <a:solidFill>
                  <a:srgbClr val="273239"/>
                </a:solidFill>
                <a:effectLst/>
                <a:latin typeface="Nunito" pitchFamily="2" charset="0"/>
              </a:rPr>
              <a:t>Test execution: </a:t>
            </a:r>
            <a:r>
              <a:rPr lang="en-US" b="0" i="0" dirty="0">
                <a:solidFill>
                  <a:srgbClr val="273239"/>
                </a:solidFill>
                <a:effectLst/>
                <a:latin typeface="Nunito" pitchFamily="2" charset="0"/>
              </a:rPr>
              <a:t>The test cases and scripts are run, and the results are collected and analyzed.</a:t>
            </a:r>
          </a:p>
          <a:p>
            <a:pPr algn="l" fontAlgn="base">
              <a:buFont typeface="Arial" panose="020B0604020202020204" pitchFamily="34" charset="0"/>
              <a:buChar char="•"/>
            </a:pPr>
            <a:r>
              <a:rPr lang="en-US" b="1" i="0" dirty="0">
                <a:solidFill>
                  <a:srgbClr val="273239"/>
                </a:solidFill>
                <a:effectLst/>
                <a:latin typeface="Nunito" pitchFamily="2" charset="0"/>
              </a:rPr>
              <a:t>Test result analysis:</a:t>
            </a:r>
            <a:r>
              <a:rPr lang="en-US" b="0" i="0" dirty="0">
                <a:solidFill>
                  <a:srgbClr val="273239"/>
                </a:solidFill>
                <a:effectLst/>
                <a:latin typeface="Nunito" pitchFamily="2" charset="0"/>
              </a:rPr>
              <a:t> The results of the test execution are analyzed to determine the software’s performance and identify any defects or issues.</a:t>
            </a:r>
          </a:p>
          <a:p>
            <a:pPr algn="l" fontAlgn="base">
              <a:buFont typeface="Arial" panose="020B0604020202020204" pitchFamily="34" charset="0"/>
              <a:buChar char="•"/>
            </a:pPr>
            <a:r>
              <a:rPr lang="en-US" b="1" i="0" dirty="0">
                <a:solidFill>
                  <a:srgbClr val="273239"/>
                </a:solidFill>
                <a:effectLst/>
                <a:latin typeface="Nunito" pitchFamily="2" charset="0"/>
              </a:rPr>
              <a:t>Defect retesting:</a:t>
            </a:r>
            <a:r>
              <a:rPr lang="en-US" b="0" i="0" dirty="0">
                <a:solidFill>
                  <a:srgbClr val="273239"/>
                </a:solidFill>
                <a:effectLst/>
                <a:latin typeface="Nunito" pitchFamily="2" charset="0"/>
              </a:rPr>
              <a:t> Any defects that are identified during test execution are retested to ensure that they have been fixed correctly.</a:t>
            </a:r>
          </a:p>
          <a:p>
            <a:pPr algn="l" fontAlgn="base">
              <a:buFont typeface="Arial" panose="020B0604020202020204" pitchFamily="34" charset="0"/>
              <a:buChar char="•"/>
            </a:pPr>
            <a:r>
              <a:rPr lang="en-US" b="1" i="0" dirty="0">
                <a:solidFill>
                  <a:srgbClr val="273239"/>
                </a:solidFill>
                <a:effectLst/>
                <a:latin typeface="Nunito" pitchFamily="2" charset="0"/>
              </a:rPr>
              <a:t>Test Reporting:</a:t>
            </a:r>
            <a:r>
              <a:rPr lang="en-US" b="0" i="0" dirty="0">
                <a:solidFill>
                  <a:srgbClr val="273239"/>
                </a:solidFill>
                <a:effectLst/>
                <a:latin typeface="Nunito" pitchFamily="2" charset="0"/>
              </a:rPr>
              <a:t> Test results are documented and reported to the relevant stakeholders.</a:t>
            </a:r>
          </a:p>
          <a:p>
            <a:pPr algn="just" rtl="0" fontAlgn="base"/>
            <a:endParaRPr lang="en-US" dirty="0"/>
          </a:p>
          <a:p>
            <a:pPr algn="just" rtl="0" fontAlgn="base"/>
            <a:r>
              <a:rPr lang="en-US" b="0" i="0" dirty="0">
                <a:solidFill>
                  <a:srgbClr val="273239"/>
                </a:solidFill>
                <a:effectLst/>
                <a:latin typeface="Nunito" pitchFamily="2" charset="0"/>
              </a:rPr>
              <a:t>It is important to note that test execution is an iterative process and may need to be repeated multiple times until all identified defects are fixed and the software is deemed fit for release.</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26</a:t>
            </a:fld>
            <a:endParaRPr lang="en-US" dirty="0"/>
          </a:p>
        </p:txBody>
      </p:sp>
    </p:spTree>
    <p:extLst>
      <p:ext uri="{BB962C8B-B14F-4D97-AF65-F5344CB8AC3E}">
        <p14:creationId xmlns:p14="http://schemas.microsoft.com/office/powerpoint/2010/main" val="3213084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latin typeface="Nunito" pitchFamily="2" charset="0"/>
              </a:rPr>
              <a:t>Test closure is the final stage of the Software Testing Life Cycle (STLC) where all testing-related activities are completed and documented. The main objective of the test closure stage is to ensure that all testing-related activities have been completed and that the software is ready for release.</a:t>
            </a:r>
          </a:p>
          <a:p>
            <a:pPr algn="just" rtl="0" fontAlgn="base"/>
            <a:r>
              <a:rPr lang="en-US" b="0" i="0" dirty="0">
                <a:solidFill>
                  <a:srgbClr val="273239"/>
                </a:solidFill>
                <a:effectLst/>
                <a:latin typeface="Nunito" pitchFamily="2" charset="0"/>
              </a:rPr>
              <a:t>At the end of the test closure stage, the testing team should have a clear understanding of the software’s quality and reliability, and any defects or issues that were identified during testing should have been resolved. The test closure stage also includes documenting the testing process and any lessons learned so that they can be used to improve future testing processes</a:t>
            </a:r>
          </a:p>
          <a:p>
            <a:pPr algn="just" rtl="0" fontAlgn="base"/>
            <a:r>
              <a:rPr lang="en-US" b="0" i="0" dirty="0">
                <a:solidFill>
                  <a:srgbClr val="273239"/>
                </a:solidFill>
                <a:effectLst/>
                <a:latin typeface="Nunito" pitchFamily="2" charset="0"/>
              </a:rPr>
              <a:t>Test closure is the final stage of the Software Testing Life Cycle (STLC) where all testing-related activities are completed and documented. The main activities that take place during the test closure stage include:</a:t>
            </a:r>
          </a:p>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27</a:t>
            </a:fld>
            <a:endParaRPr lang="en-US" dirty="0"/>
          </a:p>
        </p:txBody>
      </p:sp>
    </p:spTree>
    <p:extLst>
      <p:ext uri="{BB962C8B-B14F-4D97-AF65-F5344CB8AC3E}">
        <p14:creationId xmlns:p14="http://schemas.microsoft.com/office/powerpoint/2010/main" val="4107497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dirty="0">
                <a:solidFill>
                  <a:srgbClr val="FFFFFF"/>
                </a:solidFill>
                <a:effectLst/>
                <a:latin typeface="Nunito" pitchFamily="2" charset="0"/>
              </a:rPr>
              <a:t>Test summary report:</a:t>
            </a:r>
            <a:r>
              <a:rPr lang="en-US" b="0" i="0" dirty="0">
                <a:solidFill>
                  <a:srgbClr val="FFFFFF"/>
                </a:solidFill>
                <a:effectLst/>
                <a:latin typeface="Nunito" pitchFamily="2" charset="0"/>
              </a:rPr>
              <a:t> A report is created that summarizes the overall testing process, including the number of test cases executed, the number of defects found, and the overall pass/fail rate.</a:t>
            </a:r>
          </a:p>
          <a:p>
            <a:pPr algn="l" fontAlgn="base">
              <a:buFont typeface="Arial" panose="020B0604020202020204" pitchFamily="34" charset="0"/>
              <a:buChar char="•"/>
            </a:pPr>
            <a:r>
              <a:rPr lang="en-US" b="1" i="0" dirty="0">
                <a:solidFill>
                  <a:srgbClr val="FFFFFF"/>
                </a:solidFill>
                <a:effectLst/>
                <a:latin typeface="Nunito" pitchFamily="2" charset="0"/>
              </a:rPr>
              <a:t>Defect tracking:</a:t>
            </a:r>
            <a:r>
              <a:rPr lang="en-US" b="0" i="0" dirty="0">
                <a:solidFill>
                  <a:srgbClr val="FFFFFF"/>
                </a:solidFill>
                <a:effectLst/>
                <a:latin typeface="Nunito" pitchFamily="2" charset="0"/>
              </a:rPr>
              <a:t> All defects that were identified during testing are tracked and managed until they are resolved.</a:t>
            </a:r>
          </a:p>
          <a:p>
            <a:pPr algn="l" fontAlgn="base">
              <a:buFont typeface="Arial" panose="020B0604020202020204" pitchFamily="34" charset="0"/>
              <a:buChar char="•"/>
            </a:pPr>
            <a:r>
              <a:rPr lang="en-US" b="1" i="0" dirty="0">
                <a:solidFill>
                  <a:srgbClr val="FFFFFF"/>
                </a:solidFill>
                <a:effectLst/>
                <a:latin typeface="Nunito" pitchFamily="2" charset="0"/>
              </a:rPr>
              <a:t>Test environment clean-up: </a:t>
            </a:r>
            <a:r>
              <a:rPr lang="en-US" b="0" i="0" dirty="0">
                <a:solidFill>
                  <a:srgbClr val="FFFFFF"/>
                </a:solidFill>
                <a:effectLst/>
                <a:latin typeface="Nunito" pitchFamily="2" charset="0"/>
              </a:rPr>
              <a:t>The test environment is cleaned up, and all test data and test artifacts are archived.</a:t>
            </a:r>
          </a:p>
          <a:p>
            <a:pPr algn="l" fontAlgn="base">
              <a:buFont typeface="Arial" panose="020B0604020202020204" pitchFamily="34" charset="0"/>
              <a:buChar char="•"/>
            </a:pPr>
            <a:r>
              <a:rPr lang="en-US" b="1" i="0" dirty="0">
                <a:solidFill>
                  <a:srgbClr val="FFFFFF"/>
                </a:solidFill>
                <a:effectLst/>
                <a:latin typeface="Nunito" pitchFamily="2" charset="0"/>
              </a:rPr>
              <a:t>Test closure report:</a:t>
            </a:r>
            <a:r>
              <a:rPr lang="en-US" b="0" i="0" dirty="0">
                <a:solidFill>
                  <a:srgbClr val="FFFFFF"/>
                </a:solidFill>
                <a:effectLst/>
                <a:latin typeface="Nunito" pitchFamily="2" charset="0"/>
              </a:rPr>
              <a:t> A report is created that documents all the testing-related activities that took place, including the testing objectives, scope, schedule, and resources used.</a:t>
            </a:r>
          </a:p>
          <a:p>
            <a:pPr algn="l" fontAlgn="base">
              <a:buFont typeface="Arial" panose="020B0604020202020204" pitchFamily="34" charset="0"/>
              <a:buChar char="•"/>
            </a:pPr>
            <a:r>
              <a:rPr lang="en-US" b="1" i="0" dirty="0">
                <a:solidFill>
                  <a:srgbClr val="FFFFFF"/>
                </a:solidFill>
                <a:effectLst/>
                <a:latin typeface="Nunito" pitchFamily="2" charset="0"/>
              </a:rPr>
              <a:t>Knowledge transfer:</a:t>
            </a:r>
            <a:r>
              <a:rPr lang="en-US" b="0" i="0" dirty="0">
                <a:solidFill>
                  <a:srgbClr val="FFFFFF"/>
                </a:solidFill>
                <a:effectLst/>
                <a:latin typeface="Nunito" pitchFamily="2" charset="0"/>
              </a:rPr>
              <a:t> Knowledge about the software and testing process is shared with the rest of the team and any stakeholders who may need to maintain or support the software in the future.</a:t>
            </a:r>
          </a:p>
          <a:p>
            <a:pPr algn="l" fontAlgn="base">
              <a:buFont typeface="Arial" panose="020B0604020202020204" pitchFamily="34" charset="0"/>
              <a:buChar char="•"/>
            </a:pPr>
            <a:r>
              <a:rPr lang="en-US" b="1" i="0" dirty="0">
                <a:solidFill>
                  <a:srgbClr val="FFFFFF"/>
                </a:solidFill>
                <a:effectLst/>
                <a:latin typeface="Nunito" pitchFamily="2" charset="0"/>
              </a:rPr>
              <a:t>Feedback and improvements:</a:t>
            </a:r>
            <a:r>
              <a:rPr lang="en-US" b="0" i="0" dirty="0">
                <a:solidFill>
                  <a:srgbClr val="FFFFFF"/>
                </a:solidFill>
                <a:effectLst/>
                <a:latin typeface="Nunito" pitchFamily="2" charset="0"/>
              </a:rPr>
              <a:t> Feedback from the testing process is collected and used to improve future testing processes</a:t>
            </a:r>
          </a:p>
          <a:p>
            <a:pPr algn="l" fontAlgn="base">
              <a:buFont typeface="Arial" panose="020B0604020202020204" pitchFamily="34" charset="0"/>
              <a:buNone/>
            </a:pPr>
            <a:endParaRPr lang="en-US" b="0" i="0" dirty="0">
              <a:solidFill>
                <a:srgbClr val="273239"/>
              </a:solidFill>
              <a:effectLst/>
              <a:latin typeface="Nunito" pitchFamily="2" charset="0"/>
            </a:endParaRPr>
          </a:p>
          <a:p>
            <a:pPr algn="just" rtl="0" fontAlgn="base"/>
            <a:r>
              <a:rPr lang="en-US" b="0" i="0" dirty="0">
                <a:solidFill>
                  <a:srgbClr val="273239"/>
                </a:solidFill>
                <a:effectLst/>
                <a:latin typeface="Nunito" pitchFamily="2" charset="0"/>
              </a:rPr>
              <a:t>It is important to note that test closure is not just about documenting the testing process, but also about ensuring that all relevant information is shared and any lessons learned are captured for future reference. The goal of test closure is to ensure that the software is ready for release and that the testing process has been conducted in an organized and efficient manner.</a:t>
            </a:r>
          </a:p>
        </p:txBody>
      </p:sp>
      <p:sp>
        <p:nvSpPr>
          <p:cNvPr id="4" name="Slide Number Placeholder 3"/>
          <p:cNvSpPr>
            <a:spLocks noGrp="1"/>
          </p:cNvSpPr>
          <p:nvPr>
            <p:ph type="sldNum" sz="quarter" idx="5"/>
          </p:nvPr>
        </p:nvSpPr>
        <p:spPr/>
        <p:txBody>
          <a:bodyPr/>
          <a:lstStyle/>
          <a:p>
            <a:fld id="{3EBA5BD7-F043-4D1B-AA17-CD412FC534DE}" type="slidenum">
              <a:rPr lang="en-US" smtClean="0"/>
              <a:t>28</a:t>
            </a:fld>
            <a:endParaRPr lang="en-US" dirty="0"/>
          </a:p>
        </p:txBody>
      </p:sp>
    </p:spTree>
    <p:extLst>
      <p:ext uri="{BB962C8B-B14F-4D97-AF65-F5344CB8AC3E}">
        <p14:creationId xmlns:p14="http://schemas.microsoft.com/office/powerpoint/2010/main" val="1051095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None/>
            </a:pPr>
            <a:endParaRPr lang="en-US" b="0" i="0" dirty="0">
              <a:solidFill>
                <a:srgbClr val="273239"/>
              </a:solidFill>
              <a:effectLst/>
              <a:latin typeface="Nunito" pitchFamily="2"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29</a:t>
            </a:fld>
            <a:endParaRPr lang="en-US" dirty="0"/>
          </a:p>
        </p:txBody>
      </p:sp>
    </p:spTree>
    <p:extLst>
      <p:ext uri="{BB962C8B-B14F-4D97-AF65-F5344CB8AC3E}">
        <p14:creationId xmlns:p14="http://schemas.microsoft.com/office/powerpoint/2010/main" val="26465886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None/>
            </a:pPr>
            <a:endParaRPr lang="en-US" b="0" i="0" dirty="0">
              <a:solidFill>
                <a:srgbClr val="273239"/>
              </a:solidFill>
              <a:effectLst/>
              <a:latin typeface="Nunito" pitchFamily="2"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30</a:t>
            </a:fld>
            <a:endParaRPr lang="en-US" dirty="0"/>
          </a:p>
        </p:txBody>
      </p:sp>
    </p:spTree>
    <p:extLst>
      <p:ext uri="{BB962C8B-B14F-4D97-AF65-F5344CB8AC3E}">
        <p14:creationId xmlns:p14="http://schemas.microsoft.com/office/powerpoint/2010/main" val="2251036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None/>
            </a:pPr>
            <a:endParaRPr lang="en-US" b="0" i="0" dirty="0">
              <a:solidFill>
                <a:srgbClr val="273239"/>
              </a:solidFill>
              <a:effectLst/>
              <a:latin typeface="Nunito" pitchFamily="2" charset="0"/>
            </a:endParaRPr>
          </a:p>
        </p:txBody>
      </p:sp>
      <p:sp>
        <p:nvSpPr>
          <p:cNvPr id="4" name="Slide Number Placeholder 3"/>
          <p:cNvSpPr>
            <a:spLocks noGrp="1"/>
          </p:cNvSpPr>
          <p:nvPr>
            <p:ph type="sldNum" sz="quarter" idx="5"/>
          </p:nvPr>
        </p:nvSpPr>
        <p:spPr/>
        <p:txBody>
          <a:bodyPr/>
          <a:lstStyle/>
          <a:p>
            <a:fld id="{3EBA5BD7-F043-4D1B-AA17-CD412FC534DE}" type="slidenum">
              <a:rPr lang="en-US" smtClean="0"/>
              <a:t>31</a:t>
            </a:fld>
            <a:endParaRPr lang="en-US" dirty="0"/>
          </a:p>
        </p:txBody>
      </p:sp>
    </p:spTree>
    <p:extLst>
      <p:ext uri="{BB962C8B-B14F-4D97-AF65-F5344CB8AC3E}">
        <p14:creationId xmlns:p14="http://schemas.microsoft.com/office/powerpoint/2010/main" val="1794664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latin typeface="Nunito" pitchFamily="2" charset="0"/>
              </a:rPr>
              <a:t>In the initial stages of STLC, while the software product or the application is being developed, the testing team analyzes and defines the scope of testing, entry and exit criteria, and also test cases. </a:t>
            </a:r>
          </a:p>
          <a:p>
            <a:pPr algn="just" rtl="0" fontAlgn="base"/>
            <a:r>
              <a:rPr lang="en-US" b="0" i="0" dirty="0">
                <a:solidFill>
                  <a:srgbClr val="273239"/>
                </a:solidFill>
                <a:effectLst/>
                <a:latin typeface="Nunito" pitchFamily="2" charset="0"/>
              </a:rPr>
              <a:t>It helps to reduce the test cycle time and also enhances product quality. As soon as the development phase is over, the testing team is ready with test cases and starts the execution. This helps in finding bugs in the early phase. </a:t>
            </a:r>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8</a:t>
            </a:fld>
            <a:endParaRPr lang="en-US" dirty="0"/>
          </a:p>
        </p:txBody>
      </p:sp>
    </p:spTree>
    <p:extLst>
      <p:ext uri="{BB962C8B-B14F-4D97-AF65-F5344CB8AC3E}">
        <p14:creationId xmlns:p14="http://schemas.microsoft.com/office/powerpoint/2010/main" val="364890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9</a:t>
            </a:fld>
            <a:endParaRPr lang="en-US" dirty="0"/>
          </a:p>
        </p:txBody>
      </p:sp>
    </p:spTree>
    <p:extLst>
      <p:ext uri="{BB962C8B-B14F-4D97-AF65-F5344CB8AC3E}">
        <p14:creationId xmlns:p14="http://schemas.microsoft.com/office/powerpoint/2010/main" val="92780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10</a:t>
            </a:fld>
            <a:endParaRPr lang="en-US" dirty="0"/>
          </a:p>
        </p:txBody>
      </p:sp>
    </p:spTree>
    <p:extLst>
      <p:ext uri="{BB962C8B-B14F-4D97-AF65-F5344CB8AC3E}">
        <p14:creationId xmlns:p14="http://schemas.microsoft.com/office/powerpoint/2010/main" val="2706792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dirty="0"/>
              <a:t>Creating a requirement traceability matrix (RTM) to map requirements to test cases</a:t>
            </a:r>
          </a:p>
          <a:p>
            <a:pPr algn="just" rtl="0" fontAlgn="base"/>
            <a:r>
              <a:rPr lang="en-US" dirty="0"/>
              <a:t>At the end of this stage, the testing team should have a clear understanding of the software requirements and should have identified any potential issues that may impact the testing process. This will help to ensure that the testing process is focused on the most important areas of the software and that the testing team is able to deliver high-quality results.</a:t>
            </a:r>
          </a:p>
          <a:p>
            <a:pPr algn="just" rtl="0" fontAlgn="base"/>
            <a:endParaRPr lang="en-US" b="1" dirty="0"/>
          </a:p>
        </p:txBody>
      </p:sp>
      <p:sp>
        <p:nvSpPr>
          <p:cNvPr id="4" name="Slide Number Placeholder 3"/>
          <p:cNvSpPr>
            <a:spLocks noGrp="1"/>
          </p:cNvSpPr>
          <p:nvPr>
            <p:ph type="sldNum" sz="quarter" idx="5"/>
          </p:nvPr>
        </p:nvSpPr>
        <p:spPr/>
        <p:txBody>
          <a:bodyPr/>
          <a:lstStyle/>
          <a:p>
            <a:fld id="{3EBA5BD7-F043-4D1B-AA17-CD412FC534DE}" type="slidenum">
              <a:rPr lang="en-US" smtClean="0"/>
              <a:t>11</a:t>
            </a:fld>
            <a:endParaRPr lang="en-US" dirty="0"/>
          </a:p>
        </p:txBody>
      </p:sp>
    </p:spTree>
    <p:extLst>
      <p:ext uri="{BB962C8B-B14F-4D97-AF65-F5344CB8AC3E}">
        <p14:creationId xmlns:p14="http://schemas.microsoft.com/office/powerpoint/2010/main" val="3526985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dirty="0"/>
              <a:t>Creating a requirement traceability matrix (RTM) to map requirements to test cases</a:t>
            </a:r>
          </a:p>
          <a:p>
            <a:pPr algn="just" rtl="0" fontAlgn="base"/>
            <a:r>
              <a:rPr lang="en-US" dirty="0"/>
              <a:t>At the end of this stage, the testing team should have a clear understanding of the software requirements and should have identified any potential issues that may impact the testing process. This will help to ensure that the testing process is focused on the most important areas of the software and that the testing team is able to deliver high-quality results.</a:t>
            </a:r>
          </a:p>
          <a:p>
            <a:pPr algn="just" rtl="0" fontAlgn="base"/>
            <a:endParaRPr lang="en-US" b="1" dirty="0"/>
          </a:p>
        </p:txBody>
      </p:sp>
      <p:sp>
        <p:nvSpPr>
          <p:cNvPr id="4" name="Slide Number Placeholder 3"/>
          <p:cNvSpPr>
            <a:spLocks noGrp="1"/>
          </p:cNvSpPr>
          <p:nvPr>
            <p:ph type="sldNum" sz="quarter" idx="5"/>
          </p:nvPr>
        </p:nvSpPr>
        <p:spPr/>
        <p:txBody>
          <a:bodyPr/>
          <a:lstStyle/>
          <a:p>
            <a:fld id="{3EBA5BD7-F043-4D1B-AA17-CD412FC534DE}" type="slidenum">
              <a:rPr lang="en-US" smtClean="0"/>
              <a:t>12</a:t>
            </a:fld>
            <a:endParaRPr lang="en-US" dirty="0"/>
          </a:p>
        </p:txBody>
      </p:sp>
    </p:spTree>
    <p:extLst>
      <p:ext uri="{BB962C8B-B14F-4D97-AF65-F5344CB8AC3E}">
        <p14:creationId xmlns:p14="http://schemas.microsoft.com/office/powerpoint/2010/main" val="366326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US" smtClean="0"/>
              <a:t>13</a:t>
            </a:fld>
            <a:endParaRPr lang="en-US" dirty="0"/>
          </a:p>
        </p:txBody>
      </p:sp>
    </p:spTree>
    <p:extLst>
      <p:ext uri="{BB962C8B-B14F-4D97-AF65-F5344CB8AC3E}">
        <p14:creationId xmlns:p14="http://schemas.microsoft.com/office/powerpoint/2010/main" val="3072622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fontAlgn="base"/>
            <a:r>
              <a:rPr lang="en-US" b="0" i="0" dirty="0">
                <a:solidFill>
                  <a:srgbClr val="273239"/>
                </a:solidFill>
                <a:effectLst/>
                <a:latin typeface="Nunito" pitchFamily="2" charset="0"/>
              </a:rPr>
              <a:t>At the end of this stage, the testing team should have a detailed plan for the testing activities that will be performed, and a clear understanding of the testing objectives, scope, and deliverables. This will help to ensure that the testing process is well-organized and that the testing team is able to deliver high-quality results.</a:t>
            </a:r>
            <a:endParaRPr lang="en-US" b="1" dirty="0"/>
          </a:p>
        </p:txBody>
      </p:sp>
      <p:sp>
        <p:nvSpPr>
          <p:cNvPr id="4" name="Slide Number Placeholder 3"/>
          <p:cNvSpPr>
            <a:spLocks noGrp="1"/>
          </p:cNvSpPr>
          <p:nvPr>
            <p:ph type="sldNum" sz="quarter" idx="5"/>
          </p:nvPr>
        </p:nvSpPr>
        <p:spPr/>
        <p:txBody>
          <a:bodyPr/>
          <a:lstStyle/>
          <a:p>
            <a:fld id="{3EBA5BD7-F043-4D1B-AA17-CD412FC534DE}" type="slidenum">
              <a:rPr lang="en-US" smtClean="0"/>
              <a:t>14</a:t>
            </a:fld>
            <a:endParaRPr lang="en-US" dirty="0"/>
          </a:p>
        </p:txBody>
      </p:sp>
    </p:spTree>
    <p:extLst>
      <p:ext uri="{BB962C8B-B14F-4D97-AF65-F5344CB8AC3E}">
        <p14:creationId xmlns:p14="http://schemas.microsoft.com/office/powerpoint/2010/main" val="290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2/24/2024</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2/24/2024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2/24/2024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2/24/2024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2/24/2024</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2/24/2024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2/24/2024</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2/24/2024</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2/24/2024</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2/24/2024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2/24/2024</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2/24/2024</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
        <p:nvSpPr>
          <p:cNvPr id="8" name="TextBox 7">
            <a:extLst>
              <a:ext uri="{FF2B5EF4-FFF2-40B4-BE49-F238E27FC236}">
                <a16:creationId xmlns:a16="http://schemas.microsoft.com/office/drawing/2014/main" id="{95358609-0223-A8A1-8E11-365E1433F2EF}"/>
              </a:ext>
            </a:extLst>
          </p:cNvPr>
          <p:cNvSpPr txBox="1"/>
          <p:nvPr userDrawn="1">
            <p:extLst>
              <p:ext uri="{1162E1C5-73C7-4A58-AE30-91384D911F3F}">
                <p184:classification xmlns:p184="http://schemas.microsoft.com/office/powerpoint/2018/4/main" val="ftr"/>
              </p:ext>
            </p:extLst>
          </p:nvPr>
        </p:nvSpPr>
        <p:spPr>
          <a:xfrm>
            <a:off x="5545138" y="6672580"/>
            <a:ext cx="11207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Classification: Confidential</a:t>
            </a: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QATestLab-Testplan-Project-Name.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test-case/" TargetMode="External"/><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9.xml"/><Relationship Id="rId4" Type="http://schemas.openxmlformats.org/officeDocument/2006/relationships/hyperlink" Target="https://www.geeksforgeeks.org/software-testing-life-cycle-stl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Software Testing</a:t>
            </a:r>
          </a:p>
        </p:txBody>
      </p:sp>
      <p:sp>
        <p:nvSpPr>
          <p:cNvPr id="5" name="Subtitle 4"/>
          <p:cNvSpPr>
            <a:spLocks noGrp="1"/>
          </p:cNvSpPr>
          <p:nvPr>
            <p:ph type="subTitle" idx="1"/>
          </p:nvPr>
        </p:nvSpPr>
        <p:spPr>
          <a:xfrm>
            <a:off x="1625176" y="2616200"/>
            <a:ext cx="8735325" cy="34036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Software Testing lifecycle (STLC)</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CYRILL ENDOZO</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Requirements Analysis</a:t>
            </a:r>
          </a:p>
        </p:txBody>
      </p:sp>
      <p:sp>
        <p:nvSpPr>
          <p:cNvPr id="14" name="Content Placeholder 13"/>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Requirement Analysis is the first step of the Software Testing Life Cycle (STLC). In this phase quality assurance team understands the requirements like what is to be tested. If anything is missing or not understandable then the quality assurance team meets with the stakeholders to better understand the detailed knowledge of requirements.</a:t>
            </a:r>
          </a:p>
        </p:txBody>
      </p:sp>
    </p:spTree>
    <p:extLst>
      <p:ext uri="{BB962C8B-B14F-4D97-AF65-F5344CB8AC3E}">
        <p14:creationId xmlns:p14="http://schemas.microsoft.com/office/powerpoint/2010/main" val="267360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Requirements Analysis</a:t>
            </a:r>
          </a:p>
        </p:txBody>
      </p:sp>
      <p:sp>
        <p:nvSpPr>
          <p:cNvPr id="14" name="Content Placeholder 13"/>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What are the activities during Requirements Analysis?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Reviewing the software requirements document (SRD) and other related documents</a:t>
            </a:r>
          </a:p>
          <a:p>
            <a:pPr lvl="1"/>
            <a:r>
              <a:rPr lang="en-US" dirty="0">
                <a:latin typeface="Tahoma" panose="020B0604030504040204" pitchFamily="34" charset="0"/>
                <a:ea typeface="Tahoma" panose="020B0604030504040204" pitchFamily="34" charset="0"/>
                <a:cs typeface="Tahoma" panose="020B0604030504040204" pitchFamily="34" charset="0"/>
              </a:rPr>
              <a:t>Interviewing stakeholders to gather additional information</a:t>
            </a:r>
          </a:p>
          <a:p>
            <a:pPr lvl="1"/>
            <a:r>
              <a:rPr lang="en-US" dirty="0">
                <a:latin typeface="Tahoma" panose="020B0604030504040204" pitchFamily="34" charset="0"/>
                <a:ea typeface="Tahoma" panose="020B0604030504040204" pitchFamily="34" charset="0"/>
                <a:cs typeface="Tahoma" panose="020B0604030504040204" pitchFamily="34" charset="0"/>
              </a:rPr>
              <a:t>Identifying any ambiguities or inconsistencies in the requirements</a:t>
            </a:r>
          </a:p>
          <a:p>
            <a:pPr lvl="1"/>
            <a:r>
              <a:rPr lang="en-US" dirty="0">
                <a:latin typeface="Tahoma" panose="020B0604030504040204" pitchFamily="34" charset="0"/>
                <a:ea typeface="Tahoma" panose="020B0604030504040204" pitchFamily="34" charset="0"/>
                <a:cs typeface="Tahoma" panose="020B0604030504040204" pitchFamily="34" charset="0"/>
              </a:rPr>
              <a:t>Identifying any missing or incomplete requirements</a:t>
            </a:r>
          </a:p>
          <a:p>
            <a:pPr lvl="1"/>
            <a:r>
              <a:rPr lang="en-US" dirty="0">
                <a:latin typeface="Tahoma" panose="020B0604030504040204" pitchFamily="34" charset="0"/>
                <a:ea typeface="Tahoma" panose="020B0604030504040204" pitchFamily="34" charset="0"/>
                <a:cs typeface="Tahoma" panose="020B0604030504040204" pitchFamily="34" charset="0"/>
              </a:rPr>
              <a:t>Identifying any potential risks or issues that may impact the testing process</a:t>
            </a:r>
          </a:p>
        </p:txBody>
      </p:sp>
    </p:spTree>
    <p:extLst>
      <p:ext uri="{BB962C8B-B14F-4D97-AF65-F5344CB8AC3E}">
        <p14:creationId xmlns:p14="http://schemas.microsoft.com/office/powerpoint/2010/main" val="374185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Requirements Analysis</a:t>
            </a:r>
          </a:p>
        </p:txBody>
      </p:sp>
      <p:sp>
        <p:nvSpPr>
          <p:cNvPr id="14" name="Content Placeholder 13"/>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Example of Requirements</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3B3E664-F122-460D-AF80-A5139FAAC238}"/>
              </a:ext>
            </a:extLst>
          </p:cNvPr>
          <p:cNvPicPr>
            <a:picLocks noChangeAspect="1"/>
          </p:cNvPicPr>
          <p:nvPr/>
        </p:nvPicPr>
        <p:blipFill>
          <a:blip r:embed="rId3"/>
          <a:stretch>
            <a:fillRect/>
          </a:stretch>
        </p:blipFill>
        <p:spPr>
          <a:xfrm>
            <a:off x="2376974" y="2224153"/>
            <a:ext cx="7434875" cy="4359210"/>
          </a:xfrm>
          <a:prstGeom prst="rect">
            <a:avLst/>
          </a:prstGeom>
        </p:spPr>
      </p:pic>
      <p:sp>
        <p:nvSpPr>
          <p:cNvPr id="2" name="TextBox 1">
            <a:extLst>
              <a:ext uri="{FF2B5EF4-FFF2-40B4-BE49-F238E27FC236}">
                <a16:creationId xmlns:a16="http://schemas.microsoft.com/office/drawing/2014/main" id="{0047B477-A8D6-4AAC-A8E6-2BF688EF46D7}"/>
              </a:ext>
            </a:extLst>
          </p:cNvPr>
          <p:cNvSpPr txBox="1"/>
          <p:nvPr/>
        </p:nvSpPr>
        <p:spPr>
          <a:xfrm>
            <a:off x="473245" y="5452789"/>
            <a:ext cx="1903729" cy="1107996"/>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Acceptance criteria (AC) are the conditions a software product must meet to be accepted by a user, a customer, or other systems</a:t>
            </a:r>
            <a:endParaRPr lang="en-PH" sz="11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F0B89EA-42E6-4C40-B8B6-EBF4C9E8A420}"/>
              </a:ext>
            </a:extLst>
          </p:cNvPr>
          <p:cNvSpPr txBox="1"/>
          <p:nvPr/>
        </p:nvSpPr>
        <p:spPr>
          <a:xfrm>
            <a:off x="9904412" y="2224153"/>
            <a:ext cx="1903729" cy="938719"/>
          </a:xfrm>
          <a:prstGeom prst="rect">
            <a:avLst/>
          </a:prstGeom>
          <a:noFill/>
        </p:spPr>
        <p:txBody>
          <a:bodyPr wrap="square" rtlCol="0">
            <a:spAutoFit/>
          </a:bodyPr>
          <a:lstStyle/>
          <a:p>
            <a:r>
              <a:rPr lang="en-US" sz="1100" dirty="0">
                <a:latin typeface="Tahoma" panose="020B0604030504040204" pitchFamily="34" charset="0"/>
                <a:ea typeface="Tahoma" panose="020B0604030504040204" pitchFamily="34" charset="0"/>
                <a:cs typeface="Tahoma" panose="020B0604030504040204" pitchFamily="34" charset="0"/>
              </a:rPr>
              <a:t>A user story is an informal, general explanation of a software feature written from the perspective of the end user</a:t>
            </a:r>
            <a:endParaRPr lang="en-PH" sz="1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909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Planning</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Test Planning is the most efficient phase of the software testing life cycle where all testing plans are defined. In this phase manager of the testing, team calculates the estimated effort and cost for the testing work.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This phase gets started once the requirement-gathering phase is completed.</a:t>
            </a:r>
          </a:p>
        </p:txBody>
      </p:sp>
    </p:spTree>
    <p:extLst>
      <p:ext uri="{BB962C8B-B14F-4D97-AF65-F5344CB8AC3E}">
        <p14:creationId xmlns:p14="http://schemas.microsoft.com/office/powerpoint/2010/main" val="196876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Planning</a:t>
            </a:r>
          </a:p>
        </p:txBody>
      </p:sp>
      <p:sp>
        <p:nvSpPr>
          <p:cNvPr id="14" name="Content Placeholder 13"/>
          <p:cNvSpPr>
            <a:spLocks noGrp="1"/>
          </p:cNvSpPr>
          <p:nvPr>
            <p:ph idx="1"/>
          </p:nvPr>
        </p:nvSpPr>
        <p:spPr>
          <a:xfrm>
            <a:off x="1218883" y="1701797"/>
            <a:ext cx="10360501" cy="4881566"/>
          </a:xfrm>
        </p:spPr>
        <p:txBody>
          <a:bodyPr>
            <a:normAutofit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What are the activities during Test Planning?</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Identifying the testing objectives and scope</a:t>
            </a:r>
          </a:p>
          <a:p>
            <a:pPr lvl="1"/>
            <a:r>
              <a:rPr lang="en-US" dirty="0">
                <a:latin typeface="Tahoma" panose="020B0604030504040204" pitchFamily="34" charset="0"/>
                <a:ea typeface="Tahoma" panose="020B0604030504040204" pitchFamily="34" charset="0"/>
                <a:cs typeface="Tahoma" panose="020B0604030504040204" pitchFamily="34" charset="0"/>
              </a:rPr>
              <a:t>Developing a test strategy: selecting the testing methods and techniques that will be used</a:t>
            </a:r>
          </a:p>
          <a:p>
            <a:pPr lvl="1"/>
            <a:r>
              <a:rPr lang="en-US" dirty="0">
                <a:latin typeface="Tahoma" panose="020B0604030504040204" pitchFamily="34" charset="0"/>
                <a:ea typeface="Tahoma" panose="020B0604030504040204" pitchFamily="34" charset="0"/>
                <a:cs typeface="Tahoma" panose="020B0604030504040204" pitchFamily="34" charset="0"/>
              </a:rPr>
              <a:t>Identifying the testing environment and resources needed</a:t>
            </a:r>
          </a:p>
          <a:p>
            <a:pPr lvl="1"/>
            <a:r>
              <a:rPr lang="en-US" dirty="0">
                <a:latin typeface="Tahoma" panose="020B0604030504040204" pitchFamily="34" charset="0"/>
                <a:ea typeface="Tahoma" panose="020B0604030504040204" pitchFamily="34" charset="0"/>
                <a:cs typeface="Tahoma" panose="020B0604030504040204" pitchFamily="34" charset="0"/>
              </a:rPr>
              <a:t>Identifying the test cases that will be executed and the test data that will be used</a:t>
            </a:r>
          </a:p>
          <a:p>
            <a:pPr lvl="1"/>
            <a:r>
              <a:rPr lang="en-US" dirty="0">
                <a:latin typeface="Tahoma" panose="020B0604030504040204" pitchFamily="34" charset="0"/>
                <a:ea typeface="Tahoma" panose="020B0604030504040204" pitchFamily="34" charset="0"/>
                <a:cs typeface="Tahoma" panose="020B0604030504040204" pitchFamily="34" charset="0"/>
              </a:rPr>
              <a:t>Estimating the time and cost required for testing</a:t>
            </a:r>
          </a:p>
          <a:p>
            <a:pPr lvl="1"/>
            <a:r>
              <a:rPr lang="en-US" dirty="0">
                <a:latin typeface="Tahoma" panose="020B0604030504040204" pitchFamily="34" charset="0"/>
                <a:ea typeface="Tahoma" panose="020B0604030504040204" pitchFamily="34" charset="0"/>
                <a:cs typeface="Tahoma" panose="020B0604030504040204" pitchFamily="34" charset="0"/>
              </a:rPr>
              <a:t>Identifying the test deliverables and milestones</a:t>
            </a:r>
          </a:p>
          <a:p>
            <a:pPr lvl="1"/>
            <a:r>
              <a:rPr lang="en-US" dirty="0">
                <a:latin typeface="Tahoma" panose="020B0604030504040204" pitchFamily="34" charset="0"/>
                <a:ea typeface="Tahoma" panose="020B0604030504040204" pitchFamily="34" charset="0"/>
                <a:cs typeface="Tahoma" panose="020B0604030504040204" pitchFamily="34" charset="0"/>
              </a:rPr>
              <a:t>Assigning roles and responsibilities to the testing team</a:t>
            </a:r>
          </a:p>
          <a:p>
            <a:pPr lvl="1"/>
            <a:r>
              <a:rPr lang="en-US" dirty="0">
                <a:latin typeface="Tahoma" panose="020B0604030504040204" pitchFamily="34" charset="0"/>
                <a:ea typeface="Tahoma" panose="020B0604030504040204" pitchFamily="34" charset="0"/>
                <a:cs typeface="Tahoma" panose="020B0604030504040204" pitchFamily="34" charset="0"/>
              </a:rPr>
              <a:t>Reviewing and approving the test plan</a:t>
            </a:r>
          </a:p>
        </p:txBody>
      </p:sp>
    </p:spTree>
    <p:extLst>
      <p:ext uri="{BB962C8B-B14F-4D97-AF65-F5344CB8AC3E}">
        <p14:creationId xmlns:p14="http://schemas.microsoft.com/office/powerpoint/2010/main" val="145340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Planning</a:t>
            </a:r>
          </a:p>
        </p:txBody>
      </p:sp>
      <p:sp>
        <p:nvSpPr>
          <p:cNvPr id="14" name="Content Placeholder 13"/>
          <p:cNvSpPr>
            <a:spLocks noGrp="1"/>
          </p:cNvSpPr>
          <p:nvPr>
            <p:ph idx="1"/>
          </p:nvPr>
        </p:nvSpPr>
        <p:spPr>
          <a:xfrm>
            <a:off x="1218883" y="1701797"/>
            <a:ext cx="10360501" cy="4881566"/>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 of a Test Plan</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hlinkClick r:id="rId3" action="ppaction://hlinkfile"/>
            <a:extLst>
              <a:ext uri="{FF2B5EF4-FFF2-40B4-BE49-F238E27FC236}">
                <a16:creationId xmlns:a16="http://schemas.microsoft.com/office/drawing/2014/main" id="{9D202F46-9F52-4273-B9F3-B03845C5CA35}"/>
              </a:ext>
            </a:extLst>
          </p:cNvPr>
          <p:cNvPicPr>
            <a:picLocks noChangeAspect="1"/>
          </p:cNvPicPr>
          <p:nvPr/>
        </p:nvPicPr>
        <p:blipFill>
          <a:blip r:embed="rId4"/>
          <a:stretch>
            <a:fillRect/>
          </a:stretch>
        </p:blipFill>
        <p:spPr>
          <a:xfrm>
            <a:off x="4483001" y="2282635"/>
            <a:ext cx="3832264" cy="4267200"/>
          </a:xfrm>
          <a:prstGeom prst="rect">
            <a:avLst/>
          </a:prstGeom>
        </p:spPr>
      </p:pic>
    </p:spTree>
    <p:extLst>
      <p:ext uri="{BB962C8B-B14F-4D97-AF65-F5344CB8AC3E}">
        <p14:creationId xmlns:p14="http://schemas.microsoft.com/office/powerpoint/2010/main" val="123383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Case Development</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test case development phase gets started once the test planning phase is completed. In this phase testing team notes down the detailed test cases.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testing team also prepares the required test data for the testing. When the test cases are prepared then they are reviewed by the quality assurance team.</a:t>
            </a:r>
          </a:p>
        </p:txBody>
      </p:sp>
    </p:spTree>
    <p:extLst>
      <p:ext uri="{BB962C8B-B14F-4D97-AF65-F5344CB8AC3E}">
        <p14:creationId xmlns:p14="http://schemas.microsoft.com/office/powerpoint/2010/main" val="4284737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Case Development</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What is a Test Case?</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A test case is a defined format for software testing required to check if a particular application/software is working or not. A test case consists of a certain set of conditions that need to be checked to test an application or software i.e. in more simple terms when conditions are checked it checks if the resultant output meets with the expected output or not.</a:t>
            </a:r>
          </a:p>
        </p:txBody>
      </p:sp>
    </p:spTree>
    <p:extLst>
      <p:ext uri="{BB962C8B-B14F-4D97-AF65-F5344CB8AC3E}">
        <p14:creationId xmlns:p14="http://schemas.microsoft.com/office/powerpoint/2010/main" val="9058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Case Development</a:t>
            </a:r>
          </a:p>
        </p:txBody>
      </p:sp>
      <p:sp>
        <p:nvSpPr>
          <p:cNvPr id="14" name="Content Placeholder 13"/>
          <p:cNvSpPr>
            <a:spLocks noGrp="1"/>
          </p:cNvSpPr>
          <p:nvPr>
            <p:ph idx="1"/>
          </p:nvPr>
        </p:nvSpPr>
        <p:spPr>
          <a:xfrm>
            <a:off x="1218883" y="2395728"/>
            <a:ext cx="4875529" cy="4462272"/>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Module Name</a:t>
            </a:r>
          </a:p>
          <a:p>
            <a:r>
              <a:rPr lang="en-US" dirty="0">
                <a:latin typeface="Tahoma" panose="020B0604030504040204" pitchFamily="34" charset="0"/>
                <a:ea typeface="Tahoma" panose="020B0604030504040204" pitchFamily="34" charset="0"/>
                <a:cs typeface="Tahoma" panose="020B0604030504040204" pitchFamily="34" charset="0"/>
              </a:rPr>
              <a:t>Test Case Id</a:t>
            </a:r>
          </a:p>
          <a:p>
            <a:r>
              <a:rPr lang="en-US" dirty="0">
                <a:latin typeface="Tahoma" panose="020B0604030504040204" pitchFamily="34" charset="0"/>
                <a:ea typeface="Tahoma" panose="020B0604030504040204" pitchFamily="34" charset="0"/>
                <a:cs typeface="Tahoma" panose="020B0604030504040204" pitchFamily="34" charset="0"/>
              </a:rPr>
              <a:t>Tester Name</a:t>
            </a:r>
          </a:p>
          <a:p>
            <a:r>
              <a:rPr lang="en-US" dirty="0">
                <a:latin typeface="Tahoma" panose="020B0604030504040204" pitchFamily="34" charset="0"/>
                <a:ea typeface="Tahoma" panose="020B0604030504040204" pitchFamily="34" charset="0"/>
                <a:cs typeface="Tahoma" panose="020B0604030504040204" pitchFamily="34" charset="0"/>
              </a:rPr>
              <a:t>Test Case Description</a:t>
            </a:r>
          </a:p>
          <a:p>
            <a:r>
              <a:rPr lang="en-US" dirty="0">
                <a:latin typeface="Tahoma" panose="020B0604030504040204" pitchFamily="34" charset="0"/>
                <a:ea typeface="Tahoma" panose="020B0604030504040204" pitchFamily="34" charset="0"/>
                <a:cs typeface="Tahoma" panose="020B0604030504040204" pitchFamily="34" charset="0"/>
              </a:rPr>
              <a:t>Prerequisite</a:t>
            </a:r>
          </a:p>
          <a:p>
            <a:r>
              <a:rPr lang="en-US" dirty="0">
                <a:latin typeface="Tahoma" panose="020B0604030504040204" pitchFamily="34" charset="0"/>
                <a:ea typeface="Tahoma" panose="020B0604030504040204" pitchFamily="34" charset="0"/>
                <a:cs typeface="Tahoma" panose="020B0604030504040204" pitchFamily="34" charset="0"/>
              </a:rPr>
              <a:t>Environment Information</a:t>
            </a: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13">
            <a:extLst>
              <a:ext uri="{FF2B5EF4-FFF2-40B4-BE49-F238E27FC236}">
                <a16:creationId xmlns:a16="http://schemas.microsoft.com/office/drawing/2014/main" id="{016028C6-70CB-F408-1C4E-5EDA2693B4DD}"/>
              </a:ext>
            </a:extLst>
          </p:cNvPr>
          <p:cNvSpPr txBox="1">
            <a:spLocks/>
          </p:cNvSpPr>
          <p:nvPr/>
        </p:nvSpPr>
        <p:spPr>
          <a:xfrm>
            <a:off x="6094412" y="2372357"/>
            <a:ext cx="4875529" cy="446227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Test Scenario</a:t>
            </a:r>
          </a:p>
          <a:p>
            <a:r>
              <a:rPr lang="en-US" dirty="0">
                <a:latin typeface="Tahoma" panose="020B0604030504040204" pitchFamily="34" charset="0"/>
                <a:ea typeface="Tahoma" panose="020B0604030504040204" pitchFamily="34" charset="0"/>
                <a:cs typeface="Tahoma" panose="020B0604030504040204" pitchFamily="34" charset="0"/>
              </a:rPr>
              <a:t>Test Data</a:t>
            </a:r>
          </a:p>
          <a:p>
            <a:r>
              <a:rPr lang="en-US" dirty="0">
                <a:latin typeface="Tahoma" panose="020B0604030504040204" pitchFamily="34" charset="0"/>
                <a:ea typeface="Tahoma" panose="020B0604030504040204" pitchFamily="34" charset="0"/>
                <a:cs typeface="Tahoma" panose="020B0604030504040204" pitchFamily="34" charset="0"/>
              </a:rPr>
              <a:t>Expected Result</a:t>
            </a:r>
          </a:p>
          <a:p>
            <a:r>
              <a:rPr lang="en-US" dirty="0">
                <a:latin typeface="Tahoma" panose="020B0604030504040204" pitchFamily="34" charset="0"/>
                <a:ea typeface="Tahoma" panose="020B0604030504040204" pitchFamily="34" charset="0"/>
                <a:cs typeface="Tahoma" panose="020B0604030504040204" pitchFamily="34" charset="0"/>
              </a:rPr>
              <a:t>Actual Result</a:t>
            </a:r>
          </a:p>
          <a:p>
            <a:r>
              <a:rPr lang="en-US" dirty="0">
                <a:latin typeface="Tahoma" panose="020B0604030504040204" pitchFamily="34" charset="0"/>
                <a:ea typeface="Tahoma" panose="020B0604030504040204" pitchFamily="34" charset="0"/>
                <a:cs typeface="Tahoma" panose="020B0604030504040204" pitchFamily="34" charset="0"/>
              </a:rPr>
              <a:t>Status</a:t>
            </a:r>
          </a:p>
          <a:p>
            <a:r>
              <a:rPr lang="en-US" dirty="0">
                <a:latin typeface="Tahoma" panose="020B0604030504040204" pitchFamily="34" charset="0"/>
                <a:ea typeface="Tahoma" panose="020B0604030504040204" pitchFamily="34" charset="0"/>
                <a:cs typeface="Tahoma" panose="020B0604030504040204" pitchFamily="34" charset="0"/>
              </a:rPr>
              <a:t>Comments</a:t>
            </a:r>
          </a:p>
        </p:txBody>
      </p:sp>
      <p:sp>
        <p:nvSpPr>
          <p:cNvPr id="4" name="Title 12">
            <a:extLst>
              <a:ext uri="{FF2B5EF4-FFF2-40B4-BE49-F238E27FC236}">
                <a16:creationId xmlns:a16="http://schemas.microsoft.com/office/drawing/2014/main" id="{7D9A3906-EC67-D60D-5421-36EE060E3925}"/>
              </a:ext>
            </a:extLst>
          </p:cNvPr>
          <p:cNvSpPr txBox="1">
            <a:spLocks/>
          </p:cNvSpPr>
          <p:nvPr/>
        </p:nvSpPr>
        <p:spPr>
          <a:xfrm>
            <a:off x="1218882" y="1295400"/>
            <a:ext cx="10360501" cy="95605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dirty="0">
                <a:latin typeface="Tahoma" panose="020B0604030504040204" pitchFamily="34" charset="0"/>
                <a:ea typeface="Tahoma" panose="020B0604030504040204" pitchFamily="34" charset="0"/>
                <a:cs typeface="Tahoma" panose="020B0604030504040204" pitchFamily="34" charset="0"/>
              </a:rPr>
              <a:t>Parameters of a Test Case</a:t>
            </a:r>
          </a:p>
        </p:txBody>
      </p:sp>
    </p:spTree>
    <p:extLst>
      <p:ext uri="{BB962C8B-B14F-4D97-AF65-F5344CB8AC3E}">
        <p14:creationId xmlns:p14="http://schemas.microsoft.com/office/powerpoint/2010/main" val="360273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Case Development</a:t>
            </a:r>
          </a:p>
        </p:txBody>
      </p:sp>
      <p:sp>
        <p:nvSpPr>
          <p:cNvPr id="14" name="Content Placeholder 13"/>
          <p:cNvSpPr>
            <a:spLocks noGrp="1"/>
          </p:cNvSpPr>
          <p:nvPr>
            <p:ph idx="1"/>
          </p:nvPr>
        </p:nvSpPr>
        <p:spPr>
          <a:xfrm>
            <a:off x="1218883" y="1600200"/>
            <a:ext cx="9752329" cy="5257800"/>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 of a Test Case</a:t>
            </a:r>
          </a:p>
          <a:p>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4A18A7A3-F736-4839-805E-8ECD50AA9DE3}"/>
              </a:ext>
            </a:extLst>
          </p:cNvPr>
          <p:cNvPicPr>
            <a:picLocks noChangeAspect="1"/>
          </p:cNvPicPr>
          <p:nvPr/>
        </p:nvPicPr>
        <p:blipFill>
          <a:blip r:embed="rId3"/>
          <a:stretch>
            <a:fillRect/>
          </a:stretch>
        </p:blipFill>
        <p:spPr>
          <a:xfrm>
            <a:off x="304720" y="2362200"/>
            <a:ext cx="11579384" cy="2713654"/>
          </a:xfrm>
          <a:prstGeom prst="rect">
            <a:avLst/>
          </a:prstGeom>
        </p:spPr>
      </p:pic>
    </p:spTree>
    <p:extLst>
      <p:ext uri="{BB962C8B-B14F-4D97-AF65-F5344CB8AC3E}">
        <p14:creationId xmlns:p14="http://schemas.microsoft.com/office/powerpoint/2010/main" val="85261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Course Outline</a:t>
            </a:r>
          </a:p>
        </p:txBody>
      </p:sp>
      <p:sp>
        <p:nvSpPr>
          <p:cNvPr id="14" name="Content Placeholder 13"/>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What is Software Testing?</a:t>
            </a:r>
          </a:p>
          <a:p>
            <a:r>
              <a:rPr lang="en-US" dirty="0">
                <a:latin typeface="Tahoma" panose="020B0604030504040204" pitchFamily="34" charset="0"/>
                <a:ea typeface="Tahoma" panose="020B0604030504040204" pitchFamily="34" charset="0"/>
                <a:cs typeface="Tahoma" panose="020B0604030504040204" pitchFamily="34" charset="0"/>
              </a:rPr>
              <a:t>Importance of Software Testing</a:t>
            </a:r>
          </a:p>
          <a:p>
            <a:r>
              <a:rPr lang="en-US" dirty="0">
                <a:latin typeface="Tahoma" panose="020B0604030504040204" pitchFamily="34" charset="0"/>
                <a:ea typeface="Tahoma" panose="020B0604030504040204" pitchFamily="34" charset="0"/>
                <a:cs typeface="Tahoma" panose="020B0604030504040204" pitchFamily="34" charset="0"/>
              </a:rPr>
              <a:t>What is Software Testing Lifecycle?</a:t>
            </a:r>
          </a:p>
          <a:p>
            <a:r>
              <a:rPr lang="en-US" dirty="0">
                <a:latin typeface="Tahoma" panose="020B0604030504040204" pitchFamily="34" charset="0"/>
                <a:ea typeface="Tahoma" panose="020B0604030504040204" pitchFamily="34" charset="0"/>
                <a:cs typeface="Tahoma" panose="020B0604030504040204" pitchFamily="34" charset="0"/>
              </a:rPr>
              <a:t>Characteristics of STLC</a:t>
            </a:r>
          </a:p>
          <a:p>
            <a:r>
              <a:rPr lang="en-US" dirty="0">
                <a:latin typeface="Tahoma" panose="020B0604030504040204" pitchFamily="34" charset="0"/>
                <a:ea typeface="Tahoma" panose="020B0604030504040204" pitchFamily="34" charset="0"/>
                <a:cs typeface="Tahoma" panose="020B0604030504040204" pitchFamily="34" charset="0"/>
              </a:rPr>
              <a:t>Phases of STLC</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Case Development</a:t>
            </a:r>
          </a:p>
        </p:txBody>
      </p:sp>
      <p:sp>
        <p:nvSpPr>
          <p:cNvPr id="14" name="Content Placeholder 13"/>
          <p:cNvSpPr>
            <a:spLocks noGrp="1"/>
          </p:cNvSpPr>
          <p:nvPr>
            <p:ph idx="1"/>
          </p:nvPr>
        </p:nvSpPr>
        <p:spPr>
          <a:xfrm>
            <a:off x="1218883" y="1701797"/>
            <a:ext cx="10360501" cy="4881566"/>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What are the activities during Test Case Development?</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Identifying the test cases that will be developed</a:t>
            </a:r>
          </a:p>
          <a:p>
            <a:pPr lvl="1"/>
            <a:r>
              <a:rPr lang="en-US" dirty="0">
                <a:latin typeface="Tahoma" panose="020B0604030504040204" pitchFamily="34" charset="0"/>
                <a:ea typeface="Tahoma" panose="020B0604030504040204" pitchFamily="34" charset="0"/>
                <a:cs typeface="Tahoma" panose="020B0604030504040204" pitchFamily="34" charset="0"/>
              </a:rPr>
              <a:t>Writing test cases that are clear, concise, and easy to understand</a:t>
            </a:r>
          </a:p>
          <a:p>
            <a:pPr lvl="2"/>
            <a:r>
              <a:rPr lang="en-US" dirty="0">
                <a:latin typeface="Tahoma" panose="020B0604030504040204" pitchFamily="34" charset="0"/>
                <a:ea typeface="Tahoma" panose="020B0604030504040204" pitchFamily="34" charset="0"/>
                <a:cs typeface="Tahoma" panose="020B0604030504040204" pitchFamily="34" charset="0"/>
              </a:rPr>
              <a:t>Including positive and negative scenarios</a:t>
            </a:r>
          </a:p>
          <a:p>
            <a:pPr lvl="1"/>
            <a:r>
              <a:rPr lang="en-US" dirty="0">
                <a:latin typeface="Tahoma" panose="020B0604030504040204" pitchFamily="34" charset="0"/>
                <a:ea typeface="Tahoma" panose="020B0604030504040204" pitchFamily="34" charset="0"/>
                <a:cs typeface="Tahoma" panose="020B0604030504040204" pitchFamily="34" charset="0"/>
              </a:rPr>
              <a:t>Creating test data and test scenarios that will be used in the test cases</a:t>
            </a:r>
          </a:p>
          <a:p>
            <a:pPr lvl="1"/>
            <a:r>
              <a:rPr lang="en-US" dirty="0">
                <a:latin typeface="Tahoma" panose="020B0604030504040204" pitchFamily="34" charset="0"/>
                <a:ea typeface="Tahoma" panose="020B0604030504040204" pitchFamily="34" charset="0"/>
                <a:cs typeface="Tahoma" panose="020B0604030504040204" pitchFamily="34" charset="0"/>
              </a:rPr>
              <a:t>Identifying the expected results for each test case</a:t>
            </a:r>
          </a:p>
          <a:p>
            <a:pPr lvl="1"/>
            <a:r>
              <a:rPr lang="en-US" dirty="0">
                <a:latin typeface="Tahoma" panose="020B0604030504040204" pitchFamily="34" charset="0"/>
                <a:ea typeface="Tahoma" panose="020B0604030504040204" pitchFamily="34" charset="0"/>
                <a:cs typeface="Tahoma" panose="020B0604030504040204" pitchFamily="34" charset="0"/>
              </a:rPr>
              <a:t>Reviewing and validating the test cases</a:t>
            </a:r>
          </a:p>
        </p:txBody>
      </p:sp>
    </p:spTree>
    <p:extLst>
      <p:ext uri="{BB962C8B-B14F-4D97-AF65-F5344CB8AC3E}">
        <p14:creationId xmlns:p14="http://schemas.microsoft.com/office/powerpoint/2010/main" val="62462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Environment Setup</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Test environment setup is a vital part of the STLC. Basically, the test environment decides the conditions on which software is tested. This is independent activity and can be started along with test case development. In this process, the testing team is not involved. either the developer or the customer creates the testing environment.</a:t>
            </a:r>
          </a:p>
        </p:txBody>
      </p:sp>
    </p:spTree>
    <p:extLst>
      <p:ext uri="{BB962C8B-B14F-4D97-AF65-F5344CB8AC3E}">
        <p14:creationId xmlns:p14="http://schemas.microsoft.com/office/powerpoint/2010/main" val="141194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Execution</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After the test case development and test environment setup test execution phase gets started. In this phase testing team starts executing test cases based on prepared test cases in the earlier step.</a:t>
            </a:r>
          </a:p>
        </p:txBody>
      </p:sp>
    </p:spTree>
    <p:extLst>
      <p:ext uri="{BB962C8B-B14F-4D97-AF65-F5344CB8AC3E}">
        <p14:creationId xmlns:p14="http://schemas.microsoft.com/office/powerpoint/2010/main" val="188615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Execution</a:t>
            </a:r>
          </a:p>
        </p:txBody>
      </p:sp>
      <p:sp>
        <p:nvSpPr>
          <p:cNvPr id="14" name="Content Placeholder 13"/>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What are the activities during Test Execution?</a:t>
            </a:r>
          </a:p>
          <a:p>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Test execution</a:t>
            </a:r>
          </a:p>
          <a:p>
            <a:pPr lvl="1"/>
            <a:r>
              <a:rPr lang="en-US" dirty="0">
                <a:latin typeface="Tahoma" panose="020B0604030504040204" pitchFamily="34" charset="0"/>
                <a:ea typeface="Tahoma" panose="020B0604030504040204" pitchFamily="34" charset="0"/>
                <a:cs typeface="Tahoma" panose="020B0604030504040204" pitchFamily="34" charset="0"/>
              </a:rPr>
              <a:t>Defect logging</a:t>
            </a:r>
          </a:p>
          <a:p>
            <a:pPr lvl="1"/>
            <a:r>
              <a:rPr lang="en-US" dirty="0">
                <a:latin typeface="Tahoma" panose="020B0604030504040204" pitchFamily="34" charset="0"/>
                <a:ea typeface="Tahoma" panose="020B0604030504040204" pitchFamily="34" charset="0"/>
                <a:cs typeface="Tahoma" panose="020B0604030504040204" pitchFamily="34" charset="0"/>
              </a:rPr>
              <a:t>Test data preparation</a:t>
            </a:r>
          </a:p>
          <a:p>
            <a:pPr lvl="1"/>
            <a:r>
              <a:rPr lang="en-US" dirty="0">
                <a:latin typeface="Tahoma" panose="020B0604030504040204" pitchFamily="34" charset="0"/>
                <a:ea typeface="Tahoma" panose="020B0604030504040204" pitchFamily="34" charset="0"/>
                <a:cs typeface="Tahoma" panose="020B0604030504040204" pitchFamily="34" charset="0"/>
              </a:rPr>
              <a:t>Test result analysis</a:t>
            </a:r>
          </a:p>
          <a:p>
            <a:pPr lvl="1"/>
            <a:r>
              <a:rPr lang="en-US" dirty="0">
                <a:latin typeface="Tahoma" panose="020B0604030504040204" pitchFamily="34" charset="0"/>
                <a:ea typeface="Tahoma" panose="020B0604030504040204" pitchFamily="34" charset="0"/>
                <a:cs typeface="Tahoma" panose="020B0604030504040204" pitchFamily="34" charset="0"/>
              </a:rPr>
              <a:t>Defect retesting</a:t>
            </a:r>
          </a:p>
          <a:p>
            <a:pPr lvl="1"/>
            <a:r>
              <a:rPr lang="en-US" dirty="0">
                <a:latin typeface="Tahoma" panose="020B0604030504040204" pitchFamily="34" charset="0"/>
                <a:ea typeface="Tahoma" panose="020B0604030504040204" pitchFamily="34" charset="0"/>
                <a:cs typeface="Tahoma" panose="020B0604030504040204" pitchFamily="34" charset="0"/>
              </a:rPr>
              <a:t>Test Reporting</a:t>
            </a: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6940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Execution</a:t>
            </a:r>
          </a:p>
        </p:txBody>
      </p:sp>
      <p:sp>
        <p:nvSpPr>
          <p:cNvPr id="14" name="Content Placeholder 13"/>
          <p:cNvSpPr>
            <a:spLocks noGrp="1"/>
          </p:cNvSpPr>
          <p:nvPr>
            <p:ph idx="1"/>
          </p:nvPr>
        </p:nvSpPr>
        <p:spPr>
          <a:xfrm>
            <a:off x="1218883" y="1701796"/>
            <a:ext cx="10360501" cy="508000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 of activities under Test Execution</a:t>
            </a:r>
          </a:p>
          <a:p>
            <a:pPr lvl="1"/>
            <a:r>
              <a:rPr lang="en-US" dirty="0">
                <a:latin typeface="Tahoma" panose="020B0604030504040204" pitchFamily="34" charset="0"/>
                <a:ea typeface="Tahoma" panose="020B0604030504040204" pitchFamily="34" charset="0"/>
                <a:cs typeface="Tahoma" panose="020B0604030504040204" pitchFamily="34" charset="0"/>
              </a:rPr>
              <a:t>Test execution – Manual or Automation Testing</a:t>
            </a:r>
          </a:p>
          <a:p>
            <a:pPr lvl="1"/>
            <a:r>
              <a:rPr lang="en-US" dirty="0">
                <a:latin typeface="Tahoma" panose="020B0604030504040204" pitchFamily="34" charset="0"/>
                <a:ea typeface="Tahoma" panose="020B0604030504040204" pitchFamily="34" charset="0"/>
                <a:cs typeface="Tahoma" panose="020B0604030504040204" pitchFamily="34" charset="0"/>
              </a:rPr>
              <a:t>Defect logging</a:t>
            </a:r>
          </a:p>
          <a:p>
            <a:pPr lvl="2"/>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4976B169-1496-4620-A06F-A1ADC01954F4}"/>
              </a:ext>
            </a:extLst>
          </p:cNvPr>
          <p:cNvPicPr>
            <a:picLocks noChangeAspect="1"/>
          </p:cNvPicPr>
          <p:nvPr/>
        </p:nvPicPr>
        <p:blipFill>
          <a:blip r:embed="rId3"/>
          <a:stretch>
            <a:fillRect/>
          </a:stretch>
        </p:blipFill>
        <p:spPr>
          <a:xfrm>
            <a:off x="4265612" y="2743200"/>
            <a:ext cx="6400800" cy="3942168"/>
          </a:xfrm>
          <a:prstGeom prst="rect">
            <a:avLst/>
          </a:prstGeom>
        </p:spPr>
      </p:pic>
    </p:spTree>
    <p:extLst>
      <p:ext uri="{BB962C8B-B14F-4D97-AF65-F5344CB8AC3E}">
        <p14:creationId xmlns:p14="http://schemas.microsoft.com/office/powerpoint/2010/main" val="19606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Execution</a:t>
            </a:r>
          </a:p>
        </p:txBody>
      </p:sp>
      <p:sp>
        <p:nvSpPr>
          <p:cNvPr id="14" name="Content Placeholder 13"/>
          <p:cNvSpPr>
            <a:spLocks noGrp="1"/>
          </p:cNvSpPr>
          <p:nvPr>
            <p:ph idx="1"/>
          </p:nvPr>
        </p:nvSpPr>
        <p:spPr>
          <a:xfrm>
            <a:off x="1218883" y="1701796"/>
            <a:ext cx="10360501" cy="508000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 of activities under Test Execution</a:t>
            </a:r>
          </a:p>
          <a:p>
            <a:pPr lvl="1"/>
            <a:r>
              <a:rPr lang="en-US" dirty="0">
                <a:latin typeface="Tahoma" panose="020B0604030504040204" pitchFamily="34" charset="0"/>
                <a:ea typeface="Tahoma" panose="020B0604030504040204" pitchFamily="34" charset="0"/>
                <a:cs typeface="Tahoma" panose="020B0604030504040204" pitchFamily="34" charset="0"/>
              </a:rPr>
              <a:t>Test data preparation</a:t>
            </a:r>
          </a:p>
          <a:p>
            <a:pPr lvl="2"/>
            <a:r>
              <a:rPr lang="en-US" dirty="0">
                <a:latin typeface="Tahoma" panose="020B0604030504040204" pitchFamily="34" charset="0"/>
                <a:ea typeface="Tahoma" panose="020B0604030504040204" pitchFamily="34" charset="0"/>
                <a:cs typeface="Tahoma" panose="020B0604030504040204" pitchFamily="34" charset="0"/>
              </a:rPr>
              <a:t>For login</a:t>
            </a:r>
          </a:p>
          <a:p>
            <a:pPr lvl="3"/>
            <a:r>
              <a:rPr lang="en-US" dirty="0">
                <a:latin typeface="Tahoma" panose="020B0604030504040204" pitchFamily="34" charset="0"/>
                <a:ea typeface="Tahoma" panose="020B0604030504040204" pitchFamily="34" charset="0"/>
                <a:cs typeface="Tahoma" panose="020B0604030504040204" pitchFamily="34" charset="0"/>
              </a:rPr>
              <a:t>Username: CT02032024</a:t>
            </a:r>
          </a:p>
          <a:p>
            <a:pPr lvl="3"/>
            <a:r>
              <a:rPr lang="en-US" dirty="0">
                <a:latin typeface="Tahoma" panose="020B0604030504040204" pitchFamily="34" charset="0"/>
                <a:ea typeface="Tahoma" panose="020B0604030504040204" pitchFamily="34" charset="0"/>
                <a:cs typeface="Tahoma" panose="020B0604030504040204" pitchFamily="34" charset="0"/>
              </a:rPr>
              <a:t>Password: ROCS1234!</a:t>
            </a:r>
          </a:p>
          <a:p>
            <a:pPr lvl="3"/>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Test result analysis </a:t>
            </a:r>
          </a:p>
          <a:p>
            <a:pPr lvl="1"/>
            <a:r>
              <a:rPr lang="en-US" dirty="0">
                <a:latin typeface="Tahoma" panose="020B0604030504040204" pitchFamily="34" charset="0"/>
                <a:ea typeface="Tahoma" panose="020B0604030504040204" pitchFamily="34" charset="0"/>
                <a:cs typeface="Tahoma" panose="020B0604030504040204" pitchFamily="34" charset="0"/>
              </a:rPr>
              <a:t>Defect retesting</a:t>
            </a:r>
          </a:p>
          <a:p>
            <a:pPr lvl="2"/>
            <a:r>
              <a:rPr lang="en-US" dirty="0">
                <a:latin typeface="Tahoma" panose="020B0604030504040204" pitchFamily="34" charset="0"/>
                <a:ea typeface="Tahoma" panose="020B0604030504040204" pitchFamily="34" charset="0"/>
                <a:cs typeface="Tahoma" panose="020B0604030504040204" pitchFamily="34" charset="0"/>
              </a:rPr>
              <a:t>Retest once defect has been fixed</a:t>
            </a:r>
          </a:p>
          <a:p>
            <a:pPr lvl="2"/>
            <a:r>
              <a:rPr lang="en-US" dirty="0">
                <a:latin typeface="Tahoma" panose="020B0604030504040204" pitchFamily="34" charset="0"/>
                <a:ea typeface="Tahoma" panose="020B0604030504040204" pitchFamily="34" charset="0"/>
                <a:cs typeface="Tahoma" panose="020B0604030504040204" pitchFamily="34" charset="0"/>
              </a:rPr>
              <a:t>RCPS-25</a:t>
            </a:r>
          </a:p>
          <a:p>
            <a:pPr lvl="2"/>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8780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Execution</a:t>
            </a:r>
          </a:p>
        </p:txBody>
      </p:sp>
      <p:sp>
        <p:nvSpPr>
          <p:cNvPr id="14" name="Content Placeholder 13"/>
          <p:cNvSpPr>
            <a:spLocks noGrp="1"/>
          </p:cNvSpPr>
          <p:nvPr>
            <p:ph idx="1"/>
          </p:nvPr>
        </p:nvSpPr>
        <p:spPr>
          <a:xfrm>
            <a:off x="1218883" y="1701796"/>
            <a:ext cx="10360501" cy="508000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Example of activities under Test Execution</a:t>
            </a:r>
          </a:p>
          <a:p>
            <a:pPr lvl="1"/>
            <a:r>
              <a:rPr lang="en-US" dirty="0">
                <a:latin typeface="Tahoma" panose="020B0604030504040204" pitchFamily="34" charset="0"/>
                <a:ea typeface="Tahoma" panose="020B0604030504040204" pitchFamily="34" charset="0"/>
                <a:cs typeface="Tahoma" panose="020B0604030504040204" pitchFamily="34" charset="0"/>
              </a:rPr>
              <a:t>Test Report</a:t>
            </a:r>
          </a:p>
          <a:p>
            <a:pPr lvl="2"/>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31855768-C978-476A-ACC8-AC38FED114BA}"/>
              </a:ext>
            </a:extLst>
          </p:cNvPr>
          <p:cNvPicPr>
            <a:picLocks noChangeAspect="1"/>
          </p:cNvPicPr>
          <p:nvPr/>
        </p:nvPicPr>
        <p:blipFill>
          <a:blip r:embed="rId3"/>
          <a:stretch>
            <a:fillRect/>
          </a:stretch>
        </p:blipFill>
        <p:spPr>
          <a:xfrm>
            <a:off x="4265612" y="2286000"/>
            <a:ext cx="5562600" cy="4381543"/>
          </a:xfrm>
          <a:prstGeom prst="rect">
            <a:avLst/>
          </a:prstGeom>
        </p:spPr>
      </p:pic>
    </p:spTree>
    <p:extLst>
      <p:ext uri="{BB962C8B-B14F-4D97-AF65-F5344CB8AC3E}">
        <p14:creationId xmlns:p14="http://schemas.microsoft.com/office/powerpoint/2010/main" val="2473466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Closure</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Test closure is the final stage of the Software Testing Life Cycle (STLC) where all testing-related activities are completed and documented. The main objective of the test closure stage is to ensure that all testing-related activities have been completed and that the software is ready for release.</a:t>
            </a:r>
          </a:p>
        </p:txBody>
      </p:sp>
    </p:spTree>
    <p:extLst>
      <p:ext uri="{BB962C8B-B14F-4D97-AF65-F5344CB8AC3E}">
        <p14:creationId xmlns:p14="http://schemas.microsoft.com/office/powerpoint/2010/main" val="2832258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Test Closure</a:t>
            </a:r>
          </a:p>
        </p:txBody>
      </p:sp>
      <p:sp>
        <p:nvSpPr>
          <p:cNvPr id="14" name="Content Placeholder 13"/>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What are the activities during Test Closure?</a:t>
            </a:r>
          </a:p>
          <a:p>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Test summary report</a:t>
            </a:r>
          </a:p>
          <a:p>
            <a:pPr lvl="1"/>
            <a:r>
              <a:rPr lang="en-US" dirty="0">
                <a:latin typeface="Tahoma" panose="020B0604030504040204" pitchFamily="34" charset="0"/>
                <a:ea typeface="Tahoma" panose="020B0604030504040204" pitchFamily="34" charset="0"/>
                <a:cs typeface="Tahoma" panose="020B0604030504040204" pitchFamily="34" charset="0"/>
              </a:rPr>
              <a:t>Defect tracking</a:t>
            </a:r>
          </a:p>
          <a:p>
            <a:pPr lvl="1"/>
            <a:r>
              <a:rPr lang="en-US" dirty="0">
                <a:latin typeface="Tahoma" panose="020B0604030504040204" pitchFamily="34" charset="0"/>
                <a:ea typeface="Tahoma" panose="020B0604030504040204" pitchFamily="34" charset="0"/>
                <a:cs typeface="Tahoma" panose="020B0604030504040204" pitchFamily="34" charset="0"/>
              </a:rPr>
              <a:t>Test closure report</a:t>
            </a:r>
          </a:p>
          <a:p>
            <a:pPr lvl="1"/>
            <a:r>
              <a:rPr lang="en-US" dirty="0">
                <a:latin typeface="Tahoma" panose="020B0604030504040204" pitchFamily="34" charset="0"/>
                <a:ea typeface="Tahoma" panose="020B0604030504040204" pitchFamily="34" charset="0"/>
                <a:cs typeface="Tahoma" panose="020B0604030504040204" pitchFamily="34" charset="0"/>
              </a:rPr>
              <a:t>Knowledge transfer</a:t>
            </a:r>
          </a:p>
        </p:txBody>
      </p:sp>
      <p:pic>
        <p:nvPicPr>
          <p:cNvPr id="3" name="Picture 2">
            <a:extLst>
              <a:ext uri="{FF2B5EF4-FFF2-40B4-BE49-F238E27FC236}">
                <a16:creationId xmlns:a16="http://schemas.microsoft.com/office/drawing/2014/main" id="{DBD57B05-E54B-4BD6-B411-0DDA082A7BD7}"/>
              </a:ext>
            </a:extLst>
          </p:cNvPr>
          <p:cNvPicPr>
            <a:picLocks noChangeAspect="1"/>
          </p:cNvPicPr>
          <p:nvPr/>
        </p:nvPicPr>
        <p:blipFill>
          <a:blip r:embed="rId3"/>
          <a:stretch>
            <a:fillRect/>
          </a:stretch>
        </p:blipFill>
        <p:spPr>
          <a:xfrm>
            <a:off x="6170612" y="2471382"/>
            <a:ext cx="4419600" cy="4285856"/>
          </a:xfrm>
          <a:prstGeom prst="rect">
            <a:avLst/>
          </a:prstGeom>
        </p:spPr>
      </p:pic>
    </p:spTree>
    <p:extLst>
      <p:ext uri="{BB962C8B-B14F-4D97-AF65-F5344CB8AC3E}">
        <p14:creationId xmlns:p14="http://schemas.microsoft.com/office/powerpoint/2010/main" val="269852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65212" y="3048000"/>
            <a:ext cx="4724400" cy="762000"/>
          </a:xfrm>
        </p:spPr>
        <p:txBody>
          <a:bodyPr>
            <a:noAutofit/>
          </a:bodyPr>
          <a:lstStyle/>
          <a:p>
            <a:r>
              <a:rPr lang="en-US" sz="8800" dirty="0">
                <a:latin typeface="Tahoma" panose="020B0604030504040204" pitchFamily="34" charset="0"/>
                <a:ea typeface="Tahoma" panose="020B0604030504040204" pitchFamily="34" charset="0"/>
                <a:cs typeface="Tahoma" panose="020B0604030504040204" pitchFamily="34" charset="0"/>
              </a:rPr>
              <a:t>Activity</a:t>
            </a:r>
          </a:p>
        </p:txBody>
      </p:sp>
    </p:spTree>
    <p:extLst>
      <p:ext uri="{BB962C8B-B14F-4D97-AF65-F5344CB8AC3E}">
        <p14:creationId xmlns:p14="http://schemas.microsoft.com/office/powerpoint/2010/main" val="3893562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Ice Breaker </a:t>
            </a:r>
          </a:p>
        </p:txBody>
      </p:sp>
      <p:pic>
        <p:nvPicPr>
          <p:cNvPr id="6" name="Picture 5">
            <a:extLst>
              <a:ext uri="{FF2B5EF4-FFF2-40B4-BE49-F238E27FC236}">
                <a16:creationId xmlns:a16="http://schemas.microsoft.com/office/drawing/2014/main" id="{29B2EE9B-E278-2AF5-3D01-0B79E294988E}"/>
              </a:ext>
            </a:extLst>
          </p:cNvPr>
          <p:cNvPicPr>
            <a:picLocks noChangeAspect="1"/>
          </p:cNvPicPr>
          <p:nvPr/>
        </p:nvPicPr>
        <p:blipFill>
          <a:blip r:embed="rId2"/>
          <a:stretch>
            <a:fillRect/>
          </a:stretch>
        </p:blipFill>
        <p:spPr>
          <a:xfrm>
            <a:off x="6780212" y="2181220"/>
            <a:ext cx="3600953" cy="3781953"/>
          </a:xfrm>
          <a:prstGeom prst="rect">
            <a:avLst/>
          </a:prstGeom>
        </p:spPr>
      </p:pic>
      <p:sp>
        <p:nvSpPr>
          <p:cNvPr id="7" name="Title 2">
            <a:extLst>
              <a:ext uri="{FF2B5EF4-FFF2-40B4-BE49-F238E27FC236}">
                <a16:creationId xmlns:a16="http://schemas.microsoft.com/office/drawing/2014/main" id="{7FA122DB-BDCF-C920-84E9-52229F3908C1}"/>
              </a:ext>
            </a:extLst>
          </p:cNvPr>
          <p:cNvSpPr txBox="1">
            <a:spLocks/>
          </p:cNvSpPr>
          <p:nvPr/>
        </p:nvSpPr>
        <p:spPr>
          <a:xfrm>
            <a:off x="2208212" y="1536392"/>
            <a:ext cx="2589529" cy="58420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latin typeface="Tahoma" panose="020B0604030504040204" pitchFamily="34" charset="0"/>
                <a:ea typeface="Tahoma" panose="020B0604030504040204" pitchFamily="34" charset="0"/>
                <a:cs typeface="Tahoma" panose="020B0604030504040204" pitchFamily="34" charset="0"/>
              </a:rPr>
              <a:t>Sign in Page</a:t>
            </a:r>
          </a:p>
        </p:txBody>
      </p:sp>
      <p:sp>
        <p:nvSpPr>
          <p:cNvPr id="9" name="TextBox 8">
            <a:extLst>
              <a:ext uri="{FF2B5EF4-FFF2-40B4-BE49-F238E27FC236}">
                <a16:creationId xmlns:a16="http://schemas.microsoft.com/office/drawing/2014/main" id="{65A8F14D-82CE-11BE-1701-598BBC68B3B0}"/>
              </a:ext>
            </a:extLst>
          </p:cNvPr>
          <p:cNvSpPr txBox="1"/>
          <p:nvPr/>
        </p:nvSpPr>
        <p:spPr>
          <a:xfrm>
            <a:off x="6924923" y="1658927"/>
            <a:ext cx="6111380"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User is trying to sign in</a:t>
            </a:r>
          </a:p>
        </p:txBody>
      </p:sp>
      <p:pic>
        <p:nvPicPr>
          <p:cNvPr id="11" name="Picture 10">
            <a:extLst>
              <a:ext uri="{FF2B5EF4-FFF2-40B4-BE49-F238E27FC236}">
                <a16:creationId xmlns:a16="http://schemas.microsoft.com/office/drawing/2014/main" id="{6A40FBF4-7EFF-33E3-D9BD-1B2AB158B241}"/>
              </a:ext>
            </a:extLst>
          </p:cNvPr>
          <p:cNvPicPr>
            <a:picLocks noChangeAspect="1"/>
          </p:cNvPicPr>
          <p:nvPr/>
        </p:nvPicPr>
        <p:blipFill>
          <a:blip r:embed="rId3"/>
          <a:stretch>
            <a:fillRect/>
          </a:stretch>
        </p:blipFill>
        <p:spPr>
          <a:xfrm>
            <a:off x="1522412" y="2158384"/>
            <a:ext cx="3600952" cy="3801536"/>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990600"/>
            <a:ext cx="10360501" cy="5173469"/>
          </a:xfrm>
        </p:spPr>
        <p:txBody>
          <a:bodyPr>
            <a:normAutofit fontScale="62500" lnSpcReduction="20000"/>
          </a:bodyPr>
          <a:lstStyle/>
          <a:p>
            <a:r>
              <a:rPr lang="en-US" dirty="0">
                <a:latin typeface="Tahoma" panose="020B0604030504040204" pitchFamily="34" charset="0"/>
                <a:ea typeface="Tahoma" panose="020B0604030504040204" pitchFamily="34" charset="0"/>
                <a:cs typeface="Tahoma" panose="020B0604030504040204" pitchFamily="34" charset="0"/>
              </a:rPr>
              <a:t>Given the requirements …</a:t>
            </a:r>
          </a:p>
          <a:p>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Description:</a:t>
            </a:r>
          </a:p>
          <a:p>
            <a:pPr lvl="2"/>
            <a:r>
              <a:rPr lang="en-US" dirty="0">
                <a:latin typeface="Tahoma" panose="020B0604030504040204" pitchFamily="34" charset="0"/>
                <a:ea typeface="Tahoma" panose="020B0604030504040204" pitchFamily="34" charset="0"/>
                <a:cs typeface="Tahoma" panose="020B0604030504040204" pitchFamily="34" charset="0"/>
              </a:rPr>
              <a:t>As a user, I want to log into the </a:t>
            </a:r>
            <a:r>
              <a:rPr lang="en-US" dirty="0" err="1">
                <a:latin typeface="Tahoma" panose="020B0604030504040204" pitchFamily="34" charset="0"/>
                <a:ea typeface="Tahoma" panose="020B0604030504040204" pitchFamily="34" charset="0"/>
                <a:cs typeface="Tahoma" panose="020B0604030504040204" pitchFamily="34" charset="0"/>
              </a:rPr>
              <a:t>Rogationist</a:t>
            </a:r>
            <a:r>
              <a:rPr lang="en-US" dirty="0">
                <a:latin typeface="Tahoma" panose="020B0604030504040204" pitchFamily="34" charset="0"/>
                <a:ea typeface="Tahoma" panose="020B0604030504040204" pitchFamily="34" charset="0"/>
                <a:cs typeface="Tahoma" panose="020B0604030504040204" pitchFamily="34" charset="0"/>
              </a:rPr>
              <a:t> College student portal so that I can access my account</a:t>
            </a:r>
          </a:p>
          <a:p>
            <a:pPr lvl="2"/>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a:latin typeface="Tahoma" panose="020B0604030504040204" pitchFamily="34" charset="0"/>
                <a:ea typeface="Tahoma" panose="020B0604030504040204" pitchFamily="34" charset="0"/>
                <a:cs typeface="Tahoma" panose="020B0604030504040204" pitchFamily="34" charset="0"/>
              </a:rPr>
              <a:t>Acceptance Criteria:</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display RC logo</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display “RC Student’s Portal” label</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display “Please sign in with your account..” label</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accept only alphanumeric characters in username field</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accept any characters in password field</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Password entered should be encrypted</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Login button should be enabled</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perform successful login when valid username and password are entered and Sign In button is click</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throw an error “Invalid Login Credentials” when username entered is incorrect</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throw an error “Invalid Login Credentials” when password entered is incorrect</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The system should throw an error “Invalid Login Credentials” when username and password entered are incorrect</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When forgot password is click, user should be redirected to Recover Password Facility page</a:t>
            </a:r>
          </a:p>
          <a:p>
            <a:pPr lvl="2">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When No Account? Create One. is click, user should be redirected to Member's Registration Facility page</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61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218883" y="1371600"/>
            <a:ext cx="10360501" cy="4792469"/>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Write as many test cases as you can using the </a:t>
            </a:r>
            <a:r>
              <a:rPr lang="en-US" dirty="0" err="1">
                <a:latin typeface="Tahoma" panose="020B0604030504040204" pitchFamily="34" charset="0"/>
                <a:ea typeface="Tahoma" panose="020B0604030504040204" pitchFamily="34" charset="0"/>
                <a:cs typeface="Tahoma" panose="020B0604030504040204" pitchFamily="34" charset="0"/>
              </a:rPr>
              <a:t>Rogationist</a:t>
            </a:r>
            <a:r>
              <a:rPr lang="en-US" dirty="0">
                <a:latin typeface="Tahoma" panose="020B0604030504040204" pitchFamily="34" charset="0"/>
                <a:ea typeface="Tahoma" panose="020B0604030504040204" pitchFamily="34" charset="0"/>
                <a:cs typeface="Tahoma" panose="020B0604030504040204" pitchFamily="34" charset="0"/>
              </a:rPr>
              <a:t> College Student Portal</a:t>
            </a:r>
          </a:p>
          <a:p>
            <a:pPr lvl="1"/>
            <a:r>
              <a:rPr lang="en-US" dirty="0">
                <a:latin typeface="Tahoma" panose="020B0604030504040204" pitchFamily="34" charset="0"/>
                <a:ea typeface="Tahoma" panose="020B0604030504040204" pitchFamily="34" charset="0"/>
                <a:cs typeface="Tahoma" panose="020B0604030504040204" pitchFamily="34" charset="0"/>
              </a:rPr>
              <a:t>Include both positive and negative scenarios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Present your written test case</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Execute the test case you’ve created</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385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8882" y="3429000"/>
            <a:ext cx="4062942" cy="711200"/>
          </a:xfrm>
        </p:spPr>
        <p:txBody>
          <a:bodyPr/>
          <a:lstStyle/>
          <a:p>
            <a:r>
              <a:rPr lang="en-US" dirty="0"/>
              <a:t>REFERENCE</a:t>
            </a:r>
          </a:p>
        </p:txBody>
      </p:sp>
      <p:sp>
        <p:nvSpPr>
          <p:cNvPr id="5" name="Text Placeholder 4"/>
          <p:cNvSpPr>
            <a:spLocks noGrp="1"/>
          </p:cNvSpPr>
          <p:nvPr>
            <p:ph type="body" sz="half" idx="2"/>
          </p:nvPr>
        </p:nvSpPr>
        <p:spPr/>
        <p:txBody>
          <a:bodyPr>
            <a:normAutofit fontScale="92500" lnSpcReduction="10000"/>
          </a:bodyPr>
          <a:lstStyle/>
          <a:p>
            <a:r>
              <a:rPr lang="en-US" dirty="0">
                <a:hlinkClick r:id="rId2"/>
              </a:rPr>
              <a:t>https://www.geeksforgeeks.org/software-testing-basics/</a:t>
            </a:r>
            <a:endParaRPr lang="en-US" dirty="0"/>
          </a:p>
          <a:p>
            <a:r>
              <a:rPr lang="en-US" dirty="0">
                <a:hlinkClick r:id="rId3"/>
              </a:rPr>
              <a:t>https://www.geeksforgeeks.org/test-case/</a:t>
            </a:r>
            <a:r>
              <a:rPr lang="en-US" dirty="0"/>
              <a:t> </a:t>
            </a:r>
          </a:p>
          <a:p>
            <a:r>
              <a:rPr lang="en-US" dirty="0">
                <a:hlinkClick r:id="rId4"/>
              </a:rPr>
              <a:t>https://www.geeksforgeeks.org/software-testing-life-cycle-stlc/</a:t>
            </a:r>
            <a:r>
              <a:rPr lang="en-US" dirty="0"/>
              <a:t> </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Ice Breaker</a:t>
            </a:r>
          </a:p>
        </p:txBody>
      </p:sp>
      <p:pic>
        <p:nvPicPr>
          <p:cNvPr id="6" name="Picture 5">
            <a:extLst>
              <a:ext uri="{FF2B5EF4-FFF2-40B4-BE49-F238E27FC236}">
                <a16:creationId xmlns:a16="http://schemas.microsoft.com/office/drawing/2014/main" id="{29B2EE9B-E278-2AF5-3D01-0B79E294988E}"/>
              </a:ext>
            </a:extLst>
          </p:cNvPr>
          <p:cNvPicPr>
            <a:picLocks noChangeAspect="1"/>
          </p:cNvPicPr>
          <p:nvPr/>
        </p:nvPicPr>
        <p:blipFill>
          <a:blip r:embed="rId2"/>
          <a:stretch>
            <a:fillRect/>
          </a:stretch>
        </p:blipFill>
        <p:spPr>
          <a:xfrm>
            <a:off x="6780212" y="2181220"/>
            <a:ext cx="3600953" cy="3781953"/>
          </a:xfrm>
          <a:prstGeom prst="rect">
            <a:avLst/>
          </a:prstGeom>
        </p:spPr>
      </p:pic>
      <p:sp>
        <p:nvSpPr>
          <p:cNvPr id="7" name="Title 2">
            <a:extLst>
              <a:ext uri="{FF2B5EF4-FFF2-40B4-BE49-F238E27FC236}">
                <a16:creationId xmlns:a16="http://schemas.microsoft.com/office/drawing/2014/main" id="{7FA122DB-BDCF-C920-84E9-52229F3908C1}"/>
              </a:ext>
            </a:extLst>
          </p:cNvPr>
          <p:cNvSpPr txBox="1">
            <a:spLocks/>
          </p:cNvSpPr>
          <p:nvPr/>
        </p:nvSpPr>
        <p:spPr>
          <a:xfrm>
            <a:off x="2208212" y="1536392"/>
            <a:ext cx="2589529" cy="584200"/>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latin typeface="Tahoma" panose="020B0604030504040204" pitchFamily="34" charset="0"/>
                <a:ea typeface="Tahoma" panose="020B0604030504040204" pitchFamily="34" charset="0"/>
                <a:cs typeface="Tahoma" panose="020B0604030504040204" pitchFamily="34" charset="0"/>
              </a:rPr>
              <a:t>Sign in Page</a:t>
            </a:r>
          </a:p>
        </p:txBody>
      </p:sp>
      <p:sp>
        <p:nvSpPr>
          <p:cNvPr id="9" name="TextBox 8">
            <a:extLst>
              <a:ext uri="{FF2B5EF4-FFF2-40B4-BE49-F238E27FC236}">
                <a16:creationId xmlns:a16="http://schemas.microsoft.com/office/drawing/2014/main" id="{65A8F14D-82CE-11BE-1701-598BBC68B3B0}"/>
              </a:ext>
            </a:extLst>
          </p:cNvPr>
          <p:cNvSpPr txBox="1"/>
          <p:nvPr/>
        </p:nvSpPr>
        <p:spPr>
          <a:xfrm>
            <a:off x="6924923" y="1658927"/>
            <a:ext cx="6111380"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User is trying to sign in</a:t>
            </a:r>
          </a:p>
        </p:txBody>
      </p:sp>
      <p:pic>
        <p:nvPicPr>
          <p:cNvPr id="11" name="Picture 10">
            <a:extLst>
              <a:ext uri="{FF2B5EF4-FFF2-40B4-BE49-F238E27FC236}">
                <a16:creationId xmlns:a16="http://schemas.microsoft.com/office/drawing/2014/main" id="{6A40FBF4-7EFF-33E3-D9BD-1B2AB158B241}"/>
              </a:ext>
            </a:extLst>
          </p:cNvPr>
          <p:cNvPicPr>
            <a:picLocks noChangeAspect="1"/>
          </p:cNvPicPr>
          <p:nvPr/>
        </p:nvPicPr>
        <p:blipFill>
          <a:blip r:embed="rId3"/>
          <a:stretch>
            <a:fillRect/>
          </a:stretch>
        </p:blipFill>
        <p:spPr>
          <a:xfrm>
            <a:off x="1522412" y="2158384"/>
            <a:ext cx="3600952" cy="3801536"/>
          </a:xfrm>
          <a:prstGeom prst="rect">
            <a:avLst/>
          </a:prstGeom>
        </p:spPr>
      </p:pic>
      <p:sp>
        <p:nvSpPr>
          <p:cNvPr id="4" name="TextBox 3">
            <a:extLst>
              <a:ext uri="{FF2B5EF4-FFF2-40B4-BE49-F238E27FC236}">
                <a16:creationId xmlns:a16="http://schemas.microsoft.com/office/drawing/2014/main" id="{56D84DB2-1BBC-5832-3729-30A93119785B}"/>
              </a:ext>
            </a:extLst>
          </p:cNvPr>
          <p:cNvSpPr txBox="1"/>
          <p:nvPr/>
        </p:nvSpPr>
        <p:spPr>
          <a:xfrm>
            <a:off x="1978339" y="2548436"/>
            <a:ext cx="3049273"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Incorrect spelling. It should be “Professional”</a:t>
            </a:r>
          </a:p>
        </p:txBody>
      </p:sp>
      <p:sp>
        <p:nvSpPr>
          <p:cNvPr id="5" name="TextBox 4">
            <a:extLst>
              <a:ext uri="{FF2B5EF4-FFF2-40B4-BE49-F238E27FC236}">
                <a16:creationId xmlns:a16="http://schemas.microsoft.com/office/drawing/2014/main" id="{DAA4E9B3-F8F9-7B25-B5E8-A47C2EEB6B34}"/>
              </a:ext>
            </a:extLst>
          </p:cNvPr>
          <p:cNvSpPr txBox="1"/>
          <p:nvPr/>
        </p:nvSpPr>
        <p:spPr>
          <a:xfrm>
            <a:off x="150812" y="3155327"/>
            <a:ext cx="3049273"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Incorrect spelling. It should be “Username”</a:t>
            </a:r>
          </a:p>
        </p:txBody>
      </p:sp>
      <p:sp>
        <p:nvSpPr>
          <p:cNvPr id="8" name="TextBox 7">
            <a:extLst>
              <a:ext uri="{FF2B5EF4-FFF2-40B4-BE49-F238E27FC236}">
                <a16:creationId xmlns:a16="http://schemas.microsoft.com/office/drawing/2014/main" id="{96E8FB81-4E69-F81C-3E3D-88E055028561}"/>
              </a:ext>
            </a:extLst>
          </p:cNvPr>
          <p:cNvSpPr txBox="1"/>
          <p:nvPr/>
        </p:nvSpPr>
        <p:spPr>
          <a:xfrm>
            <a:off x="2132012" y="4676001"/>
            <a:ext cx="3049273"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Incorrect spelling. It should be “Password”</a:t>
            </a:r>
          </a:p>
        </p:txBody>
      </p:sp>
      <p:sp>
        <p:nvSpPr>
          <p:cNvPr id="10" name="TextBox 9">
            <a:extLst>
              <a:ext uri="{FF2B5EF4-FFF2-40B4-BE49-F238E27FC236}">
                <a16:creationId xmlns:a16="http://schemas.microsoft.com/office/drawing/2014/main" id="{4ECAD757-44F3-F259-87E2-581FE0D69443}"/>
              </a:ext>
            </a:extLst>
          </p:cNvPr>
          <p:cNvSpPr txBox="1"/>
          <p:nvPr/>
        </p:nvSpPr>
        <p:spPr>
          <a:xfrm>
            <a:off x="6091400" y="3581400"/>
            <a:ext cx="3279612" cy="276999"/>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Application error. Password field is not encrypted.</a:t>
            </a:r>
          </a:p>
        </p:txBody>
      </p:sp>
      <p:sp>
        <p:nvSpPr>
          <p:cNvPr id="12" name="TextBox 11">
            <a:extLst>
              <a:ext uri="{FF2B5EF4-FFF2-40B4-BE49-F238E27FC236}">
                <a16:creationId xmlns:a16="http://schemas.microsoft.com/office/drawing/2014/main" id="{929E67FA-1E74-4926-9579-7A5BAB90A4A2}"/>
              </a:ext>
            </a:extLst>
          </p:cNvPr>
          <p:cNvSpPr txBox="1"/>
          <p:nvPr/>
        </p:nvSpPr>
        <p:spPr>
          <a:xfrm>
            <a:off x="9434064" y="4191000"/>
            <a:ext cx="2136611"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200" dirty="0"/>
              <a:t>It should display “hide” not “show”</a:t>
            </a:r>
          </a:p>
        </p:txBody>
      </p:sp>
    </p:spTree>
    <p:extLst>
      <p:ext uri="{BB962C8B-B14F-4D97-AF65-F5344CB8AC3E}">
        <p14:creationId xmlns:p14="http://schemas.microsoft.com/office/powerpoint/2010/main" val="301339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0"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What is Software Testing?</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Software Testing is a method to assess the functionality of the software program. The process checks whether the actual software matches the expected requirements and ensures the software is bug-free. </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purpose of software testing is to identify the errors, faults, or missing requirements in contrast to actual requirements. It mainly aims at measuring the specification, functionality, and performance of a software program or application. </a:t>
            </a:r>
          </a:p>
        </p:txBody>
      </p:sp>
    </p:spTree>
    <p:extLst>
      <p:ext uri="{BB962C8B-B14F-4D97-AF65-F5344CB8AC3E}">
        <p14:creationId xmlns:p14="http://schemas.microsoft.com/office/powerpoint/2010/main" val="566351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Importance of Software Testing</a:t>
            </a:r>
          </a:p>
        </p:txBody>
      </p:sp>
      <p:sp>
        <p:nvSpPr>
          <p:cNvPr id="14" name="Content Placeholder 13"/>
          <p:cNvSpPr>
            <a:spLocks noGrp="1"/>
          </p:cNvSpPr>
          <p:nvPr>
            <p:ph idx="1"/>
          </p:nvPr>
        </p:nvSpPr>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Defects can be identified early</a:t>
            </a:r>
          </a:p>
          <a:p>
            <a:r>
              <a:rPr lang="en-US" dirty="0">
                <a:latin typeface="Tahoma" panose="020B0604030504040204" pitchFamily="34" charset="0"/>
                <a:ea typeface="Tahoma" panose="020B0604030504040204" pitchFamily="34" charset="0"/>
                <a:cs typeface="Tahoma" panose="020B0604030504040204" pitchFamily="34" charset="0"/>
              </a:rPr>
              <a:t>Improves quality of software</a:t>
            </a:r>
          </a:p>
          <a:p>
            <a:r>
              <a:rPr lang="en-US" dirty="0">
                <a:latin typeface="Tahoma" panose="020B0604030504040204" pitchFamily="34" charset="0"/>
                <a:ea typeface="Tahoma" panose="020B0604030504040204" pitchFamily="34" charset="0"/>
                <a:cs typeface="Tahoma" panose="020B0604030504040204" pitchFamily="34" charset="0"/>
              </a:rPr>
              <a:t>Increased customer satisfaction</a:t>
            </a:r>
          </a:p>
          <a:p>
            <a:r>
              <a:rPr lang="en-US" dirty="0">
                <a:latin typeface="Tahoma" panose="020B0604030504040204" pitchFamily="34" charset="0"/>
                <a:ea typeface="Tahoma" panose="020B0604030504040204" pitchFamily="34" charset="0"/>
                <a:cs typeface="Tahoma" panose="020B0604030504040204" pitchFamily="34" charset="0"/>
              </a:rPr>
              <a:t>Helps with scalability</a:t>
            </a:r>
          </a:p>
          <a:p>
            <a:r>
              <a:rPr lang="en-US" dirty="0">
                <a:latin typeface="Tahoma" panose="020B0604030504040204" pitchFamily="34" charset="0"/>
                <a:ea typeface="Tahoma" panose="020B0604030504040204" pitchFamily="34" charset="0"/>
                <a:cs typeface="Tahoma" panose="020B0604030504040204" pitchFamily="34" charset="0"/>
              </a:rPr>
              <a:t>Saves time and money</a:t>
            </a:r>
          </a:p>
        </p:txBody>
      </p:sp>
    </p:spTree>
    <p:extLst>
      <p:ext uri="{BB962C8B-B14F-4D97-AF65-F5344CB8AC3E}">
        <p14:creationId xmlns:p14="http://schemas.microsoft.com/office/powerpoint/2010/main" val="70628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What is Software Testing Lifecycle?</a:t>
            </a:r>
          </a:p>
        </p:txBody>
      </p:sp>
      <p:sp>
        <p:nvSpPr>
          <p:cNvPr id="14" name="Content Placeholder 13"/>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The Software Testing Life Cycle (STLC) is a systematic approach to testing a software application to ensure that it meets the requirements and is free of defects.</a:t>
            </a: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It is a process that follows a series of steps or phases, and each phase has specific objectives and deliverables. The STLC is used to ensure that the software is of high quality, reliable, and meets the needs of the end-users.</a:t>
            </a:r>
          </a:p>
        </p:txBody>
      </p:sp>
    </p:spTree>
    <p:extLst>
      <p:ext uri="{BB962C8B-B14F-4D97-AF65-F5344CB8AC3E}">
        <p14:creationId xmlns:p14="http://schemas.microsoft.com/office/powerpoint/2010/main" val="622303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Characteristics of STLC</a:t>
            </a:r>
          </a:p>
        </p:txBody>
      </p:sp>
      <p:sp>
        <p:nvSpPr>
          <p:cNvPr id="14" name="Content Placeholder 13"/>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STLC is a fundamental part of the Software Development Life Cycle (SDLC) but STLC consists of only the testing phases.</a:t>
            </a:r>
          </a:p>
          <a:p>
            <a:r>
              <a:rPr lang="en-US" dirty="0">
                <a:latin typeface="Tahoma" panose="020B0604030504040204" pitchFamily="34" charset="0"/>
                <a:ea typeface="Tahoma" panose="020B0604030504040204" pitchFamily="34" charset="0"/>
                <a:cs typeface="Tahoma" panose="020B0604030504040204" pitchFamily="34" charset="0"/>
              </a:rPr>
              <a:t>STLC starts as soon as requirements are defined or software requirement document is shared by stakeholders.</a:t>
            </a:r>
          </a:p>
          <a:p>
            <a:r>
              <a:rPr lang="en-US" dirty="0">
                <a:latin typeface="Tahoma" panose="020B0604030504040204" pitchFamily="34" charset="0"/>
                <a:ea typeface="Tahoma" panose="020B0604030504040204" pitchFamily="34" charset="0"/>
                <a:cs typeface="Tahoma" panose="020B0604030504040204" pitchFamily="34" charset="0"/>
              </a:rPr>
              <a:t>STLC yields a step-by-step process to ensure quality software.</a:t>
            </a:r>
          </a:p>
        </p:txBody>
      </p:sp>
    </p:spTree>
    <p:extLst>
      <p:ext uri="{BB962C8B-B14F-4D97-AF65-F5344CB8AC3E}">
        <p14:creationId xmlns:p14="http://schemas.microsoft.com/office/powerpoint/2010/main" val="15128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Phases of STLC</a:t>
            </a:r>
          </a:p>
        </p:txBody>
      </p:sp>
      <p:pic>
        <p:nvPicPr>
          <p:cNvPr id="3" name="Content Placeholder 2">
            <a:extLst>
              <a:ext uri="{FF2B5EF4-FFF2-40B4-BE49-F238E27FC236}">
                <a16:creationId xmlns:a16="http://schemas.microsoft.com/office/drawing/2014/main" id="{85838CFB-58E2-C331-E445-1258288BCE91}"/>
              </a:ext>
            </a:extLst>
          </p:cNvPr>
          <p:cNvPicPr>
            <a:picLocks noGrp="1" noChangeAspect="1"/>
          </p:cNvPicPr>
          <p:nvPr>
            <p:ph idx="1"/>
          </p:nvPr>
        </p:nvPicPr>
        <p:blipFill>
          <a:blip r:embed="rId3"/>
          <a:stretch>
            <a:fillRect/>
          </a:stretch>
        </p:blipFill>
        <p:spPr>
          <a:xfrm>
            <a:off x="2377892" y="1701800"/>
            <a:ext cx="8042640" cy="4462463"/>
          </a:xfrm>
        </p:spPr>
      </p:pic>
    </p:spTree>
    <p:extLst>
      <p:ext uri="{BB962C8B-B14F-4D97-AF65-F5344CB8AC3E}">
        <p14:creationId xmlns:p14="http://schemas.microsoft.com/office/powerpoint/2010/main" val="1361762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4734E9-C274-4EB4-8E27-BAE9169A44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3993</Words>
  <Application>Microsoft Office PowerPoint</Application>
  <PresentationFormat>Custom</PresentationFormat>
  <Paragraphs>305</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Nunito</vt:lpstr>
      <vt:lpstr>Tahoma</vt:lpstr>
      <vt:lpstr>Tech 16x9</vt:lpstr>
      <vt:lpstr>Software Testing</vt:lpstr>
      <vt:lpstr>Course Outline</vt:lpstr>
      <vt:lpstr>Ice Breaker </vt:lpstr>
      <vt:lpstr>Ice Breaker</vt:lpstr>
      <vt:lpstr>What is Software Testing?</vt:lpstr>
      <vt:lpstr>Importance of Software Testing</vt:lpstr>
      <vt:lpstr>What is Software Testing Lifecycle?</vt:lpstr>
      <vt:lpstr>Characteristics of STLC</vt:lpstr>
      <vt:lpstr>Phases of STLC</vt:lpstr>
      <vt:lpstr>Requirements Analysis</vt:lpstr>
      <vt:lpstr>Requirements Analysis</vt:lpstr>
      <vt:lpstr>Requirements Analysis</vt:lpstr>
      <vt:lpstr>Test Planning</vt:lpstr>
      <vt:lpstr>Test Planning</vt:lpstr>
      <vt:lpstr>Test Planning</vt:lpstr>
      <vt:lpstr>Test Case Development</vt:lpstr>
      <vt:lpstr>Test Case Development</vt:lpstr>
      <vt:lpstr>Test Case Development</vt:lpstr>
      <vt:lpstr>Test Case Development</vt:lpstr>
      <vt:lpstr>Test Case Development</vt:lpstr>
      <vt:lpstr>Test Environment Setup</vt:lpstr>
      <vt:lpstr>Test Execution</vt:lpstr>
      <vt:lpstr>Test Execution</vt:lpstr>
      <vt:lpstr>Test Execution</vt:lpstr>
      <vt:lpstr>Test Execution</vt:lpstr>
      <vt:lpstr>Test Execution</vt:lpstr>
      <vt:lpstr>Test Closure</vt:lpstr>
      <vt:lpstr>Test Closure</vt:lpstr>
      <vt:lpstr>Activity</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2024-02-22T09:26:20Z</dcterms:created>
  <dcterms:modified xsi:type="dcterms:W3CDTF">2024-02-24T03:19:47Z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35c15001-c8e1-4e59-97bd-905e2080daab_Enabled">
    <vt:lpwstr>true</vt:lpwstr>
  </property>
  <property fmtid="{D5CDD505-2E9C-101B-9397-08002B2CF9AE}" pid="4" name="MSIP_Label_35c15001-c8e1-4e59-97bd-905e2080daab_SetDate">
    <vt:lpwstr>2024-02-22T10:10:34Z</vt:lpwstr>
  </property>
  <property fmtid="{D5CDD505-2E9C-101B-9397-08002B2CF9AE}" pid="5" name="MSIP_Label_35c15001-c8e1-4e59-97bd-905e2080daab_Method">
    <vt:lpwstr>Standard</vt:lpwstr>
  </property>
  <property fmtid="{D5CDD505-2E9C-101B-9397-08002B2CF9AE}" pid="6" name="MSIP_Label_35c15001-c8e1-4e59-97bd-905e2080daab_Name">
    <vt:lpwstr>Confidential</vt:lpwstr>
  </property>
  <property fmtid="{D5CDD505-2E9C-101B-9397-08002B2CF9AE}" pid="7" name="MSIP_Label_35c15001-c8e1-4e59-97bd-905e2080daab_SiteId">
    <vt:lpwstr>c0701940-7b3f-4116-a59f-159078bc3c63</vt:lpwstr>
  </property>
  <property fmtid="{D5CDD505-2E9C-101B-9397-08002B2CF9AE}" pid="8" name="MSIP_Label_35c15001-c8e1-4e59-97bd-905e2080daab_ActionId">
    <vt:lpwstr>70420e3c-1081-4761-8f61-c1cd469c1b99</vt:lpwstr>
  </property>
  <property fmtid="{D5CDD505-2E9C-101B-9397-08002B2CF9AE}" pid="9" name="MSIP_Label_35c15001-c8e1-4e59-97bd-905e2080daab_ContentBits">
    <vt:lpwstr>2</vt:lpwstr>
  </property>
  <property fmtid="{D5CDD505-2E9C-101B-9397-08002B2CF9AE}" pid="10" name="ClassificationContentMarkingFooterLocations">
    <vt:lpwstr>Tech 16x9:8</vt:lpwstr>
  </property>
  <property fmtid="{D5CDD505-2E9C-101B-9397-08002B2CF9AE}" pid="11" name="ClassificationContentMarkingFooterText">
    <vt:lpwstr>Classification: Confidential</vt:lpwstr>
  </property>
</Properties>
</file>