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7" r:id="rId3"/>
    <p:sldId id="257" r:id="rId4"/>
    <p:sldId id="258" r:id="rId5"/>
    <p:sldId id="259" r:id="rId6"/>
    <p:sldId id="298" r:id="rId7"/>
    <p:sldId id="299" r:id="rId8"/>
    <p:sldId id="260" r:id="rId9"/>
    <p:sldId id="268" r:id="rId10"/>
    <p:sldId id="266" r:id="rId11"/>
    <p:sldId id="270" r:id="rId12"/>
    <p:sldId id="271" r:id="rId13"/>
    <p:sldId id="272" r:id="rId14"/>
    <p:sldId id="269" r:id="rId15"/>
    <p:sldId id="261" r:id="rId16"/>
    <p:sldId id="263" r:id="rId17"/>
    <p:sldId id="264"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0" r:id="rId44"/>
    <p:sldId id="30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C6D0FD-5D42-4994-9131-135922867B37}" type="datetimeFigureOut">
              <a:rPr lang="en-PH" smtClean="0"/>
              <a:t>19/12/2023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rIns="45720"/>
          <a:lstStyle/>
          <a:p>
            <a:fld id="{1425C7B9-8580-41CE-B1B4-62A87184F763}" type="slidenum">
              <a:rPr lang="en-PH" smtClean="0"/>
              <a:t>‹#›</a:t>
            </a:fld>
            <a:endParaRPr lang="en-PH"/>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50792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6D0FD-5D42-4994-9131-135922867B37}" type="datetimeFigureOut">
              <a:rPr lang="en-PH" smtClean="0"/>
              <a:t>19/12/2023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425C7B9-8580-41CE-B1B4-62A87184F763}" type="slidenum">
              <a:rPr lang="en-PH" smtClean="0"/>
              <a:t>‹#›</a:t>
            </a:fld>
            <a:endParaRPr lang="en-PH"/>
          </a:p>
        </p:txBody>
      </p:sp>
    </p:spTree>
    <p:extLst>
      <p:ext uri="{BB962C8B-B14F-4D97-AF65-F5344CB8AC3E}">
        <p14:creationId xmlns:p14="http://schemas.microsoft.com/office/powerpoint/2010/main" val="2977956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6D0FD-5D42-4994-9131-135922867B37}" type="datetimeFigureOut">
              <a:rPr lang="en-PH" smtClean="0"/>
              <a:t>19/12/2023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425C7B9-8580-41CE-B1B4-62A87184F763}" type="slidenum">
              <a:rPr lang="en-PH" smtClean="0"/>
              <a:t>‹#›</a:t>
            </a:fld>
            <a:endParaRPr lang="en-PH"/>
          </a:p>
        </p:txBody>
      </p:sp>
    </p:spTree>
    <p:extLst>
      <p:ext uri="{BB962C8B-B14F-4D97-AF65-F5344CB8AC3E}">
        <p14:creationId xmlns:p14="http://schemas.microsoft.com/office/powerpoint/2010/main" val="218038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6D0FD-5D42-4994-9131-135922867B37}" type="datetimeFigureOut">
              <a:rPr lang="en-PH" smtClean="0"/>
              <a:t>19/12/2023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425C7B9-8580-41CE-B1B4-62A87184F763}" type="slidenum">
              <a:rPr lang="en-PH" smtClean="0"/>
              <a:t>‹#›</a:t>
            </a:fld>
            <a:endParaRPr lang="en-PH"/>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13926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6D0FD-5D42-4994-9131-135922867B37}" type="datetimeFigureOut">
              <a:rPr lang="en-PH" smtClean="0"/>
              <a:t>19/12/2023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425C7B9-8580-41CE-B1B4-62A87184F763}" type="slidenum">
              <a:rPr lang="en-PH" smtClean="0"/>
              <a:t>‹#›</a:t>
            </a:fld>
            <a:endParaRPr lang="en-PH"/>
          </a:p>
        </p:txBody>
      </p:sp>
    </p:spTree>
    <p:extLst>
      <p:ext uri="{BB962C8B-B14F-4D97-AF65-F5344CB8AC3E}">
        <p14:creationId xmlns:p14="http://schemas.microsoft.com/office/powerpoint/2010/main" val="115132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C6D0FD-5D42-4994-9131-135922867B37}" type="datetimeFigureOut">
              <a:rPr lang="en-PH" smtClean="0"/>
              <a:t>19/12/2023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425C7B9-8580-41CE-B1B4-62A87184F763}" type="slidenum">
              <a:rPr lang="en-PH" smtClean="0"/>
              <a:t>‹#›</a:t>
            </a:fld>
            <a:endParaRPr lang="en-PH"/>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2840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C6D0FD-5D42-4994-9131-135922867B37}" type="datetimeFigureOut">
              <a:rPr lang="en-PH" smtClean="0"/>
              <a:t>19/12/2023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425C7B9-8580-41CE-B1B4-62A87184F763}" type="slidenum">
              <a:rPr lang="en-PH" smtClean="0"/>
              <a:t>‹#›</a:t>
            </a:fld>
            <a:endParaRPr lang="en-PH"/>
          </a:p>
        </p:txBody>
      </p:sp>
    </p:spTree>
    <p:extLst>
      <p:ext uri="{BB962C8B-B14F-4D97-AF65-F5344CB8AC3E}">
        <p14:creationId xmlns:p14="http://schemas.microsoft.com/office/powerpoint/2010/main" val="407538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C6D0FD-5D42-4994-9131-135922867B37}" type="datetimeFigureOut">
              <a:rPr lang="en-PH" smtClean="0"/>
              <a:t>19/12/2023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425C7B9-8580-41CE-B1B4-62A87184F763}" type="slidenum">
              <a:rPr lang="en-PH" smtClean="0"/>
              <a:t>‹#›</a:t>
            </a:fld>
            <a:endParaRPr lang="en-PH"/>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6610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BC6D0FD-5D42-4994-9131-135922867B37}" type="datetimeFigureOut">
              <a:rPr lang="en-PH" smtClean="0"/>
              <a:t>19/12/2023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425C7B9-8580-41CE-B1B4-62A87184F763}" type="slidenum">
              <a:rPr lang="en-PH" smtClean="0"/>
              <a:t>‹#›</a:t>
            </a:fld>
            <a:endParaRPr lang="en-PH"/>
          </a:p>
        </p:txBody>
      </p:sp>
    </p:spTree>
    <p:extLst>
      <p:ext uri="{BB962C8B-B14F-4D97-AF65-F5344CB8AC3E}">
        <p14:creationId xmlns:p14="http://schemas.microsoft.com/office/powerpoint/2010/main" val="353725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6D0FD-5D42-4994-9131-135922867B37}" type="datetimeFigureOut">
              <a:rPr lang="en-PH" smtClean="0"/>
              <a:t>19/12/2023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425C7B9-8580-41CE-B1B4-62A87184F763}" type="slidenum">
              <a:rPr lang="en-PH" smtClean="0"/>
              <a:t>‹#›</a:t>
            </a:fld>
            <a:endParaRPr lang="en-PH"/>
          </a:p>
        </p:txBody>
      </p:sp>
    </p:spTree>
    <p:extLst>
      <p:ext uri="{BB962C8B-B14F-4D97-AF65-F5344CB8AC3E}">
        <p14:creationId xmlns:p14="http://schemas.microsoft.com/office/powerpoint/2010/main" val="424546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6D0FD-5D42-4994-9131-135922867B37}" type="datetimeFigureOut">
              <a:rPr lang="en-PH" smtClean="0"/>
              <a:t>19/12/2023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425C7B9-8580-41CE-B1B4-62A87184F763}" type="slidenum">
              <a:rPr lang="en-PH" smtClean="0"/>
              <a:t>‹#›</a:t>
            </a:fld>
            <a:endParaRPr lang="en-PH"/>
          </a:p>
        </p:txBody>
      </p:sp>
    </p:spTree>
    <p:extLst>
      <p:ext uri="{BB962C8B-B14F-4D97-AF65-F5344CB8AC3E}">
        <p14:creationId xmlns:p14="http://schemas.microsoft.com/office/powerpoint/2010/main" val="248552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BC6D0FD-5D42-4994-9131-135922867B37}" type="datetimeFigureOut">
              <a:rPr lang="en-PH" smtClean="0"/>
              <a:t>19/12/2023</a:t>
            </a:fld>
            <a:endParaRPr lang="en-PH"/>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1425C7B9-8580-41CE-B1B4-62A87184F763}" type="slidenum">
              <a:rPr lang="en-PH" smtClean="0"/>
              <a:t>‹#›</a:t>
            </a:fld>
            <a:endParaRPr lang="en-PH"/>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770826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rive.google.com/file/d/1lSSAyRWpWlfrLKqGVNuh0nfm6oBy8mgw/view?usp=shar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drive.google.com/file/d/1RDB6q8GmUblnCWP2cxGoqHuM0RFzLsIP/view?usp=sharin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065C-7C27-4984-B635-0CF62CFA3B1A}"/>
              </a:ext>
            </a:extLst>
          </p:cNvPr>
          <p:cNvSpPr>
            <a:spLocks noGrp="1"/>
          </p:cNvSpPr>
          <p:nvPr>
            <p:ph type="ctrTitle"/>
          </p:nvPr>
        </p:nvSpPr>
        <p:spPr/>
        <p:txBody>
          <a:bodyPr/>
          <a:lstStyle/>
          <a:p>
            <a:r>
              <a:rPr lang="en-PH" dirty="0"/>
              <a:t>Final Output Demo</a:t>
            </a:r>
          </a:p>
        </p:txBody>
      </p:sp>
      <p:sp>
        <p:nvSpPr>
          <p:cNvPr id="3" name="Subtitle 2">
            <a:extLst>
              <a:ext uri="{FF2B5EF4-FFF2-40B4-BE49-F238E27FC236}">
                <a16:creationId xmlns:a16="http://schemas.microsoft.com/office/drawing/2014/main" id="{603700D4-2B2C-4745-A6A8-225960AF7971}"/>
              </a:ext>
            </a:extLst>
          </p:cNvPr>
          <p:cNvSpPr>
            <a:spLocks noGrp="1"/>
          </p:cNvSpPr>
          <p:nvPr>
            <p:ph type="subTitle" idx="1"/>
          </p:nvPr>
        </p:nvSpPr>
        <p:spPr/>
        <p:txBody>
          <a:bodyPr>
            <a:noAutofit/>
          </a:bodyPr>
          <a:lstStyle/>
          <a:p>
            <a:pPr>
              <a:lnSpc>
                <a:spcPct val="100000"/>
              </a:lnSpc>
            </a:pPr>
            <a:r>
              <a:rPr lang="en-PH" sz="2000" dirty="0"/>
              <a:t>Part 1</a:t>
            </a:r>
          </a:p>
          <a:p>
            <a:pPr>
              <a:lnSpc>
                <a:spcPct val="100000"/>
              </a:lnSpc>
            </a:pPr>
            <a:r>
              <a:rPr lang="en-PH" sz="2000" dirty="0"/>
              <a:t>Data Access Layer</a:t>
            </a:r>
          </a:p>
          <a:p>
            <a:pPr>
              <a:lnSpc>
                <a:spcPct val="100000"/>
              </a:lnSpc>
            </a:pPr>
            <a:r>
              <a:rPr lang="en-PH" sz="2000" dirty="0"/>
              <a:t>Application Layer</a:t>
            </a:r>
          </a:p>
          <a:p>
            <a:pPr>
              <a:lnSpc>
                <a:spcPct val="100000"/>
              </a:lnSpc>
            </a:pPr>
            <a:r>
              <a:rPr lang="en-PH" sz="2000" dirty="0"/>
              <a:t>Unit Testing</a:t>
            </a:r>
          </a:p>
        </p:txBody>
      </p:sp>
    </p:spTree>
    <p:extLst>
      <p:ext uri="{BB962C8B-B14F-4D97-AF65-F5344CB8AC3E}">
        <p14:creationId xmlns:p14="http://schemas.microsoft.com/office/powerpoint/2010/main" val="397529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4B95-D427-4A5C-81BB-553461D8DDD5}"/>
              </a:ext>
            </a:extLst>
          </p:cNvPr>
          <p:cNvSpPr>
            <a:spLocks noGrp="1"/>
          </p:cNvSpPr>
          <p:nvPr>
            <p:ph type="title"/>
          </p:nvPr>
        </p:nvSpPr>
        <p:spPr/>
        <p:txBody>
          <a:bodyPr/>
          <a:lstStyle/>
          <a:p>
            <a:r>
              <a:rPr lang="en-PH" dirty="0"/>
              <a:t>Design Database</a:t>
            </a:r>
          </a:p>
        </p:txBody>
      </p:sp>
      <p:sp>
        <p:nvSpPr>
          <p:cNvPr id="3" name="Content Placeholder 2">
            <a:extLst>
              <a:ext uri="{FF2B5EF4-FFF2-40B4-BE49-F238E27FC236}">
                <a16:creationId xmlns:a16="http://schemas.microsoft.com/office/drawing/2014/main" id="{FB458BAE-D349-4A67-94FA-F05903E65C01}"/>
              </a:ext>
            </a:extLst>
          </p:cNvPr>
          <p:cNvSpPr>
            <a:spLocks noGrp="1"/>
          </p:cNvSpPr>
          <p:nvPr>
            <p:ph idx="1"/>
          </p:nvPr>
        </p:nvSpPr>
        <p:spPr>
          <a:xfrm>
            <a:off x="5884332" y="1818367"/>
            <a:ext cx="4762401" cy="4438500"/>
          </a:xfrm>
        </p:spPr>
        <p:txBody>
          <a:bodyPr>
            <a:normAutofit fontScale="85000" lnSpcReduction="20000"/>
          </a:bodyPr>
          <a:lstStyle/>
          <a:p>
            <a:r>
              <a:rPr lang="en-PH" dirty="0"/>
              <a:t>Create users and assign privileges</a:t>
            </a:r>
          </a:p>
          <a:p>
            <a:r>
              <a:rPr lang="en-PH" dirty="0"/>
              <a:t>Design and create tables</a:t>
            </a:r>
          </a:p>
          <a:p>
            <a:r>
              <a:rPr lang="en-PH" dirty="0"/>
              <a:t>Create custom user defined types </a:t>
            </a:r>
          </a:p>
          <a:p>
            <a:r>
              <a:rPr lang="en-PH" dirty="0"/>
              <a:t>Create custom user defined functions and procedures</a:t>
            </a:r>
          </a:p>
          <a:p>
            <a:r>
              <a:rPr lang="en-PH" dirty="0"/>
              <a:t>Create other database objects if necessary (views, triggers, </a:t>
            </a:r>
            <a:r>
              <a:rPr lang="en-PH" dirty="0" err="1"/>
              <a:t>etc</a:t>
            </a:r>
            <a:r>
              <a:rPr lang="en-PH" dirty="0"/>
              <a:t>)</a:t>
            </a:r>
          </a:p>
          <a:p>
            <a:r>
              <a:rPr lang="en-PH" dirty="0"/>
              <a:t>Create test/sample data</a:t>
            </a:r>
          </a:p>
          <a:p>
            <a:r>
              <a:rPr lang="en-PH" dirty="0"/>
              <a:t>sample  database design - https://drive.google.com/file/d/1lCekyZBPulBJoF-q5JRFLSUNdHOIICQF/view?usp=sharing</a:t>
            </a:r>
          </a:p>
        </p:txBody>
      </p:sp>
      <p:pic>
        <p:nvPicPr>
          <p:cNvPr id="15" name="Picture 14">
            <a:extLst>
              <a:ext uri="{FF2B5EF4-FFF2-40B4-BE49-F238E27FC236}">
                <a16:creationId xmlns:a16="http://schemas.microsoft.com/office/drawing/2014/main" id="{9D0D0A0F-5D0F-4840-9F17-06087CA56144}"/>
              </a:ext>
            </a:extLst>
          </p:cNvPr>
          <p:cNvPicPr>
            <a:picLocks noChangeAspect="1"/>
          </p:cNvPicPr>
          <p:nvPr/>
        </p:nvPicPr>
        <p:blipFill>
          <a:blip r:embed="rId2"/>
          <a:stretch>
            <a:fillRect/>
          </a:stretch>
        </p:blipFill>
        <p:spPr>
          <a:xfrm>
            <a:off x="177677" y="1818367"/>
            <a:ext cx="5630061" cy="43630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682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A32E-E2AC-4FF8-987F-CB6C52D51E3F}"/>
              </a:ext>
            </a:extLst>
          </p:cNvPr>
          <p:cNvSpPr>
            <a:spLocks noGrp="1"/>
          </p:cNvSpPr>
          <p:nvPr>
            <p:ph type="title"/>
          </p:nvPr>
        </p:nvSpPr>
        <p:spPr/>
        <p:txBody>
          <a:bodyPr/>
          <a:lstStyle/>
          <a:p>
            <a:r>
              <a:rPr lang="en-PH" dirty="0"/>
              <a:t>Design Database</a:t>
            </a:r>
          </a:p>
        </p:txBody>
      </p:sp>
      <p:sp>
        <p:nvSpPr>
          <p:cNvPr id="3" name="Content Placeholder 2">
            <a:extLst>
              <a:ext uri="{FF2B5EF4-FFF2-40B4-BE49-F238E27FC236}">
                <a16:creationId xmlns:a16="http://schemas.microsoft.com/office/drawing/2014/main" id="{8A2E6C06-8AB6-4DC6-8FB0-331895E53DC5}"/>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16017FA8-F8AA-4042-84FA-CE162D96C1DB}"/>
              </a:ext>
            </a:extLst>
          </p:cNvPr>
          <p:cNvPicPr>
            <a:picLocks noChangeAspect="1"/>
          </p:cNvPicPr>
          <p:nvPr/>
        </p:nvPicPr>
        <p:blipFill>
          <a:blip r:embed="rId2"/>
          <a:stretch>
            <a:fillRect/>
          </a:stretch>
        </p:blipFill>
        <p:spPr>
          <a:xfrm>
            <a:off x="2609363" y="2423612"/>
            <a:ext cx="6973273" cy="33056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68598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A32E-E2AC-4FF8-987F-CB6C52D51E3F}"/>
              </a:ext>
            </a:extLst>
          </p:cNvPr>
          <p:cNvSpPr>
            <a:spLocks noGrp="1"/>
          </p:cNvSpPr>
          <p:nvPr>
            <p:ph type="title"/>
          </p:nvPr>
        </p:nvSpPr>
        <p:spPr/>
        <p:txBody>
          <a:bodyPr/>
          <a:lstStyle/>
          <a:p>
            <a:r>
              <a:rPr lang="en-PH" dirty="0"/>
              <a:t>Design Database</a:t>
            </a:r>
          </a:p>
        </p:txBody>
      </p:sp>
      <p:sp>
        <p:nvSpPr>
          <p:cNvPr id="3" name="Content Placeholder 2">
            <a:extLst>
              <a:ext uri="{FF2B5EF4-FFF2-40B4-BE49-F238E27FC236}">
                <a16:creationId xmlns:a16="http://schemas.microsoft.com/office/drawing/2014/main" id="{8A2E6C06-8AB6-4DC6-8FB0-331895E53DC5}"/>
              </a:ext>
            </a:extLst>
          </p:cNvPr>
          <p:cNvSpPr>
            <a:spLocks noGrp="1"/>
          </p:cNvSpPr>
          <p:nvPr>
            <p:ph idx="1"/>
          </p:nvPr>
        </p:nvSpPr>
        <p:spPr/>
        <p:txBody>
          <a:bodyPr/>
          <a:lstStyle/>
          <a:p>
            <a:endParaRPr lang="en-PH"/>
          </a:p>
        </p:txBody>
      </p:sp>
      <p:pic>
        <p:nvPicPr>
          <p:cNvPr id="6" name="Picture 5">
            <a:extLst>
              <a:ext uri="{FF2B5EF4-FFF2-40B4-BE49-F238E27FC236}">
                <a16:creationId xmlns:a16="http://schemas.microsoft.com/office/drawing/2014/main" id="{2AB14016-FBF0-40AB-BF8D-4E8E220C5421}"/>
              </a:ext>
            </a:extLst>
          </p:cNvPr>
          <p:cNvPicPr>
            <a:picLocks noChangeAspect="1"/>
          </p:cNvPicPr>
          <p:nvPr/>
        </p:nvPicPr>
        <p:blipFill>
          <a:blip r:embed="rId2"/>
          <a:stretch>
            <a:fillRect/>
          </a:stretch>
        </p:blipFill>
        <p:spPr>
          <a:xfrm>
            <a:off x="3680601" y="2002869"/>
            <a:ext cx="5982535" cy="40963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295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A32E-E2AC-4FF8-987F-CB6C52D51E3F}"/>
              </a:ext>
            </a:extLst>
          </p:cNvPr>
          <p:cNvSpPr>
            <a:spLocks noGrp="1"/>
          </p:cNvSpPr>
          <p:nvPr>
            <p:ph type="title"/>
          </p:nvPr>
        </p:nvSpPr>
        <p:spPr/>
        <p:txBody>
          <a:bodyPr/>
          <a:lstStyle/>
          <a:p>
            <a:r>
              <a:rPr lang="en-PH" dirty="0"/>
              <a:t>Design Database</a:t>
            </a:r>
          </a:p>
        </p:txBody>
      </p:sp>
      <p:sp>
        <p:nvSpPr>
          <p:cNvPr id="3" name="Content Placeholder 2">
            <a:extLst>
              <a:ext uri="{FF2B5EF4-FFF2-40B4-BE49-F238E27FC236}">
                <a16:creationId xmlns:a16="http://schemas.microsoft.com/office/drawing/2014/main" id="{8A2E6C06-8AB6-4DC6-8FB0-331895E53DC5}"/>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DE6B8EB8-706E-44F2-AEAB-687D9DBD07AB}"/>
              </a:ext>
            </a:extLst>
          </p:cNvPr>
          <p:cNvPicPr>
            <a:picLocks noChangeAspect="1"/>
          </p:cNvPicPr>
          <p:nvPr/>
        </p:nvPicPr>
        <p:blipFill>
          <a:blip r:embed="rId2"/>
          <a:stretch>
            <a:fillRect/>
          </a:stretch>
        </p:blipFill>
        <p:spPr>
          <a:xfrm>
            <a:off x="2175915" y="2517291"/>
            <a:ext cx="7840169" cy="30674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6784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065C-7C27-4984-B635-0CF62CFA3B1A}"/>
              </a:ext>
            </a:extLst>
          </p:cNvPr>
          <p:cNvSpPr>
            <a:spLocks noGrp="1"/>
          </p:cNvSpPr>
          <p:nvPr>
            <p:ph type="ctrTitle"/>
          </p:nvPr>
        </p:nvSpPr>
        <p:spPr/>
        <p:txBody>
          <a:bodyPr>
            <a:normAutofit fontScale="90000"/>
          </a:bodyPr>
          <a:lstStyle/>
          <a:p>
            <a:r>
              <a:rPr lang="en-PH" dirty="0"/>
              <a:t>Database Access Layer Part</a:t>
            </a:r>
          </a:p>
        </p:txBody>
      </p:sp>
      <p:sp>
        <p:nvSpPr>
          <p:cNvPr id="3" name="Subtitle 2">
            <a:extLst>
              <a:ext uri="{FF2B5EF4-FFF2-40B4-BE49-F238E27FC236}">
                <a16:creationId xmlns:a16="http://schemas.microsoft.com/office/drawing/2014/main" id="{603700D4-2B2C-4745-A6A8-225960AF7971}"/>
              </a:ext>
            </a:extLst>
          </p:cNvPr>
          <p:cNvSpPr>
            <a:spLocks noGrp="1"/>
          </p:cNvSpPr>
          <p:nvPr>
            <p:ph type="subTitle" idx="1"/>
          </p:nvPr>
        </p:nvSpPr>
        <p:spPr/>
        <p:txBody>
          <a:bodyPr>
            <a:noAutofit/>
          </a:bodyPr>
          <a:lstStyle/>
          <a:p>
            <a:pPr>
              <a:lnSpc>
                <a:spcPct val="100000"/>
              </a:lnSpc>
            </a:pPr>
            <a:endParaRPr lang="en-PH" sz="2000" dirty="0"/>
          </a:p>
        </p:txBody>
      </p:sp>
    </p:spTree>
    <p:extLst>
      <p:ext uri="{BB962C8B-B14F-4D97-AF65-F5344CB8AC3E}">
        <p14:creationId xmlns:p14="http://schemas.microsoft.com/office/powerpoint/2010/main" val="158958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CEAE-9E67-4E02-8DAC-B1AE980D6804}"/>
              </a:ext>
            </a:extLst>
          </p:cNvPr>
          <p:cNvSpPr>
            <a:spLocks noGrp="1"/>
          </p:cNvSpPr>
          <p:nvPr>
            <p:ph type="title"/>
          </p:nvPr>
        </p:nvSpPr>
        <p:spPr/>
        <p:txBody>
          <a:bodyPr/>
          <a:lstStyle/>
          <a:p>
            <a:r>
              <a:rPr lang="en-PH" dirty="0"/>
              <a:t>Creating database connection using </a:t>
            </a:r>
            <a:r>
              <a:rPr lang="en-PH" dirty="0" err="1"/>
              <a:t>ojdbc</a:t>
            </a:r>
            <a:r>
              <a:rPr lang="en-PH" dirty="0"/>
              <a:t> jar</a:t>
            </a:r>
          </a:p>
        </p:txBody>
      </p:sp>
      <p:sp>
        <p:nvSpPr>
          <p:cNvPr id="3" name="Content Placeholder 2">
            <a:extLst>
              <a:ext uri="{FF2B5EF4-FFF2-40B4-BE49-F238E27FC236}">
                <a16:creationId xmlns:a16="http://schemas.microsoft.com/office/drawing/2014/main" id="{ED022879-AF19-4484-B5B3-8603985729EF}"/>
              </a:ext>
            </a:extLst>
          </p:cNvPr>
          <p:cNvSpPr>
            <a:spLocks noGrp="1"/>
          </p:cNvSpPr>
          <p:nvPr>
            <p:ph idx="1"/>
          </p:nvPr>
        </p:nvSpPr>
        <p:spPr>
          <a:xfrm>
            <a:off x="6028267" y="2052116"/>
            <a:ext cx="4541872" cy="3997828"/>
          </a:xfrm>
        </p:spPr>
        <p:txBody>
          <a:bodyPr>
            <a:normAutofit fontScale="92500" lnSpcReduction="20000"/>
          </a:bodyPr>
          <a:lstStyle/>
          <a:p>
            <a:r>
              <a:rPr lang="en-PH" dirty="0"/>
              <a:t>Download ojdbc11.jar which is compatible for jdk11 and above - </a:t>
            </a:r>
            <a:r>
              <a:rPr lang="en-PH" dirty="0">
                <a:hlinkClick r:id="rId2"/>
              </a:rPr>
              <a:t>https://drive.google.com/file/d/1lSSAyRWpWlfrLKqGVNuh0nfm6oBy8mgw/view?usp=sharing</a:t>
            </a:r>
            <a:endParaRPr lang="en-PH" dirty="0"/>
          </a:p>
          <a:p>
            <a:r>
              <a:rPr lang="en-PH" dirty="0"/>
              <a:t>Add ojdbc11.jar as IntelliJ project dependency. File &gt; Project Structure &gt; Under Project Settings select Modules &gt; Dependencies &gt; + sign &gt; JARs or Directories &gt; locate the jar then OK &gt; check Export then Apply then OK</a:t>
            </a:r>
          </a:p>
        </p:txBody>
      </p:sp>
      <p:pic>
        <p:nvPicPr>
          <p:cNvPr id="5" name="Picture 4">
            <a:extLst>
              <a:ext uri="{FF2B5EF4-FFF2-40B4-BE49-F238E27FC236}">
                <a16:creationId xmlns:a16="http://schemas.microsoft.com/office/drawing/2014/main" id="{6DDCADF7-14EB-4B4A-A893-67FB87BC4FF4}"/>
              </a:ext>
            </a:extLst>
          </p:cNvPr>
          <p:cNvPicPr>
            <a:picLocks noChangeAspect="1"/>
          </p:cNvPicPr>
          <p:nvPr/>
        </p:nvPicPr>
        <p:blipFill>
          <a:blip r:embed="rId3"/>
          <a:stretch>
            <a:fillRect/>
          </a:stretch>
        </p:blipFill>
        <p:spPr>
          <a:xfrm>
            <a:off x="318044" y="1736740"/>
            <a:ext cx="5548667" cy="45539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29339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D143-52C0-4DCC-BB47-7129C3058ED5}"/>
              </a:ext>
            </a:extLst>
          </p:cNvPr>
          <p:cNvSpPr>
            <a:spLocks noGrp="1"/>
          </p:cNvSpPr>
          <p:nvPr>
            <p:ph type="title"/>
          </p:nvPr>
        </p:nvSpPr>
        <p:spPr/>
        <p:txBody>
          <a:bodyPr/>
          <a:lstStyle/>
          <a:p>
            <a:r>
              <a:rPr lang="en-PH" dirty="0"/>
              <a:t>Creating the </a:t>
            </a:r>
            <a:r>
              <a:rPr lang="en-PH" dirty="0" err="1"/>
              <a:t>ConnectionHelper</a:t>
            </a:r>
            <a:r>
              <a:rPr lang="en-PH" dirty="0"/>
              <a:t> class</a:t>
            </a:r>
          </a:p>
        </p:txBody>
      </p:sp>
      <p:sp>
        <p:nvSpPr>
          <p:cNvPr id="3" name="Content Placeholder 2">
            <a:extLst>
              <a:ext uri="{FF2B5EF4-FFF2-40B4-BE49-F238E27FC236}">
                <a16:creationId xmlns:a16="http://schemas.microsoft.com/office/drawing/2014/main" id="{99A3E194-4BD3-4263-B93F-FFEF9D5EC9FD}"/>
              </a:ext>
            </a:extLst>
          </p:cNvPr>
          <p:cNvSpPr>
            <a:spLocks noGrp="1"/>
          </p:cNvSpPr>
          <p:nvPr>
            <p:ph idx="1"/>
          </p:nvPr>
        </p:nvSpPr>
        <p:spPr>
          <a:xfrm>
            <a:off x="3945467" y="2052116"/>
            <a:ext cx="6624672" cy="3997828"/>
          </a:xfrm>
        </p:spPr>
        <p:txBody>
          <a:bodyPr>
            <a:normAutofit/>
          </a:bodyPr>
          <a:lstStyle/>
          <a:p>
            <a:pPr marL="0" indent="0">
              <a:buNone/>
            </a:pPr>
            <a:endParaRPr lang="en-PH" dirty="0"/>
          </a:p>
        </p:txBody>
      </p:sp>
      <p:pic>
        <p:nvPicPr>
          <p:cNvPr id="12" name="Picture 11">
            <a:extLst>
              <a:ext uri="{FF2B5EF4-FFF2-40B4-BE49-F238E27FC236}">
                <a16:creationId xmlns:a16="http://schemas.microsoft.com/office/drawing/2014/main" id="{6712ACB9-E7B8-4AFE-A4B5-B6694A342A5D}"/>
              </a:ext>
            </a:extLst>
          </p:cNvPr>
          <p:cNvPicPr>
            <a:picLocks noChangeAspect="1"/>
          </p:cNvPicPr>
          <p:nvPr/>
        </p:nvPicPr>
        <p:blipFill>
          <a:blip r:embed="rId2"/>
          <a:stretch>
            <a:fillRect/>
          </a:stretch>
        </p:blipFill>
        <p:spPr>
          <a:xfrm>
            <a:off x="4266201" y="1578866"/>
            <a:ext cx="6303938" cy="5101214"/>
          </a:xfrm>
          <a:prstGeom prst="rect">
            <a:avLst/>
          </a:prstGeom>
        </p:spPr>
      </p:pic>
      <p:pic>
        <p:nvPicPr>
          <p:cNvPr id="5" name="Picture 4">
            <a:extLst>
              <a:ext uri="{FF2B5EF4-FFF2-40B4-BE49-F238E27FC236}">
                <a16:creationId xmlns:a16="http://schemas.microsoft.com/office/drawing/2014/main" id="{4EBE5947-50C9-49B7-B0BC-4DD0F2D3B189}"/>
              </a:ext>
            </a:extLst>
          </p:cNvPr>
          <p:cNvPicPr>
            <a:picLocks noChangeAspect="1"/>
          </p:cNvPicPr>
          <p:nvPr/>
        </p:nvPicPr>
        <p:blipFill>
          <a:blip r:embed="rId3"/>
          <a:stretch>
            <a:fillRect/>
          </a:stretch>
        </p:blipFill>
        <p:spPr>
          <a:xfrm>
            <a:off x="318855" y="2605260"/>
            <a:ext cx="3324689" cy="30484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62372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D143-52C0-4DCC-BB47-7129C3058ED5}"/>
              </a:ext>
            </a:extLst>
          </p:cNvPr>
          <p:cNvSpPr>
            <a:spLocks noGrp="1"/>
          </p:cNvSpPr>
          <p:nvPr>
            <p:ph type="title"/>
          </p:nvPr>
        </p:nvSpPr>
        <p:spPr/>
        <p:txBody>
          <a:bodyPr/>
          <a:lstStyle/>
          <a:p>
            <a:r>
              <a:rPr lang="en-PH" dirty="0"/>
              <a:t>Creating the a model class (POJO)</a:t>
            </a:r>
          </a:p>
        </p:txBody>
      </p:sp>
      <p:sp>
        <p:nvSpPr>
          <p:cNvPr id="3" name="Content Placeholder 2">
            <a:extLst>
              <a:ext uri="{FF2B5EF4-FFF2-40B4-BE49-F238E27FC236}">
                <a16:creationId xmlns:a16="http://schemas.microsoft.com/office/drawing/2014/main" id="{99A3E194-4BD3-4263-B93F-FFEF9D5EC9FD}"/>
              </a:ext>
            </a:extLst>
          </p:cNvPr>
          <p:cNvSpPr>
            <a:spLocks noGrp="1"/>
          </p:cNvSpPr>
          <p:nvPr>
            <p:ph idx="1"/>
          </p:nvPr>
        </p:nvSpPr>
        <p:spPr>
          <a:xfrm>
            <a:off x="3945467" y="2052116"/>
            <a:ext cx="6624672" cy="3997828"/>
          </a:xfrm>
        </p:spPr>
        <p:txBody>
          <a:bodyPr>
            <a:normAutofit/>
          </a:bodyPr>
          <a:lstStyle/>
          <a:p>
            <a:pPr marL="0" indent="0">
              <a:buNone/>
            </a:pPr>
            <a:r>
              <a:rPr lang="en-PH" dirty="0"/>
              <a:t>A POJO consists</a:t>
            </a:r>
          </a:p>
          <a:p>
            <a:r>
              <a:rPr lang="en-PH" dirty="0"/>
              <a:t>fields </a:t>
            </a:r>
          </a:p>
          <a:p>
            <a:r>
              <a:rPr lang="en-PH" dirty="0"/>
              <a:t>optional no-parameter constructor </a:t>
            </a:r>
          </a:p>
          <a:p>
            <a:r>
              <a:rPr lang="en-PH" dirty="0"/>
              <a:t>optional parameterized constructor/s</a:t>
            </a:r>
          </a:p>
          <a:p>
            <a:r>
              <a:rPr lang="en-PH" dirty="0"/>
              <a:t>getters and setters</a:t>
            </a:r>
          </a:p>
          <a:p>
            <a:r>
              <a:rPr lang="en-PH" dirty="0"/>
              <a:t>optional object method overrides (e.g. </a:t>
            </a:r>
            <a:r>
              <a:rPr lang="en-PH" dirty="0" err="1"/>
              <a:t>toString</a:t>
            </a:r>
            <a:r>
              <a:rPr lang="en-PH" dirty="0"/>
              <a:t>())</a:t>
            </a:r>
          </a:p>
        </p:txBody>
      </p:sp>
      <p:pic>
        <p:nvPicPr>
          <p:cNvPr id="6" name="Picture 5">
            <a:extLst>
              <a:ext uri="{FF2B5EF4-FFF2-40B4-BE49-F238E27FC236}">
                <a16:creationId xmlns:a16="http://schemas.microsoft.com/office/drawing/2014/main" id="{B7B8DE04-99AE-4B0F-B7D6-7501B11EE655}"/>
              </a:ext>
            </a:extLst>
          </p:cNvPr>
          <p:cNvPicPr>
            <a:picLocks noChangeAspect="1"/>
          </p:cNvPicPr>
          <p:nvPr/>
        </p:nvPicPr>
        <p:blipFill>
          <a:blip r:embed="rId2"/>
          <a:stretch>
            <a:fillRect/>
          </a:stretch>
        </p:blipFill>
        <p:spPr>
          <a:xfrm>
            <a:off x="173862" y="1989433"/>
            <a:ext cx="3343742" cy="33532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34104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8D78-5955-4B95-B3A3-2CEE35DF8EDB}"/>
              </a:ext>
            </a:extLst>
          </p:cNvPr>
          <p:cNvSpPr>
            <a:spLocks noGrp="1"/>
          </p:cNvSpPr>
          <p:nvPr>
            <p:ph type="title"/>
          </p:nvPr>
        </p:nvSpPr>
        <p:spPr/>
        <p:txBody>
          <a:bodyPr/>
          <a:lstStyle/>
          <a:p>
            <a:r>
              <a:rPr lang="en-PH" dirty="0"/>
              <a:t>The DAO Pattern</a:t>
            </a:r>
          </a:p>
        </p:txBody>
      </p:sp>
      <p:sp>
        <p:nvSpPr>
          <p:cNvPr id="3" name="Content Placeholder 2">
            <a:extLst>
              <a:ext uri="{FF2B5EF4-FFF2-40B4-BE49-F238E27FC236}">
                <a16:creationId xmlns:a16="http://schemas.microsoft.com/office/drawing/2014/main" id="{D54DED11-DA7D-48CC-8EB7-04EC17FE33A8}"/>
              </a:ext>
            </a:extLst>
          </p:cNvPr>
          <p:cNvSpPr>
            <a:spLocks noGrp="1"/>
          </p:cNvSpPr>
          <p:nvPr>
            <p:ph idx="1"/>
          </p:nvPr>
        </p:nvSpPr>
        <p:spPr/>
        <p:txBody>
          <a:bodyPr/>
          <a:lstStyle/>
          <a:p>
            <a:r>
              <a:rPr lang="en-US" dirty="0"/>
              <a:t>The Data Access Object (DAO) pattern is a structural pattern that allows us to isolate the application/business layer from the persistence layer (usually a relational database but could be any other persistence mechanism) using an abstract API.</a:t>
            </a:r>
          </a:p>
          <a:p>
            <a:r>
              <a:rPr lang="en-US" dirty="0"/>
              <a:t>The API hides from the application all the complexity of performing CRUD operations in the underlying storage mechanism. This permits both layers to evolve separately without knowing anything about each other.</a:t>
            </a:r>
            <a:endParaRPr lang="en-PH" dirty="0"/>
          </a:p>
        </p:txBody>
      </p:sp>
    </p:spTree>
    <p:extLst>
      <p:ext uri="{BB962C8B-B14F-4D97-AF65-F5344CB8AC3E}">
        <p14:creationId xmlns:p14="http://schemas.microsoft.com/office/powerpoint/2010/main" val="2822436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8D78-5955-4B95-B3A3-2CEE35DF8EDB}"/>
              </a:ext>
            </a:extLst>
          </p:cNvPr>
          <p:cNvSpPr>
            <a:spLocks noGrp="1"/>
          </p:cNvSpPr>
          <p:nvPr>
            <p:ph type="title"/>
          </p:nvPr>
        </p:nvSpPr>
        <p:spPr/>
        <p:txBody>
          <a:bodyPr/>
          <a:lstStyle/>
          <a:p>
            <a:r>
              <a:rPr lang="en-PH" dirty="0"/>
              <a:t>The DAO Pattern</a:t>
            </a:r>
          </a:p>
        </p:txBody>
      </p:sp>
      <p:sp>
        <p:nvSpPr>
          <p:cNvPr id="3" name="Content Placeholder 2">
            <a:extLst>
              <a:ext uri="{FF2B5EF4-FFF2-40B4-BE49-F238E27FC236}">
                <a16:creationId xmlns:a16="http://schemas.microsoft.com/office/drawing/2014/main" id="{D54DED11-DA7D-48CC-8EB7-04EC17FE33A8}"/>
              </a:ext>
            </a:extLst>
          </p:cNvPr>
          <p:cNvSpPr>
            <a:spLocks noGrp="1"/>
          </p:cNvSpPr>
          <p:nvPr>
            <p:ph idx="1"/>
          </p:nvPr>
        </p:nvSpPr>
        <p:spPr/>
        <p:txBody>
          <a:bodyPr/>
          <a:lstStyle/>
          <a:p>
            <a:endParaRPr lang="en-PH" dirty="0"/>
          </a:p>
        </p:txBody>
      </p:sp>
      <p:pic>
        <p:nvPicPr>
          <p:cNvPr id="5" name="Picture 4">
            <a:extLst>
              <a:ext uri="{FF2B5EF4-FFF2-40B4-BE49-F238E27FC236}">
                <a16:creationId xmlns:a16="http://schemas.microsoft.com/office/drawing/2014/main" id="{132C7076-43E4-4756-9485-0039B4D3649E}"/>
              </a:ext>
            </a:extLst>
          </p:cNvPr>
          <p:cNvPicPr>
            <a:picLocks noChangeAspect="1"/>
          </p:cNvPicPr>
          <p:nvPr/>
        </p:nvPicPr>
        <p:blipFill>
          <a:blip r:embed="rId2"/>
          <a:stretch>
            <a:fillRect/>
          </a:stretch>
        </p:blipFill>
        <p:spPr>
          <a:xfrm>
            <a:off x="3150076" y="2268843"/>
            <a:ext cx="6268325" cy="320084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417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065C-7C27-4984-B635-0CF62CFA3B1A}"/>
              </a:ext>
            </a:extLst>
          </p:cNvPr>
          <p:cNvSpPr>
            <a:spLocks noGrp="1"/>
          </p:cNvSpPr>
          <p:nvPr>
            <p:ph type="ctrTitle"/>
          </p:nvPr>
        </p:nvSpPr>
        <p:spPr/>
        <p:txBody>
          <a:bodyPr/>
          <a:lstStyle/>
          <a:p>
            <a:r>
              <a:rPr lang="en-PH" dirty="0"/>
              <a:t>Set Up Part</a:t>
            </a:r>
          </a:p>
        </p:txBody>
      </p:sp>
      <p:sp>
        <p:nvSpPr>
          <p:cNvPr id="3" name="Subtitle 2">
            <a:extLst>
              <a:ext uri="{FF2B5EF4-FFF2-40B4-BE49-F238E27FC236}">
                <a16:creationId xmlns:a16="http://schemas.microsoft.com/office/drawing/2014/main" id="{603700D4-2B2C-4745-A6A8-225960AF7971}"/>
              </a:ext>
            </a:extLst>
          </p:cNvPr>
          <p:cNvSpPr>
            <a:spLocks noGrp="1"/>
          </p:cNvSpPr>
          <p:nvPr>
            <p:ph type="subTitle" idx="1"/>
          </p:nvPr>
        </p:nvSpPr>
        <p:spPr/>
        <p:txBody>
          <a:bodyPr>
            <a:noAutofit/>
          </a:bodyPr>
          <a:lstStyle/>
          <a:p>
            <a:pPr>
              <a:lnSpc>
                <a:spcPct val="100000"/>
              </a:lnSpc>
            </a:pPr>
            <a:endParaRPr lang="en-PH" sz="2000" dirty="0"/>
          </a:p>
        </p:txBody>
      </p:sp>
    </p:spTree>
    <p:extLst>
      <p:ext uri="{BB962C8B-B14F-4D97-AF65-F5344CB8AC3E}">
        <p14:creationId xmlns:p14="http://schemas.microsoft.com/office/powerpoint/2010/main" val="1627195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9EA0-0B38-4EE7-B9FF-99E39A1E953C}"/>
              </a:ext>
            </a:extLst>
          </p:cNvPr>
          <p:cNvSpPr>
            <a:spLocks noGrp="1"/>
          </p:cNvSpPr>
          <p:nvPr>
            <p:ph type="title"/>
          </p:nvPr>
        </p:nvSpPr>
        <p:spPr/>
        <p:txBody>
          <a:bodyPr/>
          <a:lstStyle/>
          <a:p>
            <a:r>
              <a:rPr lang="en-PH" dirty="0"/>
              <a:t>The DAO Pattern</a:t>
            </a:r>
          </a:p>
        </p:txBody>
      </p:sp>
      <p:sp>
        <p:nvSpPr>
          <p:cNvPr id="3" name="Content Placeholder 2">
            <a:extLst>
              <a:ext uri="{FF2B5EF4-FFF2-40B4-BE49-F238E27FC236}">
                <a16:creationId xmlns:a16="http://schemas.microsoft.com/office/drawing/2014/main" id="{63FEADED-7E99-461A-8F63-3970D212FE30}"/>
              </a:ext>
            </a:extLst>
          </p:cNvPr>
          <p:cNvSpPr>
            <a:spLocks noGrp="1"/>
          </p:cNvSpPr>
          <p:nvPr>
            <p:ph idx="1"/>
          </p:nvPr>
        </p:nvSpPr>
        <p:spPr>
          <a:xfrm>
            <a:off x="5799667" y="2052116"/>
            <a:ext cx="4770472" cy="3997828"/>
          </a:xfrm>
        </p:spPr>
        <p:txBody>
          <a:bodyPr/>
          <a:lstStyle/>
          <a:p>
            <a:r>
              <a:rPr lang="en-PH" dirty="0"/>
              <a:t>Create models (DONE)</a:t>
            </a:r>
          </a:p>
          <a:p>
            <a:r>
              <a:rPr lang="en-PH" dirty="0"/>
              <a:t>Create interface</a:t>
            </a:r>
          </a:p>
          <a:p>
            <a:r>
              <a:rPr lang="en-PH" dirty="0"/>
              <a:t>Implement interface</a:t>
            </a:r>
          </a:p>
          <a:p>
            <a:r>
              <a:rPr lang="en-PH" dirty="0"/>
              <a:t>Consume in application layer</a:t>
            </a:r>
          </a:p>
        </p:txBody>
      </p:sp>
      <p:pic>
        <p:nvPicPr>
          <p:cNvPr id="6" name="Picture 5">
            <a:extLst>
              <a:ext uri="{FF2B5EF4-FFF2-40B4-BE49-F238E27FC236}">
                <a16:creationId xmlns:a16="http://schemas.microsoft.com/office/drawing/2014/main" id="{412AADA1-1635-4AE5-90EE-14A409EB0249}"/>
              </a:ext>
            </a:extLst>
          </p:cNvPr>
          <p:cNvPicPr>
            <a:picLocks noChangeAspect="1"/>
          </p:cNvPicPr>
          <p:nvPr/>
        </p:nvPicPr>
        <p:blipFill>
          <a:blip r:embed="rId2"/>
          <a:stretch>
            <a:fillRect/>
          </a:stretch>
        </p:blipFill>
        <p:spPr>
          <a:xfrm>
            <a:off x="748537" y="445128"/>
            <a:ext cx="3362794" cy="61540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16948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567B-522D-4F08-8BCB-887EA9F74EBF}"/>
              </a:ext>
            </a:extLst>
          </p:cNvPr>
          <p:cNvSpPr>
            <a:spLocks noGrp="1"/>
          </p:cNvSpPr>
          <p:nvPr>
            <p:ph type="title"/>
          </p:nvPr>
        </p:nvSpPr>
        <p:spPr/>
        <p:txBody>
          <a:bodyPr/>
          <a:lstStyle/>
          <a:p>
            <a:r>
              <a:rPr lang="en-PH" dirty="0"/>
              <a:t>Sample DAO: </a:t>
            </a:r>
            <a:r>
              <a:rPr lang="en-PH" dirty="0" err="1"/>
              <a:t>ItemDao</a:t>
            </a:r>
            <a:endParaRPr lang="en-PH" dirty="0"/>
          </a:p>
        </p:txBody>
      </p:sp>
      <p:sp>
        <p:nvSpPr>
          <p:cNvPr id="3" name="Content Placeholder 2">
            <a:extLst>
              <a:ext uri="{FF2B5EF4-FFF2-40B4-BE49-F238E27FC236}">
                <a16:creationId xmlns:a16="http://schemas.microsoft.com/office/drawing/2014/main" id="{2B46AD97-786D-433B-9EB4-EA4A900242A1}"/>
              </a:ext>
            </a:extLst>
          </p:cNvPr>
          <p:cNvSpPr>
            <a:spLocks noGrp="1"/>
          </p:cNvSpPr>
          <p:nvPr>
            <p:ph idx="1"/>
          </p:nvPr>
        </p:nvSpPr>
        <p:spPr/>
        <p:txBody>
          <a:bodyPr>
            <a:normAutofit/>
          </a:bodyPr>
          <a:lstStyle/>
          <a:p>
            <a:r>
              <a:rPr lang="en-PH" dirty="0"/>
              <a:t>   List&lt;Item&gt; </a:t>
            </a:r>
            <a:r>
              <a:rPr lang="en-PH" dirty="0" err="1"/>
              <a:t>getAllItems</a:t>
            </a:r>
            <a:r>
              <a:rPr lang="en-PH" dirty="0"/>
              <a:t>();</a:t>
            </a:r>
          </a:p>
          <a:p>
            <a:r>
              <a:rPr lang="en-PH" dirty="0"/>
              <a:t>   Item </a:t>
            </a:r>
            <a:r>
              <a:rPr lang="en-PH" dirty="0" err="1"/>
              <a:t>getItemById</a:t>
            </a:r>
            <a:r>
              <a:rPr lang="en-PH" dirty="0"/>
              <a:t>(String id);</a:t>
            </a:r>
          </a:p>
          <a:p>
            <a:r>
              <a:rPr lang="en-PH" dirty="0"/>
              <a:t>    List&lt;Item&gt; </a:t>
            </a:r>
            <a:r>
              <a:rPr lang="en-PH" dirty="0" err="1"/>
              <a:t>getItemsFromIds</a:t>
            </a:r>
            <a:r>
              <a:rPr lang="en-PH" dirty="0"/>
              <a:t>(List&lt;String&gt; ids);</a:t>
            </a:r>
          </a:p>
          <a:p>
            <a:r>
              <a:rPr lang="en-PH" dirty="0"/>
              <a:t>    </a:t>
            </a:r>
            <a:r>
              <a:rPr lang="en-PH" dirty="0" err="1"/>
              <a:t>boolean</a:t>
            </a:r>
            <a:r>
              <a:rPr lang="en-PH" dirty="0"/>
              <a:t> </a:t>
            </a:r>
            <a:r>
              <a:rPr lang="en-PH" dirty="0" err="1"/>
              <a:t>addItem</a:t>
            </a:r>
            <a:r>
              <a:rPr lang="en-PH" dirty="0"/>
              <a:t>(Item item);</a:t>
            </a:r>
          </a:p>
          <a:p>
            <a:r>
              <a:rPr lang="en-PH" dirty="0"/>
              <a:t>    </a:t>
            </a:r>
            <a:r>
              <a:rPr lang="en-PH" dirty="0" err="1"/>
              <a:t>boolean</a:t>
            </a:r>
            <a:r>
              <a:rPr lang="en-PH" dirty="0"/>
              <a:t> </a:t>
            </a:r>
            <a:r>
              <a:rPr lang="en-PH" dirty="0" err="1"/>
              <a:t>updateItem</a:t>
            </a:r>
            <a:r>
              <a:rPr lang="en-PH" dirty="0"/>
              <a:t>(Item item);</a:t>
            </a:r>
          </a:p>
          <a:p>
            <a:r>
              <a:rPr lang="en-PH" dirty="0"/>
              <a:t>    </a:t>
            </a:r>
            <a:r>
              <a:rPr lang="en-PH" dirty="0" err="1"/>
              <a:t>boolean</a:t>
            </a:r>
            <a:r>
              <a:rPr lang="en-PH" dirty="0"/>
              <a:t> </a:t>
            </a:r>
            <a:r>
              <a:rPr lang="en-PH" dirty="0" err="1"/>
              <a:t>deleteItemById</a:t>
            </a:r>
            <a:r>
              <a:rPr lang="en-PH" dirty="0"/>
              <a:t>(String id);</a:t>
            </a:r>
          </a:p>
        </p:txBody>
      </p:sp>
    </p:spTree>
    <p:extLst>
      <p:ext uri="{BB962C8B-B14F-4D97-AF65-F5344CB8AC3E}">
        <p14:creationId xmlns:p14="http://schemas.microsoft.com/office/powerpoint/2010/main" val="2526619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567B-522D-4F08-8BCB-887EA9F74EBF}"/>
              </a:ext>
            </a:extLst>
          </p:cNvPr>
          <p:cNvSpPr>
            <a:spLocks noGrp="1"/>
          </p:cNvSpPr>
          <p:nvPr>
            <p:ph type="title"/>
          </p:nvPr>
        </p:nvSpPr>
        <p:spPr/>
        <p:txBody>
          <a:bodyPr/>
          <a:lstStyle/>
          <a:p>
            <a:r>
              <a:rPr lang="en-PH" dirty="0" err="1"/>
              <a:t>ItemDao</a:t>
            </a:r>
            <a:r>
              <a:rPr lang="en-PH" dirty="0"/>
              <a:t> Implementation</a:t>
            </a:r>
          </a:p>
        </p:txBody>
      </p:sp>
      <p:sp>
        <p:nvSpPr>
          <p:cNvPr id="3" name="Content Placeholder 2">
            <a:extLst>
              <a:ext uri="{FF2B5EF4-FFF2-40B4-BE49-F238E27FC236}">
                <a16:creationId xmlns:a16="http://schemas.microsoft.com/office/drawing/2014/main" id="{2B46AD97-786D-433B-9EB4-EA4A900242A1}"/>
              </a:ext>
            </a:extLst>
          </p:cNvPr>
          <p:cNvSpPr>
            <a:spLocks noGrp="1"/>
          </p:cNvSpPr>
          <p:nvPr>
            <p:ph idx="1"/>
          </p:nvPr>
        </p:nvSpPr>
        <p:spPr/>
        <p:txBody>
          <a:bodyPr>
            <a:normAutofit/>
          </a:bodyPr>
          <a:lstStyle/>
          <a:p>
            <a:endParaRPr lang="en-PH" dirty="0"/>
          </a:p>
        </p:txBody>
      </p:sp>
      <p:pic>
        <p:nvPicPr>
          <p:cNvPr id="5" name="Picture 4">
            <a:extLst>
              <a:ext uri="{FF2B5EF4-FFF2-40B4-BE49-F238E27FC236}">
                <a16:creationId xmlns:a16="http://schemas.microsoft.com/office/drawing/2014/main" id="{D73C7E84-1723-4E8B-B42C-442D7DD7125C}"/>
              </a:ext>
            </a:extLst>
          </p:cNvPr>
          <p:cNvPicPr>
            <a:picLocks noChangeAspect="1"/>
          </p:cNvPicPr>
          <p:nvPr/>
        </p:nvPicPr>
        <p:blipFill>
          <a:blip r:embed="rId2"/>
          <a:stretch>
            <a:fillRect/>
          </a:stretch>
        </p:blipFill>
        <p:spPr>
          <a:xfrm>
            <a:off x="385410" y="2231501"/>
            <a:ext cx="7001852" cy="3639058"/>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6F5D8594-C1CE-445D-8CAB-6CC59AF405F6}"/>
              </a:ext>
            </a:extLst>
          </p:cNvPr>
          <p:cNvPicPr>
            <a:picLocks noChangeAspect="1"/>
          </p:cNvPicPr>
          <p:nvPr/>
        </p:nvPicPr>
        <p:blipFill>
          <a:blip r:embed="rId3"/>
          <a:stretch>
            <a:fillRect/>
          </a:stretch>
        </p:blipFill>
        <p:spPr>
          <a:xfrm>
            <a:off x="5797122" y="3578008"/>
            <a:ext cx="6134956" cy="310558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97761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567B-522D-4F08-8BCB-887EA9F74EBF}"/>
              </a:ext>
            </a:extLst>
          </p:cNvPr>
          <p:cNvSpPr>
            <a:spLocks noGrp="1"/>
          </p:cNvSpPr>
          <p:nvPr>
            <p:ph type="title"/>
          </p:nvPr>
        </p:nvSpPr>
        <p:spPr/>
        <p:txBody>
          <a:bodyPr/>
          <a:lstStyle/>
          <a:p>
            <a:r>
              <a:rPr lang="en-PH" dirty="0" err="1"/>
              <a:t>ItemDao</a:t>
            </a:r>
            <a:r>
              <a:rPr lang="en-PH" dirty="0"/>
              <a:t> Implementation</a:t>
            </a:r>
          </a:p>
        </p:txBody>
      </p:sp>
      <p:sp>
        <p:nvSpPr>
          <p:cNvPr id="3" name="Content Placeholder 2">
            <a:extLst>
              <a:ext uri="{FF2B5EF4-FFF2-40B4-BE49-F238E27FC236}">
                <a16:creationId xmlns:a16="http://schemas.microsoft.com/office/drawing/2014/main" id="{2B46AD97-786D-433B-9EB4-EA4A900242A1}"/>
              </a:ext>
            </a:extLst>
          </p:cNvPr>
          <p:cNvSpPr>
            <a:spLocks noGrp="1"/>
          </p:cNvSpPr>
          <p:nvPr>
            <p:ph idx="1"/>
          </p:nvPr>
        </p:nvSpPr>
        <p:spPr/>
        <p:txBody>
          <a:bodyPr>
            <a:normAutofit/>
          </a:bodyPr>
          <a:lstStyle/>
          <a:p>
            <a:endParaRPr lang="en-PH" dirty="0"/>
          </a:p>
        </p:txBody>
      </p:sp>
      <p:pic>
        <p:nvPicPr>
          <p:cNvPr id="6" name="Picture 5">
            <a:extLst>
              <a:ext uri="{FF2B5EF4-FFF2-40B4-BE49-F238E27FC236}">
                <a16:creationId xmlns:a16="http://schemas.microsoft.com/office/drawing/2014/main" id="{4A15BAA8-F83D-4E18-95C1-F7EBE89B107E}"/>
              </a:ext>
            </a:extLst>
          </p:cNvPr>
          <p:cNvPicPr>
            <a:picLocks noChangeAspect="1"/>
          </p:cNvPicPr>
          <p:nvPr/>
        </p:nvPicPr>
        <p:blipFill>
          <a:blip r:embed="rId2"/>
          <a:stretch>
            <a:fillRect/>
          </a:stretch>
        </p:blipFill>
        <p:spPr>
          <a:xfrm>
            <a:off x="3194836" y="2123893"/>
            <a:ext cx="6792273" cy="26102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39781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567B-522D-4F08-8BCB-887EA9F74EBF}"/>
              </a:ext>
            </a:extLst>
          </p:cNvPr>
          <p:cNvSpPr>
            <a:spLocks noGrp="1"/>
          </p:cNvSpPr>
          <p:nvPr>
            <p:ph type="title"/>
          </p:nvPr>
        </p:nvSpPr>
        <p:spPr/>
        <p:txBody>
          <a:bodyPr/>
          <a:lstStyle/>
          <a:p>
            <a:r>
              <a:rPr lang="en-PH" dirty="0" err="1"/>
              <a:t>ItemDao</a:t>
            </a:r>
            <a:r>
              <a:rPr lang="en-PH" dirty="0"/>
              <a:t> Implementation</a:t>
            </a:r>
          </a:p>
        </p:txBody>
      </p:sp>
      <p:sp>
        <p:nvSpPr>
          <p:cNvPr id="3" name="Content Placeholder 2">
            <a:extLst>
              <a:ext uri="{FF2B5EF4-FFF2-40B4-BE49-F238E27FC236}">
                <a16:creationId xmlns:a16="http://schemas.microsoft.com/office/drawing/2014/main" id="{2B46AD97-786D-433B-9EB4-EA4A900242A1}"/>
              </a:ext>
            </a:extLst>
          </p:cNvPr>
          <p:cNvSpPr>
            <a:spLocks noGrp="1"/>
          </p:cNvSpPr>
          <p:nvPr>
            <p:ph idx="1"/>
          </p:nvPr>
        </p:nvSpPr>
        <p:spPr/>
        <p:txBody>
          <a:bodyPr>
            <a:normAutofit/>
          </a:bodyPr>
          <a:lstStyle/>
          <a:p>
            <a:endParaRPr lang="en-PH" dirty="0"/>
          </a:p>
        </p:txBody>
      </p:sp>
      <p:pic>
        <p:nvPicPr>
          <p:cNvPr id="5" name="Picture 4">
            <a:extLst>
              <a:ext uri="{FF2B5EF4-FFF2-40B4-BE49-F238E27FC236}">
                <a16:creationId xmlns:a16="http://schemas.microsoft.com/office/drawing/2014/main" id="{0CBD1B56-D7A5-4729-B687-74335ACDC017}"/>
              </a:ext>
            </a:extLst>
          </p:cNvPr>
          <p:cNvPicPr>
            <a:picLocks noChangeAspect="1"/>
          </p:cNvPicPr>
          <p:nvPr/>
        </p:nvPicPr>
        <p:blipFill>
          <a:blip r:embed="rId2"/>
          <a:stretch>
            <a:fillRect/>
          </a:stretch>
        </p:blipFill>
        <p:spPr>
          <a:xfrm>
            <a:off x="191587" y="1572018"/>
            <a:ext cx="9116697" cy="3839111"/>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4A62DF54-5CDC-4C2C-B042-262EFE7C322B}"/>
              </a:ext>
            </a:extLst>
          </p:cNvPr>
          <p:cNvPicPr>
            <a:picLocks noChangeAspect="1"/>
          </p:cNvPicPr>
          <p:nvPr/>
        </p:nvPicPr>
        <p:blipFill>
          <a:blip r:embed="rId3"/>
          <a:stretch>
            <a:fillRect/>
          </a:stretch>
        </p:blipFill>
        <p:spPr>
          <a:xfrm>
            <a:off x="5965972" y="2715927"/>
            <a:ext cx="5458587" cy="40677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13003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567B-522D-4F08-8BCB-887EA9F74EBF}"/>
              </a:ext>
            </a:extLst>
          </p:cNvPr>
          <p:cNvSpPr>
            <a:spLocks noGrp="1"/>
          </p:cNvSpPr>
          <p:nvPr>
            <p:ph type="title"/>
          </p:nvPr>
        </p:nvSpPr>
        <p:spPr/>
        <p:txBody>
          <a:bodyPr/>
          <a:lstStyle/>
          <a:p>
            <a:r>
              <a:rPr lang="en-PH" dirty="0" err="1"/>
              <a:t>ItemDao</a:t>
            </a:r>
            <a:r>
              <a:rPr lang="en-PH" dirty="0"/>
              <a:t> Implementation</a:t>
            </a:r>
          </a:p>
        </p:txBody>
      </p:sp>
      <p:sp>
        <p:nvSpPr>
          <p:cNvPr id="3" name="Content Placeholder 2">
            <a:extLst>
              <a:ext uri="{FF2B5EF4-FFF2-40B4-BE49-F238E27FC236}">
                <a16:creationId xmlns:a16="http://schemas.microsoft.com/office/drawing/2014/main" id="{2B46AD97-786D-433B-9EB4-EA4A900242A1}"/>
              </a:ext>
            </a:extLst>
          </p:cNvPr>
          <p:cNvSpPr>
            <a:spLocks noGrp="1"/>
          </p:cNvSpPr>
          <p:nvPr>
            <p:ph idx="1"/>
          </p:nvPr>
        </p:nvSpPr>
        <p:spPr/>
        <p:txBody>
          <a:bodyPr>
            <a:normAutofit/>
          </a:bodyPr>
          <a:lstStyle/>
          <a:p>
            <a:endParaRPr lang="en-PH" dirty="0"/>
          </a:p>
        </p:txBody>
      </p:sp>
      <p:pic>
        <p:nvPicPr>
          <p:cNvPr id="6" name="Picture 5">
            <a:extLst>
              <a:ext uri="{FF2B5EF4-FFF2-40B4-BE49-F238E27FC236}">
                <a16:creationId xmlns:a16="http://schemas.microsoft.com/office/drawing/2014/main" id="{632CD699-2513-46C0-AAD5-A8D823D1166A}"/>
              </a:ext>
            </a:extLst>
          </p:cNvPr>
          <p:cNvPicPr>
            <a:picLocks noChangeAspect="1"/>
          </p:cNvPicPr>
          <p:nvPr/>
        </p:nvPicPr>
        <p:blipFill>
          <a:blip r:embed="rId2"/>
          <a:stretch>
            <a:fillRect/>
          </a:stretch>
        </p:blipFill>
        <p:spPr>
          <a:xfrm>
            <a:off x="2723679" y="2460133"/>
            <a:ext cx="6744641" cy="31817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6299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567B-522D-4F08-8BCB-887EA9F74EBF}"/>
              </a:ext>
            </a:extLst>
          </p:cNvPr>
          <p:cNvSpPr>
            <a:spLocks noGrp="1"/>
          </p:cNvSpPr>
          <p:nvPr>
            <p:ph type="title"/>
          </p:nvPr>
        </p:nvSpPr>
        <p:spPr/>
        <p:txBody>
          <a:bodyPr/>
          <a:lstStyle/>
          <a:p>
            <a:r>
              <a:rPr lang="en-PH" dirty="0" err="1"/>
              <a:t>ItemDao</a:t>
            </a:r>
            <a:r>
              <a:rPr lang="en-PH" dirty="0"/>
              <a:t> Implementation</a:t>
            </a:r>
          </a:p>
        </p:txBody>
      </p:sp>
      <p:sp>
        <p:nvSpPr>
          <p:cNvPr id="3" name="Content Placeholder 2">
            <a:extLst>
              <a:ext uri="{FF2B5EF4-FFF2-40B4-BE49-F238E27FC236}">
                <a16:creationId xmlns:a16="http://schemas.microsoft.com/office/drawing/2014/main" id="{2B46AD97-786D-433B-9EB4-EA4A900242A1}"/>
              </a:ext>
            </a:extLst>
          </p:cNvPr>
          <p:cNvSpPr>
            <a:spLocks noGrp="1"/>
          </p:cNvSpPr>
          <p:nvPr>
            <p:ph idx="1"/>
          </p:nvPr>
        </p:nvSpPr>
        <p:spPr/>
        <p:txBody>
          <a:bodyPr>
            <a:normAutofit/>
          </a:bodyPr>
          <a:lstStyle/>
          <a:p>
            <a:endParaRPr lang="en-PH" dirty="0"/>
          </a:p>
        </p:txBody>
      </p:sp>
      <p:pic>
        <p:nvPicPr>
          <p:cNvPr id="6" name="Picture 5">
            <a:extLst>
              <a:ext uri="{FF2B5EF4-FFF2-40B4-BE49-F238E27FC236}">
                <a16:creationId xmlns:a16="http://schemas.microsoft.com/office/drawing/2014/main" id="{11CE17D7-9282-424C-AA0A-2A08C7053B17}"/>
              </a:ext>
            </a:extLst>
          </p:cNvPr>
          <p:cNvPicPr>
            <a:picLocks noChangeAspect="1"/>
          </p:cNvPicPr>
          <p:nvPr/>
        </p:nvPicPr>
        <p:blipFill>
          <a:blip r:embed="rId2"/>
          <a:stretch>
            <a:fillRect/>
          </a:stretch>
        </p:blipFill>
        <p:spPr>
          <a:xfrm>
            <a:off x="3213889" y="2483949"/>
            <a:ext cx="6754168" cy="31341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82427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567B-522D-4F08-8BCB-887EA9F74EBF}"/>
              </a:ext>
            </a:extLst>
          </p:cNvPr>
          <p:cNvSpPr>
            <a:spLocks noGrp="1"/>
          </p:cNvSpPr>
          <p:nvPr>
            <p:ph type="title"/>
          </p:nvPr>
        </p:nvSpPr>
        <p:spPr/>
        <p:txBody>
          <a:bodyPr/>
          <a:lstStyle/>
          <a:p>
            <a:r>
              <a:rPr lang="en-PH" dirty="0" err="1"/>
              <a:t>ItemDao</a:t>
            </a:r>
            <a:r>
              <a:rPr lang="en-PH" dirty="0"/>
              <a:t> Implementation</a:t>
            </a:r>
          </a:p>
        </p:txBody>
      </p:sp>
      <p:sp>
        <p:nvSpPr>
          <p:cNvPr id="3" name="Content Placeholder 2">
            <a:extLst>
              <a:ext uri="{FF2B5EF4-FFF2-40B4-BE49-F238E27FC236}">
                <a16:creationId xmlns:a16="http://schemas.microsoft.com/office/drawing/2014/main" id="{2B46AD97-786D-433B-9EB4-EA4A900242A1}"/>
              </a:ext>
            </a:extLst>
          </p:cNvPr>
          <p:cNvSpPr>
            <a:spLocks noGrp="1"/>
          </p:cNvSpPr>
          <p:nvPr>
            <p:ph idx="1"/>
          </p:nvPr>
        </p:nvSpPr>
        <p:spPr/>
        <p:txBody>
          <a:bodyPr>
            <a:normAutofit/>
          </a:bodyPr>
          <a:lstStyle/>
          <a:p>
            <a:endParaRPr lang="en-PH" dirty="0"/>
          </a:p>
        </p:txBody>
      </p:sp>
      <p:pic>
        <p:nvPicPr>
          <p:cNvPr id="5" name="Picture 4">
            <a:extLst>
              <a:ext uri="{FF2B5EF4-FFF2-40B4-BE49-F238E27FC236}">
                <a16:creationId xmlns:a16="http://schemas.microsoft.com/office/drawing/2014/main" id="{F7B2D075-C97B-4F3A-8A17-7B385CBA53EC}"/>
              </a:ext>
            </a:extLst>
          </p:cNvPr>
          <p:cNvPicPr>
            <a:picLocks noChangeAspect="1"/>
          </p:cNvPicPr>
          <p:nvPr/>
        </p:nvPicPr>
        <p:blipFill>
          <a:blip r:embed="rId2"/>
          <a:stretch>
            <a:fillRect/>
          </a:stretch>
        </p:blipFill>
        <p:spPr>
          <a:xfrm>
            <a:off x="2499810" y="2826896"/>
            <a:ext cx="7192379" cy="244826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0231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065C-7C27-4984-B635-0CF62CFA3B1A}"/>
              </a:ext>
            </a:extLst>
          </p:cNvPr>
          <p:cNvSpPr>
            <a:spLocks noGrp="1"/>
          </p:cNvSpPr>
          <p:nvPr>
            <p:ph type="ctrTitle"/>
          </p:nvPr>
        </p:nvSpPr>
        <p:spPr/>
        <p:txBody>
          <a:bodyPr>
            <a:normAutofit/>
          </a:bodyPr>
          <a:lstStyle/>
          <a:p>
            <a:r>
              <a:rPr lang="en-PH" dirty="0"/>
              <a:t>Application Layer Part</a:t>
            </a:r>
          </a:p>
        </p:txBody>
      </p:sp>
      <p:sp>
        <p:nvSpPr>
          <p:cNvPr id="3" name="Subtitle 2">
            <a:extLst>
              <a:ext uri="{FF2B5EF4-FFF2-40B4-BE49-F238E27FC236}">
                <a16:creationId xmlns:a16="http://schemas.microsoft.com/office/drawing/2014/main" id="{603700D4-2B2C-4745-A6A8-225960AF7971}"/>
              </a:ext>
            </a:extLst>
          </p:cNvPr>
          <p:cNvSpPr>
            <a:spLocks noGrp="1"/>
          </p:cNvSpPr>
          <p:nvPr>
            <p:ph type="subTitle" idx="1"/>
          </p:nvPr>
        </p:nvSpPr>
        <p:spPr/>
        <p:txBody>
          <a:bodyPr>
            <a:noAutofit/>
          </a:bodyPr>
          <a:lstStyle/>
          <a:p>
            <a:pPr>
              <a:lnSpc>
                <a:spcPct val="100000"/>
              </a:lnSpc>
            </a:pPr>
            <a:endParaRPr lang="en-PH" sz="2000" dirty="0"/>
          </a:p>
        </p:txBody>
      </p:sp>
    </p:spTree>
    <p:extLst>
      <p:ext uri="{BB962C8B-B14F-4D97-AF65-F5344CB8AC3E}">
        <p14:creationId xmlns:p14="http://schemas.microsoft.com/office/powerpoint/2010/main" val="2320449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6F716-9495-46C8-BCA1-6F5C29C1D2DD}"/>
              </a:ext>
            </a:extLst>
          </p:cNvPr>
          <p:cNvSpPr>
            <a:spLocks noGrp="1"/>
          </p:cNvSpPr>
          <p:nvPr>
            <p:ph type="title"/>
          </p:nvPr>
        </p:nvSpPr>
        <p:spPr/>
        <p:txBody>
          <a:bodyPr/>
          <a:lstStyle/>
          <a:p>
            <a:r>
              <a:rPr lang="en-PH" dirty="0"/>
              <a:t>The Application Layer</a:t>
            </a:r>
          </a:p>
        </p:txBody>
      </p:sp>
      <p:sp>
        <p:nvSpPr>
          <p:cNvPr id="3" name="Content Placeholder 2">
            <a:extLst>
              <a:ext uri="{FF2B5EF4-FFF2-40B4-BE49-F238E27FC236}">
                <a16:creationId xmlns:a16="http://schemas.microsoft.com/office/drawing/2014/main" id="{B8AA943E-9C56-4C22-9815-0B0FC36C8886}"/>
              </a:ext>
            </a:extLst>
          </p:cNvPr>
          <p:cNvSpPr>
            <a:spLocks noGrp="1"/>
          </p:cNvSpPr>
          <p:nvPr>
            <p:ph idx="1"/>
          </p:nvPr>
        </p:nvSpPr>
        <p:spPr/>
        <p:txBody>
          <a:bodyPr/>
          <a:lstStyle/>
          <a:p>
            <a:r>
              <a:rPr lang="en-US" dirty="0"/>
              <a:t>The application tier, also known as the logic tier or middle tier, is the heart of the application. In this tier, information collected in the presentation tier is processed - sometimes against other information in the data tier - using business logic, a specific set of business rules. The application tier can also add, delete or modify data in the data tier. </a:t>
            </a:r>
            <a:endParaRPr lang="en-PH" dirty="0"/>
          </a:p>
        </p:txBody>
      </p:sp>
    </p:spTree>
    <p:extLst>
      <p:ext uri="{BB962C8B-B14F-4D97-AF65-F5344CB8AC3E}">
        <p14:creationId xmlns:p14="http://schemas.microsoft.com/office/powerpoint/2010/main" val="123107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F6C2-1B2F-4488-B2C7-AB9CA61D2B04}"/>
              </a:ext>
            </a:extLst>
          </p:cNvPr>
          <p:cNvSpPr>
            <a:spLocks noGrp="1"/>
          </p:cNvSpPr>
          <p:nvPr>
            <p:ph type="title"/>
          </p:nvPr>
        </p:nvSpPr>
        <p:spPr/>
        <p:txBody>
          <a:bodyPr/>
          <a:lstStyle/>
          <a:p>
            <a:r>
              <a:rPr lang="en-PH" dirty="0"/>
              <a:t>Prerequisite</a:t>
            </a:r>
          </a:p>
        </p:txBody>
      </p:sp>
      <p:sp>
        <p:nvSpPr>
          <p:cNvPr id="3" name="Content Placeholder 2">
            <a:extLst>
              <a:ext uri="{FF2B5EF4-FFF2-40B4-BE49-F238E27FC236}">
                <a16:creationId xmlns:a16="http://schemas.microsoft.com/office/drawing/2014/main" id="{8467409C-D24C-41E0-B66F-15D9EFA38443}"/>
              </a:ext>
            </a:extLst>
          </p:cNvPr>
          <p:cNvSpPr>
            <a:spLocks noGrp="1"/>
          </p:cNvSpPr>
          <p:nvPr>
            <p:ph idx="1"/>
          </p:nvPr>
        </p:nvSpPr>
        <p:spPr/>
        <p:txBody>
          <a:bodyPr>
            <a:normAutofit lnSpcReduction="10000"/>
          </a:bodyPr>
          <a:lstStyle/>
          <a:p>
            <a:pPr marL="0" indent="0">
              <a:buNone/>
            </a:pPr>
            <a:r>
              <a:rPr lang="en-PH" dirty="0"/>
              <a:t>Install the following:</a:t>
            </a:r>
          </a:p>
          <a:p>
            <a:r>
              <a:rPr lang="en-PH" dirty="0"/>
              <a:t>JDK (jdk17 recommended) - https://drive.google.com/file/d/1SiO9tbBIhP4TRdMnjqOofsEhk7vfClWP/view?usp=sharing</a:t>
            </a:r>
          </a:p>
          <a:p>
            <a:r>
              <a:rPr lang="en-PH" dirty="0"/>
              <a:t>IntelliJ Idea IDE - https://drive.google.com/drive/folders/1r1alpd-KpNLl9aW-wRMbPIXGt6YlLJhh?usp=sharing</a:t>
            </a:r>
          </a:p>
          <a:p>
            <a:r>
              <a:rPr lang="en-PH" dirty="0"/>
              <a:t>Oracle DB - https://drive.google.com/file/d/1nHaG8VTuepWZ047YnqTcVSbf9CVjN2hz/view?usp=sharing</a:t>
            </a:r>
          </a:p>
          <a:p>
            <a:pPr marL="0" indent="0">
              <a:buNone/>
            </a:pPr>
            <a:endParaRPr lang="en-PH" dirty="0"/>
          </a:p>
        </p:txBody>
      </p:sp>
    </p:spTree>
    <p:extLst>
      <p:ext uri="{BB962C8B-B14F-4D97-AF65-F5344CB8AC3E}">
        <p14:creationId xmlns:p14="http://schemas.microsoft.com/office/powerpoint/2010/main" val="2517075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5A05-8151-43E1-B2F3-AF5A4396DE7A}"/>
              </a:ext>
            </a:extLst>
          </p:cNvPr>
          <p:cNvSpPr>
            <a:spLocks noGrp="1"/>
          </p:cNvSpPr>
          <p:nvPr>
            <p:ph type="title"/>
          </p:nvPr>
        </p:nvSpPr>
        <p:spPr/>
        <p:txBody>
          <a:bodyPr/>
          <a:lstStyle/>
          <a:p>
            <a:r>
              <a:rPr lang="en-PH" dirty="0"/>
              <a:t>The Façade Pattern</a:t>
            </a:r>
          </a:p>
        </p:txBody>
      </p:sp>
      <p:sp>
        <p:nvSpPr>
          <p:cNvPr id="3" name="Content Placeholder 2">
            <a:extLst>
              <a:ext uri="{FF2B5EF4-FFF2-40B4-BE49-F238E27FC236}">
                <a16:creationId xmlns:a16="http://schemas.microsoft.com/office/drawing/2014/main" id="{7CB3C1EB-2A9C-4452-9FDC-8432FE838935}"/>
              </a:ext>
            </a:extLst>
          </p:cNvPr>
          <p:cNvSpPr>
            <a:spLocks noGrp="1"/>
          </p:cNvSpPr>
          <p:nvPr>
            <p:ph idx="1"/>
          </p:nvPr>
        </p:nvSpPr>
        <p:spPr/>
        <p:txBody>
          <a:bodyPr/>
          <a:lstStyle/>
          <a:p>
            <a:r>
              <a:rPr lang="en-US" dirty="0"/>
              <a:t>Facade pattern hides the complexities of the system and provides an interface to the client using which the client can access the system. This type of design pattern comes under structural pattern as this pattern adds an interface to existing system to hide its complexities.</a:t>
            </a:r>
          </a:p>
          <a:p>
            <a:r>
              <a:rPr lang="en-US" dirty="0"/>
              <a:t>This pattern involves a single class which provides simplified methods required by client and delegates calls to methods of existing system classes.</a:t>
            </a:r>
            <a:endParaRPr lang="en-PH" dirty="0"/>
          </a:p>
        </p:txBody>
      </p:sp>
    </p:spTree>
    <p:extLst>
      <p:ext uri="{BB962C8B-B14F-4D97-AF65-F5344CB8AC3E}">
        <p14:creationId xmlns:p14="http://schemas.microsoft.com/office/powerpoint/2010/main" val="174228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5A05-8151-43E1-B2F3-AF5A4396DE7A}"/>
              </a:ext>
            </a:extLst>
          </p:cNvPr>
          <p:cNvSpPr>
            <a:spLocks noGrp="1"/>
          </p:cNvSpPr>
          <p:nvPr>
            <p:ph type="title"/>
          </p:nvPr>
        </p:nvSpPr>
        <p:spPr/>
        <p:txBody>
          <a:bodyPr/>
          <a:lstStyle/>
          <a:p>
            <a:r>
              <a:rPr lang="en-PH" dirty="0"/>
              <a:t>The Façade Pattern</a:t>
            </a:r>
          </a:p>
        </p:txBody>
      </p:sp>
      <p:sp>
        <p:nvSpPr>
          <p:cNvPr id="3" name="Content Placeholder 2">
            <a:extLst>
              <a:ext uri="{FF2B5EF4-FFF2-40B4-BE49-F238E27FC236}">
                <a16:creationId xmlns:a16="http://schemas.microsoft.com/office/drawing/2014/main" id="{7CB3C1EB-2A9C-4452-9FDC-8432FE838935}"/>
              </a:ext>
            </a:extLst>
          </p:cNvPr>
          <p:cNvSpPr>
            <a:spLocks noGrp="1"/>
          </p:cNvSpPr>
          <p:nvPr>
            <p:ph idx="1"/>
          </p:nvPr>
        </p:nvSpPr>
        <p:spPr/>
        <p:txBody>
          <a:bodyPr/>
          <a:lstStyle/>
          <a:p>
            <a:endParaRPr lang="en-PH" dirty="0"/>
          </a:p>
        </p:txBody>
      </p:sp>
      <p:pic>
        <p:nvPicPr>
          <p:cNvPr id="4" name="Picture 2" descr="Design Patterns — Facade Pattern. In this article we are implementing… | by  Faruk Karadeniz | Medium">
            <a:extLst>
              <a:ext uri="{FF2B5EF4-FFF2-40B4-BE49-F238E27FC236}">
                <a16:creationId xmlns:a16="http://schemas.microsoft.com/office/drawing/2014/main" id="{73AA73F0-5623-4335-846D-41211AB67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735" y="2479405"/>
            <a:ext cx="68484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385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5A05-8151-43E1-B2F3-AF5A4396DE7A}"/>
              </a:ext>
            </a:extLst>
          </p:cNvPr>
          <p:cNvSpPr>
            <a:spLocks noGrp="1"/>
          </p:cNvSpPr>
          <p:nvPr>
            <p:ph type="title"/>
          </p:nvPr>
        </p:nvSpPr>
        <p:spPr/>
        <p:txBody>
          <a:bodyPr/>
          <a:lstStyle/>
          <a:p>
            <a:r>
              <a:rPr lang="en-PH" dirty="0"/>
              <a:t>The Façade Pattern</a:t>
            </a:r>
          </a:p>
        </p:txBody>
      </p:sp>
      <p:sp>
        <p:nvSpPr>
          <p:cNvPr id="3" name="Content Placeholder 2">
            <a:extLst>
              <a:ext uri="{FF2B5EF4-FFF2-40B4-BE49-F238E27FC236}">
                <a16:creationId xmlns:a16="http://schemas.microsoft.com/office/drawing/2014/main" id="{7CB3C1EB-2A9C-4452-9FDC-8432FE838935}"/>
              </a:ext>
            </a:extLst>
          </p:cNvPr>
          <p:cNvSpPr>
            <a:spLocks noGrp="1"/>
          </p:cNvSpPr>
          <p:nvPr>
            <p:ph idx="1"/>
          </p:nvPr>
        </p:nvSpPr>
        <p:spPr>
          <a:xfrm>
            <a:off x="4986867" y="2052116"/>
            <a:ext cx="5583272" cy="3997828"/>
          </a:xfrm>
        </p:spPr>
        <p:txBody>
          <a:bodyPr/>
          <a:lstStyle/>
          <a:p>
            <a:r>
              <a:rPr lang="en-PH" dirty="0"/>
              <a:t>Create façade interface</a:t>
            </a:r>
          </a:p>
          <a:p>
            <a:r>
              <a:rPr lang="en-PH" dirty="0"/>
              <a:t>Create façade implementation</a:t>
            </a:r>
          </a:p>
          <a:p>
            <a:r>
              <a:rPr lang="en-PH" dirty="0"/>
              <a:t>Implement application and/or business logic in the façade implementation</a:t>
            </a:r>
          </a:p>
        </p:txBody>
      </p:sp>
      <p:pic>
        <p:nvPicPr>
          <p:cNvPr id="5" name="Picture 4">
            <a:extLst>
              <a:ext uri="{FF2B5EF4-FFF2-40B4-BE49-F238E27FC236}">
                <a16:creationId xmlns:a16="http://schemas.microsoft.com/office/drawing/2014/main" id="{E602C379-B768-4E24-8CBE-AEB1E0384F9C}"/>
              </a:ext>
            </a:extLst>
          </p:cNvPr>
          <p:cNvPicPr>
            <a:picLocks noChangeAspect="1"/>
          </p:cNvPicPr>
          <p:nvPr/>
        </p:nvPicPr>
        <p:blipFill>
          <a:blip r:embed="rId2"/>
          <a:stretch>
            <a:fillRect/>
          </a:stretch>
        </p:blipFill>
        <p:spPr>
          <a:xfrm>
            <a:off x="659106" y="962183"/>
            <a:ext cx="3372321" cy="53061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30161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1B99-25A4-4901-B885-159696C8EC30}"/>
              </a:ext>
            </a:extLst>
          </p:cNvPr>
          <p:cNvSpPr>
            <a:spLocks noGrp="1"/>
          </p:cNvSpPr>
          <p:nvPr>
            <p:ph type="title"/>
          </p:nvPr>
        </p:nvSpPr>
        <p:spPr/>
        <p:txBody>
          <a:bodyPr/>
          <a:lstStyle/>
          <a:p>
            <a:r>
              <a:rPr lang="en-PH" dirty="0"/>
              <a:t>Sample Façade: </a:t>
            </a:r>
            <a:r>
              <a:rPr lang="en-PH" dirty="0" err="1"/>
              <a:t>ItemFacade</a:t>
            </a:r>
            <a:endParaRPr lang="en-PH" dirty="0"/>
          </a:p>
        </p:txBody>
      </p:sp>
      <p:sp>
        <p:nvSpPr>
          <p:cNvPr id="3" name="Content Placeholder 2">
            <a:extLst>
              <a:ext uri="{FF2B5EF4-FFF2-40B4-BE49-F238E27FC236}">
                <a16:creationId xmlns:a16="http://schemas.microsoft.com/office/drawing/2014/main" id="{8E9AF886-2F84-4E18-A230-A25926B6DF2B}"/>
              </a:ext>
            </a:extLst>
          </p:cNvPr>
          <p:cNvSpPr>
            <a:spLocks noGrp="1"/>
          </p:cNvSpPr>
          <p:nvPr>
            <p:ph idx="1"/>
          </p:nvPr>
        </p:nvSpPr>
        <p:spPr/>
        <p:txBody>
          <a:bodyPr>
            <a:normAutofit/>
          </a:bodyPr>
          <a:lstStyle/>
          <a:p>
            <a:r>
              <a:rPr lang="en-PH" dirty="0"/>
              <a:t>    List&lt;Item&gt; </a:t>
            </a:r>
            <a:r>
              <a:rPr lang="en-PH" dirty="0" err="1"/>
              <a:t>getAllItems</a:t>
            </a:r>
            <a:r>
              <a:rPr lang="en-PH" dirty="0"/>
              <a:t>();</a:t>
            </a:r>
          </a:p>
          <a:p>
            <a:r>
              <a:rPr lang="en-PH" dirty="0"/>
              <a:t>    Item </a:t>
            </a:r>
            <a:r>
              <a:rPr lang="en-PH" dirty="0" err="1"/>
              <a:t>getItemById</a:t>
            </a:r>
            <a:r>
              <a:rPr lang="en-PH" dirty="0"/>
              <a:t>(String id);</a:t>
            </a:r>
          </a:p>
          <a:p>
            <a:r>
              <a:rPr lang="en-PH" dirty="0"/>
              <a:t>    </a:t>
            </a:r>
            <a:r>
              <a:rPr lang="en-PH" dirty="0" err="1"/>
              <a:t>boolean</a:t>
            </a:r>
            <a:r>
              <a:rPr lang="en-PH" dirty="0"/>
              <a:t> </a:t>
            </a:r>
            <a:r>
              <a:rPr lang="en-PH" dirty="0" err="1"/>
              <a:t>addItem</a:t>
            </a:r>
            <a:r>
              <a:rPr lang="en-PH" dirty="0"/>
              <a:t>(Item item);</a:t>
            </a:r>
          </a:p>
          <a:p>
            <a:r>
              <a:rPr lang="en-PH" dirty="0"/>
              <a:t>    </a:t>
            </a:r>
            <a:r>
              <a:rPr lang="en-PH" dirty="0" err="1"/>
              <a:t>boolean</a:t>
            </a:r>
            <a:r>
              <a:rPr lang="en-PH" dirty="0"/>
              <a:t> </a:t>
            </a:r>
            <a:r>
              <a:rPr lang="en-PH" dirty="0" err="1"/>
              <a:t>updateItem</a:t>
            </a:r>
            <a:r>
              <a:rPr lang="en-PH" dirty="0"/>
              <a:t>(Item item);</a:t>
            </a:r>
          </a:p>
          <a:p>
            <a:r>
              <a:rPr lang="en-PH" dirty="0"/>
              <a:t>    </a:t>
            </a:r>
            <a:r>
              <a:rPr lang="en-PH" dirty="0" err="1"/>
              <a:t>boolean</a:t>
            </a:r>
            <a:r>
              <a:rPr lang="en-PH" dirty="0"/>
              <a:t> </a:t>
            </a:r>
            <a:r>
              <a:rPr lang="en-PH" dirty="0" err="1"/>
              <a:t>deleteItemById</a:t>
            </a:r>
            <a:r>
              <a:rPr lang="en-PH" dirty="0"/>
              <a:t>(String id);</a:t>
            </a:r>
          </a:p>
        </p:txBody>
      </p:sp>
    </p:spTree>
    <p:extLst>
      <p:ext uri="{BB962C8B-B14F-4D97-AF65-F5344CB8AC3E}">
        <p14:creationId xmlns:p14="http://schemas.microsoft.com/office/powerpoint/2010/main" val="3053446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1B99-25A4-4901-B885-159696C8EC30}"/>
              </a:ext>
            </a:extLst>
          </p:cNvPr>
          <p:cNvSpPr>
            <a:spLocks noGrp="1"/>
          </p:cNvSpPr>
          <p:nvPr>
            <p:ph type="title"/>
          </p:nvPr>
        </p:nvSpPr>
        <p:spPr/>
        <p:txBody>
          <a:bodyPr/>
          <a:lstStyle/>
          <a:p>
            <a:r>
              <a:rPr lang="en-PH" dirty="0" err="1"/>
              <a:t>ItemFacade</a:t>
            </a:r>
            <a:r>
              <a:rPr lang="en-PH" dirty="0"/>
              <a:t> Implementation</a:t>
            </a:r>
          </a:p>
        </p:txBody>
      </p:sp>
      <p:sp>
        <p:nvSpPr>
          <p:cNvPr id="3" name="Content Placeholder 2">
            <a:extLst>
              <a:ext uri="{FF2B5EF4-FFF2-40B4-BE49-F238E27FC236}">
                <a16:creationId xmlns:a16="http://schemas.microsoft.com/office/drawing/2014/main" id="{8E9AF886-2F84-4E18-A230-A25926B6DF2B}"/>
              </a:ext>
            </a:extLst>
          </p:cNvPr>
          <p:cNvSpPr>
            <a:spLocks noGrp="1"/>
          </p:cNvSpPr>
          <p:nvPr>
            <p:ph idx="1"/>
          </p:nvPr>
        </p:nvSpPr>
        <p:spPr/>
        <p:txBody>
          <a:bodyPr>
            <a:normAutofit/>
          </a:bodyPr>
          <a:lstStyle/>
          <a:p>
            <a:endParaRPr lang="en-PH" dirty="0"/>
          </a:p>
        </p:txBody>
      </p:sp>
      <p:pic>
        <p:nvPicPr>
          <p:cNvPr id="5" name="Picture 4">
            <a:extLst>
              <a:ext uri="{FF2B5EF4-FFF2-40B4-BE49-F238E27FC236}">
                <a16:creationId xmlns:a16="http://schemas.microsoft.com/office/drawing/2014/main" id="{13A19D25-9BCD-4435-8C46-F516A1571CD2}"/>
              </a:ext>
            </a:extLst>
          </p:cNvPr>
          <p:cNvPicPr>
            <a:picLocks noChangeAspect="1"/>
          </p:cNvPicPr>
          <p:nvPr/>
        </p:nvPicPr>
        <p:blipFill>
          <a:blip r:embed="rId2"/>
          <a:stretch>
            <a:fillRect/>
          </a:stretch>
        </p:blipFill>
        <p:spPr>
          <a:xfrm>
            <a:off x="368347" y="2307786"/>
            <a:ext cx="3934374" cy="250542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1C0CCE3A-E512-477F-AF3C-87C634EFEF99}"/>
              </a:ext>
            </a:extLst>
          </p:cNvPr>
          <p:cNvPicPr>
            <a:picLocks noChangeAspect="1"/>
          </p:cNvPicPr>
          <p:nvPr/>
        </p:nvPicPr>
        <p:blipFill>
          <a:blip r:embed="rId3"/>
          <a:stretch>
            <a:fillRect/>
          </a:stretch>
        </p:blipFill>
        <p:spPr>
          <a:xfrm>
            <a:off x="4778934" y="2350654"/>
            <a:ext cx="6220693" cy="24196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25365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1B99-25A4-4901-B885-159696C8EC30}"/>
              </a:ext>
            </a:extLst>
          </p:cNvPr>
          <p:cNvSpPr>
            <a:spLocks noGrp="1"/>
          </p:cNvSpPr>
          <p:nvPr>
            <p:ph type="title"/>
          </p:nvPr>
        </p:nvSpPr>
        <p:spPr/>
        <p:txBody>
          <a:bodyPr/>
          <a:lstStyle/>
          <a:p>
            <a:r>
              <a:rPr lang="en-PH" dirty="0" err="1"/>
              <a:t>ItemFacade</a:t>
            </a:r>
            <a:r>
              <a:rPr lang="en-PH" dirty="0"/>
              <a:t> Implementation</a:t>
            </a:r>
          </a:p>
        </p:txBody>
      </p:sp>
      <p:sp>
        <p:nvSpPr>
          <p:cNvPr id="3" name="Content Placeholder 2">
            <a:extLst>
              <a:ext uri="{FF2B5EF4-FFF2-40B4-BE49-F238E27FC236}">
                <a16:creationId xmlns:a16="http://schemas.microsoft.com/office/drawing/2014/main" id="{8E9AF886-2F84-4E18-A230-A25926B6DF2B}"/>
              </a:ext>
            </a:extLst>
          </p:cNvPr>
          <p:cNvSpPr>
            <a:spLocks noGrp="1"/>
          </p:cNvSpPr>
          <p:nvPr>
            <p:ph idx="1"/>
          </p:nvPr>
        </p:nvSpPr>
        <p:spPr/>
        <p:txBody>
          <a:bodyPr>
            <a:normAutofit/>
          </a:bodyPr>
          <a:lstStyle/>
          <a:p>
            <a:endParaRPr lang="en-PH" dirty="0"/>
          </a:p>
        </p:txBody>
      </p:sp>
      <p:pic>
        <p:nvPicPr>
          <p:cNvPr id="6" name="Picture 5">
            <a:extLst>
              <a:ext uri="{FF2B5EF4-FFF2-40B4-BE49-F238E27FC236}">
                <a16:creationId xmlns:a16="http://schemas.microsoft.com/office/drawing/2014/main" id="{0CAEEE9C-9A7D-4602-ACB4-6C1B4DAD0E7F}"/>
              </a:ext>
            </a:extLst>
          </p:cNvPr>
          <p:cNvPicPr>
            <a:picLocks noChangeAspect="1"/>
          </p:cNvPicPr>
          <p:nvPr/>
        </p:nvPicPr>
        <p:blipFill>
          <a:blip r:embed="rId2"/>
          <a:stretch>
            <a:fillRect/>
          </a:stretch>
        </p:blipFill>
        <p:spPr>
          <a:xfrm>
            <a:off x="163092" y="2861366"/>
            <a:ext cx="6639852" cy="3524742"/>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BE82A138-84D6-475B-B1F6-757068B0D2CC}"/>
              </a:ext>
            </a:extLst>
          </p:cNvPr>
          <p:cNvPicPr>
            <a:picLocks noChangeAspect="1"/>
          </p:cNvPicPr>
          <p:nvPr/>
        </p:nvPicPr>
        <p:blipFill>
          <a:blip r:embed="rId3"/>
          <a:stretch>
            <a:fillRect/>
          </a:stretch>
        </p:blipFill>
        <p:spPr>
          <a:xfrm>
            <a:off x="5247816" y="1571816"/>
            <a:ext cx="6573167" cy="34009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2430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F736-0487-4CE0-8D19-CA6F01DC7A5E}"/>
              </a:ext>
            </a:extLst>
          </p:cNvPr>
          <p:cNvSpPr>
            <a:spLocks noGrp="1"/>
          </p:cNvSpPr>
          <p:nvPr>
            <p:ph type="title"/>
          </p:nvPr>
        </p:nvSpPr>
        <p:spPr>
          <a:xfrm>
            <a:off x="2243668" y="808056"/>
            <a:ext cx="8326472" cy="1077229"/>
          </a:xfrm>
        </p:spPr>
        <p:txBody>
          <a:bodyPr/>
          <a:lstStyle/>
          <a:p>
            <a:r>
              <a:rPr lang="en-PH" dirty="0"/>
              <a:t>Consuming the “services” of </a:t>
            </a:r>
            <a:r>
              <a:rPr lang="en-PH" dirty="0" err="1"/>
              <a:t>ItemFacade</a:t>
            </a:r>
            <a:r>
              <a:rPr lang="en-PH" dirty="0"/>
              <a:t> </a:t>
            </a:r>
          </a:p>
        </p:txBody>
      </p:sp>
      <p:sp>
        <p:nvSpPr>
          <p:cNvPr id="3" name="Content Placeholder 2">
            <a:extLst>
              <a:ext uri="{FF2B5EF4-FFF2-40B4-BE49-F238E27FC236}">
                <a16:creationId xmlns:a16="http://schemas.microsoft.com/office/drawing/2014/main" id="{D97D447F-4CE7-42CD-B7AC-EDE6979643F9}"/>
              </a:ext>
            </a:extLst>
          </p:cNvPr>
          <p:cNvSpPr>
            <a:spLocks noGrp="1"/>
          </p:cNvSpPr>
          <p:nvPr>
            <p:ph idx="1"/>
          </p:nvPr>
        </p:nvSpPr>
        <p:spPr/>
        <p:txBody>
          <a:bodyPr/>
          <a:lstStyle/>
          <a:p>
            <a:endParaRPr lang="en-PH"/>
          </a:p>
        </p:txBody>
      </p:sp>
      <p:pic>
        <p:nvPicPr>
          <p:cNvPr id="6" name="Picture 5">
            <a:extLst>
              <a:ext uri="{FF2B5EF4-FFF2-40B4-BE49-F238E27FC236}">
                <a16:creationId xmlns:a16="http://schemas.microsoft.com/office/drawing/2014/main" id="{8197E7DF-C0B2-4987-A76E-D2F6D67C8BFD}"/>
              </a:ext>
            </a:extLst>
          </p:cNvPr>
          <p:cNvPicPr>
            <a:picLocks noChangeAspect="1"/>
          </p:cNvPicPr>
          <p:nvPr/>
        </p:nvPicPr>
        <p:blipFill>
          <a:blip r:embed="rId2"/>
          <a:stretch>
            <a:fillRect/>
          </a:stretch>
        </p:blipFill>
        <p:spPr>
          <a:xfrm>
            <a:off x="1538489" y="1571464"/>
            <a:ext cx="9115022" cy="49591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41921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1BE1-891E-4677-A36D-583BB286CFE7}"/>
              </a:ext>
            </a:extLst>
          </p:cNvPr>
          <p:cNvSpPr>
            <a:spLocks noGrp="1"/>
          </p:cNvSpPr>
          <p:nvPr>
            <p:ph type="title"/>
          </p:nvPr>
        </p:nvSpPr>
        <p:spPr/>
        <p:txBody>
          <a:bodyPr/>
          <a:lstStyle/>
          <a:p>
            <a:r>
              <a:rPr lang="en-PH" dirty="0"/>
              <a:t>The Transaction module</a:t>
            </a:r>
          </a:p>
        </p:txBody>
      </p:sp>
      <p:sp>
        <p:nvSpPr>
          <p:cNvPr id="3" name="Content Placeholder 2">
            <a:extLst>
              <a:ext uri="{FF2B5EF4-FFF2-40B4-BE49-F238E27FC236}">
                <a16:creationId xmlns:a16="http://schemas.microsoft.com/office/drawing/2014/main" id="{DD8AF74E-A5AB-4E84-94A5-80B16AAE3BBA}"/>
              </a:ext>
            </a:extLst>
          </p:cNvPr>
          <p:cNvSpPr>
            <a:spLocks noGrp="1"/>
          </p:cNvSpPr>
          <p:nvPr>
            <p:ph idx="1"/>
          </p:nvPr>
        </p:nvSpPr>
        <p:spPr>
          <a:xfrm>
            <a:off x="3970867" y="2052116"/>
            <a:ext cx="6599272" cy="3997828"/>
          </a:xfrm>
        </p:spPr>
        <p:txBody>
          <a:bodyPr/>
          <a:lstStyle/>
          <a:p>
            <a:r>
              <a:rPr lang="en-PH" dirty="0"/>
              <a:t>Lending items to customer</a:t>
            </a:r>
          </a:p>
          <a:p>
            <a:r>
              <a:rPr lang="en-PH" dirty="0"/>
              <a:t>Returning items to the shop</a:t>
            </a:r>
          </a:p>
        </p:txBody>
      </p:sp>
      <p:pic>
        <p:nvPicPr>
          <p:cNvPr id="5" name="Picture 4">
            <a:extLst>
              <a:ext uri="{FF2B5EF4-FFF2-40B4-BE49-F238E27FC236}">
                <a16:creationId xmlns:a16="http://schemas.microsoft.com/office/drawing/2014/main" id="{430251F4-3A63-4598-B113-FB0E1AC1511C}"/>
              </a:ext>
            </a:extLst>
          </p:cNvPr>
          <p:cNvPicPr>
            <a:picLocks noChangeAspect="1"/>
          </p:cNvPicPr>
          <p:nvPr/>
        </p:nvPicPr>
        <p:blipFill>
          <a:blip r:embed="rId2"/>
          <a:stretch>
            <a:fillRect/>
          </a:stretch>
        </p:blipFill>
        <p:spPr>
          <a:xfrm>
            <a:off x="284989" y="2052116"/>
            <a:ext cx="3324689" cy="3943900"/>
          </a:xfrm>
          <a:prstGeom prst="rect">
            <a:avLst/>
          </a:prstGeom>
        </p:spPr>
      </p:pic>
    </p:spTree>
    <p:extLst>
      <p:ext uri="{BB962C8B-B14F-4D97-AF65-F5344CB8AC3E}">
        <p14:creationId xmlns:p14="http://schemas.microsoft.com/office/powerpoint/2010/main" val="1646500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065C-7C27-4984-B635-0CF62CFA3B1A}"/>
              </a:ext>
            </a:extLst>
          </p:cNvPr>
          <p:cNvSpPr>
            <a:spLocks noGrp="1"/>
          </p:cNvSpPr>
          <p:nvPr>
            <p:ph type="ctrTitle"/>
          </p:nvPr>
        </p:nvSpPr>
        <p:spPr/>
        <p:txBody>
          <a:bodyPr>
            <a:normAutofit/>
          </a:bodyPr>
          <a:lstStyle/>
          <a:p>
            <a:r>
              <a:rPr lang="en-PH" dirty="0"/>
              <a:t>Unit Testing using JUnit</a:t>
            </a:r>
          </a:p>
        </p:txBody>
      </p:sp>
      <p:sp>
        <p:nvSpPr>
          <p:cNvPr id="3" name="Subtitle 2">
            <a:extLst>
              <a:ext uri="{FF2B5EF4-FFF2-40B4-BE49-F238E27FC236}">
                <a16:creationId xmlns:a16="http://schemas.microsoft.com/office/drawing/2014/main" id="{603700D4-2B2C-4745-A6A8-225960AF7971}"/>
              </a:ext>
            </a:extLst>
          </p:cNvPr>
          <p:cNvSpPr>
            <a:spLocks noGrp="1"/>
          </p:cNvSpPr>
          <p:nvPr>
            <p:ph type="subTitle" idx="1"/>
          </p:nvPr>
        </p:nvSpPr>
        <p:spPr/>
        <p:txBody>
          <a:bodyPr>
            <a:noAutofit/>
          </a:bodyPr>
          <a:lstStyle/>
          <a:p>
            <a:pPr>
              <a:lnSpc>
                <a:spcPct val="100000"/>
              </a:lnSpc>
            </a:pPr>
            <a:endParaRPr lang="en-PH" sz="2000" dirty="0"/>
          </a:p>
        </p:txBody>
      </p:sp>
    </p:spTree>
    <p:extLst>
      <p:ext uri="{BB962C8B-B14F-4D97-AF65-F5344CB8AC3E}">
        <p14:creationId xmlns:p14="http://schemas.microsoft.com/office/powerpoint/2010/main" val="2206961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BAC1-F753-4C7B-9599-ADAE45032059}"/>
              </a:ext>
            </a:extLst>
          </p:cNvPr>
          <p:cNvSpPr>
            <a:spLocks noGrp="1"/>
          </p:cNvSpPr>
          <p:nvPr>
            <p:ph type="title"/>
          </p:nvPr>
        </p:nvSpPr>
        <p:spPr/>
        <p:txBody>
          <a:bodyPr/>
          <a:lstStyle/>
          <a:p>
            <a:r>
              <a:rPr lang="en-PH" dirty="0"/>
              <a:t>Unit Testing</a:t>
            </a:r>
          </a:p>
        </p:txBody>
      </p:sp>
      <p:sp>
        <p:nvSpPr>
          <p:cNvPr id="3" name="Content Placeholder 2">
            <a:extLst>
              <a:ext uri="{FF2B5EF4-FFF2-40B4-BE49-F238E27FC236}">
                <a16:creationId xmlns:a16="http://schemas.microsoft.com/office/drawing/2014/main" id="{40D2F4B9-9EA8-4AE5-9449-814377756F9D}"/>
              </a:ext>
            </a:extLst>
          </p:cNvPr>
          <p:cNvSpPr>
            <a:spLocks noGrp="1"/>
          </p:cNvSpPr>
          <p:nvPr>
            <p:ph idx="1"/>
          </p:nvPr>
        </p:nvSpPr>
        <p:spPr/>
        <p:txBody>
          <a:bodyPr/>
          <a:lstStyle/>
          <a:p>
            <a:r>
              <a:rPr lang="en-US" dirty="0"/>
              <a:t>Unit testing is a type of software testing that focuses on individual units or components of a software system. The purpose of unit testing is to validate that each unit of the software works as intended and meets the requirements. Unit testing is typically performed by developers, and it is performed early in the development process before the code is integrated and tested as a whole system.</a:t>
            </a:r>
          </a:p>
        </p:txBody>
      </p:sp>
    </p:spTree>
    <p:extLst>
      <p:ext uri="{BB962C8B-B14F-4D97-AF65-F5344CB8AC3E}">
        <p14:creationId xmlns:p14="http://schemas.microsoft.com/office/powerpoint/2010/main" val="169956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F6C2-1B2F-4488-B2C7-AB9CA61D2B04}"/>
              </a:ext>
            </a:extLst>
          </p:cNvPr>
          <p:cNvSpPr>
            <a:spLocks noGrp="1"/>
          </p:cNvSpPr>
          <p:nvPr>
            <p:ph type="title"/>
          </p:nvPr>
        </p:nvSpPr>
        <p:spPr/>
        <p:txBody>
          <a:bodyPr/>
          <a:lstStyle/>
          <a:p>
            <a:r>
              <a:rPr lang="en-PH" dirty="0"/>
              <a:t>Prerequisite</a:t>
            </a:r>
          </a:p>
        </p:txBody>
      </p:sp>
      <p:sp>
        <p:nvSpPr>
          <p:cNvPr id="3" name="Content Placeholder 2">
            <a:extLst>
              <a:ext uri="{FF2B5EF4-FFF2-40B4-BE49-F238E27FC236}">
                <a16:creationId xmlns:a16="http://schemas.microsoft.com/office/drawing/2014/main" id="{8467409C-D24C-41E0-B66F-15D9EFA38443}"/>
              </a:ext>
            </a:extLst>
          </p:cNvPr>
          <p:cNvSpPr>
            <a:spLocks noGrp="1"/>
          </p:cNvSpPr>
          <p:nvPr>
            <p:ph idx="1"/>
          </p:nvPr>
        </p:nvSpPr>
        <p:spPr/>
        <p:txBody>
          <a:bodyPr>
            <a:normAutofit/>
          </a:bodyPr>
          <a:lstStyle/>
          <a:p>
            <a:pPr marL="0" indent="0">
              <a:buNone/>
            </a:pPr>
            <a:r>
              <a:rPr lang="en-PH" dirty="0"/>
              <a:t>Install the following:</a:t>
            </a:r>
          </a:p>
          <a:p>
            <a:r>
              <a:rPr lang="en-PH" dirty="0"/>
              <a:t>SQL Developer - https://drive.google.com/file/d/1NG1U3dqwH0x_xHm-Uy8dc4CJQgdEma3I/view?usp=sharing</a:t>
            </a:r>
          </a:p>
          <a:p>
            <a:pPr marL="0" indent="0">
              <a:buNone/>
            </a:pPr>
            <a:r>
              <a:rPr lang="en-PH" dirty="0"/>
              <a:t>* Note that Windows Defender/Security (or any anti malware program) might cause installation issues so you might want do disable this during installation:</a:t>
            </a:r>
          </a:p>
          <a:p>
            <a:pPr marL="0" indent="0">
              <a:buNone/>
            </a:pPr>
            <a:endParaRPr lang="en-PH" dirty="0"/>
          </a:p>
        </p:txBody>
      </p:sp>
    </p:spTree>
    <p:extLst>
      <p:ext uri="{BB962C8B-B14F-4D97-AF65-F5344CB8AC3E}">
        <p14:creationId xmlns:p14="http://schemas.microsoft.com/office/powerpoint/2010/main" val="500170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E581-0EF6-40E9-BE54-5EF72A01F20C}"/>
              </a:ext>
            </a:extLst>
          </p:cNvPr>
          <p:cNvSpPr>
            <a:spLocks noGrp="1"/>
          </p:cNvSpPr>
          <p:nvPr>
            <p:ph type="title"/>
          </p:nvPr>
        </p:nvSpPr>
        <p:spPr/>
        <p:txBody>
          <a:bodyPr/>
          <a:lstStyle/>
          <a:p>
            <a:r>
              <a:rPr lang="en-PH" dirty="0"/>
              <a:t>JUnit</a:t>
            </a:r>
          </a:p>
        </p:txBody>
      </p:sp>
      <p:sp>
        <p:nvSpPr>
          <p:cNvPr id="3" name="Content Placeholder 2">
            <a:extLst>
              <a:ext uri="{FF2B5EF4-FFF2-40B4-BE49-F238E27FC236}">
                <a16:creationId xmlns:a16="http://schemas.microsoft.com/office/drawing/2014/main" id="{DD2304EB-C568-4C6D-A356-D58B6E152967}"/>
              </a:ext>
            </a:extLst>
          </p:cNvPr>
          <p:cNvSpPr>
            <a:spLocks noGrp="1"/>
          </p:cNvSpPr>
          <p:nvPr>
            <p:ph idx="1"/>
          </p:nvPr>
        </p:nvSpPr>
        <p:spPr/>
        <p:txBody>
          <a:bodyPr/>
          <a:lstStyle/>
          <a:p>
            <a:r>
              <a:rPr lang="en-US" dirty="0"/>
              <a:t>JUnit is a simple framework to write repeatable tests. </a:t>
            </a:r>
          </a:p>
          <a:p>
            <a:r>
              <a:rPr lang="en-US" dirty="0"/>
              <a:t>Unit promotes the idea of "first testing then coding", which emphasizes on setting up the test data for a piece of code that can be tested first and then implemented. This approach is like "test a little, code a little, test a little, code a little." It increases the productivity of the programmer and the stability of program code, which in turn reduces the stress on the programmer and the time spent on debugging.</a:t>
            </a:r>
          </a:p>
        </p:txBody>
      </p:sp>
    </p:spTree>
    <p:extLst>
      <p:ext uri="{BB962C8B-B14F-4D97-AF65-F5344CB8AC3E}">
        <p14:creationId xmlns:p14="http://schemas.microsoft.com/office/powerpoint/2010/main" val="4206888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5708-88BA-4EC9-BC72-138B9C61461C}"/>
              </a:ext>
            </a:extLst>
          </p:cNvPr>
          <p:cNvSpPr>
            <a:spLocks noGrp="1"/>
          </p:cNvSpPr>
          <p:nvPr>
            <p:ph type="title"/>
          </p:nvPr>
        </p:nvSpPr>
        <p:spPr/>
        <p:txBody>
          <a:bodyPr/>
          <a:lstStyle/>
          <a:p>
            <a:r>
              <a:rPr lang="en-PH" dirty="0"/>
              <a:t>JUnit Setup</a:t>
            </a:r>
          </a:p>
        </p:txBody>
      </p:sp>
      <p:sp>
        <p:nvSpPr>
          <p:cNvPr id="3" name="Content Placeholder 2">
            <a:extLst>
              <a:ext uri="{FF2B5EF4-FFF2-40B4-BE49-F238E27FC236}">
                <a16:creationId xmlns:a16="http://schemas.microsoft.com/office/drawing/2014/main" id="{15CAE4DE-018F-48D0-A3B9-272920D450B6}"/>
              </a:ext>
            </a:extLst>
          </p:cNvPr>
          <p:cNvSpPr>
            <a:spLocks noGrp="1"/>
          </p:cNvSpPr>
          <p:nvPr>
            <p:ph idx="1"/>
          </p:nvPr>
        </p:nvSpPr>
        <p:spPr/>
        <p:txBody>
          <a:bodyPr/>
          <a:lstStyle/>
          <a:p>
            <a:r>
              <a:rPr lang="en-PH" dirty="0"/>
              <a:t>Download </a:t>
            </a:r>
            <a:r>
              <a:rPr lang="en-PH" dirty="0" err="1"/>
              <a:t>junit-jupiter-api</a:t>
            </a:r>
            <a:r>
              <a:rPr lang="en-PH" dirty="0"/>
              <a:t>-&lt;version&gt;.jar : </a:t>
            </a:r>
            <a:r>
              <a:rPr lang="en-PH" dirty="0">
                <a:hlinkClick r:id="rId2"/>
              </a:rPr>
              <a:t>https://drive.google.com/file/d/1RDB6q8GmUblnCWP2cxGoqHuM0RFzLsIP/view?usp=sharing</a:t>
            </a:r>
            <a:endParaRPr lang="en-PH" dirty="0"/>
          </a:p>
          <a:p>
            <a:r>
              <a:rPr lang="en-PH" dirty="0"/>
              <a:t>Import the jar in the project dependencies</a:t>
            </a:r>
          </a:p>
          <a:p>
            <a:endParaRPr lang="en-PH" dirty="0"/>
          </a:p>
          <a:p>
            <a:endParaRPr lang="en-PH" dirty="0"/>
          </a:p>
          <a:p>
            <a:endParaRPr lang="en-PH" dirty="0"/>
          </a:p>
          <a:p>
            <a:endParaRPr lang="en-PH" dirty="0"/>
          </a:p>
          <a:p>
            <a:endParaRPr lang="en-PH" dirty="0"/>
          </a:p>
        </p:txBody>
      </p:sp>
      <p:pic>
        <p:nvPicPr>
          <p:cNvPr id="5" name="Picture 4">
            <a:extLst>
              <a:ext uri="{FF2B5EF4-FFF2-40B4-BE49-F238E27FC236}">
                <a16:creationId xmlns:a16="http://schemas.microsoft.com/office/drawing/2014/main" id="{713B8F7E-3EA2-4915-9D99-C5D124BF01D9}"/>
              </a:ext>
            </a:extLst>
          </p:cNvPr>
          <p:cNvPicPr>
            <a:picLocks noChangeAspect="1"/>
          </p:cNvPicPr>
          <p:nvPr/>
        </p:nvPicPr>
        <p:blipFill>
          <a:blip r:embed="rId3"/>
          <a:stretch>
            <a:fillRect/>
          </a:stretch>
        </p:blipFill>
        <p:spPr>
          <a:xfrm>
            <a:off x="1079995" y="3565101"/>
            <a:ext cx="9764488" cy="3038899"/>
          </a:xfrm>
          <a:prstGeom prst="rect">
            <a:avLst/>
          </a:prstGeom>
        </p:spPr>
      </p:pic>
    </p:spTree>
    <p:extLst>
      <p:ext uri="{BB962C8B-B14F-4D97-AF65-F5344CB8AC3E}">
        <p14:creationId xmlns:p14="http://schemas.microsoft.com/office/powerpoint/2010/main" val="2194999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5708-88BA-4EC9-BC72-138B9C61461C}"/>
              </a:ext>
            </a:extLst>
          </p:cNvPr>
          <p:cNvSpPr>
            <a:spLocks noGrp="1"/>
          </p:cNvSpPr>
          <p:nvPr>
            <p:ph type="title"/>
          </p:nvPr>
        </p:nvSpPr>
        <p:spPr/>
        <p:txBody>
          <a:bodyPr/>
          <a:lstStyle/>
          <a:p>
            <a:r>
              <a:rPr lang="en-PH" dirty="0"/>
              <a:t>JUnit Setup</a:t>
            </a:r>
          </a:p>
        </p:txBody>
      </p:sp>
      <p:sp>
        <p:nvSpPr>
          <p:cNvPr id="3" name="Content Placeholder 2">
            <a:extLst>
              <a:ext uri="{FF2B5EF4-FFF2-40B4-BE49-F238E27FC236}">
                <a16:creationId xmlns:a16="http://schemas.microsoft.com/office/drawing/2014/main" id="{15CAE4DE-018F-48D0-A3B9-272920D450B6}"/>
              </a:ext>
            </a:extLst>
          </p:cNvPr>
          <p:cNvSpPr>
            <a:spLocks noGrp="1"/>
          </p:cNvSpPr>
          <p:nvPr>
            <p:ph idx="1"/>
          </p:nvPr>
        </p:nvSpPr>
        <p:spPr>
          <a:xfrm>
            <a:off x="5816600" y="2052116"/>
            <a:ext cx="4753539" cy="3997828"/>
          </a:xfrm>
        </p:spPr>
        <p:txBody>
          <a:bodyPr/>
          <a:lstStyle/>
          <a:p>
            <a:r>
              <a:rPr lang="en-PH" dirty="0"/>
              <a:t>Select the file you need to create a test then press Ctrl + Shift + T &gt; Create New Test...</a:t>
            </a:r>
          </a:p>
          <a:p>
            <a:r>
              <a:rPr lang="en-PH" dirty="0"/>
              <a:t>Fill in necessary fields then OK</a:t>
            </a:r>
          </a:p>
        </p:txBody>
      </p:sp>
      <p:pic>
        <p:nvPicPr>
          <p:cNvPr id="6" name="Picture 5">
            <a:extLst>
              <a:ext uri="{FF2B5EF4-FFF2-40B4-BE49-F238E27FC236}">
                <a16:creationId xmlns:a16="http://schemas.microsoft.com/office/drawing/2014/main" id="{F1145926-1456-4529-9B35-9397F3CC4AE1}"/>
              </a:ext>
            </a:extLst>
          </p:cNvPr>
          <p:cNvPicPr>
            <a:picLocks noChangeAspect="1"/>
          </p:cNvPicPr>
          <p:nvPr/>
        </p:nvPicPr>
        <p:blipFill>
          <a:blip r:embed="rId2"/>
          <a:stretch>
            <a:fillRect/>
          </a:stretch>
        </p:blipFill>
        <p:spPr>
          <a:xfrm>
            <a:off x="727484" y="1655158"/>
            <a:ext cx="4648849" cy="4791744"/>
          </a:xfrm>
          <a:prstGeom prst="rect">
            <a:avLst/>
          </a:prstGeom>
        </p:spPr>
      </p:pic>
    </p:spTree>
    <p:extLst>
      <p:ext uri="{BB962C8B-B14F-4D97-AF65-F5344CB8AC3E}">
        <p14:creationId xmlns:p14="http://schemas.microsoft.com/office/powerpoint/2010/main" val="4093541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515-4F24-4DAD-BE02-9A905A892668}"/>
              </a:ext>
            </a:extLst>
          </p:cNvPr>
          <p:cNvSpPr>
            <a:spLocks noGrp="1"/>
          </p:cNvSpPr>
          <p:nvPr>
            <p:ph type="title"/>
          </p:nvPr>
        </p:nvSpPr>
        <p:spPr/>
        <p:txBody>
          <a:bodyPr/>
          <a:lstStyle/>
          <a:p>
            <a:r>
              <a:rPr lang="en-PH" dirty="0"/>
              <a:t>Creating unit tests</a:t>
            </a:r>
          </a:p>
        </p:txBody>
      </p:sp>
      <p:sp>
        <p:nvSpPr>
          <p:cNvPr id="3" name="Content Placeholder 2">
            <a:extLst>
              <a:ext uri="{FF2B5EF4-FFF2-40B4-BE49-F238E27FC236}">
                <a16:creationId xmlns:a16="http://schemas.microsoft.com/office/drawing/2014/main" id="{527720E3-FF05-49AC-B852-F690B0FD8B61}"/>
              </a:ext>
            </a:extLst>
          </p:cNvPr>
          <p:cNvSpPr>
            <a:spLocks noGrp="1"/>
          </p:cNvSpPr>
          <p:nvPr>
            <p:ph idx="1"/>
          </p:nvPr>
        </p:nvSpPr>
        <p:spPr/>
        <p:txBody>
          <a:bodyPr/>
          <a:lstStyle/>
          <a:p>
            <a:r>
              <a:rPr lang="en-PH" dirty="0"/>
              <a:t>Setup phase</a:t>
            </a:r>
          </a:p>
          <a:p>
            <a:r>
              <a:rPr lang="en-PH" dirty="0"/>
              <a:t>Testing phase</a:t>
            </a:r>
          </a:p>
          <a:p>
            <a:r>
              <a:rPr lang="en-PH" dirty="0"/>
              <a:t>Assertion phase</a:t>
            </a:r>
          </a:p>
        </p:txBody>
      </p:sp>
    </p:spTree>
    <p:extLst>
      <p:ext uri="{BB962C8B-B14F-4D97-AF65-F5344CB8AC3E}">
        <p14:creationId xmlns:p14="http://schemas.microsoft.com/office/powerpoint/2010/main" val="3829719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2AD9-855D-4524-8830-2AAFCDEE9B4A}"/>
              </a:ext>
            </a:extLst>
          </p:cNvPr>
          <p:cNvSpPr>
            <a:spLocks noGrp="1"/>
          </p:cNvSpPr>
          <p:nvPr>
            <p:ph type="title"/>
          </p:nvPr>
        </p:nvSpPr>
        <p:spPr/>
        <p:txBody>
          <a:bodyPr/>
          <a:lstStyle/>
          <a:p>
            <a:r>
              <a:rPr lang="en-PH" dirty="0"/>
              <a:t>Other dependencies</a:t>
            </a:r>
          </a:p>
        </p:txBody>
      </p:sp>
      <p:sp>
        <p:nvSpPr>
          <p:cNvPr id="3" name="Content Placeholder 2">
            <a:extLst>
              <a:ext uri="{FF2B5EF4-FFF2-40B4-BE49-F238E27FC236}">
                <a16:creationId xmlns:a16="http://schemas.microsoft.com/office/drawing/2014/main" id="{4EA7DD6C-47EB-49D8-9222-D8F71E91AEC4}"/>
              </a:ext>
            </a:extLst>
          </p:cNvPr>
          <p:cNvSpPr>
            <a:spLocks noGrp="1"/>
          </p:cNvSpPr>
          <p:nvPr>
            <p:ph idx="1"/>
          </p:nvPr>
        </p:nvSpPr>
        <p:spPr>
          <a:xfrm>
            <a:off x="5342467" y="2052116"/>
            <a:ext cx="5227672" cy="3997828"/>
          </a:xfrm>
        </p:spPr>
        <p:txBody>
          <a:bodyPr/>
          <a:lstStyle/>
          <a:p>
            <a:r>
              <a:rPr lang="en-PH" dirty="0"/>
              <a:t>https://drive.google.com/file/d/1LFa6W3oa8NHhUxztD_-9lGCp9WfvIDLv/view?usp=sharing</a:t>
            </a:r>
          </a:p>
        </p:txBody>
      </p:sp>
      <p:pic>
        <p:nvPicPr>
          <p:cNvPr id="5" name="Picture 4">
            <a:extLst>
              <a:ext uri="{FF2B5EF4-FFF2-40B4-BE49-F238E27FC236}">
                <a16:creationId xmlns:a16="http://schemas.microsoft.com/office/drawing/2014/main" id="{B44BAF6C-823B-425A-B744-ADEB858174ED}"/>
              </a:ext>
            </a:extLst>
          </p:cNvPr>
          <p:cNvPicPr>
            <a:picLocks noChangeAspect="1"/>
          </p:cNvPicPr>
          <p:nvPr/>
        </p:nvPicPr>
        <p:blipFill>
          <a:blip r:embed="rId2"/>
          <a:stretch>
            <a:fillRect/>
          </a:stretch>
        </p:blipFill>
        <p:spPr>
          <a:xfrm>
            <a:off x="772310" y="3184134"/>
            <a:ext cx="3924848" cy="1733792"/>
          </a:xfrm>
          <a:prstGeom prst="rect">
            <a:avLst/>
          </a:prstGeom>
        </p:spPr>
      </p:pic>
    </p:spTree>
    <p:extLst>
      <p:ext uri="{BB962C8B-B14F-4D97-AF65-F5344CB8AC3E}">
        <p14:creationId xmlns:p14="http://schemas.microsoft.com/office/powerpoint/2010/main" val="72489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CE35-C210-4CE7-BB42-D79DE7239552}"/>
              </a:ext>
            </a:extLst>
          </p:cNvPr>
          <p:cNvSpPr>
            <a:spLocks noGrp="1"/>
          </p:cNvSpPr>
          <p:nvPr>
            <p:ph type="title"/>
          </p:nvPr>
        </p:nvSpPr>
        <p:spPr/>
        <p:txBody>
          <a:bodyPr/>
          <a:lstStyle/>
          <a:p>
            <a:r>
              <a:rPr lang="en-PH" dirty="0"/>
              <a:t>Creating new IntelliJ Project</a:t>
            </a:r>
          </a:p>
        </p:txBody>
      </p:sp>
      <p:sp>
        <p:nvSpPr>
          <p:cNvPr id="3" name="Content Placeholder 2">
            <a:extLst>
              <a:ext uri="{FF2B5EF4-FFF2-40B4-BE49-F238E27FC236}">
                <a16:creationId xmlns:a16="http://schemas.microsoft.com/office/drawing/2014/main" id="{9C48E83E-A035-46EE-8499-7E123F8E1507}"/>
              </a:ext>
            </a:extLst>
          </p:cNvPr>
          <p:cNvSpPr>
            <a:spLocks noGrp="1"/>
          </p:cNvSpPr>
          <p:nvPr>
            <p:ph idx="1"/>
          </p:nvPr>
        </p:nvSpPr>
        <p:spPr>
          <a:xfrm>
            <a:off x="7230533" y="2052116"/>
            <a:ext cx="3339606" cy="3997828"/>
          </a:xfrm>
        </p:spPr>
        <p:txBody>
          <a:bodyPr>
            <a:normAutofit/>
          </a:bodyPr>
          <a:lstStyle/>
          <a:p>
            <a:pPr marL="0" indent="0">
              <a:spcBef>
                <a:spcPts val="0"/>
              </a:spcBef>
              <a:spcAft>
                <a:spcPts val="0"/>
              </a:spcAft>
              <a:buNone/>
            </a:pPr>
            <a:r>
              <a:rPr lang="en-PH" dirty="0"/>
              <a:t>Note the project naming convention:</a:t>
            </a:r>
          </a:p>
          <a:p>
            <a:pPr>
              <a:spcBef>
                <a:spcPts val="0"/>
              </a:spcBef>
              <a:spcAft>
                <a:spcPts val="0"/>
              </a:spcAft>
            </a:pPr>
            <a:r>
              <a:rPr lang="en-PH" dirty="0"/>
              <a:t>all small case</a:t>
            </a:r>
          </a:p>
          <a:p>
            <a:pPr>
              <a:spcBef>
                <a:spcPts val="0"/>
              </a:spcBef>
              <a:spcAft>
                <a:spcPts val="0"/>
              </a:spcAft>
            </a:pPr>
            <a:r>
              <a:rPr lang="en-PH" dirty="0"/>
              <a:t>words separated by dashes</a:t>
            </a:r>
          </a:p>
          <a:p>
            <a:pPr>
              <a:spcBef>
                <a:spcPts val="0"/>
              </a:spcBef>
              <a:spcAft>
                <a:spcPts val="0"/>
              </a:spcAft>
            </a:pPr>
            <a:r>
              <a:rPr lang="en-PH" dirty="0"/>
              <a:t>for application project, use “application” suffix</a:t>
            </a:r>
          </a:p>
          <a:p>
            <a:pPr>
              <a:spcBef>
                <a:spcPts val="0"/>
              </a:spcBef>
              <a:spcAft>
                <a:spcPts val="0"/>
              </a:spcAft>
            </a:pPr>
            <a:r>
              <a:rPr lang="en-PH" dirty="0"/>
              <a:t>for client/UI project, use “app” suffix</a:t>
            </a:r>
          </a:p>
        </p:txBody>
      </p:sp>
      <p:pic>
        <p:nvPicPr>
          <p:cNvPr id="7" name="Picture 6">
            <a:extLst>
              <a:ext uri="{FF2B5EF4-FFF2-40B4-BE49-F238E27FC236}">
                <a16:creationId xmlns:a16="http://schemas.microsoft.com/office/drawing/2014/main" id="{E3F611E2-1108-43F5-B064-F47419AAA516}"/>
              </a:ext>
            </a:extLst>
          </p:cNvPr>
          <p:cNvPicPr>
            <a:picLocks noChangeAspect="1"/>
          </p:cNvPicPr>
          <p:nvPr/>
        </p:nvPicPr>
        <p:blipFill>
          <a:blip r:embed="rId2"/>
          <a:stretch>
            <a:fillRect/>
          </a:stretch>
        </p:blipFill>
        <p:spPr>
          <a:xfrm>
            <a:off x="474134" y="1481315"/>
            <a:ext cx="6606640" cy="51394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26089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307-5CF2-410B-810D-0F2A6096B1B2}"/>
              </a:ext>
            </a:extLst>
          </p:cNvPr>
          <p:cNvSpPr>
            <a:spLocks noGrp="1"/>
          </p:cNvSpPr>
          <p:nvPr>
            <p:ph type="title"/>
          </p:nvPr>
        </p:nvSpPr>
        <p:spPr/>
        <p:txBody>
          <a:bodyPr/>
          <a:lstStyle/>
          <a:p>
            <a:r>
              <a:rPr lang="en-PH" dirty="0"/>
              <a:t>Project Setup</a:t>
            </a:r>
          </a:p>
        </p:txBody>
      </p:sp>
      <p:sp>
        <p:nvSpPr>
          <p:cNvPr id="3" name="Content Placeholder 2">
            <a:extLst>
              <a:ext uri="{FF2B5EF4-FFF2-40B4-BE49-F238E27FC236}">
                <a16:creationId xmlns:a16="http://schemas.microsoft.com/office/drawing/2014/main" id="{D2866D3E-7912-4E94-97E8-86AA44215761}"/>
              </a:ext>
            </a:extLst>
          </p:cNvPr>
          <p:cNvSpPr>
            <a:spLocks noGrp="1"/>
          </p:cNvSpPr>
          <p:nvPr>
            <p:ph idx="1"/>
          </p:nvPr>
        </p:nvSpPr>
        <p:spPr>
          <a:xfrm>
            <a:off x="5791199" y="2052116"/>
            <a:ext cx="4778939" cy="3997828"/>
          </a:xfrm>
        </p:spPr>
        <p:txBody>
          <a:bodyPr>
            <a:normAutofit lnSpcReduction="10000"/>
          </a:bodyPr>
          <a:lstStyle/>
          <a:p>
            <a:r>
              <a:rPr lang="en-PH" dirty="0"/>
              <a:t>Under project name, right click on </a:t>
            </a:r>
            <a:r>
              <a:rPr lang="en-PH" dirty="0" err="1"/>
              <a:t>src</a:t>
            </a:r>
            <a:r>
              <a:rPr lang="en-PH" dirty="0"/>
              <a:t> &gt; Mark Directory as &gt; Unmark as Sources Root</a:t>
            </a:r>
          </a:p>
          <a:p>
            <a:r>
              <a:rPr lang="en-PH" dirty="0"/>
              <a:t>Right click again on </a:t>
            </a:r>
            <a:r>
              <a:rPr lang="en-PH" dirty="0" err="1"/>
              <a:t>src</a:t>
            </a:r>
            <a:r>
              <a:rPr lang="en-PH" dirty="0"/>
              <a:t> &gt; New &gt; Directory &gt; name it as main</a:t>
            </a:r>
          </a:p>
          <a:p>
            <a:r>
              <a:rPr lang="en-PH" dirty="0"/>
              <a:t>Right click on main &gt; New &gt; Directory &gt; name it as java</a:t>
            </a:r>
          </a:p>
          <a:p>
            <a:r>
              <a:rPr lang="en-PH" dirty="0"/>
              <a:t>Right click on java &gt; Mark Directory as &gt; Sources Root</a:t>
            </a:r>
          </a:p>
          <a:p>
            <a:endParaRPr lang="en-PH" dirty="0"/>
          </a:p>
        </p:txBody>
      </p:sp>
      <p:pic>
        <p:nvPicPr>
          <p:cNvPr id="5" name="Picture 4">
            <a:extLst>
              <a:ext uri="{FF2B5EF4-FFF2-40B4-BE49-F238E27FC236}">
                <a16:creationId xmlns:a16="http://schemas.microsoft.com/office/drawing/2014/main" id="{7EE0BC4E-B079-43CD-81E9-C4BE385DE115}"/>
              </a:ext>
            </a:extLst>
          </p:cNvPr>
          <p:cNvPicPr>
            <a:picLocks noChangeAspect="1"/>
          </p:cNvPicPr>
          <p:nvPr/>
        </p:nvPicPr>
        <p:blipFill>
          <a:blip r:embed="rId2"/>
          <a:stretch>
            <a:fillRect/>
          </a:stretch>
        </p:blipFill>
        <p:spPr>
          <a:xfrm>
            <a:off x="1334749" y="1140446"/>
            <a:ext cx="4154795" cy="538735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803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3307-5CF2-410B-810D-0F2A6096B1B2}"/>
              </a:ext>
            </a:extLst>
          </p:cNvPr>
          <p:cNvSpPr>
            <a:spLocks noGrp="1"/>
          </p:cNvSpPr>
          <p:nvPr>
            <p:ph type="title"/>
          </p:nvPr>
        </p:nvSpPr>
        <p:spPr/>
        <p:txBody>
          <a:bodyPr/>
          <a:lstStyle/>
          <a:p>
            <a:r>
              <a:rPr lang="en-PH" dirty="0"/>
              <a:t>Project Setup</a:t>
            </a:r>
          </a:p>
        </p:txBody>
      </p:sp>
      <p:sp>
        <p:nvSpPr>
          <p:cNvPr id="3" name="Content Placeholder 2">
            <a:extLst>
              <a:ext uri="{FF2B5EF4-FFF2-40B4-BE49-F238E27FC236}">
                <a16:creationId xmlns:a16="http://schemas.microsoft.com/office/drawing/2014/main" id="{D2866D3E-7912-4E94-97E8-86AA44215761}"/>
              </a:ext>
            </a:extLst>
          </p:cNvPr>
          <p:cNvSpPr>
            <a:spLocks noGrp="1"/>
          </p:cNvSpPr>
          <p:nvPr>
            <p:ph idx="1"/>
          </p:nvPr>
        </p:nvSpPr>
        <p:spPr>
          <a:xfrm>
            <a:off x="5791199" y="2052116"/>
            <a:ext cx="4778939" cy="3997828"/>
          </a:xfrm>
        </p:spPr>
        <p:txBody>
          <a:bodyPr>
            <a:normAutofit/>
          </a:bodyPr>
          <a:lstStyle/>
          <a:p>
            <a:r>
              <a:rPr lang="en-PH" dirty="0"/>
              <a:t>Right click again on </a:t>
            </a:r>
            <a:r>
              <a:rPr lang="en-PH" dirty="0" err="1"/>
              <a:t>src</a:t>
            </a:r>
            <a:r>
              <a:rPr lang="en-PH" dirty="0"/>
              <a:t> &gt; New &gt; Directory &gt; name it as test</a:t>
            </a:r>
          </a:p>
          <a:p>
            <a:r>
              <a:rPr lang="en-PH" dirty="0"/>
              <a:t>Right click on test &gt; New &gt; Directory &gt; name it as java</a:t>
            </a:r>
          </a:p>
          <a:p>
            <a:r>
              <a:rPr lang="en-PH" dirty="0"/>
              <a:t>Right click on java &gt; Mark Directory as &gt; Test Sources Root</a:t>
            </a:r>
          </a:p>
          <a:p>
            <a:endParaRPr lang="en-PH" dirty="0"/>
          </a:p>
        </p:txBody>
      </p:sp>
      <p:pic>
        <p:nvPicPr>
          <p:cNvPr id="6" name="Picture 5">
            <a:extLst>
              <a:ext uri="{FF2B5EF4-FFF2-40B4-BE49-F238E27FC236}">
                <a16:creationId xmlns:a16="http://schemas.microsoft.com/office/drawing/2014/main" id="{720A1219-502A-4E2B-B315-4F3B96AE655B}"/>
              </a:ext>
            </a:extLst>
          </p:cNvPr>
          <p:cNvPicPr>
            <a:picLocks noChangeAspect="1"/>
          </p:cNvPicPr>
          <p:nvPr/>
        </p:nvPicPr>
        <p:blipFill rotWithShape="1">
          <a:blip r:embed="rId2"/>
          <a:srcRect r="63820"/>
          <a:stretch/>
        </p:blipFill>
        <p:spPr>
          <a:xfrm>
            <a:off x="1227667" y="928158"/>
            <a:ext cx="3923283" cy="54726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2300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FD73-8816-467D-B193-3DD7562D1E82}"/>
              </a:ext>
            </a:extLst>
          </p:cNvPr>
          <p:cNvSpPr>
            <a:spLocks noGrp="1"/>
          </p:cNvSpPr>
          <p:nvPr>
            <p:ph type="title"/>
          </p:nvPr>
        </p:nvSpPr>
        <p:spPr/>
        <p:txBody>
          <a:bodyPr/>
          <a:lstStyle/>
          <a:p>
            <a:r>
              <a:rPr lang="en-PH" dirty="0"/>
              <a:t>Project Structure</a:t>
            </a:r>
          </a:p>
        </p:txBody>
      </p:sp>
      <p:sp>
        <p:nvSpPr>
          <p:cNvPr id="3" name="Content Placeholder 2">
            <a:extLst>
              <a:ext uri="{FF2B5EF4-FFF2-40B4-BE49-F238E27FC236}">
                <a16:creationId xmlns:a16="http://schemas.microsoft.com/office/drawing/2014/main" id="{F46A1243-BB38-4852-AFA1-992146ECEFED}"/>
              </a:ext>
            </a:extLst>
          </p:cNvPr>
          <p:cNvSpPr>
            <a:spLocks noGrp="1"/>
          </p:cNvSpPr>
          <p:nvPr>
            <p:ph idx="1"/>
          </p:nvPr>
        </p:nvSpPr>
        <p:spPr>
          <a:xfrm>
            <a:off x="5477933" y="2052116"/>
            <a:ext cx="5092206" cy="3997828"/>
          </a:xfrm>
        </p:spPr>
        <p:txBody>
          <a:bodyPr>
            <a:normAutofit lnSpcReduction="10000"/>
          </a:bodyPr>
          <a:lstStyle/>
          <a:p>
            <a:pPr>
              <a:spcBef>
                <a:spcPts val="0"/>
              </a:spcBef>
              <a:spcAft>
                <a:spcPts val="0"/>
              </a:spcAft>
            </a:pPr>
            <a:r>
              <a:rPr lang="en-PH" dirty="0" err="1"/>
              <a:t>src</a:t>
            </a:r>
            <a:r>
              <a:rPr lang="en-PH" dirty="0"/>
              <a:t> as the root directory</a:t>
            </a:r>
          </a:p>
          <a:p>
            <a:pPr>
              <a:spcBef>
                <a:spcPts val="0"/>
              </a:spcBef>
              <a:spcAft>
                <a:spcPts val="0"/>
              </a:spcAft>
            </a:pPr>
            <a:r>
              <a:rPr lang="en-PH" dirty="0"/>
              <a:t>main contains the application logic and data access</a:t>
            </a:r>
          </a:p>
          <a:p>
            <a:pPr>
              <a:spcBef>
                <a:spcPts val="0"/>
              </a:spcBef>
              <a:spcAft>
                <a:spcPts val="0"/>
              </a:spcAft>
            </a:pPr>
            <a:r>
              <a:rPr lang="en-PH" dirty="0"/>
              <a:t>test contains the unit tests and other possible tests</a:t>
            </a:r>
          </a:p>
          <a:p>
            <a:pPr>
              <a:spcBef>
                <a:spcPts val="0"/>
              </a:spcBef>
              <a:spcAft>
                <a:spcPts val="0"/>
              </a:spcAft>
            </a:pPr>
            <a:r>
              <a:rPr lang="en-PH" dirty="0" err="1"/>
              <a:t>src</a:t>
            </a:r>
            <a:r>
              <a:rPr lang="en-PH" dirty="0"/>
              <a:t>&gt;main&gt;java.com.&lt;project&gt;.app contains the application layer codes</a:t>
            </a:r>
          </a:p>
          <a:p>
            <a:pPr>
              <a:spcBef>
                <a:spcPts val="0"/>
              </a:spcBef>
              <a:spcAft>
                <a:spcPts val="0"/>
              </a:spcAft>
            </a:pPr>
            <a:r>
              <a:rPr lang="en-PH" dirty="0" err="1"/>
              <a:t>src</a:t>
            </a:r>
            <a:r>
              <a:rPr lang="en-PH" dirty="0"/>
              <a:t>&gt;main&gt;java.com.&lt;project&gt;.data contains the data access layer codes</a:t>
            </a:r>
          </a:p>
          <a:p>
            <a:pPr>
              <a:spcBef>
                <a:spcPts val="0"/>
              </a:spcBef>
              <a:spcAft>
                <a:spcPts val="0"/>
              </a:spcAft>
            </a:pPr>
            <a:r>
              <a:rPr lang="en-PH" dirty="0" err="1"/>
              <a:t>src</a:t>
            </a:r>
            <a:r>
              <a:rPr lang="en-PH" dirty="0"/>
              <a:t> &gt;test&gt;java.com.&lt;project&gt;.&lt;path&gt; contains the test sources</a:t>
            </a:r>
          </a:p>
        </p:txBody>
      </p:sp>
      <p:pic>
        <p:nvPicPr>
          <p:cNvPr id="8" name="Picture 7">
            <a:extLst>
              <a:ext uri="{FF2B5EF4-FFF2-40B4-BE49-F238E27FC236}">
                <a16:creationId xmlns:a16="http://schemas.microsoft.com/office/drawing/2014/main" id="{4145E562-CB62-477E-B519-4FA8786374A3}"/>
              </a:ext>
            </a:extLst>
          </p:cNvPr>
          <p:cNvPicPr>
            <a:picLocks noChangeAspect="1"/>
          </p:cNvPicPr>
          <p:nvPr/>
        </p:nvPicPr>
        <p:blipFill>
          <a:blip r:embed="rId2"/>
          <a:stretch>
            <a:fillRect/>
          </a:stretch>
        </p:blipFill>
        <p:spPr>
          <a:xfrm>
            <a:off x="1094084" y="2487937"/>
            <a:ext cx="3315163" cy="29150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8932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065C-7C27-4984-B635-0CF62CFA3B1A}"/>
              </a:ext>
            </a:extLst>
          </p:cNvPr>
          <p:cNvSpPr>
            <a:spLocks noGrp="1"/>
          </p:cNvSpPr>
          <p:nvPr>
            <p:ph type="ctrTitle"/>
          </p:nvPr>
        </p:nvSpPr>
        <p:spPr/>
        <p:txBody>
          <a:bodyPr/>
          <a:lstStyle/>
          <a:p>
            <a:r>
              <a:rPr lang="en-PH" dirty="0"/>
              <a:t>Database Design Part</a:t>
            </a:r>
          </a:p>
        </p:txBody>
      </p:sp>
      <p:sp>
        <p:nvSpPr>
          <p:cNvPr id="3" name="Subtitle 2">
            <a:extLst>
              <a:ext uri="{FF2B5EF4-FFF2-40B4-BE49-F238E27FC236}">
                <a16:creationId xmlns:a16="http://schemas.microsoft.com/office/drawing/2014/main" id="{603700D4-2B2C-4745-A6A8-225960AF7971}"/>
              </a:ext>
            </a:extLst>
          </p:cNvPr>
          <p:cNvSpPr>
            <a:spLocks noGrp="1"/>
          </p:cNvSpPr>
          <p:nvPr>
            <p:ph type="subTitle" idx="1"/>
          </p:nvPr>
        </p:nvSpPr>
        <p:spPr/>
        <p:txBody>
          <a:bodyPr>
            <a:noAutofit/>
          </a:bodyPr>
          <a:lstStyle/>
          <a:p>
            <a:pPr>
              <a:lnSpc>
                <a:spcPct val="100000"/>
              </a:lnSpc>
            </a:pPr>
            <a:endParaRPr lang="en-PH" sz="2000" dirty="0"/>
          </a:p>
        </p:txBody>
      </p:sp>
    </p:spTree>
    <p:extLst>
      <p:ext uri="{BB962C8B-B14F-4D97-AF65-F5344CB8AC3E}">
        <p14:creationId xmlns:p14="http://schemas.microsoft.com/office/powerpoint/2010/main" val="255460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1376</TotalTime>
  <Words>1211</Words>
  <Application>Microsoft Office PowerPoint</Application>
  <PresentationFormat>Widescreen</PresentationFormat>
  <Paragraphs>127</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MS Shell Dlg 2</vt:lpstr>
      <vt:lpstr>Wingdings</vt:lpstr>
      <vt:lpstr>Wingdings 3</vt:lpstr>
      <vt:lpstr>Madison</vt:lpstr>
      <vt:lpstr>Final Output Demo</vt:lpstr>
      <vt:lpstr>Set Up Part</vt:lpstr>
      <vt:lpstr>Prerequisite</vt:lpstr>
      <vt:lpstr>Prerequisite</vt:lpstr>
      <vt:lpstr>Creating new IntelliJ Project</vt:lpstr>
      <vt:lpstr>Project Setup</vt:lpstr>
      <vt:lpstr>Project Setup</vt:lpstr>
      <vt:lpstr>Project Structure</vt:lpstr>
      <vt:lpstr>Database Design Part</vt:lpstr>
      <vt:lpstr>Design Database</vt:lpstr>
      <vt:lpstr>Design Database</vt:lpstr>
      <vt:lpstr>Design Database</vt:lpstr>
      <vt:lpstr>Design Database</vt:lpstr>
      <vt:lpstr>Database Access Layer Part</vt:lpstr>
      <vt:lpstr>Creating database connection using ojdbc jar</vt:lpstr>
      <vt:lpstr>Creating the ConnectionHelper class</vt:lpstr>
      <vt:lpstr>Creating the a model class (POJO)</vt:lpstr>
      <vt:lpstr>The DAO Pattern</vt:lpstr>
      <vt:lpstr>The DAO Pattern</vt:lpstr>
      <vt:lpstr>The DAO Pattern</vt:lpstr>
      <vt:lpstr>Sample DAO: ItemDao</vt:lpstr>
      <vt:lpstr>ItemDao Implementation</vt:lpstr>
      <vt:lpstr>ItemDao Implementation</vt:lpstr>
      <vt:lpstr>ItemDao Implementation</vt:lpstr>
      <vt:lpstr>ItemDao Implementation</vt:lpstr>
      <vt:lpstr>ItemDao Implementation</vt:lpstr>
      <vt:lpstr>ItemDao Implementation</vt:lpstr>
      <vt:lpstr>Application Layer Part</vt:lpstr>
      <vt:lpstr>The Application Layer</vt:lpstr>
      <vt:lpstr>The Façade Pattern</vt:lpstr>
      <vt:lpstr>The Façade Pattern</vt:lpstr>
      <vt:lpstr>The Façade Pattern</vt:lpstr>
      <vt:lpstr>Sample Façade: ItemFacade</vt:lpstr>
      <vt:lpstr>ItemFacade Implementation</vt:lpstr>
      <vt:lpstr>ItemFacade Implementation</vt:lpstr>
      <vt:lpstr>Consuming the “services” of ItemFacade </vt:lpstr>
      <vt:lpstr>The Transaction module</vt:lpstr>
      <vt:lpstr>Unit Testing using JUnit</vt:lpstr>
      <vt:lpstr>Unit Testing</vt:lpstr>
      <vt:lpstr>JUnit</vt:lpstr>
      <vt:lpstr>JUnit Setup</vt:lpstr>
      <vt:lpstr>JUnit Setup</vt:lpstr>
      <vt:lpstr>Creating unit tests</vt:lpstr>
      <vt:lpstr>Other dependencies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Output Demo</dc:title>
  <dc:creator>donnie anciro</dc:creator>
  <cp:lastModifiedBy>donnie anciro</cp:lastModifiedBy>
  <cp:revision>87</cp:revision>
  <dcterms:created xsi:type="dcterms:W3CDTF">2023-12-14T23:57:09Z</dcterms:created>
  <dcterms:modified xsi:type="dcterms:W3CDTF">2023-12-19T06:09:22Z</dcterms:modified>
</cp:coreProperties>
</file>