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9" r:id="rId3"/>
    <p:sldId id="330" r:id="rId4"/>
    <p:sldId id="331" r:id="rId5"/>
    <p:sldId id="332" r:id="rId6"/>
    <p:sldId id="334" r:id="rId7"/>
    <p:sldId id="333" r:id="rId8"/>
    <p:sldId id="335" r:id="rId9"/>
    <p:sldId id="336" r:id="rId10"/>
    <p:sldId id="337" r:id="rId11"/>
    <p:sldId id="338" r:id="rId12"/>
    <p:sldId id="339" r:id="rId13"/>
    <p:sldId id="341" r:id="rId14"/>
    <p:sldId id="342" r:id="rId15"/>
    <p:sldId id="340" r:id="rId16"/>
    <p:sldId id="343" r:id="rId17"/>
    <p:sldId id="344" r:id="rId18"/>
    <p:sldId id="345" r:id="rId19"/>
    <p:sldId id="346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372540"/>
            <a:ext cx="10953107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96" y="4854247"/>
            <a:ext cx="10953105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5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01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579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4"/>
            <a:ext cx="11048823" cy="1460016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0147"/>
            <a:ext cx="11048823" cy="450038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8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30" y="171294"/>
            <a:ext cx="7908477" cy="134935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30" y="1664144"/>
            <a:ext cx="7908477" cy="454692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7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1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4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1" y="287478"/>
            <a:ext cx="10767081" cy="1162501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9" y="2003755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761945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4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761945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46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8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58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5418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C9C-37BF-446D-A489-372A8646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2372540"/>
            <a:ext cx="5486400" cy="2239673"/>
          </a:xfrm>
        </p:spPr>
        <p:txBody>
          <a:bodyPr>
            <a:normAutofit/>
          </a:bodyPr>
          <a:lstStyle/>
          <a:p>
            <a:r>
              <a:rPr lang="en-PH" dirty="0"/>
              <a:t>CHAPTER 10:</a:t>
            </a:r>
            <a:br>
              <a:rPr lang="en-PH" dirty="0"/>
            </a:br>
            <a:r>
              <a:rPr lang="en-PH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88F17-F1A7-40CB-8EE1-36983CE5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ITP55 – Advanced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92620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Key-value stores may store </a:t>
            </a:r>
          </a:p>
          <a:p>
            <a:pPr lvl="1"/>
            <a:r>
              <a:rPr lang="en-US" dirty="0"/>
              <a:t>uninterpreted bytes, with an associated key</a:t>
            </a:r>
          </a:p>
          <a:p>
            <a:pPr lvl="2"/>
            <a:r>
              <a:rPr lang="en-US" dirty="0"/>
              <a:t>E.g., Amazon S3, Amazon Dynamo</a:t>
            </a:r>
          </a:p>
          <a:p>
            <a:pPr lvl="1"/>
            <a:r>
              <a:rPr lang="en-US" dirty="0"/>
              <a:t>Wide-table (can have arbitrarily many attribute names) with associated key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BigTable</a:t>
            </a:r>
            <a:r>
              <a:rPr lang="en-US" dirty="0"/>
              <a:t>, Apache Cassandra, Apache </a:t>
            </a:r>
            <a:r>
              <a:rPr lang="en-US" dirty="0" err="1"/>
              <a:t>Hbase</a:t>
            </a:r>
            <a:r>
              <a:rPr lang="en-US" dirty="0"/>
              <a:t>, Amazon DynamoDB</a:t>
            </a:r>
          </a:p>
          <a:p>
            <a:pPr lvl="2"/>
            <a:r>
              <a:rPr lang="en-US" dirty="0"/>
              <a:t>Allows some operations (e.g., filtering) to execute on storage node</a:t>
            </a:r>
          </a:p>
          <a:p>
            <a:pPr lvl="1"/>
            <a:r>
              <a:rPr lang="en-US" dirty="0"/>
              <a:t>JSON</a:t>
            </a:r>
          </a:p>
          <a:p>
            <a:pPr lvl="2"/>
            <a:r>
              <a:rPr lang="en-US" dirty="0"/>
              <a:t>MongoDB, CouchDB (document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6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databases run multiple machines  (</a:t>
            </a:r>
            <a:r>
              <a:rPr lang="en-US" dirty="0" err="1"/>
              <a:t>cluser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Developed in 1980s, well before Big Data</a:t>
            </a:r>
          </a:p>
          <a:p>
            <a:r>
              <a:rPr lang="en-US" dirty="0"/>
              <a:t>Parallel databases were designed for smaller scale (10s to 100s of machines)</a:t>
            </a:r>
          </a:p>
          <a:p>
            <a:pPr lvl="1"/>
            <a:r>
              <a:rPr lang="en-US" dirty="0"/>
              <a:t>Did not provide easy scalability</a:t>
            </a:r>
          </a:p>
        </p:txBody>
      </p:sp>
    </p:spTree>
    <p:extLst>
      <p:ext uri="{BB962C8B-B14F-4D97-AF65-F5344CB8AC3E}">
        <p14:creationId xmlns:p14="http://schemas.microsoft.com/office/powerpoint/2010/main" val="3679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 used to ensure data availability despite machine failure</a:t>
            </a:r>
          </a:p>
          <a:p>
            <a:pPr lvl="1"/>
            <a:r>
              <a:rPr lang="en-US" dirty="0"/>
              <a:t>But typically restart query in event of failure</a:t>
            </a:r>
          </a:p>
          <a:p>
            <a:pPr lvl="2"/>
            <a:r>
              <a:rPr lang="en-US" dirty="0"/>
              <a:t>Restarts may be frequent at very large scale</a:t>
            </a:r>
          </a:p>
          <a:p>
            <a:pPr lvl="2"/>
            <a:r>
              <a:rPr lang="en-US" dirty="0"/>
              <a:t>Map-reduce systems (coming up next) can continue query execution, working around failures</a:t>
            </a:r>
          </a:p>
        </p:txBody>
      </p:sp>
    </p:spTree>
    <p:extLst>
      <p:ext uri="{BB962C8B-B14F-4D97-AF65-F5344CB8AC3E}">
        <p14:creationId xmlns:p14="http://schemas.microsoft.com/office/powerpoint/2010/main" val="293255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Replication and Consistency</a:t>
            </a:r>
          </a:p>
          <a:p>
            <a:r>
              <a:rPr lang="en-US" dirty="0"/>
              <a:t>Availability (system can run even if parts have failed) is essential for parallel/distributed databases</a:t>
            </a:r>
          </a:p>
          <a:p>
            <a:pPr lvl="1"/>
            <a:r>
              <a:rPr lang="en-US" dirty="0"/>
              <a:t>Via replication, so even if a node has failed, another copy is available</a:t>
            </a:r>
          </a:p>
          <a:p>
            <a:r>
              <a:rPr lang="en-US" dirty="0"/>
              <a:t>Consistency is important for replicated data</a:t>
            </a:r>
          </a:p>
          <a:p>
            <a:pPr lvl="1"/>
            <a:r>
              <a:rPr lang="en-US" dirty="0"/>
              <a:t>All live replicas have same value, and each read sees latest version</a:t>
            </a:r>
          </a:p>
          <a:p>
            <a:pPr lvl="1"/>
            <a:r>
              <a:rPr lang="en-US" dirty="0"/>
              <a:t>Often implemented using majority protocols</a:t>
            </a:r>
          </a:p>
          <a:p>
            <a:pPr lvl="2"/>
            <a:r>
              <a:rPr lang="en-US" dirty="0"/>
              <a:t>E.g., have 3 replicas, reads/writes must access 2 replicas</a:t>
            </a:r>
          </a:p>
        </p:txBody>
      </p:sp>
    </p:spTree>
    <p:extLst>
      <p:ext uri="{BB962C8B-B14F-4D97-AF65-F5344CB8AC3E}">
        <p14:creationId xmlns:p14="http://schemas.microsoft.com/office/powerpoint/2010/main" val="427698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Replication and Consistency</a:t>
            </a:r>
          </a:p>
          <a:p>
            <a:r>
              <a:rPr lang="en-US" sz="3200" dirty="0"/>
              <a:t>Very large systems will partition at some point</a:t>
            </a:r>
          </a:p>
          <a:p>
            <a:pPr lvl="1"/>
            <a:r>
              <a:rPr lang="en-US" sz="3200" dirty="0"/>
              <a:t>Choose one of consistency or availability</a:t>
            </a:r>
          </a:p>
          <a:p>
            <a:r>
              <a:rPr lang="en-US" sz="3200" dirty="0"/>
              <a:t>Traditional database choose consistency</a:t>
            </a:r>
          </a:p>
          <a:p>
            <a:r>
              <a:rPr lang="en-US" sz="3200" dirty="0"/>
              <a:t>Most Web applications choose availability</a:t>
            </a:r>
          </a:p>
          <a:p>
            <a:pPr lvl="1"/>
            <a:r>
              <a:rPr lang="en-US" sz="3200" dirty="0"/>
              <a:t>Except for specific parts such as 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91772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Streaming data refers to data that arrives in a continuous fashion</a:t>
            </a:r>
          </a:p>
          <a:p>
            <a:pPr lvl="1"/>
            <a:r>
              <a:rPr lang="en-US" sz="3200" dirty="0"/>
              <a:t>Contrast to data-at-rest</a:t>
            </a:r>
          </a:p>
          <a:p>
            <a:r>
              <a:rPr lang="en-US" sz="3200" dirty="0"/>
              <a:t>Applications include:</a:t>
            </a:r>
          </a:p>
          <a:p>
            <a:pPr lvl="1"/>
            <a:r>
              <a:rPr lang="en-US" sz="3200" dirty="0"/>
              <a:t>Stock market: stream of trades</a:t>
            </a:r>
          </a:p>
          <a:p>
            <a:pPr lvl="1"/>
            <a:r>
              <a:rPr lang="en-US" sz="3200" dirty="0"/>
              <a:t>e-commerce site: purchases, searches</a:t>
            </a:r>
          </a:p>
          <a:p>
            <a:pPr lvl="1"/>
            <a:r>
              <a:rPr lang="en-US" sz="3200" dirty="0"/>
              <a:t>Sensors: sensor readings</a:t>
            </a:r>
          </a:p>
          <a:p>
            <a:pPr lvl="1"/>
            <a:r>
              <a:rPr lang="en-US" sz="3200" dirty="0"/>
              <a:t>Internet of things</a:t>
            </a:r>
          </a:p>
          <a:p>
            <a:pPr lvl="1"/>
            <a:r>
              <a:rPr lang="en-US" sz="3200" dirty="0"/>
              <a:t>Network monitoring data</a:t>
            </a:r>
          </a:p>
          <a:p>
            <a:pPr lvl="1"/>
            <a:r>
              <a:rPr lang="en-US" sz="3200" dirty="0"/>
              <a:t>Social media: tweets and posts can be viewed as a stream</a:t>
            </a:r>
          </a:p>
        </p:txBody>
      </p:sp>
    </p:spTree>
    <p:extLst>
      <p:ext uri="{BB962C8B-B14F-4D97-AF65-F5344CB8AC3E}">
        <p14:creationId xmlns:p14="http://schemas.microsoft.com/office/powerpoint/2010/main" val="93573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Querying Streaming Data</a:t>
            </a:r>
          </a:p>
          <a:p>
            <a:r>
              <a:rPr lang="en-US" sz="3200" dirty="0"/>
              <a:t>Windowing: Break up stream into windows, and queries are run on windows</a:t>
            </a:r>
          </a:p>
          <a:p>
            <a:pPr lvl="1"/>
            <a:r>
              <a:rPr lang="en-US" sz="3200" dirty="0"/>
              <a:t>Stream query languages support window operations</a:t>
            </a:r>
          </a:p>
          <a:p>
            <a:pPr lvl="1"/>
            <a:r>
              <a:rPr lang="en-US" sz="3200" dirty="0"/>
              <a:t>Windows may be based on time or tuples</a:t>
            </a:r>
          </a:p>
          <a:p>
            <a:pPr lvl="1"/>
            <a:r>
              <a:rPr lang="en-US" sz="3200" dirty="0"/>
              <a:t>Must figure out when all tuples in a window have been seen</a:t>
            </a:r>
          </a:p>
          <a:p>
            <a:pPr lvl="2"/>
            <a:r>
              <a:rPr lang="en-US" sz="2667" dirty="0"/>
              <a:t>Easy if stream totally ordered by timestamp</a:t>
            </a:r>
          </a:p>
          <a:p>
            <a:pPr lvl="2"/>
            <a:r>
              <a:rPr lang="en-US" sz="2667" dirty="0"/>
              <a:t>Punctuations specify that all future tuples have timestamp greater that some value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43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Querying Streaming Data</a:t>
            </a:r>
          </a:p>
          <a:p>
            <a:r>
              <a:rPr lang="en-US" sz="3200" dirty="0"/>
              <a:t>Continuous Queries: Queries written e.g. in SQL, output partial results based on stream seen so far;  query results updated continuously</a:t>
            </a:r>
          </a:p>
          <a:p>
            <a:pPr lvl="1"/>
            <a:r>
              <a:rPr lang="en-US" sz="3200" dirty="0"/>
              <a:t>Have some applications, but can lead to flood of updates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838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Graphs are a very general data model</a:t>
            </a:r>
          </a:p>
          <a:p>
            <a:r>
              <a:rPr lang="en-US" sz="3200" dirty="0"/>
              <a:t>ER model of an enterprise can be viewed as a graph</a:t>
            </a:r>
          </a:p>
          <a:p>
            <a:pPr lvl="1"/>
            <a:r>
              <a:rPr lang="en-US" sz="3200" dirty="0"/>
              <a:t>Every entity is a node</a:t>
            </a:r>
          </a:p>
          <a:p>
            <a:pPr lvl="1"/>
            <a:r>
              <a:rPr lang="en-US" sz="3200" dirty="0"/>
              <a:t>Every binary relationship is an edge</a:t>
            </a:r>
          </a:p>
          <a:p>
            <a:pPr lvl="1"/>
            <a:r>
              <a:rPr lang="en-US" sz="3200" dirty="0"/>
              <a:t>Ternary and higher degree relationships can be modelled as binary relationships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929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Graphs can be modelled as relations</a:t>
            </a:r>
          </a:p>
          <a:p>
            <a:pPr lvl="1"/>
            <a:r>
              <a:rPr lang="en-US" sz="3200" dirty="0"/>
              <a:t>node(ID, label, </a:t>
            </a:r>
            <a:r>
              <a:rPr lang="en-US" sz="3200" dirty="0" err="1"/>
              <a:t>node_data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edge(</a:t>
            </a:r>
            <a:r>
              <a:rPr lang="en-US" sz="3200" dirty="0" err="1"/>
              <a:t>fromID</a:t>
            </a:r>
            <a:r>
              <a:rPr lang="en-US" sz="3200" dirty="0"/>
              <a:t>, </a:t>
            </a:r>
            <a:r>
              <a:rPr lang="en-US" sz="3200" dirty="0" err="1"/>
              <a:t>toID</a:t>
            </a:r>
            <a:r>
              <a:rPr lang="en-US" sz="3200" dirty="0"/>
              <a:t>, label, </a:t>
            </a:r>
            <a:r>
              <a:rPr lang="en-US" sz="3200" dirty="0" err="1"/>
              <a:t>edge_data</a:t>
            </a:r>
            <a:r>
              <a:rPr lang="en-US" sz="3200" dirty="0"/>
              <a:t>)</a:t>
            </a:r>
          </a:p>
          <a:p>
            <a:r>
              <a:rPr lang="en-US" sz="3200" dirty="0"/>
              <a:t>Above representation too simplistic</a:t>
            </a:r>
          </a:p>
          <a:p>
            <a:r>
              <a:rPr lang="en-US" sz="3200" dirty="0"/>
              <a:t>Graph databases like Neo4J can provide a graph view of relational schema</a:t>
            </a:r>
          </a:p>
          <a:p>
            <a:pPr lvl="1"/>
            <a:r>
              <a:rPr lang="en-US" sz="3200" dirty="0"/>
              <a:t>Relations can be identified as representing either nodes or edges</a:t>
            </a:r>
          </a:p>
          <a:p>
            <a:r>
              <a:rPr lang="en-US" sz="3200" dirty="0"/>
              <a:t>Query languages for graph databases make it </a:t>
            </a:r>
          </a:p>
          <a:p>
            <a:pPr lvl="1"/>
            <a:r>
              <a:rPr lang="en-US" sz="3200" dirty="0"/>
              <a:t>easy to express queries requiring edge traversal</a:t>
            </a:r>
          </a:p>
          <a:p>
            <a:pPr lvl="1"/>
            <a:r>
              <a:rPr lang="en-US" sz="3200" dirty="0"/>
              <a:t>allow efficient algorithms to be used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6655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large volumes of data being collected</a:t>
            </a:r>
          </a:p>
          <a:p>
            <a:pPr lvl="1"/>
            <a:r>
              <a:rPr lang="en-US" dirty="0"/>
              <a:t>Driven by growth of web, social media, and more recently internet-of-things</a:t>
            </a:r>
          </a:p>
          <a:p>
            <a:pPr lvl="1"/>
            <a:r>
              <a:rPr lang="en-US" dirty="0"/>
              <a:t>Web logs were an early source of data</a:t>
            </a:r>
          </a:p>
          <a:p>
            <a:pPr lvl="2"/>
            <a:r>
              <a:rPr lang="en-US" dirty="0"/>
              <a:t>Analytics on web logs has great value for advertisements, web site structuring, what posts to show to a user, </a:t>
            </a:r>
            <a:r>
              <a:rPr lang="en-US" dirty="0" err="1"/>
              <a:t>etc</a:t>
            </a: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677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4778-3D39-4DA9-8894-F82FC797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FABA-4223-4CB2-B91F-781DF72C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End of Chapter 10</a:t>
            </a:r>
          </a:p>
          <a:p>
            <a:pPr marL="0" indent="0">
              <a:buNone/>
            </a:pP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44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Distributed file systems</a:t>
            </a:r>
          </a:p>
          <a:p>
            <a:r>
              <a:rPr lang="en-US" dirty="0" err="1"/>
              <a:t>Shardring</a:t>
            </a:r>
            <a:r>
              <a:rPr lang="en-US" dirty="0"/>
              <a:t> across multiple databases</a:t>
            </a:r>
          </a:p>
          <a:p>
            <a:r>
              <a:rPr lang="en-US" dirty="0"/>
              <a:t>Key-value storage systems</a:t>
            </a:r>
          </a:p>
          <a:p>
            <a:r>
              <a:rPr lang="en-US" dirty="0"/>
              <a:t>Parallel and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184982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distributed file system stores data across a large collection of machines, but provides single file-system view</a:t>
            </a:r>
          </a:p>
          <a:p>
            <a:r>
              <a:rPr lang="en-US" dirty="0"/>
              <a:t>Highly scalable distributed file system for large data-intensive applications.</a:t>
            </a:r>
          </a:p>
          <a:p>
            <a:pPr lvl="1"/>
            <a:r>
              <a:rPr lang="en-US" dirty="0"/>
              <a:t>E.g., 10K nodes, 100 million files, 10 PB</a:t>
            </a:r>
          </a:p>
          <a:p>
            <a:r>
              <a:rPr lang="en-US" dirty="0"/>
              <a:t>Provides redundant storage of massive amounts of data on cheap and unreliable computers</a:t>
            </a:r>
          </a:p>
          <a:p>
            <a:pPr lvl="1"/>
            <a:r>
              <a:rPr lang="en-US" dirty="0"/>
              <a:t>Files are replicated to handle hardware failure</a:t>
            </a:r>
          </a:p>
          <a:p>
            <a:pPr lvl="1"/>
            <a:r>
              <a:rPr lang="en-US" dirty="0"/>
              <a:t>Detect failures and recovers from them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Google File System (GFS)</a:t>
            </a:r>
          </a:p>
          <a:p>
            <a:pPr lvl="1"/>
            <a:r>
              <a:rPr lang="en-US" dirty="0"/>
              <a:t>Hadoop File System (HDFS)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00147"/>
            <a:ext cx="6138332" cy="45003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Namespace for entire cluster</a:t>
            </a:r>
          </a:p>
          <a:p>
            <a:r>
              <a:rPr lang="en-US" dirty="0"/>
              <a:t>Files are broken up into blocks</a:t>
            </a:r>
          </a:p>
          <a:p>
            <a:pPr lvl="1"/>
            <a:r>
              <a:rPr lang="en-US" dirty="0"/>
              <a:t>Typically 64 MB block size</a:t>
            </a:r>
          </a:p>
          <a:p>
            <a:pPr lvl="1"/>
            <a:r>
              <a:rPr lang="en-US" dirty="0"/>
              <a:t>Each block replicated on multiple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Finds location of blocks from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Accesses data directly from </a:t>
            </a:r>
            <a:r>
              <a:rPr lang="en-US" dirty="0" err="1"/>
              <a:t>DataNode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976AF-CC2F-439F-A8DD-DCED4BD8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3" y="1528037"/>
            <a:ext cx="4133501" cy="46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00147"/>
            <a:ext cx="6138332" cy="45003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NameNode</a:t>
            </a:r>
            <a:endParaRPr lang="en-US" sz="2400" dirty="0"/>
          </a:p>
          <a:p>
            <a:pPr lvl="1"/>
            <a:r>
              <a:rPr lang="en-US" sz="2400" dirty="0"/>
              <a:t>Maps a filename to list of Block IDs</a:t>
            </a:r>
          </a:p>
          <a:p>
            <a:pPr lvl="1"/>
            <a:r>
              <a:rPr lang="en-US" sz="2400" dirty="0"/>
              <a:t>Maps each Block ID to </a:t>
            </a:r>
            <a:r>
              <a:rPr lang="en-US" sz="2400" dirty="0" err="1"/>
              <a:t>DataNodes</a:t>
            </a:r>
            <a:r>
              <a:rPr lang="en-US" sz="2400" dirty="0"/>
              <a:t> containing a replica of the block</a:t>
            </a:r>
          </a:p>
          <a:p>
            <a:r>
              <a:rPr lang="en-US" sz="2400" dirty="0" err="1"/>
              <a:t>DataNode</a:t>
            </a:r>
            <a:r>
              <a:rPr lang="en-US" sz="2400" dirty="0"/>
              <a:t>: Maps a Block ID to a physical location on disk</a:t>
            </a:r>
          </a:p>
          <a:p>
            <a:r>
              <a:rPr lang="en-US" sz="2400" dirty="0"/>
              <a:t>Data Coherency</a:t>
            </a:r>
          </a:p>
          <a:p>
            <a:pPr lvl="1"/>
            <a:r>
              <a:rPr lang="en-US" sz="2400" dirty="0"/>
              <a:t>Write-once-read-many access model</a:t>
            </a:r>
          </a:p>
          <a:p>
            <a:pPr lvl="1"/>
            <a:r>
              <a:rPr lang="en-US" sz="2400" dirty="0"/>
              <a:t>Client can only append to existing files</a:t>
            </a:r>
          </a:p>
          <a:p>
            <a:r>
              <a:rPr lang="en-US" sz="2400" dirty="0"/>
              <a:t>Distributed file systems good for millions of large files</a:t>
            </a:r>
          </a:p>
          <a:p>
            <a:pPr lvl="1"/>
            <a:r>
              <a:rPr lang="en-US" sz="2400" dirty="0"/>
              <a:t>But have very high overheads and poor performance with billions of smaller tuples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976AF-CC2F-439F-A8DD-DCED4BD8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3" y="1528037"/>
            <a:ext cx="4133501" cy="46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Sharding</a:t>
            </a:r>
            <a:r>
              <a:rPr lang="en-US" dirty="0"/>
              <a:t>: partition data across multiple databases</a:t>
            </a:r>
          </a:p>
          <a:p>
            <a:r>
              <a:rPr lang="en-US" dirty="0"/>
              <a:t>Partitioning usually done on some partitioning attributes (also known as partitioning keys or shard keys e.g. user ID</a:t>
            </a:r>
          </a:p>
          <a:p>
            <a:pPr lvl="1"/>
            <a:r>
              <a:rPr lang="en-US" dirty="0"/>
              <a:t>E.g., records with key values from 1 to 100,000 on database 1, records with key values from 100,001 to 200,000 on database 2, etc.</a:t>
            </a:r>
          </a:p>
          <a:p>
            <a:r>
              <a:rPr lang="en-US" dirty="0"/>
              <a:t>Application must track which records are on which database and send queries/updates to that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Positives: scales well, easy to implement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Not transparent: application has to deal with routing of queries, queries that span multiple databases</a:t>
            </a:r>
          </a:p>
          <a:p>
            <a:pPr lvl="1"/>
            <a:r>
              <a:rPr lang="en-US" dirty="0"/>
              <a:t>When a database is overloaded, moving part of its load out is not easy</a:t>
            </a:r>
          </a:p>
          <a:p>
            <a:pPr lvl="1"/>
            <a:r>
              <a:rPr lang="en-US" dirty="0"/>
              <a:t>Chance of failure more with more databases</a:t>
            </a:r>
          </a:p>
          <a:p>
            <a:pPr lvl="2"/>
            <a:r>
              <a:rPr lang="en-US" dirty="0"/>
              <a:t>need to keep replicas to ensure availability, which is more work for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Key-value storage systems </a:t>
            </a:r>
            <a:r>
              <a:rPr lang="en-US" dirty="0"/>
              <a:t>store large numbers (billions or even more) of small (KB-MB) sized records</a:t>
            </a:r>
          </a:p>
          <a:p>
            <a:r>
              <a:rPr lang="en-US" dirty="0"/>
              <a:t>Records are partitioned across multiple machines and </a:t>
            </a:r>
          </a:p>
          <a:p>
            <a:r>
              <a:rPr lang="en-US" dirty="0"/>
              <a:t>Queries are routed by the system to appropriate machine</a:t>
            </a:r>
          </a:p>
          <a:p>
            <a:r>
              <a:rPr lang="en-US" dirty="0"/>
              <a:t>Records are also replicated across multiple machines, to ensure availability even if a machine fails</a:t>
            </a:r>
          </a:p>
          <a:p>
            <a:pPr lvl="1"/>
            <a:r>
              <a:rPr lang="en-US" dirty="0"/>
              <a:t>Key-value stores ensure that updates are applied to all replicas, to ensure that their values are consistent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9092"/>
      </p:ext>
    </p:extLst>
  </p:cSld>
  <p:clrMapOvr>
    <a:masterClrMapping/>
  </p:clrMapOvr>
</p:sld>
</file>

<file path=ppt/theme/theme1.xml><?xml version="1.0" encoding="utf-8"?>
<a:theme xmlns:a="http://schemas.openxmlformats.org/drawingml/2006/main" name="162549-dashboar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162549-dashboard-template-16x9</Template>
  <TotalTime>1600</TotalTime>
  <Words>1049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162549-dashboard-template-16x9</vt:lpstr>
      <vt:lpstr>CHAPTER 10: BIG DATA</vt:lpstr>
      <vt:lpstr>MOTIVATION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BIG DATA STORAGE SYSTEMS</vt:lpstr>
      <vt:lpstr>STREAMING DATA</vt:lpstr>
      <vt:lpstr>STREAMING DATA</vt:lpstr>
      <vt:lpstr>STREAMING DATA</vt:lpstr>
      <vt:lpstr>GRAPH DATABASES</vt:lpstr>
      <vt:lpstr>GRAPH DATABASES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INTRODUCTION TO SQL/ ORACLE SQL</dc:title>
  <dc:creator>donnie anciro</dc:creator>
  <cp:lastModifiedBy>donnie anciro</cp:lastModifiedBy>
  <cp:revision>229</cp:revision>
  <dcterms:created xsi:type="dcterms:W3CDTF">2023-11-12T14:30:01Z</dcterms:created>
  <dcterms:modified xsi:type="dcterms:W3CDTF">2023-11-23T15:35:35Z</dcterms:modified>
</cp:coreProperties>
</file>