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2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372540"/>
            <a:ext cx="10953107" cy="223967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296" y="4854247"/>
            <a:ext cx="10953105" cy="814427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856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019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5791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3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36524"/>
            <a:ext cx="11048823" cy="1460016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800147"/>
            <a:ext cx="11048823" cy="4500388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84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930" y="171294"/>
            <a:ext cx="7908477" cy="1349356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930" y="1664144"/>
            <a:ext cx="7908477" cy="4546920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573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619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845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41" y="287478"/>
            <a:ext cx="10767081" cy="1162501"/>
          </a:xfrm>
        </p:spPr>
        <p:txBody>
          <a:bodyPr>
            <a:normAutofit/>
          </a:bodyPr>
          <a:lstStyle>
            <a:lvl1pPr algn="l">
              <a:defRPr sz="4800" u="none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079" y="2003755"/>
            <a:ext cx="5386917" cy="758192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40" y="2761945"/>
            <a:ext cx="5380160" cy="3237091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003754"/>
            <a:ext cx="5389033" cy="758191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2" y="2761945"/>
            <a:ext cx="5389033" cy="3237092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463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150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680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589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54188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EC9C-37BF-446D-A489-372A8646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2372540"/>
            <a:ext cx="5486400" cy="2239673"/>
          </a:xfrm>
        </p:spPr>
        <p:txBody>
          <a:bodyPr>
            <a:normAutofit/>
          </a:bodyPr>
          <a:lstStyle/>
          <a:p>
            <a:r>
              <a:rPr lang="en-PH" dirty="0"/>
              <a:t>CHAPTER 11:</a:t>
            </a:r>
            <a:br>
              <a:rPr lang="en-PH" dirty="0"/>
            </a:br>
            <a:r>
              <a:rPr lang="en-PH" dirty="0"/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88F17-F1A7-40CB-8EE1-36983CE59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ITP55 – Advanced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192620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4778-3D39-4DA9-8894-F82FC797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DFABA-4223-4CB2-B91F-781DF72C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End of Chapter 11</a:t>
            </a:r>
          </a:p>
          <a:p>
            <a:pPr marL="0" indent="0">
              <a:buNone/>
            </a:pPr>
            <a:r>
              <a:rPr lang="en-P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844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Data analytics is </a:t>
            </a:r>
            <a:r>
              <a:rPr lang="en-US" dirty="0"/>
              <a:t>the processing of data to infer patterns, correlations, or models for prediction</a:t>
            </a:r>
          </a:p>
          <a:p>
            <a:r>
              <a:rPr lang="en-US" dirty="0"/>
              <a:t>Primarily used to make business decisions</a:t>
            </a:r>
          </a:p>
          <a:p>
            <a:pPr lvl="1"/>
            <a:r>
              <a:rPr lang="en-US" dirty="0"/>
              <a:t>Per individual customer</a:t>
            </a:r>
          </a:p>
          <a:p>
            <a:pPr lvl="2"/>
            <a:r>
              <a:rPr lang="en-US" dirty="0"/>
              <a:t>E.g., what product to suggest for purchase</a:t>
            </a:r>
          </a:p>
          <a:p>
            <a:pPr lvl="1"/>
            <a:r>
              <a:rPr lang="en-US" dirty="0"/>
              <a:t>Across all customers</a:t>
            </a:r>
          </a:p>
          <a:p>
            <a:pPr lvl="2"/>
            <a:r>
              <a:rPr lang="en-US" dirty="0"/>
              <a:t>E.g., what products to manufacture/stock, in what quantity</a:t>
            </a:r>
          </a:p>
          <a:p>
            <a:r>
              <a:rPr lang="en-US" dirty="0"/>
              <a:t>Critical for businesses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7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Common steps in data analytics</a:t>
            </a:r>
          </a:p>
          <a:p>
            <a:pPr lvl="1"/>
            <a:r>
              <a:rPr lang="en-IN" dirty="0"/>
              <a:t>Gather data from multiple sources into one location </a:t>
            </a:r>
          </a:p>
          <a:p>
            <a:pPr lvl="2"/>
            <a:r>
              <a:rPr lang="en-IN" dirty="0"/>
              <a:t>Data warehouses also integrated data into common schema</a:t>
            </a:r>
          </a:p>
          <a:p>
            <a:pPr lvl="2"/>
            <a:r>
              <a:rPr lang="en-IN" dirty="0"/>
              <a:t>Data often needs to be extracted from source formats, transformed to common schema, and loaded into the data warehouse</a:t>
            </a:r>
          </a:p>
          <a:p>
            <a:pPr lvl="3"/>
            <a:r>
              <a:rPr lang="en-IN" dirty="0"/>
              <a:t>Can be done as ETL (extract-transform-load), or ELT (extract-load-transform)</a:t>
            </a:r>
          </a:p>
        </p:txBody>
      </p:sp>
    </p:spTree>
    <p:extLst>
      <p:ext uri="{BB962C8B-B14F-4D97-AF65-F5344CB8AC3E}">
        <p14:creationId xmlns:p14="http://schemas.microsoft.com/office/powerpoint/2010/main" val="11092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Generate aggregates and reports summarizing data</a:t>
            </a:r>
          </a:p>
          <a:p>
            <a:pPr lvl="1"/>
            <a:r>
              <a:rPr lang="en-US" dirty="0"/>
              <a:t>Dashboards showing graphical charts/reports</a:t>
            </a:r>
          </a:p>
          <a:p>
            <a:pPr lvl="1"/>
            <a:r>
              <a:rPr lang="en-US" dirty="0"/>
              <a:t>Online analytical processing (OLAP) systems allow interactive querying</a:t>
            </a:r>
          </a:p>
          <a:p>
            <a:pPr lvl="1"/>
            <a:r>
              <a:rPr lang="en-US" dirty="0"/>
              <a:t>Statistical analysis using tools such as R/SAS/SPSS</a:t>
            </a:r>
          </a:p>
          <a:p>
            <a:pPr lvl="2"/>
            <a:r>
              <a:rPr lang="en-US" dirty="0"/>
              <a:t>Including extensions for parallel processing of big data</a:t>
            </a:r>
          </a:p>
          <a:p>
            <a:r>
              <a:rPr lang="en-US" dirty="0"/>
              <a:t>Build predictive models and use the models for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22492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Predictive models are widely used today</a:t>
            </a:r>
          </a:p>
          <a:p>
            <a:pPr lvl="1"/>
            <a:r>
              <a:rPr lang="en-US" dirty="0"/>
              <a:t>E.g., use  customer profile features (e.g. income, age, gender, education, employment) and past history of a customer to predict likelihood of default on loan</a:t>
            </a:r>
          </a:p>
          <a:p>
            <a:pPr lvl="2"/>
            <a:r>
              <a:rPr lang="en-US" dirty="0"/>
              <a:t>and use prediction to make loan decision</a:t>
            </a:r>
          </a:p>
          <a:p>
            <a:pPr lvl="1"/>
            <a:r>
              <a:rPr lang="en-US" dirty="0"/>
              <a:t>E.g., use past history of sales (by season) to predict future sales</a:t>
            </a:r>
          </a:p>
          <a:p>
            <a:pPr lvl="2"/>
            <a:r>
              <a:rPr lang="en-US" dirty="0"/>
              <a:t>And use it to decide what/how much to produce/stock</a:t>
            </a:r>
          </a:p>
          <a:p>
            <a:pPr lvl="2"/>
            <a:r>
              <a:rPr lang="en-US" dirty="0"/>
              <a:t>And to target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4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examples of business decisions:</a:t>
            </a:r>
          </a:p>
          <a:p>
            <a:pPr lvl="1"/>
            <a:r>
              <a:rPr lang="en-US" dirty="0"/>
              <a:t>What items to stock?</a:t>
            </a:r>
          </a:p>
          <a:p>
            <a:pPr lvl="1"/>
            <a:r>
              <a:rPr lang="en-US" dirty="0"/>
              <a:t>What insurance premium to change?</a:t>
            </a:r>
          </a:p>
          <a:p>
            <a:pPr lvl="1"/>
            <a:r>
              <a:rPr lang="en-US" dirty="0"/>
              <a:t>To whom to send advertisements?</a:t>
            </a:r>
          </a:p>
        </p:txBody>
      </p:sp>
    </p:spTree>
    <p:extLst>
      <p:ext uri="{BB962C8B-B14F-4D97-AF65-F5344CB8AC3E}">
        <p14:creationId xmlns:p14="http://schemas.microsoft.com/office/powerpoint/2010/main" val="363994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Machine learning </a:t>
            </a:r>
            <a:r>
              <a:rPr lang="en-US" dirty="0"/>
              <a:t>techniques are key to finding patterns in data and making predictions</a:t>
            </a:r>
          </a:p>
          <a:p>
            <a:r>
              <a:rPr lang="en-US" i="1" dirty="0"/>
              <a:t>Data mining </a:t>
            </a:r>
            <a:r>
              <a:rPr lang="en-US" dirty="0"/>
              <a:t>extends techniques developed by machine-learning communities to run them on very large datasets</a:t>
            </a:r>
          </a:p>
          <a:p>
            <a:r>
              <a:rPr lang="en-US" dirty="0"/>
              <a:t>The term </a:t>
            </a:r>
            <a:r>
              <a:rPr lang="en-US" i="1" dirty="0"/>
              <a:t>business intelligence </a:t>
            </a:r>
            <a:r>
              <a:rPr lang="en-US" dirty="0"/>
              <a:t>(BI) is synonym for data analytics</a:t>
            </a:r>
          </a:p>
          <a:p>
            <a:r>
              <a:rPr lang="en-US" dirty="0"/>
              <a:t>The term </a:t>
            </a:r>
            <a:r>
              <a:rPr lang="en-US" i="1" dirty="0"/>
              <a:t>decision support </a:t>
            </a:r>
            <a:r>
              <a:rPr lang="en-US" dirty="0"/>
              <a:t>focuses on reporting and aggregation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WAREHOUSING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sources often store only current data, not historical data</a:t>
            </a:r>
          </a:p>
          <a:p>
            <a:r>
              <a:rPr lang="en-US" dirty="0"/>
              <a:t>Corporate decision making requires a unified view of all organizational data, including historical data</a:t>
            </a:r>
          </a:p>
          <a:p>
            <a:r>
              <a:rPr lang="en-US" dirty="0"/>
              <a:t>A </a:t>
            </a:r>
            <a:r>
              <a:rPr lang="en-US" i="1" dirty="0"/>
              <a:t>data warehouse </a:t>
            </a:r>
            <a:r>
              <a:rPr lang="en-US" dirty="0"/>
              <a:t>is a repository (archive) of information gathered from multiple sources, stored under a unified schema, at a single site</a:t>
            </a:r>
          </a:p>
          <a:p>
            <a:pPr lvl="1"/>
            <a:r>
              <a:rPr lang="en-US" dirty="0"/>
              <a:t>Greatly simplifies querying, permits study of historical trends</a:t>
            </a:r>
          </a:p>
          <a:p>
            <a:pPr lvl="1"/>
            <a:r>
              <a:rPr lang="en-US" dirty="0"/>
              <a:t>Shifts decision support query load away from transaction processing systems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5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6DA-3338-4F59-80F3-F33CAD9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72D6-0752-44C7-BF99-D713ECEB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Data mining </a:t>
            </a:r>
            <a:r>
              <a:rPr lang="en-US" dirty="0"/>
              <a:t>is the process of semi-automatically analyzing large databases to find useful patterns</a:t>
            </a:r>
          </a:p>
          <a:p>
            <a:pPr lvl="1"/>
            <a:r>
              <a:rPr lang="en-US" dirty="0"/>
              <a:t>Similar goals to machine learning, but on very large volumes of data</a:t>
            </a:r>
          </a:p>
          <a:p>
            <a:r>
              <a:rPr lang="en-US" dirty="0"/>
              <a:t>Part of the larger area of knowledge discovery in databases (KDD)</a:t>
            </a:r>
          </a:p>
          <a:p>
            <a:r>
              <a:rPr lang="en-US" dirty="0"/>
              <a:t>Some types of knowledge can be represented as rules</a:t>
            </a:r>
          </a:p>
          <a:p>
            <a:r>
              <a:rPr lang="en-US" dirty="0"/>
              <a:t>More generally, knowledge is discovered by applying machine learning techniques on past instances of data, to form a model </a:t>
            </a:r>
          </a:p>
          <a:p>
            <a:pPr lvl="1"/>
            <a:r>
              <a:rPr lang="en-US" dirty="0"/>
              <a:t>Model is then used to make predictions for new instances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26339"/>
      </p:ext>
    </p:extLst>
  </p:cSld>
  <p:clrMapOvr>
    <a:masterClrMapping/>
  </p:clrMapOvr>
</p:sld>
</file>

<file path=ppt/theme/theme1.xml><?xml version="1.0" encoding="utf-8"?>
<a:theme xmlns:a="http://schemas.openxmlformats.org/drawingml/2006/main" name="162549-dashboard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162549-dashboard-template-16x9</Template>
  <TotalTime>1606</TotalTime>
  <Words>495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162549-dashboard-template-16x9</vt:lpstr>
      <vt:lpstr>CHAPTER 11: DATA ANALYTICS</vt:lpstr>
      <vt:lpstr>OVERVIEW</vt:lpstr>
      <vt:lpstr>OVERVIEW</vt:lpstr>
      <vt:lpstr>OVERVIEW</vt:lpstr>
      <vt:lpstr>OVERVIEW</vt:lpstr>
      <vt:lpstr>OVERVIEW</vt:lpstr>
      <vt:lpstr>OVERVIEW</vt:lpstr>
      <vt:lpstr>DATA WAREHOUSING</vt:lpstr>
      <vt:lpstr>DATA MINING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INTRODUCTION TO SQL/ ORACLE SQL</dc:title>
  <dc:creator>donnie anciro</dc:creator>
  <cp:lastModifiedBy>donnie anciro</cp:lastModifiedBy>
  <cp:revision>239</cp:revision>
  <dcterms:created xsi:type="dcterms:W3CDTF">2023-11-12T14:30:01Z</dcterms:created>
  <dcterms:modified xsi:type="dcterms:W3CDTF">2023-11-23T15:51:33Z</dcterms:modified>
</cp:coreProperties>
</file>