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29" r:id="rId3"/>
    <p:sldId id="330" r:id="rId4"/>
    <p:sldId id="331" r:id="rId5"/>
    <p:sldId id="333" r:id="rId6"/>
    <p:sldId id="334" r:id="rId7"/>
    <p:sldId id="335" r:id="rId8"/>
    <p:sldId id="338" r:id="rId9"/>
    <p:sldId id="336" r:id="rId10"/>
    <p:sldId id="339" r:id="rId11"/>
    <p:sldId id="340" r:id="rId12"/>
    <p:sldId id="341" r:id="rId13"/>
    <p:sldId id="337" r:id="rId14"/>
    <p:sldId id="342" r:id="rId15"/>
    <p:sldId id="343" r:id="rId16"/>
    <p:sldId id="344" r:id="rId17"/>
    <p:sldId id="345" r:id="rId18"/>
    <p:sldId id="346" r:id="rId19"/>
    <p:sldId id="347" r:id="rId20"/>
    <p:sldId id="348" r:id="rId21"/>
    <p:sldId id="349" r:id="rId22"/>
    <p:sldId id="350" r:id="rId23"/>
    <p:sldId id="351" r:id="rId24"/>
    <p:sldId id="352" r:id="rId25"/>
    <p:sldId id="32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2372540"/>
            <a:ext cx="10953107" cy="2239673"/>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29296" y="4854247"/>
            <a:ext cx="10953105" cy="814427"/>
          </a:xfrm>
        </p:spPr>
        <p:txBody>
          <a:bodyPr>
            <a:normAutofit/>
          </a:bodyPr>
          <a:lstStyle>
            <a:lvl1pPr marL="0" indent="0" algn="l">
              <a:buNone/>
              <a:defRPr sz="3733" b="0" i="0">
                <a:solidFill>
                  <a:schemeClr val="accent6">
                    <a:lumMod val="60000"/>
                    <a:lumOff val="4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970FD4-08C6-410E-A7E8-7E4568252D33}" type="datetimeFigureOut">
              <a:rPr lang="en-PH" smtClean="0"/>
              <a:t>22/11/2023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1558564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D8970FD4-08C6-410E-A7E8-7E4568252D33}" type="datetimeFigureOut">
              <a:rPr lang="en-PH" smtClean="0"/>
              <a:t>22/11/2023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1730193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970FD4-08C6-410E-A7E8-7E4568252D33}" type="datetimeFigureOut">
              <a:rPr lang="en-PH" smtClean="0"/>
              <a:t>22/11/2023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4265791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970FD4-08C6-410E-A7E8-7E4568252D33}" type="datetimeFigureOut">
              <a:rPr lang="en-PH" smtClean="0"/>
              <a:t>22/11/2023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F945947-E2AC-4F94-A6EC-EB6FDE0155A9}" type="slidenum">
              <a:rPr lang="en-PH" smtClean="0"/>
              <a:t>‹#›</a:t>
            </a:fld>
            <a:endParaRPr lang="en-PH"/>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434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136524"/>
            <a:ext cx="11048823" cy="1460016"/>
          </a:xfrm>
        </p:spPr>
        <p:txBody>
          <a:bodyPr>
            <a:normAutofit/>
          </a:bodyPr>
          <a:lstStyle>
            <a:lvl1pPr algn="l">
              <a:defRPr sz="4800" baseline="0">
                <a:solidFill>
                  <a:schemeClr val="accent6">
                    <a:lumMod val="60000"/>
                    <a:lumOff val="4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09601" y="1800147"/>
            <a:ext cx="11048823" cy="4500388"/>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970FD4-08C6-410E-A7E8-7E4568252D33}" type="datetimeFigureOut">
              <a:rPr lang="en-PH" smtClean="0"/>
              <a:t>22/11/2023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180843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7930" y="171294"/>
            <a:ext cx="7908477" cy="1349356"/>
          </a:xfrm>
        </p:spPr>
        <p:txBody>
          <a:bodyPr>
            <a:normAutofit/>
          </a:bodyPr>
          <a:lstStyle>
            <a:lvl1pPr algn="l">
              <a:defRPr sz="4800">
                <a:solidFill>
                  <a:schemeClr val="accent6">
                    <a:lumMod val="60000"/>
                    <a:lumOff val="4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27930" y="1664144"/>
            <a:ext cx="7908477" cy="4546920"/>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970FD4-08C6-410E-A7E8-7E4568252D33}" type="datetimeFigureOut">
              <a:rPr lang="en-PH" smtClean="0"/>
              <a:t>22/11/2023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1795734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70FD4-08C6-410E-A7E8-7E4568252D33}" type="datetimeFigureOut">
              <a:rPr lang="en-PH" smtClean="0"/>
              <a:t>22/11/2023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285619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970FD4-08C6-410E-A7E8-7E4568252D33}" type="datetimeFigureOut">
              <a:rPr lang="en-PH" smtClean="0"/>
              <a:t>22/11/2023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121845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5841" y="287478"/>
            <a:ext cx="10767081" cy="1162501"/>
          </a:xfrm>
        </p:spPr>
        <p:txBody>
          <a:bodyPr>
            <a:normAutofit/>
          </a:bodyPr>
          <a:lstStyle>
            <a:lvl1pPr algn="l">
              <a:defRPr sz="4800" u="none" baseline="0">
                <a:solidFill>
                  <a:schemeClr val="accent6">
                    <a:lumMod val="60000"/>
                    <a:lumOff val="4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09079" y="2003755"/>
            <a:ext cx="5386917" cy="758192"/>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40" y="2761945"/>
            <a:ext cx="5380160" cy="3237091"/>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003754"/>
            <a:ext cx="5389033" cy="758191"/>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2" y="2761945"/>
            <a:ext cx="5389033" cy="3237092"/>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970FD4-08C6-410E-A7E8-7E4568252D33}" type="datetimeFigureOut">
              <a:rPr lang="en-PH" smtClean="0"/>
              <a:t>22/11/2023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75463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970FD4-08C6-410E-A7E8-7E4568252D33}" type="datetimeFigureOut">
              <a:rPr lang="en-PH" smtClean="0"/>
              <a:t>22/11/2023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44150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970FD4-08C6-410E-A7E8-7E4568252D33}" type="datetimeFigureOut">
              <a:rPr lang="en-PH" smtClean="0"/>
              <a:t>22/11/2023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3076809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D8970FD4-08C6-410E-A7E8-7E4568252D33}" type="datetimeFigureOut">
              <a:rPr lang="en-PH" smtClean="0"/>
              <a:t>22/11/2023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F945947-E2AC-4F94-A6EC-EB6FDE0155A9}" type="slidenum">
              <a:rPr lang="en-PH" smtClean="0"/>
              <a:t>‹#›</a:t>
            </a:fld>
            <a:endParaRPr lang="en-PH"/>
          </a:p>
        </p:txBody>
      </p:sp>
    </p:spTree>
    <p:extLst>
      <p:ext uri="{BB962C8B-B14F-4D97-AF65-F5344CB8AC3E}">
        <p14:creationId xmlns:p14="http://schemas.microsoft.com/office/powerpoint/2010/main" val="3605891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D8970FD4-08C6-410E-A7E8-7E4568252D33}" type="datetimeFigureOut">
              <a:rPr lang="en-PH" smtClean="0"/>
              <a:t>22/11/2023</a:t>
            </a:fld>
            <a:endParaRPr lang="en-PH"/>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9F945947-E2AC-4F94-A6EC-EB6FDE0155A9}" type="slidenum">
              <a:rPr lang="en-PH" smtClean="0"/>
              <a:t>‹#›</a:t>
            </a:fld>
            <a:endParaRPr lang="en-PH"/>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35418870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EC9C-37BF-446D-A489-372A86468223}"/>
              </a:ext>
            </a:extLst>
          </p:cNvPr>
          <p:cNvSpPr>
            <a:spLocks noGrp="1"/>
          </p:cNvSpPr>
          <p:nvPr>
            <p:ph type="ctrTitle"/>
          </p:nvPr>
        </p:nvSpPr>
        <p:spPr>
          <a:xfrm>
            <a:off x="609601" y="2372540"/>
            <a:ext cx="5486400" cy="2239673"/>
          </a:xfrm>
        </p:spPr>
        <p:txBody>
          <a:bodyPr>
            <a:normAutofit fontScale="90000"/>
          </a:bodyPr>
          <a:lstStyle/>
          <a:p>
            <a:r>
              <a:rPr lang="en-PH" dirty="0"/>
              <a:t>CHAPTER 7:</a:t>
            </a:r>
            <a:br>
              <a:rPr lang="en-PH" dirty="0"/>
            </a:br>
            <a:r>
              <a:rPr lang="en-PH" dirty="0"/>
              <a:t>DATABASE NORMALIZATION</a:t>
            </a:r>
          </a:p>
        </p:txBody>
      </p:sp>
      <p:sp>
        <p:nvSpPr>
          <p:cNvPr id="3" name="Subtitle 2">
            <a:extLst>
              <a:ext uri="{FF2B5EF4-FFF2-40B4-BE49-F238E27FC236}">
                <a16:creationId xmlns:a16="http://schemas.microsoft.com/office/drawing/2014/main" id="{9C188F17-F1A7-40CB-8EE1-36983CE59660}"/>
              </a:ext>
            </a:extLst>
          </p:cNvPr>
          <p:cNvSpPr>
            <a:spLocks noGrp="1"/>
          </p:cNvSpPr>
          <p:nvPr>
            <p:ph type="subTitle" idx="1"/>
          </p:nvPr>
        </p:nvSpPr>
        <p:spPr/>
        <p:txBody>
          <a:bodyPr/>
          <a:lstStyle/>
          <a:p>
            <a:r>
              <a:rPr lang="en-PH" dirty="0"/>
              <a:t>ITP55 – Advanced Database Systems</a:t>
            </a:r>
          </a:p>
        </p:txBody>
      </p:sp>
    </p:spTree>
    <p:extLst>
      <p:ext uri="{BB962C8B-B14F-4D97-AF65-F5344CB8AC3E}">
        <p14:creationId xmlns:p14="http://schemas.microsoft.com/office/powerpoint/2010/main" val="1926202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3796-5B50-4230-A16B-4520D1E5A671}"/>
              </a:ext>
            </a:extLst>
          </p:cNvPr>
          <p:cNvSpPr>
            <a:spLocks noGrp="1"/>
          </p:cNvSpPr>
          <p:nvPr>
            <p:ph type="title"/>
          </p:nvPr>
        </p:nvSpPr>
        <p:spPr/>
        <p:txBody>
          <a:bodyPr/>
          <a:lstStyle/>
          <a:p>
            <a:r>
              <a:rPr lang="en-PH" dirty="0"/>
              <a:t>SECOND NORMAL FORM (2NF)</a:t>
            </a:r>
          </a:p>
        </p:txBody>
      </p:sp>
      <p:sp>
        <p:nvSpPr>
          <p:cNvPr id="3" name="Content Placeholder 2">
            <a:extLst>
              <a:ext uri="{FF2B5EF4-FFF2-40B4-BE49-F238E27FC236}">
                <a16:creationId xmlns:a16="http://schemas.microsoft.com/office/drawing/2014/main" id="{B704AC9F-C874-48A4-AA5B-18FC8891BE87}"/>
              </a:ext>
            </a:extLst>
          </p:cNvPr>
          <p:cNvSpPr>
            <a:spLocks noGrp="1"/>
          </p:cNvSpPr>
          <p:nvPr>
            <p:ph idx="1"/>
          </p:nvPr>
        </p:nvSpPr>
        <p:spPr/>
        <p:txBody>
          <a:bodyPr>
            <a:normAutofit fontScale="92500" lnSpcReduction="10000"/>
          </a:bodyPr>
          <a:lstStyle/>
          <a:p>
            <a:r>
              <a:rPr lang="en-US" dirty="0"/>
              <a:t>If a data item is fully functionally dependent on only a part of the primary key, move that data item and that part of the primary key to a new table.</a:t>
            </a:r>
          </a:p>
          <a:p>
            <a:r>
              <a:rPr lang="en-US" dirty="0"/>
              <a:t>If other data items are functionally dependent on the same part of the key, place them in the new table also</a:t>
            </a:r>
          </a:p>
          <a:p>
            <a:r>
              <a:rPr lang="en-US" dirty="0"/>
              <a:t>Make the partial primary key copied from the original table the primary key for the new table. Place all items that appear in the repeating group in a new table</a:t>
            </a:r>
          </a:p>
        </p:txBody>
      </p:sp>
    </p:spTree>
    <p:extLst>
      <p:ext uri="{BB962C8B-B14F-4D97-AF65-F5344CB8AC3E}">
        <p14:creationId xmlns:p14="http://schemas.microsoft.com/office/powerpoint/2010/main" val="3728398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3796-5B50-4230-A16B-4520D1E5A671}"/>
              </a:ext>
            </a:extLst>
          </p:cNvPr>
          <p:cNvSpPr>
            <a:spLocks noGrp="1"/>
          </p:cNvSpPr>
          <p:nvPr>
            <p:ph type="title"/>
          </p:nvPr>
        </p:nvSpPr>
        <p:spPr/>
        <p:txBody>
          <a:bodyPr/>
          <a:lstStyle/>
          <a:p>
            <a:r>
              <a:rPr lang="en-PH" dirty="0"/>
              <a:t>SECOND NORMAL FORM (2NF)</a:t>
            </a:r>
          </a:p>
        </p:txBody>
      </p:sp>
      <p:sp>
        <p:nvSpPr>
          <p:cNvPr id="3" name="Content Placeholder 2">
            <a:extLst>
              <a:ext uri="{FF2B5EF4-FFF2-40B4-BE49-F238E27FC236}">
                <a16:creationId xmlns:a16="http://schemas.microsoft.com/office/drawing/2014/main" id="{B704AC9F-C874-48A4-AA5B-18FC8891BE87}"/>
              </a:ext>
            </a:extLst>
          </p:cNvPr>
          <p:cNvSpPr>
            <a:spLocks noGrp="1"/>
          </p:cNvSpPr>
          <p:nvPr>
            <p:ph idx="1"/>
          </p:nvPr>
        </p:nvSpPr>
        <p:spPr/>
        <p:txBody>
          <a:bodyPr>
            <a:normAutofit/>
          </a:bodyPr>
          <a:lstStyle/>
          <a:p>
            <a:r>
              <a:rPr lang="en-US" dirty="0"/>
              <a:t>2NF EXAMPLE</a:t>
            </a:r>
          </a:p>
          <a:p>
            <a:pPr marL="0" indent="0">
              <a:buNone/>
            </a:pPr>
            <a:endParaRPr lang="en-US" sz="3200" dirty="0">
              <a:latin typeface="Courier New" panose="02070309020205020404" pitchFamily="49" charset="0"/>
              <a:cs typeface="Courier New" panose="02070309020205020404" pitchFamily="49" charset="0"/>
            </a:endParaRPr>
          </a:p>
          <a:p>
            <a:pPr marL="0" indent="0">
              <a:buNone/>
            </a:pPr>
            <a:r>
              <a:rPr lang="en-US" sz="3200" dirty="0">
                <a:latin typeface="Courier New" panose="02070309020205020404" pitchFamily="49" charset="0"/>
                <a:cs typeface="Courier New" panose="02070309020205020404" pitchFamily="49" charset="0"/>
              </a:rPr>
              <a:t>Old Schema : {Title, </a:t>
            </a:r>
            <a:r>
              <a:rPr lang="en-US" sz="3200" dirty="0" err="1">
                <a:latin typeface="Courier New" panose="02070309020205020404" pitchFamily="49" charset="0"/>
                <a:cs typeface="Courier New" panose="02070309020205020404" pitchFamily="49" charset="0"/>
              </a:rPr>
              <a:t>PubId</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AuId</a:t>
            </a:r>
            <a:r>
              <a:rPr lang="en-US" sz="3200" dirty="0">
                <a:latin typeface="Courier New" panose="02070309020205020404" pitchFamily="49" charset="0"/>
                <a:cs typeface="Courier New" panose="02070309020205020404" pitchFamily="49" charset="0"/>
              </a:rPr>
              <a:t>, Price, </a:t>
            </a:r>
            <a:r>
              <a:rPr lang="en-US" sz="3200" dirty="0" err="1">
                <a:latin typeface="Courier New" panose="02070309020205020404" pitchFamily="49" charset="0"/>
                <a:cs typeface="Courier New" panose="02070309020205020404" pitchFamily="49" charset="0"/>
              </a:rPr>
              <a:t>AuAddress</a:t>
            </a:r>
            <a:r>
              <a:rPr lang="en-US" sz="3200" dirty="0">
                <a:latin typeface="Courier New" panose="02070309020205020404" pitchFamily="49" charset="0"/>
                <a:cs typeface="Courier New" panose="02070309020205020404" pitchFamily="49" charset="0"/>
              </a:rPr>
              <a:t>}</a:t>
            </a:r>
          </a:p>
          <a:p>
            <a:pPr marL="0" indent="0">
              <a:buNone/>
            </a:pPr>
            <a:endParaRPr lang="en-US" sz="3200" dirty="0">
              <a:latin typeface="Courier New" panose="02070309020205020404" pitchFamily="49" charset="0"/>
              <a:cs typeface="Courier New" panose="02070309020205020404" pitchFamily="49" charset="0"/>
            </a:endParaRPr>
          </a:p>
          <a:p>
            <a:pPr marL="0" indent="0">
              <a:buNone/>
            </a:pPr>
            <a:r>
              <a:rPr lang="en-US" sz="3200" dirty="0">
                <a:latin typeface="Courier New" panose="02070309020205020404" pitchFamily="49" charset="0"/>
                <a:cs typeface="Courier New" panose="02070309020205020404" pitchFamily="49" charset="0"/>
              </a:rPr>
              <a:t>New Schema : {Title, </a:t>
            </a:r>
            <a:r>
              <a:rPr lang="en-US" sz="3200" dirty="0" err="1">
                <a:latin typeface="Courier New" panose="02070309020205020404" pitchFamily="49" charset="0"/>
                <a:cs typeface="Courier New" panose="02070309020205020404" pitchFamily="49" charset="0"/>
              </a:rPr>
              <a:t>PubId</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AuId</a:t>
            </a:r>
            <a:r>
              <a:rPr lang="en-US" sz="3200" dirty="0">
                <a:latin typeface="Courier New" panose="02070309020205020404" pitchFamily="49" charset="0"/>
                <a:cs typeface="Courier New" panose="02070309020205020404" pitchFamily="49" charset="0"/>
              </a:rPr>
              <a:t>, Price}</a:t>
            </a:r>
          </a:p>
          <a:p>
            <a:pPr marL="0" indent="0">
              <a:buNone/>
            </a:pPr>
            <a:r>
              <a:rPr lang="en-US" sz="3200" dirty="0">
                <a:latin typeface="Courier New" panose="02070309020205020404" pitchFamily="49" charset="0"/>
                <a:cs typeface="Courier New" panose="02070309020205020404" pitchFamily="49" charset="0"/>
              </a:rPr>
              <a:t>New Schema : {</a:t>
            </a:r>
            <a:r>
              <a:rPr lang="en-US" sz="3200" dirty="0" err="1">
                <a:latin typeface="Courier New" panose="02070309020205020404" pitchFamily="49" charset="0"/>
                <a:cs typeface="Courier New" panose="02070309020205020404" pitchFamily="49" charset="0"/>
              </a:rPr>
              <a:t>AuId</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AuAddress</a:t>
            </a:r>
            <a:r>
              <a:rPr lang="en-US" sz="3200"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2655541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3796-5B50-4230-A16B-4520D1E5A671}"/>
              </a:ext>
            </a:extLst>
          </p:cNvPr>
          <p:cNvSpPr>
            <a:spLocks noGrp="1"/>
          </p:cNvSpPr>
          <p:nvPr>
            <p:ph type="title"/>
          </p:nvPr>
        </p:nvSpPr>
        <p:spPr/>
        <p:txBody>
          <a:bodyPr/>
          <a:lstStyle/>
          <a:p>
            <a:r>
              <a:rPr lang="en-PH" dirty="0"/>
              <a:t>SECOND NORMAL FORM (2NF)</a:t>
            </a:r>
          </a:p>
        </p:txBody>
      </p:sp>
      <p:sp>
        <p:nvSpPr>
          <p:cNvPr id="3" name="Content Placeholder 2">
            <a:extLst>
              <a:ext uri="{FF2B5EF4-FFF2-40B4-BE49-F238E27FC236}">
                <a16:creationId xmlns:a16="http://schemas.microsoft.com/office/drawing/2014/main" id="{B704AC9F-C874-48A4-AA5B-18FC8891BE87}"/>
              </a:ext>
            </a:extLst>
          </p:cNvPr>
          <p:cNvSpPr>
            <a:spLocks noGrp="1"/>
          </p:cNvSpPr>
          <p:nvPr>
            <p:ph idx="1"/>
          </p:nvPr>
        </p:nvSpPr>
        <p:spPr/>
        <p:txBody>
          <a:bodyPr>
            <a:normAutofit/>
          </a:bodyPr>
          <a:lstStyle/>
          <a:p>
            <a:r>
              <a:rPr lang="en-US" dirty="0"/>
              <a:t>2NF EXAMPLE</a:t>
            </a:r>
          </a:p>
          <a:p>
            <a:pPr marL="0" indent="0">
              <a:buNone/>
            </a:pPr>
            <a:endParaRPr lang="en-US" sz="3200" dirty="0">
              <a:latin typeface="Courier New" panose="02070309020205020404" pitchFamily="49" charset="0"/>
              <a:cs typeface="Courier New" panose="02070309020205020404" pitchFamily="49" charset="0"/>
            </a:endParaRPr>
          </a:p>
          <a:p>
            <a:pPr marL="0" indent="0">
              <a:buNone/>
            </a:pPr>
            <a:r>
              <a:rPr lang="en-US" sz="3200" dirty="0">
                <a:latin typeface="Courier New" panose="02070309020205020404" pitchFamily="49" charset="0"/>
                <a:cs typeface="Courier New" panose="02070309020205020404" pitchFamily="49" charset="0"/>
              </a:rPr>
              <a:t>Old Schema : {Studio, Movie, Budget, </a:t>
            </a:r>
            <a:r>
              <a:rPr lang="en-US" sz="3200" dirty="0" err="1">
                <a:latin typeface="Courier New" panose="02070309020205020404" pitchFamily="49" charset="0"/>
                <a:cs typeface="Courier New" panose="02070309020205020404" pitchFamily="49" charset="0"/>
              </a:rPr>
              <a:t>StudioCity</a:t>
            </a:r>
            <a:r>
              <a:rPr lang="en-US" sz="3200" dirty="0">
                <a:latin typeface="Courier New" panose="02070309020205020404" pitchFamily="49" charset="0"/>
                <a:cs typeface="Courier New" panose="02070309020205020404" pitchFamily="49" charset="0"/>
              </a:rPr>
              <a:t>}</a:t>
            </a:r>
          </a:p>
          <a:p>
            <a:pPr marL="0" indent="0">
              <a:buNone/>
            </a:pPr>
            <a:endParaRPr lang="en-US" sz="3200" dirty="0">
              <a:latin typeface="Courier New" panose="02070309020205020404" pitchFamily="49" charset="0"/>
              <a:cs typeface="Courier New" panose="02070309020205020404" pitchFamily="49" charset="0"/>
            </a:endParaRPr>
          </a:p>
          <a:p>
            <a:pPr marL="0" indent="0">
              <a:buNone/>
            </a:pPr>
            <a:r>
              <a:rPr lang="en-US" sz="3200" dirty="0">
                <a:latin typeface="Courier New" panose="02070309020205020404" pitchFamily="49" charset="0"/>
                <a:cs typeface="Courier New" panose="02070309020205020404" pitchFamily="49" charset="0"/>
              </a:rPr>
              <a:t>New Schema : {Movie, Studio, Budget}</a:t>
            </a:r>
          </a:p>
          <a:p>
            <a:pPr marL="0" indent="0">
              <a:buNone/>
            </a:pPr>
            <a:r>
              <a:rPr lang="en-US" sz="3200" dirty="0">
                <a:latin typeface="Courier New" panose="02070309020205020404" pitchFamily="49" charset="0"/>
                <a:cs typeface="Courier New" panose="02070309020205020404" pitchFamily="49" charset="0"/>
              </a:rPr>
              <a:t>New Schema : {Studio, City}</a:t>
            </a:r>
          </a:p>
          <a:p>
            <a:endParaRPr lang="en-US" dirty="0"/>
          </a:p>
        </p:txBody>
      </p:sp>
    </p:spTree>
    <p:extLst>
      <p:ext uri="{BB962C8B-B14F-4D97-AF65-F5344CB8AC3E}">
        <p14:creationId xmlns:p14="http://schemas.microsoft.com/office/powerpoint/2010/main" val="2053284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3796-5B50-4230-A16B-4520D1E5A671}"/>
              </a:ext>
            </a:extLst>
          </p:cNvPr>
          <p:cNvSpPr>
            <a:spLocks noGrp="1"/>
          </p:cNvSpPr>
          <p:nvPr>
            <p:ph type="title"/>
          </p:nvPr>
        </p:nvSpPr>
        <p:spPr/>
        <p:txBody>
          <a:bodyPr/>
          <a:lstStyle/>
          <a:p>
            <a:r>
              <a:rPr lang="en-PH" dirty="0"/>
              <a:t>THIRD NORMAL FORM (3NF)</a:t>
            </a:r>
          </a:p>
        </p:txBody>
      </p:sp>
      <p:sp>
        <p:nvSpPr>
          <p:cNvPr id="3" name="Content Placeholder 2">
            <a:extLst>
              <a:ext uri="{FF2B5EF4-FFF2-40B4-BE49-F238E27FC236}">
                <a16:creationId xmlns:a16="http://schemas.microsoft.com/office/drawing/2014/main" id="{B704AC9F-C874-48A4-AA5B-18FC8891BE87}"/>
              </a:ext>
            </a:extLst>
          </p:cNvPr>
          <p:cNvSpPr>
            <a:spLocks noGrp="1"/>
          </p:cNvSpPr>
          <p:nvPr>
            <p:ph idx="1"/>
          </p:nvPr>
        </p:nvSpPr>
        <p:spPr/>
        <p:txBody>
          <a:bodyPr>
            <a:normAutofit fontScale="92500" lnSpcReduction="10000"/>
          </a:bodyPr>
          <a:lstStyle/>
          <a:p>
            <a:r>
              <a:rPr lang="en-US" dirty="0"/>
              <a:t>This form dictates that all non-key attributes of a table must be functionally dependent on a candidate key i.e. there can be no interdependencies among non-key attributes.</a:t>
            </a:r>
          </a:p>
          <a:p>
            <a:r>
              <a:rPr lang="en-US" dirty="0"/>
              <a:t>For a table to be in 3NF, there are two requirements</a:t>
            </a:r>
          </a:p>
          <a:p>
            <a:pPr lvl="1"/>
            <a:r>
              <a:rPr lang="en-US" dirty="0"/>
              <a:t>The table should be second normal form</a:t>
            </a:r>
          </a:p>
          <a:p>
            <a:pPr lvl="1"/>
            <a:r>
              <a:rPr lang="en-US" dirty="0"/>
              <a:t>No attribute is transitively dependent on the primary key</a:t>
            </a:r>
          </a:p>
          <a:p>
            <a:endParaRPr lang="en-PH" dirty="0"/>
          </a:p>
        </p:txBody>
      </p:sp>
    </p:spTree>
    <p:extLst>
      <p:ext uri="{BB962C8B-B14F-4D97-AF65-F5344CB8AC3E}">
        <p14:creationId xmlns:p14="http://schemas.microsoft.com/office/powerpoint/2010/main" val="1021461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3796-5B50-4230-A16B-4520D1E5A671}"/>
              </a:ext>
            </a:extLst>
          </p:cNvPr>
          <p:cNvSpPr>
            <a:spLocks noGrp="1"/>
          </p:cNvSpPr>
          <p:nvPr>
            <p:ph type="title"/>
          </p:nvPr>
        </p:nvSpPr>
        <p:spPr/>
        <p:txBody>
          <a:bodyPr/>
          <a:lstStyle/>
          <a:p>
            <a:r>
              <a:rPr lang="en-PH" dirty="0"/>
              <a:t>THIRD NORMAL FORM (3NF)</a:t>
            </a:r>
          </a:p>
        </p:txBody>
      </p:sp>
      <p:sp>
        <p:nvSpPr>
          <p:cNvPr id="3" name="Content Placeholder 2">
            <a:extLst>
              <a:ext uri="{FF2B5EF4-FFF2-40B4-BE49-F238E27FC236}">
                <a16:creationId xmlns:a16="http://schemas.microsoft.com/office/drawing/2014/main" id="{B704AC9F-C874-48A4-AA5B-18FC8891BE87}"/>
              </a:ext>
            </a:extLst>
          </p:cNvPr>
          <p:cNvSpPr>
            <a:spLocks noGrp="1"/>
          </p:cNvSpPr>
          <p:nvPr>
            <p:ph idx="1"/>
          </p:nvPr>
        </p:nvSpPr>
        <p:spPr/>
        <p:txBody>
          <a:bodyPr>
            <a:normAutofit/>
          </a:bodyPr>
          <a:lstStyle/>
          <a:p>
            <a:r>
              <a:rPr lang="en-US" dirty="0"/>
              <a:t>Move all items involved in transitive dependencies to a new entity.</a:t>
            </a:r>
          </a:p>
          <a:p>
            <a:r>
              <a:rPr lang="en-US" dirty="0"/>
              <a:t>Identify a primary key for the new entity.</a:t>
            </a:r>
          </a:p>
          <a:p>
            <a:r>
              <a:rPr lang="en-US" dirty="0"/>
              <a:t>Place the primary key for the new entity as a foreign key on the original entity. </a:t>
            </a:r>
          </a:p>
        </p:txBody>
      </p:sp>
    </p:spTree>
    <p:extLst>
      <p:ext uri="{BB962C8B-B14F-4D97-AF65-F5344CB8AC3E}">
        <p14:creationId xmlns:p14="http://schemas.microsoft.com/office/powerpoint/2010/main" val="208975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3796-5B50-4230-A16B-4520D1E5A671}"/>
              </a:ext>
            </a:extLst>
          </p:cNvPr>
          <p:cNvSpPr>
            <a:spLocks noGrp="1"/>
          </p:cNvSpPr>
          <p:nvPr>
            <p:ph type="title"/>
          </p:nvPr>
        </p:nvSpPr>
        <p:spPr/>
        <p:txBody>
          <a:bodyPr/>
          <a:lstStyle/>
          <a:p>
            <a:r>
              <a:rPr lang="en-PH" dirty="0"/>
              <a:t>THIRD NORMAL FORM (3NF)</a:t>
            </a:r>
          </a:p>
        </p:txBody>
      </p:sp>
      <p:sp>
        <p:nvSpPr>
          <p:cNvPr id="3" name="Content Placeholder 2">
            <a:extLst>
              <a:ext uri="{FF2B5EF4-FFF2-40B4-BE49-F238E27FC236}">
                <a16:creationId xmlns:a16="http://schemas.microsoft.com/office/drawing/2014/main" id="{B704AC9F-C874-48A4-AA5B-18FC8891BE87}"/>
              </a:ext>
            </a:extLst>
          </p:cNvPr>
          <p:cNvSpPr>
            <a:spLocks noGrp="1"/>
          </p:cNvSpPr>
          <p:nvPr>
            <p:ph idx="1"/>
          </p:nvPr>
        </p:nvSpPr>
        <p:spPr/>
        <p:txBody>
          <a:bodyPr>
            <a:normAutofit lnSpcReduction="10000"/>
          </a:bodyPr>
          <a:lstStyle/>
          <a:p>
            <a:r>
              <a:rPr lang="en-US" dirty="0"/>
              <a:t>3NF EXAMPLE</a:t>
            </a:r>
          </a:p>
          <a:p>
            <a:endParaRPr lang="en-US" dirty="0"/>
          </a:p>
          <a:p>
            <a:pPr marL="0" indent="0">
              <a:buNone/>
            </a:pPr>
            <a:r>
              <a:rPr lang="en-US" dirty="0">
                <a:latin typeface="Courier New" panose="02070309020205020404" pitchFamily="49" charset="0"/>
                <a:cs typeface="Courier New" panose="02070309020205020404" pitchFamily="49" charset="0"/>
              </a:rPr>
              <a:t>Old Schema:  {Title, </a:t>
            </a:r>
            <a:r>
              <a:rPr lang="en-US" dirty="0" err="1">
                <a:latin typeface="Courier New" panose="02070309020205020404" pitchFamily="49" charset="0"/>
                <a:cs typeface="Courier New" panose="02070309020205020404" pitchFamily="49" charset="0"/>
              </a:rPr>
              <a:t>PubID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PageCount</a:t>
            </a:r>
            <a:r>
              <a:rPr lang="en-US" dirty="0">
                <a:latin typeface="Courier New" panose="02070309020205020404" pitchFamily="49" charset="0"/>
                <a:cs typeface="Courier New" panose="02070309020205020404" pitchFamily="49" charset="0"/>
              </a:rPr>
              <a:t>, Price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New Schema: {</a:t>
            </a:r>
            <a:r>
              <a:rPr lang="en-US" dirty="0" err="1">
                <a:latin typeface="Courier New" panose="02070309020205020404" pitchFamily="49" charset="0"/>
                <a:cs typeface="Courier New" panose="02070309020205020404" pitchFamily="49" charset="0"/>
              </a:rPr>
              <a:t>PubID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PageCount</a:t>
            </a:r>
            <a:r>
              <a:rPr lang="en-US" dirty="0">
                <a:latin typeface="Courier New" panose="02070309020205020404" pitchFamily="49" charset="0"/>
                <a:cs typeface="Courier New" panose="02070309020205020404" pitchFamily="49" charset="0"/>
              </a:rPr>
              <a:t>, Price}</a:t>
            </a:r>
          </a:p>
          <a:p>
            <a:pPr marL="0" indent="0">
              <a:buNone/>
            </a:pPr>
            <a:r>
              <a:rPr lang="en-US" dirty="0">
                <a:latin typeface="Courier New" panose="02070309020205020404" pitchFamily="49" charset="0"/>
                <a:cs typeface="Courier New" panose="02070309020205020404" pitchFamily="49" charset="0"/>
              </a:rPr>
              <a:t>New Schema: {Title, </a:t>
            </a:r>
            <a:r>
              <a:rPr lang="en-US" dirty="0" err="1">
                <a:latin typeface="Courier New" panose="02070309020205020404" pitchFamily="49" charset="0"/>
                <a:cs typeface="Courier New" panose="02070309020205020404" pitchFamily="49" charset="0"/>
              </a:rPr>
              <a:t>PubID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PageCount</a:t>
            </a: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238543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3796-5B50-4230-A16B-4520D1E5A671}"/>
              </a:ext>
            </a:extLst>
          </p:cNvPr>
          <p:cNvSpPr>
            <a:spLocks noGrp="1"/>
          </p:cNvSpPr>
          <p:nvPr>
            <p:ph type="title"/>
          </p:nvPr>
        </p:nvSpPr>
        <p:spPr>
          <a:xfrm>
            <a:off x="609602" y="136524"/>
            <a:ext cx="6671732" cy="1460016"/>
          </a:xfrm>
        </p:spPr>
        <p:txBody>
          <a:bodyPr>
            <a:normAutofit fontScale="90000"/>
          </a:bodyPr>
          <a:lstStyle/>
          <a:p>
            <a:r>
              <a:rPr lang="en-PH" dirty="0"/>
              <a:t>BOYCE-CODD NORMAL FORM (BCNF)</a:t>
            </a:r>
          </a:p>
        </p:txBody>
      </p:sp>
      <p:sp>
        <p:nvSpPr>
          <p:cNvPr id="3" name="Content Placeholder 2">
            <a:extLst>
              <a:ext uri="{FF2B5EF4-FFF2-40B4-BE49-F238E27FC236}">
                <a16:creationId xmlns:a16="http://schemas.microsoft.com/office/drawing/2014/main" id="{B704AC9F-C874-48A4-AA5B-18FC8891BE87}"/>
              </a:ext>
            </a:extLst>
          </p:cNvPr>
          <p:cNvSpPr>
            <a:spLocks noGrp="1"/>
          </p:cNvSpPr>
          <p:nvPr>
            <p:ph idx="1"/>
          </p:nvPr>
        </p:nvSpPr>
        <p:spPr/>
        <p:txBody>
          <a:bodyPr>
            <a:normAutofit fontScale="77500" lnSpcReduction="20000"/>
          </a:bodyPr>
          <a:lstStyle/>
          <a:p>
            <a:r>
              <a:rPr lang="en-US" dirty="0"/>
              <a:t>BCNF does not allow dependencies between attributes that belong to candidate keys.</a:t>
            </a:r>
          </a:p>
          <a:p>
            <a:r>
              <a:rPr lang="en-US" dirty="0"/>
              <a:t>BCNF is a refinement of the third normal form in which it drops the restriction of a non-key attribute from the 3rd normal form. </a:t>
            </a:r>
          </a:p>
          <a:p>
            <a:r>
              <a:rPr lang="en-US" dirty="0"/>
              <a:t>Third normal form and BCNF are not same if the following conditions are true:</a:t>
            </a:r>
          </a:p>
          <a:p>
            <a:pPr lvl="1"/>
            <a:r>
              <a:rPr lang="en-US" dirty="0"/>
              <a:t>The table has two or more candidate keys</a:t>
            </a:r>
          </a:p>
          <a:p>
            <a:pPr lvl="1"/>
            <a:r>
              <a:rPr lang="en-US" dirty="0"/>
              <a:t>At least two of the candidate keys are composed of more than one attribute</a:t>
            </a:r>
          </a:p>
          <a:p>
            <a:pPr lvl="1"/>
            <a:r>
              <a:rPr lang="en-US" dirty="0"/>
              <a:t>The keys are not disjoint i.e. The composite candidate keys share some attributes</a:t>
            </a:r>
          </a:p>
        </p:txBody>
      </p:sp>
    </p:spTree>
    <p:extLst>
      <p:ext uri="{BB962C8B-B14F-4D97-AF65-F5344CB8AC3E}">
        <p14:creationId xmlns:p14="http://schemas.microsoft.com/office/powerpoint/2010/main" val="1102007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3796-5B50-4230-A16B-4520D1E5A671}"/>
              </a:ext>
            </a:extLst>
          </p:cNvPr>
          <p:cNvSpPr>
            <a:spLocks noGrp="1"/>
          </p:cNvSpPr>
          <p:nvPr>
            <p:ph type="title"/>
          </p:nvPr>
        </p:nvSpPr>
        <p:spPr>
          <a:xfrm>
            <a:off x="609602" y="136524"/>
            <a:ext cx="6671732" cy="1460016"/>
          </a:xfrm>
        </p:spPr>
        <p:txBody>
          <a:bodyPr>
            <a:normAutofit fontScale="90000"/>
          </a:bodyPr>
          <a:lstStyle/>
          <a:p>
            <a:r>
              <a:rPr lang="en-PH" dirty="0"/>
              <a:t>BOYCE-CODD NORMAL FORM (BCNF)</a:t>
            </a:r>
          </a:p>
        </p:txBody>
      </p:sp>
      <p:sp>
        <p:nvSpPr>
          <p:cNvPr id="3" name="Content Placeholder 2">
            <a:extLst>
              <a:ext uri="{FF2B5EF4-FFF2-40B4-BE49-F238E27FC236}">
                <a16:creationId xmlns:a16="http://schemas.microsoft.com/office/drawing/2014/main" id="{B704AC9F-C874-48A4-AA5B-18FC8891BE87}"/>
              </a:ext>
            </a:extLst>
          </p:cNvPr>
          <p:cNvSpPr>
            <a:spLocks noGrp="1"/>
          </p:cNvSpPr>
          <p:nvPr>
            <p:ph idx="1"/>
          </p:nvPr>
        </p:nvSpPr>
        <p:spPr/>
        <p:txBody>
          <a:bodyPr>
            <a:normAutofit/>
          </a:bodyPr>
          <a:lstStyle/>
          <a:p>
            <a:r>
              <a:rPr lang="en-US" dirty="0"/>
              <a:t>Place the two candidate primary keys in separate entities</a:t>
            </a:r>
          </a:p>
          <a:p>
            <a:r>
              <a:rPr lang="en-US" dirty="0"/>
              <a:t>Place each of the remaining data items in one of the resulting entities according to its dependency on the primary key. </a:t>
            </a:r>
          </a:p>
        </p:txBody>
      </p:sp>
    </p:spTree>
    <p:extLst>
      <p:ext uri="{BB962C8B-B14F-4D97-AF65-F5344CB8AC3E}">
        <p14:creationId xmlns:p14="http://schemas.microsoft.com/office/powerpoint/2010/main" val="2564628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3796-5B50-4230-A16B-4520D1E5A671}"/>
              </a:ext>
            </a:extLst>
          </p:cNvPr>
          <p:cNvSpPr>
            <a:spLocks noGrp="1"/>
          </p:cNvSpPr>
          <p:nvPr>
            <p:ph type="title"/>
          </p:nvPr>
        </p:nvSpPr>
        <p:spPr>
          <a:xfrm>
            <a:off x="609602" y="136524"/>
            <a:ext cx="6671732" cy="1460016"/>
          </a:xfrm>
        </p:spPr>
        <p:txBody>
          <a:bodyPr>
            <a:normAutofit fontScale="90000"/>
          </a:bodyPr>
          <a:lstStyle/>
          <a:p>
            <a:r>
              <a:rPr lang="en-PH" dirty="0"/>
              <a:t>BOYCE-CODD NORMAL FORM (BCNF)</a:t>
            </a:r>
          </a:p>
        </p:txBody>
      </p:sp>
      <p:sp>
        <p:nvSpPr>
          <p:cNvPr id="3" name="Content Placeholder 2">
            <a:extLst>
              <a:ext uri="{FF2B5EF4-FFF2-40B4-BE49-F238E27FC236}">
                <a16:creationId xmlns:a16="http://schemas.microsoft.com/office/drawing/2014/main" id="{B704AC9F-C874-48A4-AA5B-18FC8891BE87}"/>
              </a:ext>
            </a:extLst>
          </p:cNvPr>
          <p:cNvSpPr>
            <a:spLocks noGrp="1"/>
          </p:cNvSpPr>
          <p:nvPr>
            <p:ph idx="1"/>
          </p:nvPr>
        </p:nvSpPr>
        <p:spPr/>
        <p:txBody>
          <a:bodyPr>
            <a:normAutofit fontScale="92500"/>
          </a:bodyPr>
          <a:lstStyle/>
          <a:p>
            <a:r>
              <a:rPr lang="en-US" dirty="0"/>
              <a:t>BCNF EXAMPLE </a:t>
            </a:r>
          </a:p>
          <a:p>
            <a:pPr marL="0" indent="0">
              <a:buNone/>
            </a:pPr>
            <a:r>
              <a:rPr lang="en-US" dirty="0">
                <a:latin typeface="Courier New" panose="02070309020205020404" pitchFamily="49" charset="0"/>
                <a:cs typeface="Courier New" panose="02070309020205020404" pitchFamily="49" charset="0"/>
              </a:rPr>
              <a:t>Old Schema: {City, Street, </a:t>
            </a:r>
            <a:r>
              <a:rPr lang="en-US" dirty="0" err="1">
                <a:latin typeface="Courier New" panose="02070309020205020404" pitchFamily="49" charset="0"/>
                <a:cs typeface="Courier New" panose="02070309020205020404" pitchFamily="49" charset="0"/>
              </a:rPr>
              <a:t>ZipCode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New Schema1: {</a:t>
            </a:r>
            <a:r>
              <a:rPr lang="en-US" dirty="0" err="1">
                <a:latin typeface="Courier New" panose="02070309020205020404" pitchFamily="49" charset="0"/>
                <a:cs typeface="Courier New" panose="02070309020205020404" pitchFamily="49" charset="0"/>
              </a:rPr>
              <a:t>ZipCode</a:t>
            </a:r>
            <a:r>
              <a:rPr lang="en-US" dirty="0">
                <a:latin typeface="Courier New" panose="02070309020205020404" pitchFamily="49" charset="0"/>
                <a:cs typeface="Courier New" panose="02070309020205020404" pitchFamily="49" charset="0"/>
              </a:rPr>
              <a:t>, Street}</a:t>
            </a:r>
          </a:p>
          <a:p>
            <a:pPr marL="0" indent="0">
              <a:buNone/>
            </a:pPr>
            <a:r>
              <a:rPr lang="en-US" dirty="0">
                <a:latin typeface="Courier New" panose="02070309020205020404" pitchFamily="49" charset="0"/>
                <a:cs typeface="Courier New" panose="02070309020205020404" pitchFamily="49" charset="0"/>
              </a:rPr>
              <a:t>New Schema2: {City, Street}</a:t>
            </a:r>
          </a:p>
          <a:p>
            <a:r>
              <a:rPr lang="en-US" dirty="0">
                <a:latin typeface="Courier New" panose="02070309020205020404" pitchFamily="49" charset="0"/>
                <a:cs typeface="Courier New" panose="02070309020205020404" pitchFamily="49" charset="0"/>
              </a:rPr>
              <a:t>Loss of relation {</a:t>
            </a:r>
            <a:r>
              <a:rPr lang="en-US" dirty="0" err="1">
                <a:latin typeface="Courier New" panose="02070309020205020404" pitchFamily="49" charset="0"/>
                <a:cs typeface="Courier New" panose="02070309020205020404" pitchFamily="49" charset="0"/>
              </a:rPr>
              <a:t>ZipCode</a:t>
            </a:r>
            <a:r>
              <a:rPr lang="en-US" dirty="0">
                <a:latin typeface="Courier New" panose="02070309020205020404" pitchFamily="49" charset="0"/>
                <a:cs typeface="Courier New" panose="02070309020205020404" pitchFamily="49" charset="0"/>
              </a:rPr>
              <a:t>} -&gt; {City}</a:t>
            </a:r>
          </a:p>
          <a:p>
            <a:pPr marL="0" indent="0">
              <a:buNone/>
            </a:pPr>
            <a:r>
              <a:rPr lang="en-US" dirty="0">
                <a:latin typeface="Courier New" panose="02070309020205020404" pitchFamily="49" charset="0"/>
                <a:cs typeface="Courier New" panose="02070309020205020404" pitchFamily="49" charset="0"/>
              </a:rPr>
              <a:t>Alternate New Schema: {</a:t>
            </a:r>
            <a:r>
              <a:rPr lang="en-US" dirty="0" err="1">
                <a:latin typeface="Courier New" panose="02070309020205020404" pitchFamily="49" charset="0"/>
                <a:cs typeface="Courier New" panose="02070309020205020404" pitchFamily="49" charset="0"/>
              </a:rPr>
              <a:t>ZipCode</a:t>
            </a:r>
            <a:r>
              <a:rPr lang="en-US" dirty="0">
                <a:latin typeface="Courier New" panose="02070309020205020404" pitchFamily="49" charset="0"/>
                <a:cs typeface="Courier New" panose="02070309020205020404" pitchFamily="49" charset="0"/>
              </a:rPr>
              <a:t>, Street }</a:t>
            </a:r>
          </a:p>
          <a:p>
            <a:pPr marL="0" indent="0">
              <a:buNone/>
            </a:pPr>
            <a:r>
              <a:rPr lang="en-US" dirty="0">
                <a:latin typeface="Courier New" panose="02070309020205020404" pitchFamily="49" charset="0"/>
                <a:cs typeface="Courier New" panose="02070309020205020404" pitchFamily="49" charset="0"/>
              </a:rPr>
              <a:t>Alternate New Schema2: {</a:t>
            </a:r>
            <a:r>
              <a:rPr lang="en-US" dirty="0" err="1">
                <a:latin typeface="Courier New" panose="02070309020205020404" pitchFamily="49" charset="0"/>
                <a:cs typeface="Courier New" panose="02070309020205020404" pitchFamily="49" charset="0"/>
              </a:rPr>
              <a:t>ZipCode</a:t>
            </a:r>
            <a:r>
              <a:rPr lang="en-US" dirty="0">
                <a:latin typeface="Courier New" panose="02070309020205020404" pitchFamily="49" charset="0"/>
                <a:cs typeface="Courier New" panose="02070309020205020404" pitchFamily="49" charset="0"/>
              </a:rPr>
              <a:t>, City}</a:t>
            </a:r>
          </a:p>
          <a:p>
            <a:endParaRPr lang="en-US" dirty="0"/>
          </a:p>
        </p:txBody>
      </p:sp>
    </p:spTree>
    <p:extLst>
      <p:ext uri="{BB962C8B-B14F-4D97-AF65-F5344CB8AC3E}">
        <p14:creationId xmlns:p14="http://schemas.microsoft.com/office/powerpoint/2010/main" val="3539011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A978-38EC-4DAD-86AA-BF9D41598504}"/>
              </a:ext>
            </a:extLst>
          </p:cNvPr>
          <p:cNvSpPr>
            <a:spLocks noGrp="1"/>
          </p:cNvSpPr>
          <p:nvPr>
            <p:ph type="title"/>
          </p:nvPr>
        </p:nvSpPr>
        <p:spPr/>
        <p:txBody>
          <a:bodyPr>
            <a:normAutofit/>
          </a:bodyPr>
          <a:lstStyle/>
          <a:p>
            <a:r>
              <a:rPr lang="en-PH" dirty="0"/>
              <a:t>FOURTH NORMAL FORM (4NF)</a:t>
            </a:r>
          </a:p>
        </p:txBody>
      </p:sp>
      <p:sp>
        <p:nvSpPr>
          <p:cNvPr id="3" name="Content Placeholder 2">
            <a:extLst>
              <a:ext uri="{FF2B5EF4-FFF2-40B4-BE49-F238E27FC236}">
                <a16:creationId xmlns:a16="http://schemas.microsoft.com/office/drawing/2014/main" id="{D817F12B-4EEA-4E7E-9320-6AABB08F50AD}"/>
              </a:ext>
            </a:extLst>
          </p:cNvPr>
          <p:cNvSpPr>
            <a:spLocks noGrp="1"/>
          </p:cNvSpPr>
          <p:nvPr>
            <p:ph idx="1"/>
          </p:nvPr>
        </p:nvSpPr>
        <p:spPr/>
        <p:txBody>
          <a:bodyPr/>
          <a:lstStyle/>
          <a:p>
            <a:r>
              <a:rPr lang="en-US" dirty="0"/>
              <a:t>Fourth normal form eliminates independent many-to-one relationships between columns. </a:t>
            </a:r>
          </a:p>
          <a:p>
            <a:r>
              <a:rPr lang="en-US" dirty="0"/>
              <a:t>To be in Fourth Normal Form, </a:t>
            </a:r>
          </a:p>
          <a:p>
            <a:pPr lvl="1"/>
            <a:r>
              <a:rPr lang="en-US" dirty="0"/>
              <a:t>a relation must first be in Boyce-Codd Normal Form. </a:t>
            </a:r>
          </a:p>
          <a:p>
            <a:pPr lvl="1"/>
            <a:r>
              <a:rPr lang="en-US" dirty="0"/>
              <a:t>a given relation may not contain more than one multi-valued attribute.</a:t>
            </a:r>
          </a:p>
          <a:p>
            <a:endParaRPr lang="en-PH" dirty="0"/>
          </a:p>
        </p:txBody>
      </p:sp>
    </p:spTree>
    <p:extLst>
      <p:ext uri="{BB962C8B-B14F-4D97-AF65-F5344CB8AC3E}">
        <p14:creationId xmlns:p14="http://schemas.microsoft.com/office/powerpoint/2010/main" val="1144117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3D45-1E34-4910-BE92-7F9F6CB12C71}"/>
              </a:ext>
            </a:extLst>
          </p:cNvPr>
          <p:cNvSpPr>
            <a:spLocks noGrp="1"/>
          </p:cNvSpPr>
          <p:nvPr>
            <p:ph type="title"/>
          </p:nvPr>
        </p:nvSpPr>
        <p:spPr/>
        <p:txBody>
          <a:bodyPr/>
          <a:lstStyle/>
          <a:p>
            <a:r>
              <a:rPr lang="en-PH" dirty="0"/>
              <a:t>DEFINITION</a:t>
            </a:r>
          </a:p>
        </p:txBody>
      </p:sp>
      <p:sp>
        <p:nvSpPr>
          <p:cNvPr id="3" name="Content Placeholder 2">
            <a:extLst>
              <a:ext uri="{FF2B5EF4-FFF2-40B4-BE49-F238E27FC236}">
                <a16:creationId xmlns:a16="http://schemas.microsoft.com/office/drawing/2014/main" id="{1201C14A-0922-4A3E-8CFF-E2A9A5EA3585}"/>
              </a:ext>
            </a:extLst>
          </p:cNvPr>
          <p:cNvSpPr>
            <a:spLocks noGrp="1"/>
          </p:cNvSpPr>
          <p:nvPr>
            <p:ph idx="1"/>
          </p:nvPr>
        </p:nvSpPr>
        <p:spPr/>
        <p:txBody>
          <a:bodyPr>
            <a:normAutofit fontScale="77500" lnSpcReduction="20000"/>
          </a:bodyPr>
          <a:lstStyle/>
          <a:p>
            <a:r>
              <a:rPr lang="en-US" dirty="0"/>
              <a:t>This is the process which allows you to winnow out redundant data within your database. </a:t>
            </a:r>
          </a:p>
          <a:p>
            <a:r>
              <a:rPr lang="en-US" dirty="0"/>
              <a:t>This involves restructuring the tables to successively meeting higher forms of Normalization. </a:t>
            </a:r>
          </a:p>
          <a:p>
            <a:r>
              <a:rPr lang="en-US" dirty="0"/>
              <a:t>A properly normalized database should have the following characteristics</a:t>
            </a:r>
          </a:p>
          <a:p>
            <a:pPr lvl="1"/>
            <a:r>
              <a:rPr lang="en-US" dirty="0"/>
              <a:t>Scalar values in each fields</a:t>
            </a:r>
          </a:p>
          <a:p>
            <a:pPr lvl="1"/>
            <a:r>
              <a:rPr lang="en-US" dirty="0"/>
              <a:t>Absence of redundancy.</a:t>
            </a:r>
          </a:p>
          <a:p>
            <a:pPr lvl="1"/>
            <a:r>
              <a:rPr lang="en-US" dirty="0"/>
              <a:t>Minimal use of null values.</a:t>
            </a:r>
          </a:p>
          <a:p>
            <a:pPr lvl="1"/>
            <a:r>
              <a:rPr lang="en-US" dirty="0"/>
              <a:t>Minimal loss of information. </a:t>
            </a:r>
          </a:p>
          <a:p>
            <a:endParaRPr lang="en-PH" dirty="0"/>
          </a:p>
        </p:txBody>
      </p:sp>
    </p:spTree>
    <p:extLst>
      <p:ext uri="{BB962C8B-B14F-4D97-AF65-F5344CB8AC3E}">
        <p14:creationId xmlns:p14="http://schemas.microsoft.com/office/powerpoint/2010/main" val="658494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A978-38EC-4DAD-86AA-BF9D41598504}"/>
              </a:ext>
            </a:extLst>
          </p:cNvPr>
          <p:cNvSpPr>
            <a:spLocks noGrp="1"/>
          </p:cNvSpPr>
          <p:nvPr>
            <p:ph type="title"/>
          </p:nvPr>
        </p:nvSpPr>
        <p:spPr/>
        <p:txBody>
          <a:bodyPr>
            <a:normAutofit/>
          </a:bodyPr>
          <a:lstStyle/>
          <a:p>
            <a:r>
              <a:rPr lang="en-PH" dirty="0"/>
              <a:t>FOURTH NORMAL FORM (4NF)</a:t>
            </a:r>
          </a:p>
        </p:txBody>
      </p:sp>
      <p:sp>
        <p:nvSpPr>
          <p:cNvPr id="3" name="Content Placeholder 2">
            <a:extLst>
              <a:ext uri="{FF2B5EF4-FFF2-40B4-BE49-F238E27FC236}">
                <a16:creationId xmlns:a16="http://schemas.microsoft.com/office/drawing/2014/main" id="{D817F12B-4EEA-4E7E-9320-6AABB08F50AD}"/>
              </a:ext>
            </a:extLst>
          </p:cNvPr>
          <p:cNvSpPr>
            <a:spLocks noGrp="1"/>
          </p:cNvSpPr>
          <p:nvPr>
            <p:ph idx="1"/>
          </p:nvPr>
        </p:nvSpPr>
        <p:spPr/>
        <p:txBody>
          <a:bodyPr/>
          <a:lstStyle/>
          <a:p>
            <a:r>
              <a:rPr lang="en-US" dirty="0"/>
              <a:t>Fourth normal form eliminates independent many-to-one relationships between columns. </a:t>
            </a:r>
          </a:p>
          <a:p>
            <a:r>
              <a:rPr lang="en-US" dirty="0"/>
              <a:t>To be in Fourth Normal Form, </a:t>
            </a:r>
          </a:p>
          <a:p>
            <a:pPr lvl="1"/>
            <a:r>
              <a:rPr lang="en-US" dirty="0"/>
              <a:t>a relation must first be in Boyce-Codd Normal Form. </a:t>
            </a:r>
          </a:p>
          <a:p>
            <a:pPr lvl="1"/>
            <a:r>
              <a:rPr lang="en-US" dirty="0"/>
              <a:t>a given relation may not contain more than one multi-valued attribute.</a:t>
            </a:r>
          </a:p>
          <a:p>
            <a:endParaRPr lang="en-PH" dirty="0"/>
          </a:p>
        </p:txBody>
      </p:sp>
    </p:spTree>
    <p:extLst>
      <p:ext uri="{BB962C8B-B14F-4D97-AF65-F5344CB8AC3E}">
        <p14:creationId xmlns:p14="http://schemas.microsoft.com/office/powerpoint/2010/main" val="2266363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A978-38EC-4DAD-86AA-BF9D41598504}"/>
              </a:ext>
            </a:extLst>
          </p:cNvPr>
          <p:cNvSpPr>
            <a:spLocks noGrp="1"/>
          </p:cNvSpPr>
          <p:nvPr>
            <p:ph type="title"/>
          </p:nvPr>
        </p:nvSpPr>
        <p:spPr/>
        <p:txBody>
          <a:bodyPr>
            <a:normAutofit/>
          </a:bodyPr>
          <a:lstStyle/>
          <a:p>
            <a:r>
              <a:rPr lang="en-PH" dirty="0"/>
              <a:t>FOURTH NORMAL FORM (4NF)</a:t>
            </a:r>
          </a:p>
        </p:txBody>
      </p:sp>
      <p:sp>
        <p:nvSpPr>
          <p:cNvPr id="3" name="Content Placeholder 2">
            <a:extLst>
              <a:ext uri="{FF2B5EF4-FFF2-40B4-BE49-F238E27FC236}">
                <a16:creationId xmlns:a16="http://schemas.microsoft.com/office/drawing/2014/main" id="{D817F12B-4EEA-4E7E-9320-6AABB08F50AD}"/>
              </a:ext>
            </a:extLst>
          </p:cNvPr>
          <p:cNvSpPr>
            <a:spLocks noGrp="1"/>
          </p:cNvSpPr>
          <p:nvPr>
            <p:ph idx="1"/>
          </p:nvPr>
        </p:nvSpPr>
        <p:spPr/>
        <p:txBody>
          <a:bodyPr/>
          <a:lstStyle/>
          <a:p>
            <a:r>
              <a:rPr lang="en-US" dirty="0"/>
              <a:t>Move the two multi-valued relations to separate tables</a:t>
            </a:r>
          </a:p>
          <a:p>
            <a:r>
              <a:rPr lang="en-US" dirty="0"/>
              <a:t>Identify a primary key for each of the new entity.</a:t>
            </a:r>
          </a:p>
        </p:txBody>
      </p:sp>
    </p:spTree>
    <p:extLst>
      <p:ext uri="{BB962C8B-B14F-4D97-AF65-F5344CB8AC3E}">
        <p14:creationId xmlns:p14="http://schemas.microsoft.com/office/powerpoint/2010/main" val="31019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A978-38EC-4DAD-86AA-BF9D41598504}"/>
              </a:ext>
            </a:extLst>
          </p:cNvPr>
          <p:cNvSpPr>
            <a:spLocks noGrp="1"/>
          </p:cNvSpPr>
          <p:nvPr>
            <p:ph type="title"/>
          </p:nvPr>
        </p:nvSpPr>
        <p:spPr/>
        <p:txBody>
          <a:bodyPr>
            <a:normAutofit/>
          </a:bodyPr>
          <a:lstStyle/>
          <a:p>
            <a:r>
              <a:rPr lang="en-PH" dirty="0"/>
              <a:t>FOURTH NORMAL FORM (4NF)</a:t>
            </a:r>
          </a:p>
        </p:txBody>
      </p:sp>
      <p:sp>
        <p:nvSpPr>
          <p:cNvPr id="3" name="Content Placeholder 2">
            <a:extLst>
              <a:ext uri="{FF2B5EF4-FFF2-40B4-BE49-F238E27FC236}">
                <a16:creationId xmlns:a16="http://schemas.microsoft.com/office/drawing/2014/main" id="{D817F12B-4EEA-4E7E-9320-6AABB08F50AD}"/>
              </a:ext>
            </a:extLst>
          </p:cNvPr>
          <p:cNvSpPr>
            <a:spLocks noGrp="1"/>
          </p:cNvSpPr>
          <p:nvPr>
            <p:ph idx="1"/>
          </p:nvPr>
        </p:nvSpPr>
        <p:spPr/>
        <p:txBody>
          <a:bodyPr>
            <a:normAutofit lnSpcReduction="10000"/>
          </a:bodyPr>
          <a:lstStyle/>
          <a:p>
            <a:r>
              <a:rPr lang="en-US" dirty="0"/>
              <a:t>4NF EXAMPLE</a:t>
            </a:r>
          </a:p>
          <a:p>
            <a:r>
              <a:rPr lang="en-US" dirty="0">
                <a:latin typeface="Courier New" panose="02070309020205020404" pitchFamily="49" charset="0"/>
                <a:cs typeface="Courier New" panose="02070309020205020404" pitchFamily="49" charset="0"/>
              </a:rPr>
              <a:t>Old Schema: </a:t>
            </a:r>
            <a:r>
              <a:rPr lang="en-US" dirty="0" err="1">
                <a:latin typeface="Courier New" panose="02070309020205020404" pitchFamily="49" charset="0"/>
                <a:cs typeface="Courier New" panose="02070309020205020404" pitchFamily="49" charset="0"/>
              </a:rPr>
              <a:t>MovieName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ScreeningCity</a:t>
            </a:r>
            <a:r>
              <a:rPr lang="en-US" dirty="0">
                <a:latin typeface="Courier New" panose="02070309020205020404" pitchFamily="49" charset="0"/>
                <a:cs typeface="Courier New" panose="02070309020205020404" pitchFamily="49" charset="0"/>
              </a:rPr>
              <a:t>, Genre}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New Schema: {</a:t>
            </a:r>
            <a:r>
              <a:rPr lang="en-US" dirty="0" err="1">
                <a:latin typeface="Courier New" panose="02070309020205020404" pitchFamily="49" charset="0"/>
                <a:cs typeface="Courier New" panose="02070309020205020404" pitchFamily="49" charset="0"/>
              </a:rPr>
              <a:t>MovieName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ScreeningCity</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New Schema: {</a:t>
            </a:r>
            <a:r>
              <a:rPr lang="en-US" dirty="0" err="1">
                <a:latin typeface="Courier New" panose="02070309020205020404" pitchFamily="49" charset="0"/>
                <a:cs typeface="Courier New" panose="02070309020205020404" pitchFamily="49" charset="0"/>
              </a:rPr>
              <a:t>MovieName</a:t>
            </a:r>
            <a:r>
              <a:rPr lang="en-US" dirty="0">
                <a:latin typeface="Courier New" panose="02070309020205020404" pitchFamily="49" charset="0"/>
                <a:cs typeface="Courier New" panose="02070309020205020404" pitchFamily="49" charset="0"/>
              </a:rPr>
              <a:t>, Genre}</a:t>
            </a:r>
          </a:p>
          <a:p>
            <a:endParaRPr lang="en-US" dirty="0"/>
          </a:p>
        </p:txBody>
      </p:sp>
    </p:spTree>
    <p:extLst>
      <p:ext uri="{BB962C8B-B14F-4D97-AF65-F5344CB8AC3E}">
        <p14:creationId xmlns:p14="http://schemas.microsoft.com/office/powerpoint/2010/main" val="546689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0751-9AFB-40AB-95DF-5A8ED36388E6}"/>
              </a:ext>
            </a:extLst>
          </p:cNvPr>
          <p:cNvSpPr>
            <a:spLocks noGrp="1"/>
          </p:cNvSpPr>
          <p:nvPr>
            <p:ph type="title"/>
          </p:nvPr>
        </p:nvSpPr>
        <p:spPr/>
        <p:txBody>
          <a:bodyPr/>
          <a:lstStyle/>
          <a:p>
            <a:r>
              <a:rPr lang="en-PH" dirty="0"/>
              <a:t>FIFTH NORMAL FORM (5NF)</a:t>
            </a:r>
          </a:p>
        </p:txBody>
      </p:sp>
      <p:sp>
        <p:nvSpPr>
          <p:cNvPr id="3" name="Content Placeholder 2">
            <a:extLst>
              <a:ext uri="{FF2B5EF4-FFF2-40B4-BE49-F238E27FC236}">
                <a16:creationId xmlns:a16="http://schemas.microsoft.com/office/drawing/2014/main" id="{168CD798-B989-4C11-A871-EEE440D33804}"/>
              </a:ext>
            </a:extLst>
          </p:cNvPr>
          <p:cNvSpPr>
            <a:spLocks noGrp="1"/>
          </p:cNvSpPr>
          <p:nvPr>
            <p:ph idx="1"/>
          </p:nvPr>
        </p:nvSpPr>
        <p:spPr/>
        <p:txBody>
          <a:bodyPr/>
          <a:lstStyle/>
          <a:p>
            <a:r>
              <a:rPr lang="en-US" dirty="0"/>
              <a:t>Fifth normal form is satisfied when all tables are broken into as many tables as possible in order to avoid redundancy. Once it is in fifth normal form it cannot be broken into smaller relations without changing the facts or the meaning. </a:t>
            </a:r>
          </a:p>
          <a:p>
            <a:endParaRPr lang="en-US" dirty="0"/>
          </a:p>
          <a:p>
            <a:endParaRPr lang="en-PH" dirty="0"/>
          </a:p>
        </p:txBody>
      </p:sp>
    </p:spTree>
    <p:extLst>
      <p:ext uri="{BB962C8B-B14F-4D97-AF65-F5344CB8AC3E}">
        <p14:creationId xmlns:p14="http://schemas.microsoft.com/office/powerpoint/2010/main" val="762445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DE57-F9A1-489B-9B2A-9FAD0D819280}"/>
              </a:ext>
            </a:extLst>
          </p:cNvPr>
          <p:cNvSpPr>
            <a:spLocks noGrp="1"/>
          </p:cNvSpPr>
          <p:nvPr>
            <p:ph type="title"/>
          </p:nvPr>
        </p:nvSpPr>
        <p:spPr>
          <a:xfrm>
            <a:off x="609601" y="136524"/>
            <a:ext cx="6934199" cy="1460016"/>
          </a:xfrm>
        </p:spPr>
        <p:txBody>
          <a:bodyPr>
            <a:normAutofit fontScale="90000"/>
          </a:bodyPr>
          <a:lstStyle/>
          <a:p>
            <a:r>
              <a:rPr lang="en-PH" dirty="0"/>
              <a:t>DOMAIN KEY NORMAL FORM (DKNF)</a:t>
            </a:r>
          </a:p>
        </p:txBody>
      </p:sp>
      <p:sp>
        <p:nvSpPr>
          <p:cNvPr id="3" name="Content Placeholder 2">
            <a:extLst>
              <a:ext uri="{FF2B5EF4-FFF2-40B4-BE49-F238E27FC236}">
                <a16:creationId xmlns:a16="http://schemas.microsoft.com/office/drawing/2014/main" id="{955E3C8D-8B81-4CCE-9412-58F18547A49F}"/>
              </a:ext>
            </a:extLst>
          </p:cNvPr>
          <p:cNvSpPr>
            <a:spLocks noGrp="1"/>
          </p:cNvSpPr>
          <p:nvPr>
            <p:ph idx="1"/>
          </p:nvPr>
        </p:nvSpPr>
        <p:spPr/>
        <p:txBody>
          <a:bodyPr/>
          <a:lstStyle/>
          <a:p>
            <a:r>
              <a:rPr lang="en-US" dirty="0"/>
              <a:t>The relation is in DKNF when there can be no insertion or deletion anomalies in the database.</a:t>
            </a:r>
          </a:p>
          <a:p>
            <a:endParaRPr lang="en-US" dirty="0"/>
          </a:p>
          <a:p>
            <a:endParaRPr lang="en-PH" dirty="0"/>
          </a:p>
        </p:txBody>
      </p:sp>
    </p:spTree>
    <p:extLst>
      <p:ext uri="{BB962C8B-B14F-4D97-AF65-F5344CB8AC3E}">
        <p14:creationId xmlns:p14="http://schemas.microsoft.com/office/powerpoint/2010/main" val="2421068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4778-3D39-4DA9-8894-F82FC797CEF1}"/>
              </a:ext>
            </a:extLst>
          </p:cNvPr>
          <p:cNvSpPr>
            <a:spLocks noGrp="1"/>
          </p:cNvSpPr>
          <p:nvPr>
            <p:ph type="title"/>
          </p:nvPr>
        </p:nvSpPr>
        <p:spPr/>
        <p:txBody>
          <a:bodyPr/>
          <a:lstStyle/>
          <a:p>
            <a:endParaRPr lang="en-PH" dirty="0"/>
          </a:p>
        </p:txBody>
      </p:sp>
      <p:sp>
        <p:nvSpPr>
          <p:cNvPr id="3" name="Content Placeholder 2">
            <a:extLst>
              <a:ext uri="{FF2B5EF4-FFF2-40B4-BE49-F238E27FC236}">
                <a16:creationId xmlns:a16="http://schemas.microsoft.com/office/drawing/2014/main" id="{39BDFABA-4223-4CB2-B91F-781DF72C05DF}"/>
              </a:ext>
            </a:extLst>
          </p:cNvPr>
          <p:cNvSpPr>
            <a:spLocks noGrp="1"/>
          </p:cNvSpPr>
          <p:nvPr>
            <p:ph idx="1"/>
          </p:nvPr>
        </p:nvSpPr>
        <p:spPr/>
        <p:txBody>
          <a:bodyPr/>
          <a:lstStyle/>
          <a:p>
            <a:endParaRPr lang="en-PH" dirty="0"/>
          </a:p>
          <a:p>
            <a:pPr marL="0" indent="0">
              <a:buNone/>
            </a:pPr>
            <a:endParaRPr lang="en-PH" dirty="0"/>
          </a:p>
          <a:p>
            <a:pPr marL="0" indent="0">
              <a:buNone/>
            </a:pPr>
            <a:r>
              <a:rPr lang="en-PH" dirty="0"/>
              <a:t>End of Chapter 6</a:t>
            </a:r>
          </a:p>
          <a:p>
            <a:pPr marL="0" indent="0">
              <a:buNone/>
            </a:pPr>
            <a:r>
              <a:rPr lang="en-PH" dirty="0"/>
              <a:t> </a:t>
            </a:r>
          </a:p>
        </p:txBody>
      </p:sp>
    </p:spTree>
    <p:extLst>
      <p:ext uri="{BB962C8B-B14F-4D97-AF65-F5344CB8AC3E}">
        <p14:creationId xmlns:p14="http://schemas.microsoft.com/office/powerpoint/2010/main" val="1888441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5AC9-D9B2-4D17-BF2A-A439BFAEFE57}"/>
              </a:ext>
            </a:extLst>
          </p:cNvPr>
          <p:cNvSpPr>
            <a:spLocks noGrp="1"/>
          </p:cNvSpPr>
          <p:nvPr>
            <p:ph type="title"/>
          </p:nvPr>
        </p:nvSpPr>
        <p:spPr/>
        <p:txBody>
          <a:bodyPr/>
          <a:lstStyle/>
          <a:p>
            <a:r>
              <a:rPr lang="en-PH" dirty="0"/>
              <a:t>LEVELS OF NORMALIZATION</a:t>
            </a:r>
          </a:p>
        </p:txBody>
      </p:sp>
      <p:sp>
        <p:nvSpPr>
          <p:cNvPr id="3" name="Content Placeholder 2">
            <a:extLst>
              <a:ext uri="{FF2B5EF4-FFF2-40B4-BE49-F238E27FC236}">
                <a16:creationId xmlns:a16="http://schemas.microsoft.com/office/drawing/2014/main" id="{F3787CB9-ECF2-402A-BFD7-F413D3E1B7DB}"/>
              </a:ext>
            </a:extLst>
          </p:cNvPr>
          <p:cNvSpPr>
            <a:spLocks noGrp="1"/>
          </p:cNvSpPr>
          <p:nvPr>
            <p:ph idx="1"/>
          </p:nvPr>
        </p:nvSpPr>
        <p:spPr/>
        <p:txBody>
          <a:bodyPr>
            <a:normAutofit fontScale="77500" lnSpcReduction="20000"/>
          </a:bodyPr>
          <a:lstStyle/>
          <a:p>
            <a:r>
              <a:rPr lang="en-US" dirty="0"/>
              <a:t>Levels of normalization based on the amount of redundancy in the database.</a:t>
            </a:r>
          </a:p>
          <a:p>
            <a:r>
              <a:rPr lang="en-US" dirty="0"/>
              <a:t>Various levels of normalization are:</a:t>
            </a:r>
          </a:p>
          <a:p>
            <a:pPr lvl="1"/>
            <a:r>
              <a:rPr lang="en-US" dirty="0"/>
              <a:t>First Normal Form (1NF)</a:t>
            </a:r>
          </a:p>
          <a:p>
            <a:pPr lvl="1"/>
            <a:r>
              <a:rPr lang="en-US" dirty="0"/>
              <a:t>Second Normal Form (2NF)</a:t>
            </a:r>
          </a:p>
          <a:p>
            <a:pPr lvl="1"/>
            <a:r>
              <a:rPr lang="en-US" dirty="0"/>
              <a:t>Third Normal Form (3NF)</a:t>
            </a:r>
          </a:p>
          <a:p>
            <a:pPr lvl="1"/>
            <a:r>
              <a:rPr lang="en-US" dirty="0"/>
              <a:t>Boyce-Codd Normal Form (BCNF)</a:t>
            </a:r>
          </a:p>
          <a:p>
            <a:pPr lvl="1"/>
            <a:r>
              <a:rPr lang="en-US" dirty="0"/>
              <a:t>Fourth Normal Form (4NF)</a:t>
            </a:r>
          </a:p>
          <a:p>
            <a:pPr lvl="1"/>
            <a:r>
              <a:rPr lang="en-US" dirty="0"/>
              <a:t>Fifth Normal Form (5NF)</a:t>
            </a:r>
          </a:p>
          <a:p>
            <a:pPr lvl="1"/>
            <a:r>
              <a:rPr lang="en-US" dirty="0"/>
              <a:t>Domain Key Normal Form (DKNF) </a:t>
            </a:r>
          </a:p>
          <a:p>
            <a:endParaRPr lang="en-PH" dirty="0"/>
          </a:p>
        </p:txBody>
      </p:sp>
    </p:spTree>
    <p:extLst>
      <p:ext uri="{BB962C8B-B14F-4D97-AF65-F5344CB8AC3E}">
        <p14:creationId xmlns:p14="http://schemas.microsoft.com/office/powerpoint/2010/main" val="3606241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3E1A1-8C3B-4341-8AC4-1617395EB1B7}"/>
              </a:ext>
            </a:extLst>
          </p:cNvPr>
          <p:cNvSpPr>
            <a:spLocks noGrp="1"/>
          </p:cNvSpPr>
          <p:nvPr>
            <p:ph type="title"/>
          </p:nvPr>
        </p:nvSpPr>
        <p:spPr/>
        <p:txBody>
          <a:bodyPr/>
          <a:lstStyle/>
          <a:p>
            <a:r>
              <a:rPr lang="en-PH" dirty="0"/>
              <a:t>FIRST NORMAL FORM (1NF)</a:t>
            </a:r>
          </a:p>
        </p:txBody>
      </p:sp>
      <p:sp>
        <p:nvSpPr>
          <p:cNvPr id="3" name="Content Placeholder 2">
            <a:extLst>
              <a:ext uri="{FF2B5EF4-FFF2-40B4-BE49-F238E27FC236}">
                <a16:creationId xmlns:a16="http://schemas.microsoft.com/office/drawing/2014/main" id="{C0750DF6-1FBE-4958-9B51-E08E312F558D}"/>
              </a:ext>
            </a:extLst>
          </p:cNvPr>
          <p:cNvSpPr>
            <a:spLocks noGrp="1"/>
          </p:cNvSpPr>
          <p:nvPr>
            <p:ph idx="1"/>
          </p:nvPr>
        </p:nvSpPr>
        <p:spPr/>
        <p:txBody>
          <a:bodyPr/>
          <a:lstStyle/>
          <a:p>
            <a:r>
              <a:rPr lang="en-US" dirty="0"/>
              <a:t>A table is considered to be in 1NF if all the fields contain only scalar values (as opposed to list of values). </a:t>
            </a:r>
          </a:p>
          <a:p>
            <a:endParaRPr lang="en-PH" dirty="0"/>
          </a:p>
        </p:txBody>
      </p:sp>
      <p:pic>
        <p:nvPicPr>
          <p:cNvPr id="5" name="Picture 4">
            <a:extLst>
              <a:ext uri="{FF2B5EF4-FFF2-40B4-BE49-F238E27FC236}">
                <a16:creationId xmlns:a16="http://schemas.microsoft.com/office/drawing/2014/main" id="{F0960545-D78A-416A-A5A8-67B5A0563B65}"/>
              </a:ext>
            </a:extLst>
          </p:cNvPr>
          <p:cNvPicPr>
            <a:picLocks noChangeAspect="1"/>
          </p:cNvPicPr>
          <p:nvPr/>
        </p:nvPicPr>
        <p:blipFill>
          <a:blip r:embed="rId2"/>
          <a:stretch>
            <a:fillRect/>
          </a:stretch>
        </p:blipFill>
        <p:spPr>
          <a:xfrm>
            <a:off x="3075502" y="3228787"/>
            <a:ext cx="7802064" cy="2686425"/>
          </a:xfrm>
          <a:prstGeom prst="rect">
            <a:avLst/>
          </a:prstGeom>
        </p:spPr>
      </p:pic>
    </p:spTree>
    <p:extLst>
      <p:ext uri="{BB962C8B-B14F-4D97-AF65-F5344CB8AC3E}">
        <p14:creationId xmlns:p14="http://schemas.microsoft.com/office/powerpoint/2010/main" val="1283782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3E1A1-8C3B-4341-8AC4-1617395EB1B7}"/>
              </a:ext>
            </a:extLst>
          </p:cNvPr>
          <p:cNvSpPr>
            <a:spLocks noGrp="1"/>
          </p:cNvSpPr>
          <p:nvPr>
            <p:ph type="title"/>
          </p:nvPr>
        </p:nvSpPr>
        <p:spPr/>
        <p:txBody>
          <a:bodyPr/>
          <a:lstStyle/>
          <a:p>
            <a:r>
              <a:rPr lang="en-PH" dirty="0"/>
              <a:t>FIRST NORMAL FORM (1NF)</a:t>
            </a:r>
          </a:p>
        </p:txBody>
      </p:sp>
      <p:sp>
        <p:nvSpPr>
          <p:cNvPr id="3" name="Content Placeholder 2">
            <a:extLst>
              <a:ext uri="{FF2B5EF4-FFF2-40B4-BE49-F238E27FC236}">
                <a16:creationId xmlns:a16="http://schemas.microsoft.com/office/drawing/2014/main" id="{C0750DF6-1FBE-4958-9B51-E08E312F558D}"/>
              </a:ext>
            </a:extLst>
          </p:cNvPr>
          <p:cNvSpPr>
            <a:spLocks noGrp="1"/>
          </p:cNvSpPr>
          <p:nvPr>
            <p:ph idx="1"/>
          </p:nvPr>
        </p:nvSpPr>
        <p:spPr/>
        <p:txBody>
          <a:bodyPr/>
          <a:lstStyle/>
          <a:p>
            <a:r>
              <a:rPr lang="en-US" dirty="0"/>
              <a:t>Place all items that appear in the repeating group in a new table</a:t>
            </a:r>
          </a:p>
          <a:p>
            <a:r>
              <a:rPr lang="en-US" dirty="0"/>
              <a:t>Designate a primary key for each new table produced. </a:t>
            </a:r>
          </a:p>
          <a:p>
            <a:r>
              <a:rPr lang="en-US" dirty="0"/>
              <a:t>Duplicate in the new table the primary key of the table from which the repeating group was extracted or vice versa. </a:t>
            </a:r>
          </a:p>
          <a:p>
            <a:endParaRPr lang="en-PH" dirty="0"/>
          </a:p>
        </p:txBody>
      </p:sp>
    </p:spTree>
    <p:extLst>
      <p:ext uri="{BB962C8B-B14F-4D97-AF65-F5344CB8AC3E}">
        <p14:creationId xmlns:p14="http://schemas.microsoft.com/office/powerpoint/2010/main" val="254457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3E1A1-8C3B-4341-8AC4-1617395EB1B7}"/>
              </a:ext>
            </a:extLst>
          </p:cNvPr>
          <p:cNvSpPr>
            <a:spLocks noGrp="1"/>
          </p:cNvSpPr>
          <p:nvPr>
            <p:ph type="title"/>
          </p:nvPr>
        </p:nvSpPr>
        <p:spPr/>
        <p:txBody>
          <a:bodyPr/>
          <a:lstStyle/>
          <a:p>
            <a:r>
              <a:rPr lang="en-PH" dirty="0"/>
              <a:t>FIRST NORMAL FORM (1NF)</a:t>
            </a:r>
          </a:p>
        </p:txBody>
      </p:sp>
      <p:sp>
        <p:nvSpPr>
          <p:cNvPr id="3" name="Content Placeholder 2">
            <a:extLst>
              <a:ext uri="{FF2B5EF4-FFF2-40B4-BE49-F238E27FC236}">
                <a16:creationId xmlns:a16="http://schemas.microsoft.com/office/drawing/2014/main" id="{C0750DF6-1FBE-4958-9B51-E08E312F558D}"/>
              </a:ext>
            </a:extLst>
          </p:cNvPr>
          <p:cNvSpPr>
            <a:spLocks noGrp="1"/>
          </p:cNvSpPr>
          <p:nvPr>
            <p:ph idx="1"/>
          </p:nvPr>
        </p:nvSpPr>
        <p:spPr/>
        <p:txBody>
          <a:bodyPr/>
          <a:lstStyle/>
          <a:p>
            <a:endParaRPr lang="en-PH" dirty="0"/>
          </a:p>
        </p:txBody>
      </p:sp>
      <p:pic>
        <p:nvPicPr>
          <p:cNvPr id="5" name="Picture 4">
            <a:extLst>
              <a:ext uri="{FF2B5EF4-FFF2-40B4-BE49-F238E27FC236}">
                <a16:creationId xmlns:a16="http://schemas.microsoft.com/office/drawing/2014/main" id="{B1DE3187-2BFB-4835-9DA0-C89D0F45E33E}"/>
              </a:ext>
            </a:extLst>
          </p:cNvPr>
          <p:cNvPicPr>
            <a:picLocks noChangeAspect="1"/>
          </p:cNvPicPr>
          <p:nvPr/>
        </p:nvPicPr>
        <p:blipFill>
          <a:blip r:embed="rId2"/>
          <a:stretch>
            <a:fillRect/>
          </a:stretch>
        </p:blipFill>
        <p:spPr>
          <a:xfrm>
            <a:off x="609601" y="2655173"/>
            <a:ext cx="5801535" cy="2648320"/>
          </a:xfrm>
          <a:prstGeom prst="rect">
            <a:avLst/>
          </a:prstGeom>
        </p:spPr>
      </p:pic>
      <p:pic>
        <p:nvPicPr>
          <p:cNvPr id="7" name="Picture 6">
            <a:extLst>
              <a:ext uri="{FF2B5EF4-FFF2-40B4-BE49-F238E27FC236}">
                <a16:creationId xmlns:a16="http://schemas.microsoft.com/office/drawing/2014/main" id="{3FA6BA01-8655-4C04-A450-F8E1FEE214BC}"/>
              </a:ext>
            </a:extLst>
          </p:cNvPr>
          <p:cNvPicPr>
            <a:picLocks noChangeAspect="1"/>
          </p:cNvPicPr>
          <p:nvPr/>
        </p:nvPicPr>
        <p:blipFill>
          <a:blip r:embed="rId3"/>
          <a:stretch>
            <a:fillRect/>
          </a:stretch>
        </p:blipFill>
        <p:spPr>
          <a:xfrm>
            <a:off x="6988963" y="1923787"/>
            <a:ext cx="3886742" cy="3772426"/>
          </a:xfrm>
          <a:prstGeom prst="rect">
            <a:avLst/>
          </a:prstGeom>
        </p:spPr>
      </p:pic>
    </p:spTree>
    <p:extLst>
      <p:ext uri="{BB962C8B-B14F-4D97-AF65-F5344CB8AC3E}">
        <p14:creationId xmlns:p14="http://schemas.microsoft.com/office/powerpoint/2010/main" val="3055498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21A13-6E60-49B6-AB21-4BADD2A75022}"/>
              </a:ext>
            </a:extLst>
          </p:cNvPr>
          <p:cNvSpPr>
            <a:spLocks noGrp="1"/>
          </p:cNvSpPr>
          <p:nvPr>
            <p:ph type="title"/>
          </p:nvPr>
        </p:nvSpPr>
        <p:spPr/>
        <p:txBody>
          <a:bodyPr/>
          <a:lstStyle/>
          <a:p>
            <a:r>
              <a:rPr lang="en-PH" dirty="0"/>
              <a:t>FUNCTIONAL DEPENDENCIES</a:t>
            </a:r>
          </a:p>
        </p:txBody>
      </p:sp>
      <p:sp>
        <p:nvSpPr>
          <p:cNvPr id="3" name="Content Placeholder 2">
            <a:extLst>
              <a:ext uri="{FF2B5EF4-FFF2-40B4-BE49-F238E27FC236}">
                <a16:creationId xmlns:a16="http://schemas.microsoft.com/office/drawing/2014/main" id="{B0D15D87-47B6-405E-BFDF-A8B58AE6A7D1}"/>
              </a:ext>
            </a:extLst>
          </p:cNvPr>
          <p:cNvSpPr>
            <a:spLocks noGrp="1"/>
          </p:cNvSpPr>
          <p:nvPr>
            <p:ph idx="1"/>
          </p:nvPr>
        </p:nvSpPr>
        <p:spPr/>
        <p:txBody>
          <a:bodyPr>
            <a:normAutofit fontScale="85000" lnSpcReduction="10000"/>
          </a:bodyPr>
          <a:lstStyle/>
          <a:p>
            <a:r>
              <a:rPr lang="en-US" dirty="0"/>
              <a:t>If one set of attributes in a table determines another set of attributes in the table, then the second set of attributes is said to be functionally dependent on the first set of attributes.</a:t>
            </a:r>
          </a:p>
          <a:p>
            <a:r>
              <a:rPr lang="en-US" dirty="0"/>
              <a:t>The value of the determinant decides the value of another attribute.</a:t>
            </a:r>
          </a:p>
          <a:p>
            <a:r>
              <a:rPr lang="en-US" dirty="0"/>
              <a:t>Represented by -&gt; </a:t>
            </a:r>
          </a:p>
          <a:p>
            <a:r>
              <a:rPr lang="en-US" dirty="0"/>
              <a:t>“A -&gt; B” reads B is functionally dependent on A or  B depends on A</a:t>
            </a:r>
          </a:p>
          <a:p>
            <a:r>
              <a:rPr lang="en-US" dirty="0"/>
              <a:t>If you know  the value of A, you know the value of B</a:t>
            </a:r>
          </a:p>
        </p:txBody>
      </p:sp>
    </p:spTree>
    <p:extLst>
      <p:ext uri="{BB962C8B-B14F-4D97-AF65-F5344CB8AC3E}">
        <p14:creationId xmlns:p14="http://schemas.microsoft.com/office/powerpoint/2010/main" val="879780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21A13-6E60-49B6-AB21-4BADD2A75022}"/>
              </a:ext>
            </a:extLst>
          </p:cNvPr>
          <p:cNvSpPr>
            <a:spLocks noGrp="1"/>
          </p:cNvSpPr>
          <p:nvPr>
            <p:ph type="title"/>
          </p:nvPr>
        </p:nvSpPr>
        <p:spPr/>
        <p:txBody>
          <a:bodyPr/>
          <a:lstStyle/>
          <a:p>
            <a:r>
              <a:rPr lang="en-PH" dirty="0"/>
              <a:t>FUNCTIONAL DEPENDENCIES</a:t>
            </a:r>
          </a:p>
        </p:txBody>
      </p:sp>
      <p:sp>
        <p:nvSpPr>
          <p:cNvPr id="3" name="Content Placeholder 2">
            <a:extLst>
              <a:ext uri="{FF2B5EF4-FFF2-40B4-BE49-F238E27FC236}">
                <a16:creationId xmlns:a16="http://schemas.microsoft.com/office/drawing/2014/main" id="{B0D15D87-47B6-405E-BFDF-A8B58AE6A7D1}"/>
              </a:ext>
            </a:extLst>
          </p:cNvPr>
          <p:cNvSpPr>
            <a:spLocks noGrp="1"/>
          </p:cNvSpPr>
          <p:nvPr>
            <p:ph idx="1"/>
          </p:nvPr>
        </p:nvSpPr>
        <p:spPr>
          <a:xfrm>
            <a:off x="609602" y="1800147"/>
            <a:ext cx="7780866" cy="4500388"/>
          </a:xfrm>
        </p:spPr>
        <p:txBody>
          <a:bodyPr>
            <a:normAutofit/>
          </a:bodyPr>
          <a:lstStyle/>
          <a:p>
            <a:r>
              <a:rPr lang="en-US" dirty="0"/>
              <a:t>Functional Dependencies Examples</a:t>
            </a:r>
          </a:p>
          <a:p>
            <a:pPr lvl="1"/>
            <a:r>
              <a:rPr lang="en-US" dirty="0" err="1"/>
              <a:t>AuthNo</a:t>
            </a:r>
            <a:r>
              <a:rPr lang="en-US" dirty="0"/>
              <a:t> -&gt; </a:t>
            </a:r>
            <a:r>
              <a:rPr lang="en-US" dirty="0" err="1"/>
              <a:t>AuthName</a:t>
            </a:r>
            <a:r>
              <a:rPr lang="en-US" dirty="0"/>
              <a:t>, </a:t>
            </a:r>
            <a:r>
              <a:rPr lang="en-US" dirty="0" err="1"/>
              <a:t>AuthEmail</a:t>
            </a:r>
            <a:r>
              <a:rPr lang="en-US" dirty="0"/>
              <a:t>, </a:t>
            </a:r>
            <a:r>
              <a:rPr lang="en-US" dirty="0" err="1"/>
              <a:t>AuthAddress</a:t>
            </a:r>
            <a:endParaRPr lang="en-US" dirty="0"/>
          </a:p>
          <a:p>
            <a:pPr lvl="1"/>
            <a:r>
              <a:rPr lang="en-US" dirty="0" err="1"/>
              <a:t>AuthEmail</a:t>
            </a:r>
            <a:r>
              <a:rPr lang="en-US" dirty="0"/>
              <a:t> -&gt; </a:t>
            </a:r>
            <a:r>
              <a:rPr lang="en-US" dirty="0" err="1"/>
              <a:t>AuthNo</a:t>
            </a:r>
            <a:endParaRPr lang="en-US" dirty="0"/>
          </a:p>
          <a:p>
            <a:pPr lvl="1"/>
            <a:r>
              <a:rPr lang="en-US" dirty="0" err="1"/>
              <a:t>PaperNo</a:t>
            </a:r>
            <a:r>
              <a:rPr lang="en-US" dirty="0"/>
              <a:t> -&gt; Primary-</a:t>
            </a:r>
            <a:r>
              <a:rPr lang="en-US" dirty="0" err="1"/>
              <a:t>AuthNo</a:t>
            </a:r>
            <a:r>
              <a:rPr lang="en-US" dirty="0"/>
              <a:t>, Title, Abstract, Status</a:t>
            </a:r>
          </a:p>
          <a:p>
            <a:endParaRPr lang="en-US" dirty="0"/>
          </a:p>
        </p:txBody>
      </p:sp>
      <p:pic>
        <p:nvPicPr>
          <p:cNvPr id="5" name="Picture 4">
            <a:extLst>
              <a:ext uri="{FF2B5EF4-FFF2-40B4-BE49-F238E27FC236}">
                <a16:creationId xmlns:a16="http://schemas.microsoft.com/office/drawing/2014/main" id="{ADF27E50-4FC7-4488-BE4D-AA1B3ED5DBFE}"/>
              </a:ext>
            </a:extLst>
          </p:cNvPr>
          <p:cNvPicPr>
            <a:picLocks noChangeAspect="1"/>
          </p:cNvPicPr>
          <p:nvPr/>
        </p:nvPicPr>
        <p:blipFill>
          <a:blip r:embed="rId2"/>
          <a:stretch>
            <a:fillRect/>
          </a:stretch>
        </p:blipFill>
        <p:spPr>
          <a:xfrm>
            <a:off x="8790307" y="3055845"/>
            <a:ext cx="3010320" cy="1305107"/>
          </a:xfrm>
          <a:prstGeom prst="rect">
            <a:avLst/>
          </a:prstGeom>
        </p:spPr>
      </p:pic>
    </p:spTree>
    <p:extLst>
      <p:ext uri="{BB962C8B-B14F-4D97-AF65-F5344CB8AC3E}">
        <p14:creationId xmlns:p14="http://schemas.microsoft.com/office/powerpoint/2010/main" val="1341892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3796-5B50-4230-A16B-4520D1E5A671}"/>
              </a:ext>
            </a:extLst>
          </p:cNvPr>
          <p:cNvSpPr>
            <a:spLocks noGrp="1"/>
          </p:cNvSpPr>
          <p:nvPr>
            <p:ph type="title"/>
          </p:nvPr>
        </p:nvSpPr>
        <p:spPr/>
        <p:txBody>
          <a:bodyPr/>
          <a:lstStyle/>
          <a:p>
            <a:r>
              <a:rPr lang="en-PH" dirty="0"/>
              <a:t>SECOND NORMAL FORM (2NF)</a:t>
            </a:r>
          </a:p>
        </p:txBody>
      </p:sp>
      <p:sp>
        <p:nvSpPr>
          <p:cNvPr id="3" name="Content Placeholder 2">
            <a:extLst>
              <a:ext uri="{FF2B5EF4-FFF2-40B4-BE49-F238E27FC236}">
                <a16:creationId xmlns:a16="http://schemas.microsoft.com/office/drawing/2014/main" id="{B704AC9F-C874-48A4-AA5B-18FC8891BE87}"/>
              </a:ext>
            </a:extLst>
          </p:cNvPr>
          <p:cNvSpPr>
            <a:spLocks noGrp="1"/>
          </p:cNvSpPr>
          <p:nvPr>
            <p:ph idx="1"/>
          </p:nvPr>
        </p:nvSpPr>
        <p:spPr/>
        <p:txBody>
          <a:bodyPr/>
          <a:lstStyle/>
          <a:p>
            <a:r>
              <a:rPr lang="en-US" dirty="0"/>
              <a:t>For a table to be in 2NF, there are two requirements</a:t>
            </a:r>
          </a:p>
          <a:p>
            <a:pPr lvl="1"/>
            <a:r>
              <a:rPr lang="en-US" dirty="0"/>
              <a:t>The database is in first normal form </a:t>
            </a:r>
          </a:p>
          <a:p>
            <a:pPr lvl="1"/>
            <a:r>
              <a:rPr lang="en-US" dirty="0"/>
              <a:t>All </a:t>
            </a:r>
            <a:r>
              <a:rPr lang="en-US" b="1" dirty="0"/>
              <a:t>non-key</a:t>
            </a:r>
            <a:r>
              <a:rPr lang="en-US" dirty="0"/>
              <a:t> attributes in the table must be functionally dependent on the entire primary key</a:t>
            </a:r>
          </a:p>
          <a:p>
            <a:r>
              <a:rPr lang="en-US" dirty="0"/>
              <a:t>Note: Remember that we are dealing with non-key attributes</a:t>
            </a:r>
          </a:p>
          <a:p>
            <a:endParaRPr lang="en-PH" dirty="0"/>
          </a:p>
        </p:txBody>
      </p:sp>
    </p:spTree>
    <p:extLst>
      <p:ext uri="{BB962C8B-B14F-4D97-AF65-F5344CB8AC3E}">
        <p14:creationId xmlns:p14="http://schemas.microsoft.com/office/powerpoint/2010/main" val="3054167575"/>
      </p:ext>
    </p:extLst>
  </p:cSld>
  <p:clrMapOvr>
    <a:masterClrMapping/>
  </p:clrMapOvr>
</p:sld>
</file>

<file path=ppt/theme/theme1.xml><?xml version="1.0" encoding="utf-8"?>
<a:theme xmlns:a="http://schemas.openxmlformats.org/drawingml/2006/main" name="162549-dashboard-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162549-dashboard-template-16x9</Template>
  <TotalTime>1157</TotalTime>
  <Words>1125</Words>
  <Application>Microsoft Office PowerPoint</Application>
  <PresentationFormat>Widescreen</PresentationFormat>
  <Paragraphs>122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Courier New</vt:lpstr>
      <vt:lpstr>162549-dashboard-template-16x9</vt:lpstr>
      <vt:lpstr>CHAPTER 7: DATABASE NORMALIZATION</vt:lpstr>
      <vt:lpstr>DEFINITION</vt:lpstr>
      <vt:lpstr>LEVELS OF NORMALIZATION</vt:lpstr>
      <vt:lpstr>FIRST NORMAL FORM (1NF)</vt:lpstr>
      <vt:lpstr>FIRST NORMAL FORM (1NF)</vt:lpstr>
      <vt:lpstr>FIRST NORMAL FORM (1NF)</vt:lpstr>
      <vt:lpstr>FUNCTIONAL DEPENDENCIES</vt:lpstr>
      <vt:lpstr>FUNCTIONAL DEPENDENCIES</vt:lpstr>
      <vt:lpstr>SECOND NORMAL FORM (2NF)</vt:lpstr>
      <vt:lpstr>SECOND NORMAL FORM (2NF)</vt:lpstr>
      <vt:lpstr>SECOND NORMAL FORM (2NF)</vt:lpstr>
      <vt:lpstr>SECOND NORMAL FORM (2NF)</vt:lpstr>
      <vt:lpstr>THIRD NORMAL FORM (3NF)</vt:lpstr>
      <vt:lpstr>THIRD NORMAL FORM (3NF)</vt:lpstr>
      <vt:lpstr>THIRD NORMAL FORM (3NF)</vt:lpstr>
      <vt:lpstr>BOYCE-CODD NORMAL FORM (BCNF)</vt:lpstr>
      <vt:lpstr>BOYCE-CODD NORMAL FORM (BCNF)</vt:lpstr>
      <vt:lpstr>BOYCE-CODD NORMAL FORM (BCNF)</vt:lpstr>
      <vt:lpstr>FOURTH NORMAL FORM (4NF)</vt:lpstr>
      <vt:lpstr>FOURTH NORMAL FORM (4NF)</vt:lpstr>
      <vt:lpstr>FOURTH NORMAL FORM (4NF)</vt:lpstr>
      <vt:lpstr>FOURTH NORMAL FORM (4NF)</vt:lpstr>
      <vt:lpstr>FIFTH NORMAL FORM (5NF)</vt:lpstr>
      <vt:lpstr>DOMAIN KEY NORMAL FORM (DKNF)</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INTRODUCTION TO SQL/ ORACLE SQL</dc:title>
  <dc:creator>donnie anciro</dc:creator>
  <cp:lastModifiedBy>donnie anciro</cp:lastModifiedBy>
  <cp:revision>155</cp:revision>
  <dcterms:created xsi:type="dcterms:W3CDTF">2023-11-12T14:30:01Z</dcterms:created>
  <dcterms:modified xsi:type="dcterms:W3CDTF">2023-11-22T01:51:39Z</dcterms:modified>
</cp:coreProperties>
</file>