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2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372540"/>
            <a:ext cx="10953107" cy="223967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296" y="4854247"/>
            <a:ext cx="10953105" cy="81442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85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019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5791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4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4"/>
            <a:ext cx="11048823" cy="1460016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0147"/>
            <a:ext cx="11048823" cy="4500388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84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930" y="171294"/>
            <a:ext cx="7908477" cy="1349356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30" y="1664144"/>
            <a:ext cx="7908477" cy="4546920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573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61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845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1" y="287478"/>
            <a:ext cx="10767081" cy="1162501"/>
          </a:xfrm>
        </p:spPr>
        <p:txBody>
          <a:bodyPr>
            <a:normAutofit/>
          </a:bodyPr>
          <a:lstStyle>
            <a:lvl1pPr algn="l">
              <a:defRPr sz="4800" u="none" baseline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79" y="2003755"/>
            <a:ext cx="5386917" cy="758192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40" y="2761945"/>
            <a:ext cx="5380160" cy="3237091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4"/>
            <a:ext cx="5389033" cy="758191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2" y="2761945"/>
            <a:ext cx="5389033" cy="3237092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463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8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58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0FD4-08C6-410E-A7E8-7E4568252D33}" type="datetimeFigureOut">
              <a:rPr lang="en-PH" smtClean="0"/>
              <a:t>23/11/2023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45947-E2AC-4F94-A6EC-EB6FDE0155A9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54188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C9C-37BF-446D-A489-372A8646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2372540"/>
            <a:ext cx="5486400" cy="2239673"/>
          </a:xfrm>
        </p:spPr>
        <p:txBody>
          <a:bodyPr>
            <a:normAutofit fontScale="90000"/>
          </a:bodyPr>
          <a:lstStyle/>
          <a:p>
            <a:r>
              <a:rPr lang="en-PH" dirty="0"/>
              <a:t>CHAPTER 8:</a:t>
            </a:r>
            <a:br>
              <a:rPr lang="en-PH" dirty="0"/>
            </a:br>
            <a:r>
              <a:rPr lang="en-PH" dirty="0"/>
              <a:t>COMPLEX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88F17-F1A7-40CB-8EE1-36983CE59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ITP55 – Advanced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9262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i="1" dirty="0"/>
              <a:t>&lt;</a:t>
            </a:r>
            <a:r>
              <a:rPr lang="en-IN" sz="1400" dirty="0"/>
              <a:t>purchase order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identifier</a:t>
            </a:r>
            <a:r>
              <a:rPr lang="en-IN" sz="1400" i="1" dirty="0"/>
              <a:t>&gt; </a:t>
            </a:r>
            <a:r>
              <a:rPr lang="en-IN" sz="1400" dirty="0"/>
              <a:t>P-101 </a:t>
            </a:r>
            <a:r>
              <a:rPr lang="en-IN" sz="1400" i="1" dirty="0"/>
              <a:t>&lt;</a:t>
            </a:r>
            <a:r>
              <a:rPr lang="en-IN" sz="1400" dirty="0"/>
              <a:t>/identifier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purchaser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name</a:t>
            </a:r>
            <a:r>
              <a:rPr lang="en-IN" sz="1400" i="1" dirty="0"/>
              <a:t>&gt; </a:t>
            </a:r>
            <a:r>
              <a:rPr lang="en-IN" sz="1400" dirty="0"/>
              <a:t>Cray Z. Coyote </a:t>
            </a:r>
            <a:r>
              <a:rPr lang="en-IN" sz="1400" i="1" dirty="0"/>
              <a:t>&lt;</a:t>
            </a:r>
            <a:r>
              <a:rPr lang="en-IN" sz="1400" dirty="0"/>
              <a:t>/name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address</a:t>
            </a:r>
            <a:r>
              <a:rPr lang="en-IN" sz="1400" i="1" dirty="0"/>
              <a:t>&gt; </a:t>
            </a:r>
            <a:r>
              <a:rPr lang="en-IN" sz="1400" dirty="0"/>
              <a:t>Route 66, Mesa Flats, Arizona 86047, USA </a:t>
            </a:r>
            <a:r>
              <a:rPr lang="en-IN" sz="1400" i="1" dirty="0"/>
              <a:t>&lt;</a:t>
            </a:r>
            <a:r>
              <a:rPr lang="en-IN" sz="1400" dirty="0"/>
              <a:t>/address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/purchaser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supplier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name</a:t>
            </a:r>
            <a:r>
              <a:rPr lang="en-IN" sz="1400" i="1" dirty="0"/>
              <a:t>&gt; </a:t>
            </a:r>
            <a:r>
              <a:rPr lang="en-IN" sz="1400" dirty="0"/>
              <a:t>Acme Supplies </a:t>
            </a:r>
            <a:r>
              <a:rPr lang="en-IN" sz="1400" i="1" dirty="0"/>
              <a:t>&lt;</a:t>
            </a:r>
            <a:r>
              <a:rPr lang="en-IN" sz="1400" dirty="0"/>
              <a:t>/name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address</a:t>
            </a:r>
            <a:r>
              <a:rPr lang="en-IN" sz="1400" i="1" dirty="0"/>
              <a:t>&gt; </a:t>
            </a:r>
            <a:r>
              <a:rPr lang="en-IN" sz="1400" dirty="0"/>
              <a:t>1 Broadway, New York, NY, USA </a:t>
            </a:r>
            <a:r>
              <a:rPr lang="en-IN" sz="1400" i="1" dirty="0"/>
              <a:t>&lt;</a:t>
            </a:r>
            <a:r>
              <a:rPr lang="en-IN" sz="1400" dirty="0"/>
              <a:t>/address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/supplier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 err="1"/>
              <a:t>itemlist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        &lt;</a:t>
            </a:r>
            <a:r>
              <a:rPr lang="en-IN" sz="1400" dirty="0"/>
              <a:t>item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identifier</a:t>
            </a:r>
            <a:r>
              <a:rPr lang="en-IN" sz="1400" i="1" dirty="0"/>
              <a:t>&gt; </a:t>
            </a:r>
            <a:r>
              <a:rPr lang="en-IN" sz="1400" dirty="0"/>
              <a:t>RS1 </a:t>
            </a:r>
            <a:r>
              <a:rPr lang="en-IN" sz="1400" i="1" dirty="0"/>
              <a:t>&lt;</a:t>
            </a:r>
            <a:r>
              <a:rPr lang="en-IN" sz="1400" dirty="0"/>
              <a:t>/identifier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description</a:t>
            </a:r>
            <a:r>
              <a:rPr lang="en-IN" sz="1400" i="1" dirty="0"/>
              <a:t>&gt; </a:t>
            </a:r>
            <a:r>
              <a:rPr lang="en-IN" sz="1400" dirty="0"/>
              <a:t>Atom powered rocket sled </a:t>
            </a:r>
            <a:r>
              <a:rPr lang="en-IN" sz="1400" i="1" dirty="0"/>
              <a:t>&lt;</a:t>
            </a:r>
            <a:r>
              <a:rPr lang="en-IN" sz="1400" dirty="0"/>
              <a:t>/description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quantity</a:t>
            </a:r>
            <a:r>
              <a:rPr lang="en-IN" sz="1400" i="1" dirty="0"/>
              <a:t>&gt; </a:t>
            </a:r>
            <a:r>
              <a:rPr lang="en-IN" sz="1400" dirty="0"/>
              <a:t>2 </a:t>
            </a:r>
            <a:r>
              <a:rPr lang="en-IN" sz="1400" i="1" dirty="0"/>
              <a:t>&lt;</a:t>
            </a:r>
            <a:r>
              <a:rPr lang="en-IN" sz="1400" dirty="0"/>
              <a:t>/quantity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	&lt;</a:t>
            </a:r>
            <a:r>
              <a:rPr lang="en-IN" sz="1400" dirty="0"/>
              <a:t>price</a:t>
            </a:r>
            <a:r>
              <a:rPr lang="en-IN" sz="1400" i="1" dirty="0"/>
              <a:t>&gt; </a:t>
            </a:r>
            <a:r>
              <a:rPr lang="en-IN" sz="1400" dirty="0"/>
              <a:t>199.95 </a:t>
            </a:r>
            <a:r>
              <a:rPr lang="en-IN" sz="1400" i="1" dirty="0"/>
              <a:t>&lt;</a:t>
            </a:r>
            <a:r>
              <a:rPr lang="en-IN" sz="1400" dirty="0"/>
              <a:t>/price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        &lt;</a:t>
            </a:r>
            <a:r>
              <a:rPr lang="en-IN" sz="1400" dirty="0"/>
              <a:t>/item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        &lt;</a:t>
            </a:r>
            <a:r>
              <a:rPr lang="en-IN" sz="1400" dirty="0"/>
              <a:t>item</a:t>
            </a:r>
            <a:r>
              <a:rPr lang="en-IN" sz="1400" i="1" dirty="0"/>
              <a:t>&gt;…</a:t>
            </a:r>
            <a:r>
              <a:rPr lang="en-IN" sz="1400" dirty="0"/>
              <a:t>&lt;/item&gt;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/</a:t>
            </a:r>
            <a:r>
              <a:rPr lang="en-IN" sz="1400" dirty="0" err="1"/>
              <a:t>itemlist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	&lt;</a:t>
            </a:r>
            <a:r>
              <a:rPr lang="en-IN" sz="1400" dirty="0"/>
              <a:t>total cost</a:t>
            </a:r>
            <a:r>
              <a:rPr lang="en-IN" sz="1400" i="1" dirty="0"/>
              <a:t>&gt; </a:t>
            </a:r>
            <a:r>
              <a:rPr lang="en-IN" sz="1400" dirty="0"/>
              <a:t>429.85 </a:t>
            </a:r>
            <a:r>
              <a:rPr lang="en-IN" sz="1400" i="1" dirty="0"/>
              <a:t>&lt;</a:t>
            </a:r>
            <a:r>
              <a:rPr lang="en-IN" sz="1400" dirty="0"/>
              <a:t>/total cost</a:t>
            </a:r>
            <a:r>
              <a:rPr lang="en-IN" sz="1400" i="1" dirty="0"/>
              <a:t>&gt;</a:t>
            </a:r>
            <a:br>
              <a:rPr lang="en-IN" sz="1400" i="1" dirty="0"/>
            </a:br>
            <a:r>
              <a:rPr lang="en-IN" sz="1400" i="1" dirty="0"/>
              <a:t>         ….</a:t>
            </a:r>
            <a:br>
              <a:rPr lang="en-IN" sz="1400" i="1" dirty="0"/>
            </a:br>
            <a:r>
              <a:rPr lang="en-IN" sz="1400" i="1" dirty="0"/>
              <a:t>&lt;</a:t>
            </a:r>
            <a:r>
              <a:rPr lang="en-IN" sz="1400" dirty="0"/>
              <a:t>/purchase order</a:t>
            </a:r>
            <a:r>
              <a:rPr lang="en-IN" sz="1400" i="1" dirty="0"/>
              <a:t>&gt;</a:t>
            </a:r>
            <a:r>
              <a:rPr lang="en-IN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397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XQuery language developed to query nested XML structures</a:t>
            </a:r>
          </a:p>
          <a:p>
            <a:pPr lvl="1"/>
            <a:r>
              <a:rPr lang="en-IN" dirty="0"/>
              <a:t>Not widely used currently</a:t>
            </a:r>
          </a:p>
          <a:p>
            <a:r>
              <a:rPr lang="en-IN" dirty="0"/>
              <a:t>SQL extensions to support XML</a:t>
            </a:r>
          </a:p>
          <a:p>
            <a:pPr lvl="1"/>
            <a:r>
              <a:rPr lang="en-IN" dirty="0"/>
              <a:t>Store XML data</a:t>
            </a:r>
          </a:p>
          <a:p>
            <a:pPr lvl="1"/>
            <a:r>
              <a:rPr lang="en-IN" dirty="0"/>
              <a:t>Generate XML data from relational data</a:t>
            </a:r>
          </a:p>
          <a:p>
            <a:pPr lvl="1"/>
            <a:r>
              <a:rPr lang="en-IN" dirty="0"/>
              <a:t>Extract data from XML data types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9794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Resource Description Framework (RDF) </a:t>
            </a:r>
            <a:r>
              <a:rPr lang="en-US" dirty="0"/>
              <a:t>is a data representation standard based on the entity-relationship model. </a:t>
            </a:r>
            <a:endParaRPr lang="en-IN" sz="1400" dirty="0"/>
          </a:p>
          <a:p>
            <a:r>
              <a:rPr lang="en-US" dirty="0"/>
              <a:t>Simplified representation for facts, represented as triples</a:t>
            </a:r>
            <a:br>
              <a:rPr lang="en-US" dirty="0"/>
            </a:br>
            <a:r>
              <a:rPr lang="en-US" dirty="0"/>
              <a:t>  (subject, predicate, object) </a:t>
            </a:r>
          </a:p>
          <a:p>
            <a:pPr lvl="1"/>
            <a:r>
              <a:rPr lang="en-US" dirty="0"/>
              <a:t>E.g.,  (NBA-2019, winner, Raptors)</a:t>
            </a:r>
            <a:br>
              <a:rPr lang="en-US" dirty="0"/>
            </a:br>
            <a:r>
              <a:rPr lang="en-US" dirty="0"/>
              <a:t>         (Washington-DC, capital-of, USA)</a:t>
            </a:r>
            <a:br>
              <a:rPr lang="en-US" dirty="0"/>
            </a:br>
            <a:r>
              <a:rPr lang="en-US" dirty="0"/>
              <a:t>         (Washington-DC, population, 6,200,000)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objects that have attributes, and relationships with other objects</a:t>
            </a:r>
          </a:p>
          <a:p>
            <a:pPr lvl="1"/>
            <a:r>
              <a:rPr lang="en-US" dirty="0"/>
              <a:t>Like the ER model, but with a flexible schema</a:t>
            </a:r>
          </a:p>
          <a:p>
            <a:pPr lvl="2"/>
            <a:r>
              <a:rPr lang="en-US" dirty="0"/>
              <a:t>(ID, attribute-name, value)</a:t>
            </a:r>
          </a:p>
          <a:p>
            <a:pPr lvl="2"/>
            <a:r>
              <a:rPr lang="en-US" dirty="0"/>
              <a:t>(ID1, relationship-name, ID2)</a:t>
            </a:r>
          </a:p>
          <a:p>
            <a:pPr lvl="1"/>
            <a:r>
              <a:rPr lang="en-US" dirty="0"/>
              <a:t>Has a natural graph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5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67221-EF32-4B6D-893D-12CB30350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695" y="1842516"/>
            <a:ext cx="4429743" cy="43821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F94C3-C2EF-4E8B-AF5E-CF70D571D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47" y="2352175"/>
            <a:ext cx="628737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22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Object-relational data model </a:t>
            </a:r>
            <a:r>
              <a:rPr lang="en-US" dirty="0"/>
              <a:t>provides richer type system </a:t>
            </a:r>
          </a:p>
          <a:p>
            <a:pPr lvl="1"/>
            <a:r>
              <a:rPr lang="en-US" dirty="0"/>
              <a:t>with complex data types and object orientation</a:t>
            </a:r>
          </a:p>
          <a:p>
            <a:r>
              <a:rPr lang="en-US" dirty="0"/>
              <a:t>Applications are often written in object-oriented programming languages</a:t>
            </a:r>
          </a:p>
          <a:p>
            <a:pPr lvl="1"/>
            <a:r>
              <a:rPr lang="en-US" dirty="0"/>
              <a:t>Type system does not match relational type system</a:t>
            </a:r>
          </a:p>
          <a:p>
            <a:pPr lvl="1"/>
            <a:r>
              <a:rPr lang="en-US" dirty="0"/>
              <a:t>Switching between imperative language and SQL is troublesome</a:t>
            </a:r>
          </a:p>
        </p:txBody>
      </p:sp>
    </p:spTree>
    <p:extLst>
      <p:ext uri="{BB962C8B-B14F-4D97-AF65-F5344CB8AC3E}">
        <p14:creationId xmlns:p14="http://schemas.microsoft.com/office/powerpoint/2010/main" val="88450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Approaches for integrating object-orientation with databases</a:t>
            </a:r>
          </a:p>
          <a:p>
            <a:pPr lvl="1"/>
            <a:r>
              <a:rPr lang="en-US" dirty="0"/>
              <a:t>Build an object-relational database, adding object-oriented features to a relational database</a:t>
            </a:r>
          </a:p>
          <a:p>
            <a:pPr lvl="1"/>
            <a:r>
              <a:rPr lang="en-US" dirty="0"/>
              <a:t>Automatically convert data between programming language model and relational model; data conversion specified by object-relational mapping</a:t>
            </a:r>
          </a:p>
          <a:p>
            <a:pPr lvl="1"/>
            <a:r>
              <a:rPr lang="en-US" dirty="0"/>
              <a:t>Build an object-oriented database that natively supports object-oriented data and direct access from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697357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Approaches for integrating object-orientation with databases</a:t>
            </a:r>
          </a:p>
          <a:p>
            <a:pPr lvl="1"/>
            <a:r>
              <a:rPr lang="en-US" dirty="0"/>
              <a:t>Build an object-relational database, adding object-oriented features to a relational database</a:t>
            </a:r>
          </a:p>
          <a:p>
            <a:pPr lvl="1"/>
            <a:r>
              <a:rPr lang="en-US" dirty="0"/>
              <a:t>Automatically convert data between programming language model and relational model; data conversion specified by object-relational mapping</a:t>
            </a:r>
          </a:p>
          <a:p>
            <a:pPr lvl="1"/>
            <a:r>
              <a:rPr lang="en-US" dirty="0"/>
              <a:t>Build an object-oriented database that natively supports object-oriented data and direct access from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31552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types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Person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(ID varchar(20) primary key,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name varchar(20),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address varchar(20)) ref from(ID);  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people of Person;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4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types</a:t>
            </a:r>
          </a:p>
          <a:p>
            <a:pPr marL="609585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interest as table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topic varchar(20),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degree_of_interest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users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ID varchar(20),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name varchar(20),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interests interest);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9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Many applications require storage of complex data, whose schema changes often</a:t>
            </a:r>
          </a:p>
          <a:p>
            <a:r>
              <a:rPr lang="en-US" dirty="0"/>
              <a:t>The relational model’s requirement of atomic data types may be an overkill</a:t>
            </a:r>
          </a:p>
          <a:p>
            <a:r>
              <a:rPr lang="en-US" dirty="0"/>
              <a:t>Data exchange can benefit greatly from semi-structured data</a:t>
            </a:r>
          </a:p>
          <a:p>
            <a:pPr lvl="1"/>
            <a:r>
              <a:rPr lang="en-US" dirty="0"/>
              <a:t>Exchange can be between applications, or between back-end and front-end of an application</a:t>
            </a:r>
          </a:p>
          <a:p>
            <a:pPr lvl="1"/>
            <a:r>
              <a:rPr lang="en-US" dirty="0"/>
              <a:t>Web-services are widely used today, with complex data fetched to the front-end and displayed using a mobile app or JavaScript</a:t>
            </a:r>
          </a:p>
          <a:p>
            <a:r>
              <a:rPr lang="en-US" altLang="en-US" dirty="0"/>
              <a:t>JSON and XML are widely used semi-structured data models</a:t>
            </a:r>
          </a:p>
        </p:txBody>
      </p:sp>
    </p:spTree>
    <p:extLst>
      <p:ext uri="{BB962C8B-B14F-4D97-AF65-F5344CB8AC3E}">
        <p14:creationId xmlns:p14="http://schemas.microsoft.com/office/powerpoint/2010/main" val="65849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inheritance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Student under Person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(degree varchar(20)) 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Teacher under Person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(salary integer);</a:t>
            </a:r>
          </a:p>
        </p:txBody>
      </p:sp>
    </p:spTree>
    <p:extLst>
      <p:ext uri="{BB962C8B-B14F-4D97-AF65-F5344CB8AC3E}">
        <p14:creationId xmlns:p14="http://schemas.microsoft.com/office/powerpoint/2010/main" val="151872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reference types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Person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(ID varchar(20) primary key,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name varchar(20),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address varchar(20))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ref from(ID);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people of Person;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52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reference types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type Department 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head ref(Person) scope people);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departments of Department;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53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Object-relational mapping (ORM) systems allow </a:t>
            </a:r>
          </a:p>
          <a:p>
            <a:pPr lvl="1"/>
            <a:r>
              <a:rPr lang="en-US" sz="3200" dirty="0"/>
              <a:t>Specification of mapping between programming language objects and database tuples </a:t>
            </a:r>
          </a:p>
          <a:p>
            <a:pPr lvl="1"/>
            <a:r>
              <a:rPr lang="en-US" sz="3200" dirty="0"/>
              <a:t>Automatic creation of database tuples upon creation of objects </a:t>
            </a:r>
          </a:p>
          <a:p>
            <a:pPr lvl="1"/>
            <a:r>
              <a:rPr lang="en-US" sz="3200" dirty="0"/>
              <a:t>Automatic update/delete of database tuples when objects are update/deleted</a:t>
            </a:r>
          </a:p>
          <a:p>
            <a:pPr lvl="1"/>
            <a:r>
              <a:rPr lang="en-US" sz="3200" dirty="0"/>
              <a:t>Interface to retrieve objects satisfying specified conditions</a:t>
            </a:r>
          </a:p>
          <a:p>
            <a:pPr lvl="2"/>
            <a:r>
              <a:rPr lang="en-US" sz="2800" dirty="0"/>
              <a:t>Tuples in database are queried, and object created from the tuples</a:t>
            </a:r>
          </a:p>
          <a:p>
            <a:pPr lvl="1"/>
            <a:r>
              <a:rPr lang="en-US" sz="3200" dirty="0"/>
              <a:t>Example: Hibernate ORM for Java; Django ORM for Phyton</a:t>
            </a:r>
          </a:p>
        </p:txBody>
      </p:sp>
    </p:spTree>
    <p:extLst>
      <p:ext uri="{BB962C8B-B14F-4D97-AF65-F5344CB8AC3E}">
        <p14:creationId xmlns:p14="http://schemas.microsoft.com/office/powerpoint/2010/main" val="356470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TEXTUAL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i="1" dirty="0"/>
              <a:t>Textual data </a:t>
            </a:r>
            <a:r>
              <a:rPr lang="en-US" sz="3200" dirty="0"/>
              <a:t>consists of unstructured text. </a:t>
            </a:r>
          </a:p>
          <a:p>
            <a:r>
              <a:rPr lang="en-US" sz="3200" dirty="0"/>
              <a:t>The term </a:t>
            </a:r>
            <a:r>
              <a:rPr lang="en-US" sz="3200" i="1" dirty="0"/>
              <a:t>information retrieval </a:t>
            </a:r>
            <a:r>
              <a:rPr lang="en-US" sz="3200" dirty="0"/>
              <a:t>generally refers to the querying of unstructured textual data.</a:t>
            </a:r>
          </a:p>
          <a:p>
            <a:r>
              <a:rPr lang="en-US" sz="3200" dirty="0"/>
              <a:t>Simple model of keyword queries:  given query keywords, retrieve documents containing all the keywords</a:t>
            </a:r>
          </a:p>
          <a:p>
            <a:r>
              <a:rPr lang="en-US" sz="3200" dirty="0"/>
              <a:t>More advanced models rank relevance of documents</a:t>
            </a:r>
          </a:p>
          <a:p>
            <a:r>
              <a:rPr lang="en-US" sz="3200" dirty="0"/>
              <a:t>Today, keyword queries return many types of information as answers</a:t>
            </a:r>
          </a:p>
          <a:p>
            <a:pPr lvl="1"/>
            <a:r>
              <a:rPr lang="en-US" sz="3200" dirty="0"/>
              <a:t>E.g., a query “cricket” typically returns information about ongoing cricket matches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7309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i="1" dirty="0"/>
              <a:t>Spatial databases </a:t>
            </a:r>
            <a:r>
              <a:rPr lang="en-US" sz="3200" dirty="0"/>
              <a:t>store information related to spatial locations, and support efficient storage, indexing and querying of spatial data.</a:t>
            </a:r>
          </a:p>
          <a:p>
            <a:pPr lvl="1"/>
            <a:r>
              <a:rPr lang="en-US" sz="3200" i="1" dirty="0"/>
              <a:t>Geographic data </a:t>
            </a:r>
            <a:r>
              <a:rPr lang="en-US" sz="3200" dirty="0"/>
              <a:t>-- road maps, land-usage maps, topographic elevation maps, political maps showing boundaries, land-ownership maps, and so on.  </a:t>
            </a:r>
          </a:p>
          <a:p>
            <a:pPr lvl="2"/>
            <a:r>
              <a:rPr lang="en-US" sz="2667" i="1" dirty="0"/>
              <a:t>Geographic information systems </a:t>
            </a:r>
            <a:r>
              <a:rPr lang="en-US" sz="2667" dirty="0"/>
              <a:t>are special-purpose databases tailored for storing geographic data. </a:t>
            </a:r>
          </a:p>
          <a:p>
            <a:pPr lvl="2"/>
            <a:r>
              <a:rPr lang="en-US" sz="2667" dirty="0"/>
              <a:t>Round-earth coordinate system may be used</a:t>
            </a:r>
          </a:p>
          <a:p>
            <a:pPr lvl="2"/>
            <a:r>
              <a:rPr lang="en-US" sz="2667" dirty="0"/>
              <a:t>(Latitude, longitude, elevation)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26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i="1" dirty="0"/>
              <a:t>Geometric data</a:t>
            </a:r>
            <a:r>
              <a:rPr lang="en-US" sz="3200" dirty="0"/>
              <a:t>: design information about how objects are constructed . For example, designs of buildings, aircraft, layouts of integrated-circuits.  </a:t>
            </a:r>
          </a:p>
          <a:p>
            <a:pPr lvl="2"/>
            <a:r>
              <a:rPr lang="en-US" sz="2667" dirty="0"/>
              <a:t>2 or 3 dimensional Euclidean space with (X, Y, Z) coordinates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2812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Geometric Information Representation</a:t>
            </a:r>
          </a:p>
          <a:p>
            <a:r>
              <a:rPr lang="en-US" sz="3200" dirty="0"/>
              <a:t>A </a:t>
            </a:r>
            <a:r>
              <a:rPr lang="en-US" sz="3200" i="1" dirty="0"/>
              <a:t>line segment </a:t>
            </a:r>
            <a:r>
              <a:rPr lang="en-US" sz="3200" dirty="0"/>
              <a:t>can be represented by the coordinates of its endpoints.</a:t>
            </a:r>
          </a:p>
          <a:p>
            <a:r>
              <a:rPr lang="en-US" sz="3200" dirty="0"/>
              <a:t>A </a:t>
            </a:r>
            <a:r>
              <a:rPr lang="en-US" sz="3200" i="1" dirty="0"/>
              <a:t>polyline</a:t>
            </a:r>
            <a:r>
              <a:rPr lang="en-US" sz="3200" dirty="0"/>
              <a:t> or </a:t>
            </a:r>
            <a:r>
              <a:rPr lang="en-US" sz="3200" i="1" dirty="0" err="1"/>
              <a:t>linestring</a:t>
            </a:r>
            <a:r>
              <a:rPr lang="en-US" sz="3200" dirty="0"/>
              <a:t> consists of a connected sequence of line segments and can be represented by a list containing the coordinates of the endpoints of the segments, in sequence.</a:t>
            </a:r>
          </a:p>
          <a:p>
            <a:pPr lvl="1"/>
            <a:r>
              <a:rPr lang="en-US" sz="3200" dirty="0"/>
              <a:t>Approximate a curve by partitioning it into a sequence of segments</a:t>
            </a:r>
          </a:p>
          <a:p>
            <a:pPr lvl="2"/>
            <a:r>
              <a:rPr lang="en-US" sz="2667" dirty="0"/>
              <a:t>Useful for two-dimensional features such as roads.</a:t>
            </a:r>
          </a:p>
          <a:p>
            <a:pPr lvl="2"/>
            <a:r>
              <a:rPr lang="en-US" sz="2667" dirty="0"/>
              <a:t>Some systems also support circular arcs as primitives, allowing curves to be represented as sequences of arc</a:t>
            </a:r>
          </a:p>
          <a:p>
            <a:r>
              <a:rPr lang="en-US" sz="3200" dirty="0"/>
              <a:t>Polygons is represented by a list of vertices in order. </a:t>
            </a:r>
          </a:p>
          <a:p>
            <a:pPr lvl="1"/>
            <a:r>
              <a:rPr lang="en-US" sz="3200" dirty="0"/>
              <a:t>The list of vertices specifies the boundary of a polygonal region.</a:t>
            </a:r>
          </a:p>
          <a:p>
            <a:pPr lvl="1"/>
            <a:r>
              <a:rPr lang="en-US" sz="3200" dirty="0"/>
              <a:t>Can also be represented as a set of triangles (triangulation) 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099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A8BC2-180E-46F2-8990-B899C13B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490" y="1800147"/>
            <a:ext cx="4857686" cy="4786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73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Geographic Data</a:t>
            </a:r>
          </a:p>
          <a:p>
            <a:r>
              <a:rPr lang="en-US" sz="3200" i="1" dirty="0"/>
              <a:t>Raster data </a:t>
            </a:r>
            <a:r>
              <a:rPr lang="en-US" sz="3200" dirty="0"/>
              <a:t>consist of bit maps or pixel maps, in two or more dimensions.</a:t>
            </a:r>
          </a:p>
          <a:p>
            <a:pPr lvl="1"/>
            <a:r>
              <a:rPr lang="en-US" sz="3200" dirty="0"/>
              <a:t>Example 2-D raster image: satellite image of cloud cover, where each pixel stores the cloud visibility in a particular area.</a:t>
            </a:r>
          </a:p>
          <a:p>
            <a:pPr lvl="1"/>
            <a:r>
              <a:rPr lang="en-US" sz="3200" dirty="0"/>
              <a:t>Additional dimensions might include the temperature at different altitudes at different regions, or measurements taken at different points in time.</a:t>
            </a:r>
          </a:p>
          <a:p>
            <a:r>
              <a:rPr lang="en-US" sz="3200" dirty="0"/>
              <a:t>Design databases generally do not store raster data.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127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Multivalued data types</a:t>
            </a:r>
          </a:p>
          <a:p>
            <a:pPr lvl="1"/>
            <a:r>
              <a:rPr lang="en-IN" dirty="0"/>
              <a:t>Sets, multisets</a:t>
            </a:r>
          </a:p>
          <a:p>
            <a:pPr lvl="2"/>
            <a:r>
              <a:rPr lang="en-IN" dirty="0"/>
              <a:t>E.g.,: set of interests {‘basketball, ‘La Liga’, ‘cooking’, ‘anime’, ‘jazz’}</a:t>
            </a:r>
          </a:p>
          <a:p>
            <a:pPr lvl="1"/>
            <a:r>
              <a:rPr lang="en-IN" dirty="0"/>
              <a:t>Key-value map (or just map for short)</a:t>
            </a:r>
          </a:p>
          <a:p>
            <a:pPr lvl="2"/>
            <a:r>
              <a:rPr lang="en-IN" dirty="0"/>
              <a:t>Store a set of key-value pairs</a:t>
            </a:r>
          </a:p>
          <a:p>
            <a:pPr lvl="2"/>
            <a:r>
              <a:rPr lang="en-IN" dirty="0"/>
              <a:t>E.g., {(brand, Apple), (ID, MacBook Air), (size, 13), (</a:t>
            </a:r>
            <a:r>
              <a:rPr lang="en-IN" dirty="0" err="1"/>
              <a:t>color</a:t>
            </a:r>
            <a:r>
              <a:rPr lang="en-IN" dirty="0"/>
              <a:t>, silver)}</a:t>
            </a:r>
          </a:p>
          <a:p>
            <a:pPr lvl="2"/>
            <a:r>
              <a:rPr lang="en-IN" dirty="0"/>
              <a:t>Operations on maps:  </a:t>
            </a:r>
            <a:r>
              <a:rPr lang="en-IN" i="1" dirty="0"/>
              <a:t>put</a:t>
            </a:r>
            <a:r>
              <a:rPr lang="en-IN" dirty="0"/>
              <a:t>(key, value), </a:t>
            </a:r>
            <a:r>
              <a:rPr lang="en-IN" i="1" dirty="0"/>
              <a:t>get</a:t>
            </a:r>
            <a:r>
              <a:rPr lang="en-IN" dirty="0"/>
              <a:t>(key), </a:t>
            </a:r>
            <a:r>
              <a:rPr lang="en-IN" i="1" dirty="0"/>
              <a:t>delete</a:t>
            </a:r>
            <a:r>
              <a:rPr lang="en-IN" dirty="0"/>
              <a:t>(key)</a:t>
            </a:r>
          </a:p>
        </p:txBody>
      </p:sp>
    </p:spTree>
    <p:extLst>
      <p:ext uri="{BB962C8B-B14F-4D97-AF65-F5344CB8AC3E}">
        <p14:creationId xmlns:p14="http://schemas.microsoft.com/office/powerpoint/2010/main" val="247866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Geographic Data</a:t>
            </a:r>
          </a:p>
          <a:p>
            <a:r>
              <a:rPr lang="en-US" sz="3200" dirty="0"/>
              <a:t>Vector data are constructed from basic geometric objects:  points, line segments, triangles, and other polygons in two dimensions, and cylinders, spheres, cuboids, and other polyhedrons in three dimensions.</a:t>
            </a:r>
          </a:p>
          <a:p>
            <a:r>
              <a:rPr lang="en-US" sz="3200" dirty="0"/>
              <a:t>Vector format often used to represent map data.</a:t>
            </a:r>
          </a:p>
          <a:p>
            <a:pPr lvl="1"/>
            <a:r>
              <a:rPr lang="en-US" sz="3200" dirty="0"/>
              <a:t>Roads can be considered as two-dimensional and represented by lines and curves.</a:t>
            </a:r>
          </a:p>
          <a:p>
            <a:pPr lvl="1"/>
            <a:r>
              <a:rPr lang="en-US" sz="3200" dirty="0"/>
              <a:t>Some features, such as rivers, may be represented either as complex curves or as complex polygons, depending on whether their width is relevant.</a:t>
            </a:r>
          </a:p>
          <a:p>
            <a:pPr lvl="1"/>
            <a:r>
              <a:rPr lang="en-US" sz="3200" dirty="0"/>
              <a:t>Features such as regions and lakes can be depicted as polygons.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8151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4778-3D39-4DA9-8894-F82FC797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DFABA-4223-4CB2-B91F-781DF72C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  <a:p>
            <a:pPr marL="0" indent="0">
              <a:buNone/>
            </a:pPr>
            <a:endParaRPr lang="en-PH" dirty="0"/>
          </a:p>
          <a:p>
            <a:pPr marL="0" indent="0">
              <a:buNone/>
            </a:pPr>
            <a:r>
              <a:rPr lang="en-PH" dirty="0"/>
              <a:t>End of Chapter 8</a:t>
            </a:r>
          </a:p>
          <a:p>
            <a:pPr marL="0" indent="0">
              <a:buNone/>
            </a:pP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44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Multivalued data types</a:t>
            </a:r>
          </a:p>
          <a:p>
            <a:pPr lvl="1"/>
            <a:r>
              <a:rPr lang="en-US" dirty="0"/>
              <a:t>Array database:  a database that provides specialized support for arrays</a:t>
            </a:r>
          </a:p>
          <a:p>
            <a:pPr lvl="2"/>
            <a:r>
              <a:rPr lang="en-US" dirty="0"/>
              <a:t>E.g., compressed storage, query language extensions </a:t>
            </a:r>
            <a:r>
              <a:rPr lang="en-US" dirty="0" err="1"/>
              <a:t>etc</a:t>
            </a:r>
            <a:endParaRPr lang="en-US" dirty="0"/>
          </a:p>
          <a:p>
            <a:pPr lvl="2"/>
            <a:r>
              <a:rPr lang="en-US" dirty="0"/>
              <a:t>Oracle </a:t>
            </a:r>
            <a:r>
              <a:rPr lang="en-US" dirty="0" err="1"/>
              <a:t>GeoRaster</a:t>
            </a:r>
            <a:r>
              <a:rPr lang="en-US" dirty="0"/>
              <a:t>, </a:t>
            </a:r>
            <a:r>
              <a:rPr lang="en-US" dirty="0" err="1"/>
              <a:t>PostGIS</a:t>
            </a:r>
            <a:r>
              <a:rPr lang="en-US" dirty="0"/>
              <a:t>, </a:t>
            </a:r>
            <a:r>
              <a:rPr lang="en-US" dirty="0" err="1"/>
              <a:t>SciDB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2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Nested Data Types</a:t>
            </a:r>
          </a:p>
          <a:p>
            <a:r>
              <a:rPr lang="en-IN" dirty="0"/>
              <a:t>Hierarchical data is common in many applications</a:t>
            </a:r>
          </a:p>
          <a:p>
            <a:r>
              <a:rPr lang="en-IN" dirty="0"/>
              <a:t>JSON: JavaScript Object Notation</a:t>
            </a:r>
          </a:p>
          <a:p>
            <a:pPr lvl="1"/>
            <a:r>
              <a:rPr lang="en-IN" dirty="0"/>
              <a:t>Widely used today</a:t>
            </a:r>
          </a:p>
          <a:p>
            <a:r>
              <a:rPr lang="en-IN" dirty="0"/>
              <a:t>XML: Extensible Markup Language</a:t>
            </a:r>
          </a:p>
          <a:p>
            <a:pPr lvl="1"/>
            <a:r>
              <a:rPr lang="en-IN" dirty="0"/>
              <a:t>Earlier generation notation, still used extensively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JSON: JavaScript Object Notation</a:t>
            </a:r>
          </a:p>
          <a:p>
            <a:r>
              <a:rPr lang="en-IN" dirty="0"/>
              <a:t>Textual representation widely used for data exchange</a:t>
            </a:r>
          </a:p>
          <a:p>
            <a:r>
              <a:rPr lang="en-IN" dirty="0"/>
              <a:t>Types: integer, real, string, and </a:t>
            </a:r>
          </a:p>
          <a:p>
            <a:pPr lvl="1"/>
            <a:r>
              <a:rPr lang="en-IN" i="1" dirty="0"/>
              <a:t>Objects: are </a:t>
            </a:r>
            <a:r>
              <a:rPr lang="en-IN" dirty="0"/>
              <a:t>key-value maps, i.e. sets of (attribute name, value) pairs</a:t>
            </a:r>
          </a:p>
          <a:p>
            <a:pPr lvl="1"/>
            <a:r>
              <a:rPr lang="en-IN" dirty="0"/>
              <a:t>Arrays are also key-value maps (from offset to value) </a:t>
            </a:r>
          </a:p>
        </p:txBody>
      </p:sp>
    </p:spTree>
    <p:extLst>
      <p:ext uri="{BB962C8B-B14F-4D97-AF65-F5344CB8AC3E}">
        <p14:creationId xmlns:p14="http://schemas.microsoft.com/office/powerpoint/2010/main" val="2610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000" dirty="0"/>
              <a:t>{</a:t>
            </a:r>
            <a:br>
              <a:rPr lang="en-IN" sz="4000" dirty="0"/>
            </a:br>
            <a:r>
              <a:rPr lang="en-IN" sz="4000" dirty="0"/>
              <a:t>	"ID": "22222",</a:t>
            </a:r>
            <a:br>
              <a:rPr lang="en-IN" sz="4000" dirty="0"/>
            </a:br>
            <a:r>
              <a:rPr lang="en-IN" sz="4000" dirty="0"/>
              <a:t>	"name": {</a:t>
            </a:r>
            <a:br>
              <a:rPr lang="en-IN" sz="4000" dirty="0"/>
            </a:br>
            <a:r>
              <a:rPr lang="en-IN" sz="4000" dirty="0"/>
              <a:t>		"</a:t>
            </a:r>
            <a:r>
              <a:rPr lang="en-IN" sz="4000" dirty="0" err="1"/>
              <a:t>firstname</a:t>
            </a:r>
            <a:r>
              <a:rPr lang="en-IN" sz="4000" dirty="0"/>
              <a:t>: "Albert",</a:t>
            </a:r>
            <a:br>
              <a:rPr lang="en-IN" sz="4000" dirty="0"/>
            </a:br>
            <a:r>
              <a:rPr lang="en-IN" sz="4000" dirty="0"/>
              <a:t>		"</a:t>
            </a:r>
            <a:r>
              <a:rPr lang="en-IN" sz="4000" dirty="0" err="1"/>
              <a:t>lastname</a:t>
            </a:r>
            <a:r>
              <a:rPr lang="en-IN" sz="4000" dirty="0"/>
              <a:t>: "Einstein"</a:t>
            </a:r>
            <a:br>
              <a:rPr lang="en-IN" sz="4000" dirty="0"/>
            </a:br>
            <a:r>
              <a:rPr lang="en-IN" sz="4000" dirty="0"/>
              <a:t>	},</a:t>
            </a:r>
            <a:br>
              <a:rPr lang="en-IN" sz="4000" dirty="0"/>
            </a:br>
            <a:r>
              <a:rPr lang="en-IN" sz="4000" dirty="0"/>
              <a:t>	"</a:t>
            </a:r>
            <a:r>
              <a:rPr lang="en-IN" sz="4000" dirty="0" err="1"/>
              <a:t>deptname</a:t>
            </a:r>
            <a:r>
              <a:rPr lang="en-IN" sz="4000" dirty="0"/>
              <a:t>": "Physics",</a:t>
            </a:r>
            <a:br>
              <a:rPr lang="en-IN" sz="4000" dirty="0"/>
            </a:br>
            <a:r>
              <a:rPr lang="en-IN" sz="4000" dirty="0"/>
              <a:t>	"children": [</a:t>
            </a:r>
            <a:br>
              <a:rPr lang="en-IN" sz="4000" dirty="0"/>
            </a:br>
            <a:r>
              <a:rPr lang="en-IN" sz="4000" dirty="0"/>
              <a:t>		{"</a:t>
            </a:r>
            <a:r>
              <a:rPr lang="en-IN" sz="4000" dirty="0" err="1"/>
              <a:t>firstname</a:t>
            </a:r>
            <a:r>
              <a:rPr lang="en-IN" sz="4000" dirty="0"/>
              <a:t>": "Hans", "</a:t>
            </a:r>
            <a:r>
              <a:rPr lang="en-IN" sz="4000" dirty="0" err="1"/>
              <a:t>lastname</a:t>
            </a:r>
            <a:r>
              <a:rPr lang="en-IN" sz="4000" dirty="0"/>
              <a:t>": "Einstein" },</a:t>
            </a:r>
            <a:br>
              <a:rPr lang="en-IN" sz="4000" dirty="0"/>
            </a:br>
            <a:r>
              <a:rPr lang="en-IN" sz="4000" dirty="0"/>
              <a:t>		{"</a:t>
            </a:r>
            <a:r>
              <a:rPr lang="en-IN" sz="4000" dirty="0" err="1"/>
              <a:t>firstname</a:t>
            </a:r>
            <a:r>
              <a:rPr lang="en-IN" sz="4000" dirty="0"/>
              <a:t>": "Eduard", "</a:t>
            </a:r>
            <a:r>
              <a:rPr lang="en-IN" sz="4000" dirty="0" err="1"/>
              <a:t>lastname</a:t>
            </a:r>
            <a:r>
              <a:rPr lang="en-IN" sz="4000" dirty="0"/>
              <a:t>": "Einstein" }</a:t>
            </a:r>
            <a:br>
              <a:rPr lang="en-IN" sz="4000" dirty="0"/>
            </a:br>
            <a:r>
              <a:rPr lang="en-IN" sz="4000" dirty="0"/>
              <a:t>	]</a:t>
            </a:r>
            <a:br>
              <a:rPr lang="en-IN" sz="4000" dirty="0"/>
            </a:br>
            <a:r>
              <a:rPr lang="en-IN" sz="4000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26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JSON is ubiquitous in data exchange today</a:t>
            </a:r>
          </a:p>
          <a:p>
            <a:pPr lvl="1"/>
            <a:r>
              <a:rPr lang="en-US" dirty="0"/>
              <a:t>Widely used for web services</a:t>
            </a:r>
          </a:p>
          <a:p>
            <a:pPr lvl="1"/>
            <a:r>
              <a:rPr lang="en-US" dirty="0"/>
              <a:t>Most modern applications are architected around on web services</a:t>
            </a:r>
          </a:p>
          <a:p>
            <a:r>
              <a:rPr lang="en-IN" dirty="0"/>
              <a:t>JSON is verbose</a:t>
            </a:r>
          </a:p>
          <a:p>
            <a:pPr lvl="1"/>
            <a:r>
              <a:rPr lang="en-IN" dirty="0"/>
              <a:t>Compressed representations such as BSON (Binary JSON) used for efficient data storage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91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45-1E34-4910-BE92-7F9F6CB1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SEMI-STRUCTURED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C14A-0922-4A3E-8CFF-E2A9A5E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XML: Extensible Markup Language</a:t>
            </a:r>
          </a:p>
          <a:p>
            <a:r>
              <a:rPr lang="en-IN" dirty="0"/>
              <a:t>XML uses tags to mark up text</a:t>
            </a:r>
          </a:p>
          <a:p>
            <a:r>
              <a:rPr lang="en-US" dirty="0"/>
              <a:t>Tags make the data self-documenting</a:t>
            </a:r>
          </a:p>
          <a:p>
            <a:r>
              <a:rPr lang="en-US" dirty="0"/>
              <a:t>Tags can be hierarchical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739102"/>
      </p:ext>
    </p:extLst>
  </p:cSld>
  <p:clrMapOvr>
    <a:masterClrMapping/>
  </p:clrMapOvr>
</p:sld>
</file>

<file path=ppt/theme/theme1.xml><?xml version="1.0" encoding="utf-8"?>
<a:theme xmlns:a="http://schemas.openxmlformats.org/drawingml/2006/main" name="162549-dashboar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162549-dashboard-template-16x9</Template>
  <TotalTime>1495</TotalTime>
  <Words>1695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Courier New</vt:lpstr>
      <vt:lpstr>162549-dashboard-template-16x9</vt:lpstr>
      <vt:lpstr>CHAPTER 8: COMPLEX DATA TYPES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SEMI-STRUCTURED DATA</vt:lpstr>
      <vt:lpstr>OBJECT ORIENTATION</vt:lpstr>
      <vt:lpstr>OBJECT ORIENTATION</vt:lpstr>
      <vt:lpstr>OBJECT ORIENTATION</vt:lpstr>
      <vt:lpstr>OBJECT ORIENTATION</vt:lpstr>
      <vt:lpstr>OBJECT ORIENTATION</vt:lpstr>
      <vt:lpstr>OBJECT ORIENTATION</vt:lpstr>
      <vt:lpstr>OBJECT ORIENTATION</vt:lpstr>
      <vt:lpstr>OBJECT ORIENTATION</vt:lpstr>
      <vt:lpstr>OBJECT ORIENTATION</vt:lpstr>
      <vt:lpstr>TEXTUAL DATA</vt:lpstr>
      <vt:lpstr>SPATIAL DATA</vt:lpstr>
      <vt:lpstr>SPATIAL DATA</vt:lpstr>
      <vt:lpstr>SPATIAL DATA</vt:lpstr>
      <vt:lpstr>SPATIAL DATA</vt:lpstr>
      <vt:lpstr>SPATIAL DATA</vt:lpstr>
      <vt:lpstr>SPATIAL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INTRODUCTION TO SQL/ ORACLE SQL</dc:title>
  <dc:creator>donnie anciro</dc:creator>
  <cp:lastModifiedBy>donnie anciro</cp:lastModifiedBy>
  <cp:revision>188</cp:revision>
  <dcterms:created xsi:type="dcterms:W3CDTF">2023-11-12T14:30:01Z</dcterms:created>
  <dcterms:modified xsi:type="dcterms:W3CDTF">2023-11-23T13:22:08Z</dcterms:modified>
</cp:coreProperties>
</file>