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2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2372540"/>
            <a:ext cx="10953107" cy="223967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296" y="4854247"/>
            <a:ext cx="10953105" cy="814427"/>
          </a:xfrm>
        </p:spPr>
        <p:txBody>
          <a:bodyPr>
            <a:normAutofit/>
          </a:bodyPr>
          <a:lstStyle>
            <a:lvl1pPr marL="0" indent="0" algn="l">
              <a:buNone/>
              <a:defRPr sz="3733" b="0" i="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0FD4-08C6-410E-A7E8-7E4568252D33}" type="datetimeFigureOut">
              <a:rPr lang="en-PH" smtClean="0"/>
              <a:t>23/11/2023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5947-E2AC-4F94-A6EC-EB6FDE0155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856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0FD4-08C6-410E-A7E8-7E4568252D33}" type="datetimeFigureOut">
              <a:rPr lang="en-PH" smtClean="0"/>
              <a:t>23/11/2023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5947-E2AC-4F94-A6EC-EB6FDE0155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019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0FD4-08C6-410E-A7E8-7E4568252D33}" type="datetimeFigureOut">
              <a:rPr lang="en-PH" smtClean="0"/>
              <a:t>23/11/2023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5947-E2AC-4F94-A6EC-EB6FDE0155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5791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0FD4-08C6-410E-A7E8-7E4568252D33}" type="datetimeFigureOut">
              <a:rPr lang="en-PH" smtClean="0"/>
              <a:t>23/11/2023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5947-E2AC-4F94-A6EC-EB6FDE0155A9}" type="slidenum">
              <a:rPr lang="en-PH" smtClean="0"/>
              <a:t>‹#›</a:t>
            </a:fld>
            <a:endParaRPr lang="en-PH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43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36524"/>
            <a:ext cx="11048823" cy="1460016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800147"/>
            <a:ext cx="11048823" cy="4500388"/>
          </a:xfrm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0FD4-08C6-410E-A7E8-7E4568252D33}" type="datetimeFigureOut">
              <a:rPr lang="en-PH" smtClean="0"/>
              <a:t>23/11/2023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5947-E2AC-4F94-A6EC-EB6FDE0155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084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930" y="171294"/>
            <a:ext cx="7908477" cy="1349356"/>
          </a:xfrm>
        </p:spPr>
        <p:txBody>
          <a:bodyPr>
            <a:normAutofit/>
          </a:bodyPr>
          <a:lstStyle>
            <a:lvl1pPr algn="l">
              <a:defRPr sz="480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930" y="1664144"/>
            <a:ext cx="7908477" cy="4546920"/>
          </a:xfrm>
        </p:spPr>
        <p:txBody>
          <a:bodyPr/>
          <a:lstStyle>
            <a:lvl1pPr algn="l">
              <a:defRPr sz="3733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0FD4-08C6-410E-A7E8-7E4568252D33}" type="datetimeFigureOut">
              <a:rPr lang="en-PH" smtClean="0"/>
              <a:t>23/11/2023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5947-E2AC-4F94-A6EC-EB6FDE0155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9573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0FD4-08C6-410E-A7E8-7E4568252D33}" type="datetimeFigureOut">
              <a:rPr lang="en-PH" smtClean="0"/>
              <a:t>23/11/2023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5947-E2AC-4F94-A6EC-EB6FDE0155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619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0FD4-08C6-410E-A7E8-7E4568252D33}" type="datetimeFigureOut">
              <a:rPr lang="en-PH" smtClean="0"/>
              <a:t>23/11/2023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5947-E2AC-4F94-A6EC-EB6FDE0155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845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41" y="287478"/>
            <a:ext cx="10767081" cy="1162501"/>
          </a:xfrm>
        </p:spPr>
        <p:txBody>
          <a:bodyPr>
            <a:normAutofit/>
          </a:bodyPr>
          <a:lstStyle>
            <a:lvl1pPr algn="l">
              <a:defRPr sz="4800" u="none" baseline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079" y="2003755"/>
            <a:ext cx="5386917" cy="758192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40" y="2761945"/>
            <a:ext cx="5380160" cy="3237091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003754"/>
            <a:ext cx="5389033" cy="758191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2" y="2761945"/>
            <a:ext cx="5389033" cy="3237092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0FD4-08C6-410E-A7E8-7E4568252D33}" type="datetimeFigureOut">
              <a:rPr lang="en-PH" smtClean="0"/>
              <a:t>23/11/2023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5947-E2AC-4F94-A6EC-EB6FDE0155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5463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0FD4-08C6-410E-A7E8-7E4568252D33}" type="datetimeFigureOut">
              <a:rPr lang="en-PH" smtClean="0"/>
              <a:t>23/11/2023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5947-E2AC-4F94-A6EC-EB6FDE0155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150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0FD4-08C6-410E-A7E8-7E4568252D33}" type="datetimeFigureOut">
              <a:rPr lang="en-PH" smtClean="0"/>
              <a:t>23/11/2023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5947-E2AC-4F94-A6EC-EB6FDE0155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680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0FD4-08C6-410E-A7E8-7E4568252D33}" type="datetimeFigureOut">
              <a:rPr lang="en-PH" smtClean="0"/>
              <a:t>23/11/2023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5947-E2AC-4F94-A6EC-EB6FDE0155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0589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70FD4-08C6-410E-A7E8-7E4568252D33}" type="datetimeFigureOut">
              <a:rPr lang="en-PH" smtClean="0"/>
              <a:t>23/11/2023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45947-E2AC-4F94-A6EC-EB6FDE0155A9}" type="slidenum">
              <a:rPr lang="en-PH" smtClean="0"/>
              <a:t>‹#›</a:t>
            </a:fld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354188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EC9C-37BF-446D-A489-372A86468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1" y="2372540"/>
            <a:ext cx="5486400" cy="2239673"/>
          </a:xfrm>
        </p:spPr>
        <p:txBody>
          <a:bodyPr>
            <a:normAutofit fontScale="90000"/>
          </a:bodyPr>
          <a:lstStyle/>
          <a:p>
            <a:r>
              <a:rPr lang="en-PH" dirty="0"/>
              <a:t>CHAPTER 9:</a:t>
            </a:r>
            <a:br>
              <a:rPr lang="en-PH" dirty="0"/>
            </a:br>
            <a:r>
              <a:rPr lang="en-PH" dirty="0"/>
              <a:t>APPLICATION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88F17-F1A7-40CB-8EE1-36983CE596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ITP55 – Advanced Database Systems</a:t>
            </a:r>
          </a:p>
        </p:txBody>
      </p:sp>
    </p:spTree>
    <p:extLst>
      <p:ext uri="{BB962C8B-B14F-4D97-AF65-F5344CB8AC3E}">
        <p14:creationId xmlns:p14="http://schemas.microsoft.com/office/powerpoint/2010/main" val="1926202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3D45-1E34-4910-BE92-7F9F6CB12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36524"/>
            <a:ext cx="6832599" cy="1460016"/>
          </a:xfrm>
        </p:spPr>
        <p:txBody>
          <a:bodyPr>
            <a:normAutofit/>
          </a:bodyPr>
          <a:lstStyle/>
          <a:p>
            <a:r>
              <a:rPr lang="en-PH" dirty="0"/>
              <a:t>SERVER-SIDE SCRIPTING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7AABE7-9811-4130-A215-9490FAAAC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Numerous server-side scripting languages</a:t>
            </a:r>
          </a:p>
          <a:p>
            <a:pPr lvl="1"/>
            <a:r>
              <a:rPr lang="en-US" dirty="0"/>
              <a:t>JSP, PHP</a:t>
            </a:r>
          </a:p>
          <a:p>
            <a:pPr lvl="1"/>
            <a:r>
              <a:rPr lang="en-US" dirty="0"/>
              <a:t>General purpose scripting languages: VBScript, Perl, 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677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3D45-1E34-4910-BE92-7F9F6CB12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36524"/>
            <a:ext cx="6832599" cy="1460016"/>
          </a:xfrm>
        </p:spPr>
        <p:txBody>
          <a:bodyPr>
            <a:normAutofit/>
          </a:bodyPr>
          <a:lstStyle/>
          <a:p>
            <a:r>
              <a:rPr lang="en-PH" dirty="0"/>
              <a:t>CLIENT-SIDE SCRIPTING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7AABE7-9811-4130-A215-9490FAAAC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Browsers can fetch certain scripts (client-side scripts) or programs along with documents, and execute them in “safe mode” at the client site</a:t>
            </a:r>
          </a:p>
          <a:p>
            <a:pPr lvl="1"/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/>
              <a:t>Adobe Flash and Shockwave for animation/games</a:t>
            </a:r>
          </a:p>
          <a:p>
            <a:pPr lvl="1"/>
            <a:r>
              <a:rPr lang="en-US" dirty="0"/>
              <a:t>VRML</a:t>
            </a:r>
          </a:p>
          <a:p>
            <a:pPr lvl="1"/>
            <a:r>
              <a:rPr lang="en-US" dirty="0"/>
              <a:t>Applets (now defunct)</a:t>
            </a:r>
          </a:p>
        </p:txBody>
      </p:sp>
    </p:spTree>
    <p:extLst>
      <p:ext uri="{BB962C8B-B14F-4D97-AF65-F5344CB8AC3E}">
        <p14:creationId xmlns:p14="http://schemas.microsoft.com/office/powerpoint/2010/main" val="4120200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3D45-1E34-4910-BE92-7F9F6CB12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36524"/>
            <a:ext cx="6832599" cy="1460016"/>
          </a:xfrm>
        </p:spPr>
        <p:txBody>
          <a:bodyPr>
            <a:normAutofit/>
          </a:bodyPr>
          <a:lstStyle/>
          <a:p>
            <a:r>
              <a:rPr lang="en-PH" dirty="0"/>
              <a:t>CLIENT-SIDE SCRIPTING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7AABE7-9811-4130-A215-9490FAAAC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Client-side scripts/programs allow documents to be active</a:t>
            </a:r>
          </a:p>
          <a:p>
            <a:pPr lvl="1"/>
            <a:r>
              <a:rPr lang="en-US" dirty="0"/>
              <a:t>E.g., animation by executing programs at the local site</a:t>
            </a:r>
          </a:p>
          <a:p>
            <a:pPr lvl="1"/>
            <a:r>
              <a:rPr lang="en-US" dirty="0"/>
              <a:t>E.g., ensure that values entered by users satisfy some correctness checks</a:t>
            </a:r>
          </a:p>
          <a:p>
            <a:pPr lvl="1"/>
            <a:r>
              <a:rPr lang="en-US" dirty="0"/>
              <a:t>Permit flexible interaction with the user.</a:t>
            </a:r>
          </a:p>
          <a:p>
            <a:pPr lvl="1"/>
            <a:r>
              <a:rPr lang="en-US" dirty="0"/>
              <a:t>Executing programs at the client site speeds up interaction by avoiding many round trips to server</a:t>
            </a:r>
          </a:p>
        </p:txBody>
      </p:sp>
    </p:spTree>
    <p:extLst>
      <p:ext uri="{BB962C8B-B14F-4D97-AF65-F5344CB8AC3E}">
        <p14:creationId xmlns:p14="http://schemas.microsoft.com/office/powerpoint/2010/main" val="1920684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3D45-1E34-4910-BE92-7F9F6CB12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36524"/>
            <a:ext cx="6832599" cy="1460016"/>
          </a:xfrm>
        </p:spPr>
        <p:txBody>
          <a:bodyPr>
            <a:normAutofit fontScale="90000"/>
          </a:bodyPr>
          <a:lstStyle/>
          <a:p>
            <a:r>
              <a:rPr lang="en-PH" dirty="0"/>
              <a:t>APPLICATION ARCHITECTURE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7AABE7-9811-4130-A215-9490FAAAC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layers</a:t>
            </a:r>
          </a:p>
          <a:p>
            <a:pPr lvl="1"/>
            <a:r>
              <a:rPr lang="en-US" dirty="0"/>
              <a:t>Presentation or user interface</a:t>
            </a:r>
          </a:p>
          <a:p>
            <a:pPr lvl="2"/>
            <a:r>
              <a:rPr lang="en-US" dirty="0"/>
              <a:t>model-view-controller (MVC) architecture</a:t>
            </a:r>
          </a:p>
          <a:p>
            <a:pPr lvl="3"/>
            <a:r>
              <a:rPr lang="en-US" dirty="0"/>
              <a:t>model: business logic</a:t>
            </a:r>
          </a:p>
          <a:p>
            <a:pPr lvl="3"/>
            <a:r>
              <a:rPr lang="en-US" dirty="0"/>
              <a:t>view: presentation of data, depends on display device</a:t>
            </a:r>
          </a:p>
          <a:p>
            <a:pPr lvl="3"/>
            <a:r>
              <a:rPr lang="en-US" dirty="0"/>
              <a:t>controller: receives events, executes actions, and returns a view to the user</a:t>
            </a:r>
          </a:p>
        </p:txBody>
      </p:sp>
    </p:spTree>
    <p:extLst>
      <p:ext uri="{BB962C8B-B14F-4D97-AF65-F5344CB8AC3E}">
        <p14:creationId xmlns:p14="http://schemas.microsoft.com/office/powerpoint/2010/main" val="584407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3D45-1E34-4910-BE92-7F9F6CB12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36524"/>
            <a:ext cx="6832599" cy="1460016"/>
          </a:xfrm>
        </p:spPr>
        <p:txBody>
          <a:bodyPr>
            <a:normAutofit fontScale="90000"/>
          </a:bodyPr>
          <a:lstStyle/>
          <a:p>
            <a:r>
              <a:rPr lang="en-PH" dirty="0"/>
              <a:t>APPLICATION ARCHITECTURE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7AABE7-9811-4130-A215-9490FAAAC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layers</a:t>
            </a:r>
          </a:p>
          <a:p>
            <a:pPr lvl="1"/>
            <a:r>
              <a:rPr lang="en-US" dirty="0"/>
              <a:t>business-logic layer </a:t>
            </a:r>
          </a:p>
          <a:p>
            <a:pPr lvl="2"/>
            <a:r>
              <a:rPr lang="en-US" dirty="0"/>
              <a:t>provides high level view of data and actions on data</a:t>
            </a:r>
          </a:p>
          <a:p>
            <a:pPr lvl="3"/>
            <a:r>
              <a:rPr lang="en-US" dirty="0"/>
              <a:t>often using an object data model</a:t>
            </a:r>
          </a:p>
          <a:p>
            <a:pPr lvl="2"/>
            <a:r>
              <a:rPr lang="en-US" dirty="0"/>
              <a:t>hides details of data storage schema</a:t>
            </a:r>
          </a:p>
        </p:txBody>
      </p:sp>
    </p:spTree>
    <p:extLst>
      <p:ext uri="{BB962C8B-B14F-4D97-AF65-F5344CB8AC3E}">
        <p14:creationId xmlns:p14="http://schemas.microsoft.com/office/powerpoint/2010/main" val="1837169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3D45-1E34-4910-BE92-7F9F6CB12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36524"/>
            <a:ext cx="6832599" cy="1460016"/>
          </a:xfrm>
        </p:spPr>
        <p:txBody>
          <a:bodyPr>
            <a:normAutofit fontScale="90000"/>
          </a:bodyPr>
          <a:lstStyle/>
          <a:p>
            <a:r>
              <a:rPr lang="en-PH" dirty="0"/>
              <a:t>APPLICATION ARCHITECTURE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7AABE7-9811-4130-A215-9490FAAAC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layers</a:t>
            </a:r>
          </a:p>
          <a:p>
            <a:pPr lvl="1"/>
            <a:r>
              <a:rPr lang="en-US" dirty="0"/>
              <a:t>data access layer</a:t>
            </a:r>
          </a:p>
          <a:p>
            <a:pPr lvl="2"/>
            <a:r>
              <a:rPr lang="en-US" dirty="0"/>
              <a:t>interfaces between business logic layer and the underlying database</a:t>
            </a:r>
          </a:p>
          <a:p>
            <a:pPr lvl="2"/>
            <a:r>
              <a:rPr lang="en-US" dirty="0"/>
              <a:t>provides mapping from object model of business layer to relational model of database</a:t>
            </a:r>
          </a:p>
        </p:txBody>
      </p:sp>
    </p:spTree>
    <p:extLst>
      <p:ext uri="{BB962C8B-B14F-4D97-AF65-F5344CB8AC3E}">
        <p14:creationId xmlns:p14="http://schemas.microsoft.com/office/powerpoint/2010/main" val="2347938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3D45-1E34-4910-BE92-7F9F6CB12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36524"/>
            <a:ext cx="6832599" cy="1460016"/>
          </a:xfrm>
        </p:spPr>
        <p:txBody>
          <a:bodyPr>
            <a:normAutofit fontScale="90000"/>
          </a:bodyPr>
          <a:lstStyle/>
          <a:p>
            <a:r>
              <a:rPr lang="en-PH" dirty="0"/>
              <a:t>APPLICATION ARCHITECTURE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7AABE7-9811-4130-A215-9490FAAAC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 logic layer</a:t>
            </a:r>
          </a:p>
          <a:p>
            <a:pPr lvl="1"/>
            <a:r>
              <a:rPr lang="en-US" dirty="0"/>
              <a:t>Provides abstractions of entities</a:t>
            </a:r>
          </a:p>
          <a:p>
            <a:pPr lvl="2"/>
            <a:r>
              <a:rPr lang="en-US" dirty="0"/>
              <a:t>E.g., students, instructors, courses,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Enforces business rules for carrying out actions</a:t>
            </a:r>
          </a:p>
          <a:p>
            <a:pPr lvl="2"/>
            <a:r>
              <a:rPr lang="en-US" dirty="0"/>
              <a:t>E.g., student can enroll in a class only if she has completed </a:t>
            </a:r>
            <a:r>
              <a:rPr lang="en-US" dirty="0" err="1"/>
              <a:t>prerequsites</a:t>
            </a:r>
            <a:r>
              <a:rPr lang="en-US" dirty="0"/>
              <a:t>, and has paid her tuition fees</a:t>
            </a:r>
          </a:p>
        </p:txBody>
      </p:sp>
    </p:spTree>
    <p:extLst>
      <p:ext uri="{BB962C8B-B14F-4D97-AF65-F5344CB8AC3E}">
        <p14:creationId xmlns:p14="http://schemas.microsoft.com/office/powerpoint/2010/main" val="3157296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3D45-1E34-4910-BE92-7F9F6CB12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36524"/>
            <a:ext cx="6832599" cy="1460016"/>
          </a:xfrm>
        </p:spPr>
        <p:txBody>
          <a:bodyPr>
            <a:normAutofit fontScale="90000"/>
          </a:bodyPr>
          <a:lstStyle/>
          <a:p>
            <a:r>
              <a:rPr lang="en-PH" dirty="0"/>
              <a:t>APPLICATION ARCHITECTURE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7AABE7-9811-4130-A215-9490FAAAC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Business logic layer</a:t>
            </a:r>
          </a:p>
          <a:p>
            <a:pPr lvl="1"/>
            <a:r>
              <a:rPr lang="en-US" dirty="0"/>
              <a:t>Supports </a:t>
            </a:r>
            <a:r>
              <a:rPr lang="en-US" i="1" dirty="0"/>
              <a:t>workflows</a:t>
            </a:r>
            <a:r>
              <a:rPr lang="en-US" dirty="0"/>
              <a:t> which define how a task involving multiple participants is to be carried out</a:t>
            </a:r>
          </a:p>
          <a:p>
            <a:pPr lvl="2"/>
            <a:r>
              <a:rPr lang="en-US" dirty="0"/>
              <a:t>E.g., how to process application by a student applying to a university</a:t>
            </a:r>
          </a:p>
          <a:p>
            <a:pPr lvl="2"/>
            <a:r>
              <a:rPr lang="en-US" dirty="0"/>
              <a:t>Sequence of steps to carry out task</a:t>
            </a:r>
          </a:p>
          <a:p>
            <a:pPr lvl="2"/>
            <a:r>
              <a:rPr lang="en-US" dirty="0"/>
              <a:t>Error handling</a:t>
            </a:r>
          </a:p>
          <a:p>
            <a:pPr lvl="2"/>
            <a:r>
              <a:rPr lang="en-US" dirty="0"/>
              <a:t>E.g. what to do if recommendation letters not received on time</a:t>
            </a:r>
          </a:p>
        </p:txBody>
      </p:sp>
    </p:spTree>
    <p:extLst>
      <p:ext uri="{BB962C8B-B14F-4D97-AF65-F5344CB8AC3E}">
        <p14:creationId xmlns:p14="http://schemas.microsoft.com/office/powerpoint/2010/main" val="4046882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3D45-1E34-4910-BE92-7F9F6CB12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36524"/>
            <a:ext cx="6832599" cy="1460016"/>
          </a:xfrm>
        </p:spPr>
        <p:txBody>
          <a:bodyPr>
            <a:normAutofit/>
          </a:bodyPr>
          <a:lstStyle/>
          <a:p>
            <a:r>
              <a:rPr lang="en-PH" dirty="0"/>
              <a:t>WEB SERVICES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7AABE7-9811-4130-A215-9490FAAAC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i="1" dirty="0"/>
              <a:t>Web services </a:t>
            </a:r>
            <a:r>
              <a:rPr lang="en-US" sz="2800" dirty="0"/>
              <a:t>allow data on Web to be accessed using remote procedure call mechanism</a:t>
            </a:r>
          </a:p>
          <a:p>
            <a:r>
              <a:rPr lang="en-US" sz="2800" dirty="0"/>
              <a:t>Two approaches are widely used</a:t>
            </a:r>
          </a:p>
          <a:p>
            <a:pPr lvl="1"/>
            <a:r>
              <a:rPr lang="en-US" sz="2800" dirty="0"/>
              <a:t>Representation State Transfer (REST): allows use of standard HTTP request to a URL to execute a request and return data</a:t>
            </a:r>
          </a:p>
          <a:p>
            <a:pPr lvl="1"/>
            <a:r>
              <a:rPr lang="en-US" sz="2800" dirty="0"/>
              <a:t>Returned data is encoded either in XML, or in JavaScript Object Notation (JSON) </a:t>
            </a:r>
          </a:p>
          <a:p>
            <a:r>
              <a:rPr lang="en-US" sz="2800" dirty="0"/>
              <a:t>Big Web Services: </a:t>
            </a:r>
          </a:p>
          <a:p>
            <a:pPr lvl="1"/>
            <a:r>
              <a:rPr lang="en-US" sz="2800" dirty="0"/>
              <a:t>Uses XML representation for sending request data, as well as for returning results</a:t>
            </a:r>
          </a:p>
          <a:p>
            <a:pPr lvl="1"/>
            <a:r>
              <a:rPr lang="en-US" sz="2800" dirty="0"/>
              <a:t>Standard protocol layer built on top of HTTP</a:t>
            </a:r>
          </a:p>
        </p:txBody>
      </p:sp>
    </p:spTree>
    <p:extLst>
      <p:ext uri="{BB962C8B-B14F-4D97-AF65-F5344CB8AC3E}">
        <p14:creationId xmlns:p14="http://schemas.microsoft.com/office/powerpoint/2010/main" val="1176645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A4778-3D39-4DA9-8894-F82FC797C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DFABA-4223-4CB2-B91F-781DF72C0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/>
              <a:t>End of Chapter 9</a:t>
            </a:r>
          </a:p>
          <a:p>
            <a:pPr marL="0" indent="0">
              <a:buNone/>
            </a:pPr>
            <a:r>
              <a:rPr lang="en-P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844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3D45-1E34-4910-BE92-7F9F6CB12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36524"/>
            <a:ext cx="6832599" cy="1460016"/>
          </a:xfrm>
        </p:spPr>
        <p:txBody>
          <a:bodyPr>
            <a:normAutofit fontScale="90000"/>
          </a:bodyPr>
          <a:lstStyle/>
          <a:p>
            <a:r>
              <a:rPr lang="en-PH" dirty="0"/>
              <a:t>APPLICATION PROGRAMS AND USER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C14A-0922-4A3E-8CFF-E2A9A5EA3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Although many people interact with databases, very few people use a query language to interact with a database system directly. </a:t>
            </a:r>
          </a:p>
          <a:p>
            <a:r>
              <a:rPr lang="en-US" altLang="en-US" dirty="0"/>
              <a:t>The most common way in which users interact with databases is through an </a:t>
            </a:r>
            <a:r>
              <a:rPr lang="en-US" altLang="en-US" i="1" dirty="0"/>
              <a:t>application program </a:t>
            </a:r>
            <a:r>
              <a:rPr lang="en-US" altLang="en-US" dirty="0"/>
              <a:t>that provides a user interface at the front end and interfaces with a database at the back end.</a:t>
            </a:r>
          </a:p>
        </p:txBody>
      </p:sp>
    </p:spTree>
    <p:extLst>
      <p:ext uri="{BB962C8B-B14F-4D97-AF65-F5344CB8AC3E}">
        <p14:creationId xmlns:p14="http://schemas.microsoft.com/office/powerpoint/2010/main" val="65849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3D45-1E34-4910-BE92-7F9F6CB12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36524"/>
            <a:ext cx="6832599" cy="1460016"/>
          </a:xfrm>
        </p:spPr>
        <p:txBody>
          <a:bodyPr>
            <a:normAutofit fontScale="90000"/>
          </a:bodyPr>
          <a:lstStyle/>
          <a:p>
            <a:r>
              <a:rPr lang="en-PH" dirty="0"/>
              <a:t>APPLICATION PROGRAMS AND USER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C14A-0922-4A3E-8CFF-E2A9A5EA3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Three distinct era’s of application architecture</a:t>
            </a:r>
          </a:p>
          <a:p>
            <a:pPr lvl="1"/>
            <a:r>
              <a:rPr lang="en-US" altLang="en-US" dirty="0"/>
              <a:t>Mainframe (1960’s and 70’s)</a:t>
            </a:r>
          </a:p>
          <a:p>
            <a:pPr lvl="1"/>
            <a:r>
              <a:rPr lang="en-US" altLang="en-US" dirty="0"/>
              <a:t>Personal computer era (1980’s)</a:t>
            </a:r>
          </a:p>
          <a:p>
            <a:pPr lvl="1"/>
            <a:r>
              <a:rPr lang="en-US" altLang="en-US" dirty="0"/>
              <a:t>Web era (mid 1990’s onwards)</a:t>
            </a:r>
          </a:p>
          <a:p>
            <a:pPr lvl="1"/>
            <a:r>
              <a:rPr lang="en-US" altLang="en-US" dirty="0"/>
              <a:t>Web and Smartphone era (2010 onwards)</a:t>
            </a:r>
          </a:p>
        </p:txBody>
      </p:sp>
    </p:spTree>
    <p:extLst>
      <p:ext uri="{BB962C8B-B14F-4D97-AF65-F5344CB8AC3E}">
        <p14:creationId xmlns:p14="http://schemas.microsoft.com/office/powerpoint/2010/main" val="410644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3D45-1E34-4910-BE92-7F9F6CB12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36524"/>
            <a:ext cx="6832599" cy="1460016"/>
          </a:xfrm>
        </p:spPr>
        <p:txBody>
          <a:bodyPr>
            <a:normAutofit fontScale="90000"/>
          </a:bodyPr>
          <a:lstStyle/>
          <a:p>
            <a:r>
              <a:rPr lang="en-PH" dirty="0"/>
              <a:t>APPLICATION PROGRAMS AND USER INTERFACES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5BBC3D1F-5ABD-429B-9C9F-85F1C91B0C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31844" y="2439128"/>
            <a:ext cx="9528312" cy="300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87000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3D45-1E34-4910-BE92-7F9F6CB12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36524"/>
            <a:ext cx="6832599" cy="1460016"/>
          </a:xfrm>
        </p:spPr>
        <p:txBody>
          <a:bodyPr>
            <a:normAutofit/>
          </a:bodyPr>
          <a:lstStyle/>
          <a:p>
            <a:r>
              <a:rPr lang="en-PH" dirty="0"/>
              <a:t>WEB FUNDAMENTALS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7AABE7-9811-4130-A215-9490FAAAC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/>
              <a:t>Web Interface</a:t>
            </a:r>
          </a:p>
          <a:p>
            <a:r>
              <a:rPr lang="en-PH" dirty="0"/>
              <a:t>HTML</a:t>
            </a:r>
          </a:p>
          <a:p>
            <a:r>
              <a:rPr lang="en-PH" dirty="0"/>
              <a:t>URL</a:t>
            </a:r>
          </a:p>
          <a:p>
            <a:r>
              <a:rPr lang="en-US" dirty="0"/>
              <a:t>A </a:t>
            </a:r>
            <a:r>
              <a:rPr lang="en-US" i="1" dirty="0"/>
              <a:t>web server </a:t>
            </a:r>
            <a:r>
              <a:rPr lang="en-US" dirty="0"/>
              <a:t>is a program running on the server machine that accepts requests from a web browser and sends back results in the form of HTML documents.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97704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3D45-1E34-4910-BE92-7F9F6CB12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36524"/>
            <a:ext cx="6832599" cy="1460016"/>
          </a:xfrm>
        </p:spPr>
        <p:txBody>
          <a:bodyPr>
            <a:normAutofit/>
          </a:bodyPr>
          <a:lstStyle/>
          <a:p>
            <a:r>
              <a:rPr lang="en-PH" dirty="0"/>
              <a:t>SERVLETS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7AABE7-9811-4130-A215-9490FAAAC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Java Servlet </a:t>
            </a:r>
            <a:r>
              <a:rPr lang="en-US" dirty="0"/>
              <a:t>specification defines an API for communication between the Web/application server and application program running in the server</a:t>
            </a:r>
          </a:p>
          <a:p>
            <a:pPr lvl="1"/>
            <a:r>
              <a:rPr lang="en-US" dirty="0"/>
              <a:t>E.g., methods to get parameter values from Web forms, and to send HTML text back to client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57771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3D45-1E34-4910-BE92-7F9F6CB12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36524"/>
            <a:ext cx="6832599" cy="1460016"/>
          </a:xfrm>
        </p:spPr>
        <p:txBody>
          <a:bodyPr>
            <a:normAutofit/>
          </a:bodyPr>
          <a:lstStyle/>
          <a:p>
            <a:r>
              <a:rPr lang="en-PH" dirty="0"/>
              <a:t>SERVLETS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7AABE7-9811-4130-A215-9490FAAAC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/>
              <a:t>Application program </a:t>
            </a:r>
            <a:r>
              <a:rPr lang="en-US" dirty="0"/>
              <a:t>(also called a servlet) is loaded into the server</a:t>
            </a:r>
          </a:p>
          <a:p>
            <a:pPr lvl="1"/>
            <a:r>
              <a:rPr lang="en-US" dirty="0"/>
              <a:t>Each request spawns a new thread in the server</a:t>
            </a:r>
          </a:p>
          <a:p>
            <a:pPr lvl="2"/>
            <a:r>
              <a:rPr lang="en-US" dirty="0"/>
              <a:t> thread is closed once the request is serviced</a:t>
            </a:r>
          </a:p>
          <a:p>
            <a:r>
              <a:rPr lang="en-US" dirty="0"/>
              <a:t>Programmer creates a class that inherits from </a:t>
            </a:r>
            <a:r>
              <a:rPr lang="en-US" dirty="0" err="1"/>
              <a:t>HttpServlet</a:t>
            </a:r>
            <a:endParaRPr lang="en-US" dirty="0"/>
          </a:p>
          <a:p>
            <a:pPr lvl="1"/>
            <a:r>
              <a:rPr lang="en-US" dirty="0"/>
              <a:t>And overrides methods </a:t>
            </a:r>
            <a:r>
              <a:rPr lang="en-US" dirty="0" err="1"/>
              <a:t>doGet</a:t>
            </a:r>
            <a:r>
              <a:rPr lang="en-US" dirty="0"/>
              <a:t>, </a:t>
            </a:r>
            <a:r>
              <a:rPr lang="en-US" dirty="0" err="1"/>
              <a:t>doPost</a:t>
            </a:r>
            <a:r>
              <a:rPr lang="en-US" dirty="0"/>
              <a:t>, …</a:t>
            </a:r>
          </a:p>
          <a:p>
            <a:r>
              <a:rPr lang="en-US" dirty="0"/>
              <a:t>Mapping from servlet name (accessible via HTTP), to the servlet class is done in a file web.xml</a:t>
            </a:r>
          </a:p>
          <a:p>
            <a:pPr lvl="1"/>
            <a:r>
              <a:rPr lang="en-US" dirty="0"/>
              <a:t>Done automatically by most IDEs when you create a Servlet using the IDE</a:t>
            </a:r>
          </a:p>
        </p:txBody>
      </p:sp>
    </p:spTree>
    <p:extLst>
      <p:ext uri="{BB962C8B-B14F-4D97-AF65-F5344CB8AC3E}">
        <p14:creationId xmlns:p14="http://schemas.microsoft.com/office/powerpoint/2010/main" val="2499962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3D45-1E34-4910-BE92-7F9F6CB12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36524"/>
            <a:ext cx="6832599" cy="1460016"/>
          </a:xfrm>
        </p:spPr>
        <p:txBody>
          <a:bodyPr>
            <a:normAutofit/>
          </a:bodyPr>
          <a:lstStyle/>
          <a:p>
            <a:r>
              <a:rPr lang="en-PH" dirty="0"/>
              <a:t>SERVLETS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7AABE7-9811-4130-A215-9490FAAAC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Servlets run inside application servers such as </a:t>
            </a:r>
          </a:p>
          <a:p>
            <a:pPr lvl="1"/>
            <a:r>
              <a:rPr lang="en-US" dirty="0"/>
              <a:t>Apache Tomcat, Glassfish, JBoss</a:t>
            </a:r>
          </a:p>
          <a:p>
            <a:pPr lvl="1"/>
            <a:r>
              <a:rPr lang="en-US" dirty="0"/>
              <a:t>BEA </a:t>
            </a:r>
            <a:r>
              <a:rPr lang="en-US" dirty="0" err="1"/>
              <a:t>Weblogic</a:t>
            </a:r>
            <a:r>
              <a:rPr lang="en-US" dirty="0"/>
              <a:t>, IBM WebSphere and Oracle Application Servers</a:t>
            </a:r>
          </a:p>
          <a:p>
            <a:r>
              <a:rPr lang="en-US" dirty="0"/>
              <a:t>Application servers support </a:t>
            </a:r>
          </a:p>
          <a:p>
            <a:pPr lvl="1"/>
            <a:r>
              <a:rPr lang="en-US" dirty="0"/>
              <a:t>Deployment and monitoring of servlets</a:t>
            </a:r>
          </a:p>
          <a:p>
            <a:pPr lvl="1"/>
            <a:r>
              <a:rPr lang="en-US" dirty="0"/>
              <a:t>Java 2 Enterprise Edition (J2EE) platform supporting objects, parallel processing across multiple application servers,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62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3D45-1E34-4910-BE92-7F9F6CB12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36524"/>
            <a:ext cx="6832599" cy="1460016"/>
          </a:xfrm>
        </p:spPr>
        <p:txBody>
          <a:bodyPr>
            <a:normAutofit/>
          </a:bodyPr>
          <a:lstStyle/>
          <a:p>
            <a:r>
              <a:rPr lang="en-PH" dirty="0"/>
              <a:t>SERVER-SIDE SCRIPTING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7AABE7-9811-4130-A215-9490FAAAC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Server-side scripting simplifies the task of connecting a database to the Web</a:t>
            </a:r>
          </a:p>
          <a:p>
            <a:pPr lvl="1"/>
            <a:r>
              <a:rPr lang="en-US" dirty="0"/>
              <a:t>Define an HTML document with embedded executable code/SQL queries.</a:t>
            </a:r>
          </a:p>
          <a:p>
            <a:pPr lvl="1"/>
            <a:r>
              <a:rPr lang="en-US" dirty="0"/>
              <a:t>Input values from HTML forms can be used directly in the embedded code/SQL queries.</a:t>
            </a:r>
          </a:p>
          <a:p>
            <a:pPr lvl="1"/>
            <a:r>
              <a:rPr lang="en-US" dirty="0"/>
              <a:t>When the document is requested, the Web server executes the embedded code/SQL queries to generate the actual HTML document.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74816"/>
      </p:ext>
    </p:extLst>
  </p:cSld>
  <p:clrMapOvr>
    <a:masterClrMapping/>
  </p:clrMapOvr>
</p:sld>
</file>

<file path=ppt/theme/theme1.xml><?xml version="1.0" encoding="utf-8"?>
<a:theme xmlns:a="http://schemas.openxmlformats.org/drawingml/2006/main" name="162549-dashboard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162549-dashboard-template-16x9</Template>
  <TotalTime>1542</TotalTime>
  <Words>811</Words>
  <Application>Microsoft Office PowerPoint</Application>
  <PresentationFormat>Widescreen</PresentationFormat>
  <Paragraphs>99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162549-dashboard-template-16x9</vt:lpstr>
      <vt:lpstr>CHAPTER 9: APPLICATION DEVELOPMENT</vt:lpstr>
      <vt:lpstr>APPLICATION PROGRAMS AND USER INTERFACES</vt:lpstr>
      <vt:lpstr>APPLICATION PROGRAMS AND USER INTERFACES</vt:lpstr>
      <vt:lpstr>APPLICATION PROGRAMS AND USER INTERFACES</vt:lpstr>
      <vt:lpstr>WEB FUNDAMENTALS</vt:lpstr>
      <vt:lpstr>SERVLETS</vt:lpstr>
      <vt:lpstr>SERVLETS</vt:lpstr>
      <vt:lpstr>SERVLETS</vt:lpstr>
      <vt:lpstr>SERVER-SIDE SCRIPTING</vt:lpstr>
      <vt:lpstr>SERVER-SIDE SCRIPTING</vt:lpstr>
      <vt:lpstr>CLIENT-SIDE SCRIPTING</vt:lpstr>
      <vt:lpstr>CLIENT-SIDE SCRIPTING</vt:lpstr>
      <vt:lpstr>APPLICATION ARCHITECTURE</vt:lpstr>
      <vt:lpstr>APPLICATION ARCHITECTURE</vt:lpstr>
      <vt:lpstr>APPLICATION ARCHITECTURE</vt:lpstr>
      <vt:lpstr>APPLICATION ARCHITECTURE</vt:lpstr>
      <vt:lpstr>APPLICATION ARCHITECTURE</vt:lpstr>
      <vt:lpstr>WEB SERVICES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3: INTRODUCTION TO SQL/ ORACLE SQL</dc:title>
  <dc:creator>donnie anciro</dc:creator>
  <cp:lastModifiedBy>donnie anciro</cp:lastModifiedBy>
  <cp:revision>208</cp:revision>
  <dcterms:created xsi:type="dcterms:W3CDTF">2023-11-12T14:30:01Z</dcterms:created>
  <dcterms:modified xsi:type="dcterms:W3CDTF">2023-11-23T14:19:11Z</dcterms:modified>
</cp:coreProperties>
</file>