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2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372540"/>
            <a:ext cx="10953107" cy="2239673"/>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29296" y="4854247"/>
            <a:ext cx="10953105" cy="814427"/>
          </a:xfrm>
        </p:spPr>
        <p:txBody>
          <a:bodyPr>
            <a:normAutofit/>
          </a:bodyPr>
          <a:lstStyle>
            <a:lvl1pPr marL="0" indent="0" algn="l">
              <a:buNone/>
              <a:defRPr sz="3733" b="0" i="0">
                <a:solidFill>
                  <a:schemeClr val="accent6">
                    <a:lumMod val="60000"/>
                    <a:lumOff val="4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19/11/2023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55856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8970FD4-08C6-410E-A7E8-7E4568252D33}" type="datetimeFigureOut">
              <a:rPr lang="en-PH" smtClean="0"/>
              <a:t>19/11/2023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73019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970FD4-08C6-410E-A7E8-7E4568252D33}" type="datetimeFigureOut">
              <a:rPr lang="en-PH" smtClean="0"/>
              <a:t>19/11/2023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4265791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970FD4-08C6-410E-A7E8-7E4568252D33}" type="datetimeFigureOut">
              <a:rPr lang="en-PH" smtClean="0"/>
              <a:t>19/11/2023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43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136524"/>
            <a:ext cx="11048823" cy="1460016"/>
          </a:xfrm>
        </p:spPr>
        <p:txBody>
          <a:bodyPr>
            <a:normAutofit/>
          </a:bodyPr>
          <a:lstStyle>
            <a:lvl1pPr algn="l">
              <a:defRPr sz="48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1800147"/>
            <a:ext cx="11048823" cy="4500388"/>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19/11/2023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808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930" y="171294"/>
            <a:ext cx="7908477" cy="1349356"/>
          </a:xfrm>
        </p:spPr>
        <p:txBody>
          <a:bodyPr>
            <a:normAutofit/>
          </a:bodyPr>
          <a:lstStyle>
            <a:lvl1pPr algn="l">
              <a:defRPr sz="480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27930" y="1664144"/>
            <a:ext cx="7908477" cy="454692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19/11/2023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79573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70FD4-08C6-410E-A7E8-7E4568252D33}" type="datetimeFigureOut">
              <a:rPr lang="en-PH" smtClean="0"/>
              <a:t>19/11/2023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285619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970FD4-08C6-410E-A7E8-7E4568252D33}" type="datetimeFigureOut">
              <a:rPr lang="en-PH" smtClean="0"/>
              <a:t>19/11/2023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21845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841" y="287478"/>
            <a:ext cx="10767081" cy="1162501"/>
          </a:xfrm>
        </p:spPr>
        <p:txBody>
          <a:bodyPr>
            <a:normAutofit/>
          </a:bodyPr>
          <a:lstStyle>
            <a:lvl1pPr algn="l">
              <a:defRPr sz="4800" u="none"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09079" y="2003755"/>
            <a:ext cx="5386917" cy="758192"/>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40" y="2761945"/>
            <a:ext cx="5380160" cy="3237091"/>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03754"/>
            <a:ext cx="5389033" cy="758191"/>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2" y="2761945"/>
            <a:ext cx="5389033" cy="3237092"/>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70FD4-08C6-410E-A7E8-7E4568252D33}" type="datetimeFigureOut">
              <a:rPr lang="en-PH" smtClean="0"/>
              <a:t>19/11/2023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75463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970FD4-08C6-410E-A7E8-7E4568252D33}" type="datetimeFigureOut">
              <a:rPr lang="en-PH" smtClean="0"/>
              <a:t>19/11/2023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4415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70FD4-08C6-410E-A7E8-7E4568252D33}" type="datetimeFigureOut">
              <a:rPr lang="en-PH" smtClean="0"/>
              <a:t>19/11/2023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307680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8970FD4-08C6-410E-A7E8-7E4568252D33}" type="datetimeFigureOut">
              <a:rPr lang="en-PH" smtClean="0"/>
              <a:t>19/11/2023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360589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D8970FD4-08C6-410E-A7E8-7E4568252D33}" type="datetimeFigureOut">
              <a:rPr lang="en-PH" smtClean="0"/>
              <a:t>19/11/2023</a:t>
            </a:fld>
            <a:endParaRPr lang="en-PH"/>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F945947-E2AC-4F94-A6EC-EB6FDE0155A9}" type="slidenum">
              <a:rPr lang="en-PH" smtClean="0"/>
              <a:t>‹#›</a:t>
            </a:fld>
            <a:endParaRPr lang="en-PH"/>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541887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EC9C-37BF-446D-A489-372A86468223}"/>
              </a:ext>
            </a:extLst>
          </p:cNvPr>
          <p:cNvSpPr>
            <a:spLocks noGrp="1"/>
          </p:cNvSpPr>
          <p:nvPr>
            <p:ph type="ctrTitle"/>
          </p:nvPr>
        </p:nvSpPr>
        <p:spPr>
          <a:xfrm>
            <a:off x="609601" y="2372540"/>
            <a:ext cx="5486400" cy="2239673"/>
          </a:xfrm>
        </p:spPr>
        <p:txBody>
          <a:bodyPr>
            <a:normAutofit/>
          </a:bodyPr>
          <a:lstStyle/>
          <a:p>
            <a:r>
              <a:rPr lang="en-PH" dirty="0"/>
              <a:t>CHAPTER 4:</a:t>
            </a:r>
            <a:br>
              <a:rPr lang="en-PH" dirty="0"/>
            </a:br>
            <a:r>
              <a:rPr lang="en-PH" dirty="0"/>
              <a:t>INTERMEDIATE SQL</a:t>
            </a:r>
          </a:p>
        </p:txBody>
      </p:sp>
      <p:sp>
        <p:nvSpPr>
          <p:cNvPr id="3" name="Subtitle 2">
            <a:extLst>
              <a:ext uri="{FF2B5EF4-FFF2-40B4-BE49-F238E27FC236}">
                <a16:creationId xmlns:a16="http://schemas.microsoft.com/office/drawing/2014/main" id="{9C188F17-F1A7-40CB-8EE1-36983CE59660}"/>
              </a:ext>
            </a:extLst>
          </p:cNvPr>
          <p:cNvSpPr>
            <a:spLocks noGrp="1"/>
          </p:cNvSpPr>
          <p:nvPr>
            <p:ph type="subTitle" idx="1"/>
          </p:nvPr>
        </p:nvSpPr>
        <p:spPr/>
        <p:txBody>
          <a:bodyPr/>
          <a:lstStyle/>
          <a:p>
            <a:r>
              <a:rPr lang="en-PH" dirty="0"/>
              <a:t>ITP55 – Advanced Database Systems</a:t>
            </a:r>
          </a:p>
        </p:txBody>
      </p:sp>
    </p:spTree>
    <p:extLst>
      <p:ext uri="{BB962C8B-B14F-4D97-AF65-F5344CB8AC3E}">
        <p14:creationId xmlns:p14="http://schemas.microsoft.com/office/powerpoint/2010/main" val="192620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r>
              <a:rPr lang="en-US" sz="3200" dirty="0"/>
              <a:t>A </a:t>
            </a:r>
            <a:r>
              <a:rPr lang="en-US" sz="3200" i="1" dirty="0"/>
              <a:t>NATURAL JOIN </a:t>
            </a:r>
            <a:r>
              <a:rPr lang="en-US" sz="3200" dirty="0"/>
              <a:t>is a JOIN operation that creates an implicit join clause for you based on the common columns in the two tables being joined. Common columns are columns that have the same name in both tables.</a:t>
            </a:r>
          </a:p>
          <a:p>
            <a:r>
              <a:rPr lang="en-US" sz="3200" dirty="0"/>
              <a:t>A NATURAL JOIN can be an INNER join, a LEFT OUTER join, or a RIGHT OUTER join. The default is INNER join.</a:t>
            </a:r>
          </a:p>
          <a:p>
            <a:endParaRPr lang="en-PH" sz="3200" dirty="0"/>
          </a:p>
        </p:txBody>
      </p:sp>
    </p:spTree>
    <p:extLst>
      <p:ext uri="{BB962C8B-B14F-4D97-AF65-F5344CB8AC3E}">
        <p14:creationId xmlns:p14="http://schemas.microsoft.com/office/powerpoint/2010/main" val="352764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r>
              <a:rPr lang="en-US" sz="3200" dirty="0"/>
              <a:t>If the SELECT statement in which the NATURAL JOIN operation appears has an asterisk (*) in the select list, the asterisk will be expanded to the following list of columns (in this order):</a:t>
            </a:r>
          </a:p>
          <a:p>
            <a:pPr lvl="1"/>
            <a:r>
              <a:rPr lang="en-US" sz="3200" dirty="0"/>
              <a:t>All the common columns</a:t>
            </a:r>
          </a:p>
          <a:p>
            <a:pPr lvl="1"/>
            <a:r>
              <a:rPr lang="en-US" sz="3200" dirty="0"/>
              <a:t>Every column in the first (left) table that is not a common column</a:t>
            </a:r>
          </a:p>
          <a:p>
            <a:pPr lvl="1"/>
            <a:r>
              <a:rPr lang="en-US" sz="3200" dirty="0"/>
              <a:t>Every column in the second (right) table that is not a common column</a:t>
            </a:r>
            <a:endParaRPr lang="en-PH" sz="3200" dirty="0"/>
          </a:p>
        </p:txBody>
      </p:sp>
    </p:spTree>
    <p:extLst>
      <p:ext uri="{BB962C8B-B14F-4D97-AF65-F5344CB8AC3E}">
        <p14:creationId xmlns:p14="http://schemas.microsoft.com/office/powerpoint/2010/main" val="9448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9" name="TextBox 8">
            <a:extLst>
              <a:ext uri="{FF2B5EF4-FFF2-40B4-BE49-F238E27FC236}">
                <a16:creationId xmlns:a16="http://schemas.microsoft.com/office/drawing/2014/main" id="{D1DD156A-8BB2-4E77-8357-D5448774763D}"/>
              </a:ext>
            </a:extLst>
          </p:cNvPr>
          <p:cNvSpPr txBox="1"/>
          <p:nvPr/>
        </p:nvSpPr>
        <p:spPr>
          <a:xfrm>
            <a:off x="5816600" y="2097058"/>
            <a:ext cx="6129866" cy="369332"/>
          </a:xfrm>
          <a:prstGeom prst="rect">
            <a:avLst/>
          </a:prstGeom>
          <a:noFill/>
        </p:spPr>
        <p:txBody>
          <a:bodyPr wrap="square">
            <a:spAutoFit/>
          </a:bodyPr>
          <a:lstStyle/>
          <a:p>
            <a:r>
              <a:rPr lang="en-PH" dirty="0"/>
              <a:t>select * from author;</a:t>
            </a:r>
          </a:p>
        </p:txBody>
      </p:sp>
      <p:sp>
        <p:nvSpPr>
          <p:cNvPr id="11" name="TextBox 10">
            <a:extLst>
              <a:ext uri="{FF2B5EF4-FFF2-40B4-BE49-F238E27FC236}">
                <a16:creationId xmlns:a16="http://schemas.microsoft.com/office/drawing/2014/main" id="{939C6996-5D65-4134-8141-7E05CDDD7A63}"/>
              </a:ext>
            </a:extLst>
          </p:cNvPr>
          <p:cNvSpPr txBox="1"/>
          <p:nvPr/>
        </p:nvSpPr>
        <p:spPr>
          <a:xfrm>
            <a:off x="846666" y="2097058"/>
            <a:ext cx="6129866" cy="369332"/>
          </a:xfrm>
          <a:prstGeom prst="rect">
            <a:avLst/>
          </a:prstGeom>
          <a:noFill/>
        </p:spPr>
        <p:txBody>
          <a:bodyPr wrap="square">
            <a:spAutoFit/>
          </a:bodyPr>
          <a:lstStyle/>
          <a:p>
            <a:r>
              <a:rPr lang="en-PH" dirty="0"/>
              <a:t>select * from book;</a:t>
            </a:r>
          </a:p>
        </p:txBody>
      </p:sp>
      <p:pic>
        <p:nvPicPr>
          <p:cNvPr id="19" name="Picture 18">
            <a:extLst>
              <a:ext uri="{FF2B5EF4-FFF2-40B4-BE49-F238E27FC236}">
                <a16:creationId xmlns:a16="http://schemas.microsoft.com/office/drawing/2014/main" id="{7054FEBF-F16A-4DA2-B1C8-E02F2496EF4C}"/>
              </a:ext>
            </a:extLst>
          </p:cNvPr>
          <p:cNvPicPr>
            <a:picLocks noChangeAspect="1"/>
          </p:cNvPicPr>
          <p:nvPr/>
        </p:nvPicPr>
        <p:blipFill>
          <a:blip r:embed="rId2"/>
          <a:stretch>
            <a:fillRect/>
          </a:stretch>
        </p:blipFill>
        <p:spPr>
          <a:xfrm>
            <a:off x="5936481" y="2461241"/>
            <a:ext cx="3758761" cy="962610"/>
          </a:xfrm>
          <a:prstGeom prst="rect">
            <a:avLst/>
          </a:prstGeom>
        </p:spPr>
      </p:pic>
      <p:pic>
        <p:nvPicPr>
          <p:cNvPr id="8" name="Picture 7">
            <a:extLst>
              <a:ext uri="{FF2B5EF4-FFF2-40B4-BE49-F238E27FC236}">
                <a16:creationId xmlns:a16="http://schemas.microsoft.com/office/drawing/2014/main" id="{B510B935-053A-4B14-8088-1967675208B6}"/>
              </a:ext>
            </a:extLst>
          </p:cNvPr>
          <p:cNvPicPr>
            <a:picLocks noChangeAspect="1"/>
          </p:cNvPicPr>
          <p:nvPr/>
        </p:nvPicPr>
        <p:blipFill>
          <a:blip r:embed="rId3"/>
          <a:stretch>
            <a:fillRect/>
          </a:stretch>
        </p:blipFill>
        <p:spPr>
          <a:xfrm>
            <a:off x="956417" y="2461241"/>
            <a:ext cx="3920383" cy="923148"/>
          </a:xfrm>
          <a:prstGeom prst="rect">
            <a:avLst/>
          </a:prstGeom>
        </p:spPr>
      </p:pic>
      <p:sp>
        <p:nvSpPr>
          <p:cNvPr id="13" name="TextBox 12">
            <a:extLst>
              <a:ext uri="{FF2B5EF4-FFF2-40B4-BE49-F238E27FC236}">
                <a16:creationId xmlns:a16="http://schemas.microsoft.com/office/drawing/2014/main" id="{3FE42C8D-B6BB-415F-902B-4ABFE2D984B1}"/>
              </a:ext>
            </a:extLst>
          </p:cNvPr>
          <p:cNvSpPr txBox="1"/>
          <p:nvPr/>
        </p:nvSpPr>
        <p:spPr>
          <a:xfrm>
            <a:off x="956417" y="3674301"/>
            <a:ext cx="6129866" cy="923330"/>
          </a:xfrm>
          <a:prstGeom prst="rect">
            <a:avLst/>
          </a:prstGeom>
          <a:noFill/>
        </p:spPr>
        <p:txBody>
          <a:bodyPr wrap="square">
            <a:spAutoFit/>
          </a:bodyPr>
          <a:lstStyle/>
          <a:p>
            <a:r>
              <a:rPr lang="en-US" dirty="0"/>
              <a:t>select * from book </a:t>
            </a:r>
          </a:p>
          <a:p>
            <a:r>
              <a:rPr lang="en-US" dirty="0"/>
              <a:t>natural join author </a:t>
            </a:r>
          </a:p>
          <a:p>
            <a:r>
              <a:rPr lang="en-US" dirty="0"/>
              <a:t>order by id;</a:t>
            </a:r>
            <a:endParaRPr lang="en-PH" dirty="0"/>
          </a:p>
        </p:txBody>
      </p:sp>
      <p:pic>
        <p:nvPicPr>
          <p:cNvPr id="6" name="Picture 5">
            <a:extLst>
              <a:ext uri="{FF2B5EF4-FFF2-40B4-BE49-F238E27FC236}">
                <a16:creationId xmlns:a16="http://schemas.microsoft.com/office/drawing/2014/main" id="{DD65809D-A940-40BF-878F-29BDB5375AD5}"/>
              </a:ext>
            </a:extLst>
          </p:cNvPr>
          <p:cNvPicPr>
            <a:picLocks noChangeAspect="1"/>
          </p:cNvPicPr>
          <p:nvPr/>
        </p:nvPicPr>
        <p:blipFill>
          <a:blip r:embed="rId4"/>
          <a:stretch>
            <a:fillRect/>
          </a:stretch>
        </p:blipFill>
        <p:spPr>
          <a:xfrm>
            <a:off x="956416" y="4631761"/>
            <a:ext cx="6929319" cy="744571"/>
          </a:xfrm>
          <a:prstGeom prst="rect">
            <a:avLst/>
          </a:prstGeom>
        </p:spPr>
      </p:pic>
    </p:spTree>
    <p:extLst>
      <p:ext uri="{BB962C8B-B14F-4D97-AF65-F5344CB8AC3E}">
        <p14:creationId xmlns:p14="http://schemas.microsoft.com/office/powerpoint/2010/main" val="3770711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9" name="TextBox 8">
            <a:extLst>
              <a:ext uri="{FF2B5EF4-FFF2-40B4-BE49-F238E27FC236}">
                <a16:creationId xmlns:a16="http://schemas.microsoft.com/office/drawing/2014/main" id="{D1DD156A-8BB2-4E77-8357-D5448774763D}"/>
              </a:ext>
            </a:extLst>
          </p:cNvPr>
          <p:cNvSpPr txBox="1"/>
          <p:nvPr/>
        </p:nvSpPr>
        <p:spPr>
          <a:xfrm>
            <a:off x="5816600" y="2097058"/>
            <a:ext cx="6129866" cy="369332"/>
          </a:xfrm>
          <a:prstGeom prst="rect">
            <a:avLst/>
          </a:prstGeom>
          <a:noFill/>
        </p:spPr>
        <p:txBody>
          <a:bodyPr wrap="square">
            <a:spAutoFit/>
          </a:bodyPr>
          <a:lstStyle/>
          <a:p>
            <a:r>
              <a:rPr lang="en-PH" dirty="0"/>
              <a:t>select * from author;</a:t>
            </a:r>
          </a:p>
        </p:txBody>
      </p:sp>
      <p:sp>
        <p:nvSpPr>
          <p:cNvPr id="11" name="TextBox 10">
            <a:extLst>
              <a:ext uri="{FF2B5EF4-FFF2-40B4-BE49-F238E27FC236}">
                <a16:creationId xmlns:a16="http://schemas.microsoft.com/office/drawing/2014/main" id="{939C6996-5D65-4134-8141-7E05CDDD7A63}"/>
              </a:ext>
            </a:extLst>
          </p:cNvPr>
          <p:cNvSpPr txBox="1"/>
          <p:nvPr/>
        </p:nvSpPr>
        <p:spPr>
          <a:xfrm>
            <a:off x="846666" y="2097058"/>
            <a:ext cx="6129866" cy="369332"/>
          </a:xfrm>
          <a:prstGeom prst="rect">
            <a:avLst/>
          </a:prstGeom>
          <a:noFill/>
        </p:spPr>
        <p:txBody>
          <a:bodyPr wrap="square">
            <a:spAutoFit/>
          </a:bodyPr>
          <a:lstStyle/>
          <a:p>
            <a:r>
              <a:rPr lang="en-PH" dirty="0"/>
              <a:t>select * from book;</a:t>
            </a:r>
          </a:p>
        </p:txBody>
      </p:sp>
      <p:pic>
        <p:nvPicPr>
          <p:cNvPr id="19" name="Picture 18">
            <a:extLst>
              <a:ext uri="{FF2B5EF4-FFF2-40B4-BE49-F238E27FC236}">
                <a16:creationId xmlns:a16="http://schemas.microsoft.com/office/drawing/2014/main" id="{7054FEBF-F16A-4DA2-B1C8-E02F2496EF4C}"/>
              </a:ext>
            </a:extLst>
          </p:cNvPr>
          <p:cNvPicPr>
            <a:picLocks noChangeAspect="1"/>
          </p:cNvPicPr>
          <p:nvPr/>
        </p:nvPicPr>
        <p:blipFill>
          <a:blip r:embed="rId2"/>
          <a:stretch>
            <a:fillRect/>
          </a:stretch>
        </p:blipFill>
        <p:spPr>
          <a:xfrm>
            <a:off x="5936481" y="2461241"/>
            <a:ext cx="3758761" cy="962610"/>
          </a:xfrm>
          <a:prstGeom prst="rect">
            <a:avLst/>
          </a:prstGeom>
        </p:spPr>
      </p:pic>
      <p:pic>
        <p:nvPicPr>
          <p:cNvPr id="8" name="Picture 7">
            <a:extLst>
              <a:ext uri="{FF2B5EF4-FFF2-40B4-BE49-F238E27FC236}">
                <a16:creationId xmlns:a16="http://schemas.microsoft.com/office/drawing/2014/main" id="{B510B935-053A-4B14-8088-1967675208B6}"/>
              </a:ext>
            </a:extLst>
          </p:cNvPr>
          <p:cNvPicPr>
            <a:picLocks noChangeAspect="1"/>
          </p:cNvPicPr>
          <p:nvPr/>
        </p:nvPicPr>
        <p:blipFill>
          <a:blip r:embed="rId3"/>
          <a:stretch>
            <a:fillRect/>
          </a:stretch>
        </p:blipFill>
        <p:spPr>
          <a:xfrm>
            <a:off x="956417" y="2461241"/>
            <a:ext cx="3920383" cy="923148"/>
          </a:xfrm>
          <a:prstGeom prst="rect">
            <a:avLst/>
          </a:prstGeom>
        </p:spPr>
      </p:pic>
      <p:sp>
        <p:nvSpPr>
          <p:cNvPr id="13" name="TextBox 12">
            <a:extLst>
              <a:ext uri="{FF2B5EF4-FFF2-40B4-BE49-F238E27FC236}">
                <a16:creationId xmlns:a16="http://schemas.microsoft.com/office/drawing/2014/main" id="{3FE42C8D-B6BB-415F-902B-4ABFE2D984B1}"/>
              </a:ext>
            </a:extLst>
          </p:cNvPr>
          <p:cNvSpPr txBox="1"/>
          <p:nvPr/>
        </p:nvSpPr>
        <p:spPr>
          <a:xfrm>
            <a:off x="956417" y="3674301"/>
            <a:ext cx="6129866" cy="1200329"/>
          </a:xfrm>
          <a:prstGeom prst="rect">
            <a:avLst/>
          </a:prstGeom>
          <a:noFill/>
        </p:spPr>
        <p:txBody>
          <a:bodyPr wrap="square">
            <a:spAutoFit/>
          </a:bodyPr>
          <a:lstStyle/>
          <a:p>
            <a:r>
              <a:rPr lang="en-US" dirty="0"/>
              <a:t>select * from book </a:t>
            </a:r>
          </a:p>
          <a:p>
            <a:r>
              <a:rPr lang="en-US" dirty="0"/>
              <a:t>join author </a:t>
            </a:r>
          </a:p>
          <a:p>
            <a:r>
              <a:rPr lang="en-US" dirty="0"/>
              <a:t>using (</a:t>
            </a:r>
            <a:r>
              <a:rPr lang="en-US" dirty="0" err="1"/>
              <a:t>author_id</a:t>
            </a:r>
            <a:r>
              <a:rPr lang="en-US" dirty="0"/>
              <a:t>)</a:t>
            </a:r>
          </a:p>
          <a:p>
            <a:r>
              <a:rPr lang="en-US" dirty="0"/>
              <a:t>order by id;</a:t>
            </a:r>
            <a:endParaRPr lang="en-PH" dirty="0"/>
          </a:p>
        </p:txBody>
      </p:sp>
      <p:pic>
        <p:nvPicPr>
          <p:cNvPr id="6" name="Picture 5">
            <a:extLst>
              <a:ext uri="{FF2B5EF4-FFF2-40B4-BE49-F238E27FC236}">
                <a16:creationId xmlns:a16="http://schemas.microsoft.com/office/drawing/2014/main" id="{DD65809D-A940-40BF-878F-29BDB5375AD5}"/>
              </a:ext>
            </a:extLst>
          </p:cNvPr>
          <p:cNvPicPr>
            <a:picLocks noChangeAspect="1"/>
          </p:cNvPicPr>
          <p:nvPr/>
        </p:nvPicPr>
        <p:blipFill>
          <a:blip r:embed="rId4"/>
          <a:stretch>
            <a:fillRect/>
          </a:stretch>
        </p:blipFill>
        <p:spPr>
          <a:xfrm>
            <a:off x="956417" y="4874630"/>
            <a:ext cx="6929319" cy="744571"/>
          </a:xfrm>
          <a:prstGeom prst="rect">
            <a:avLst/>
          </a:prstGeom>
        </p:spPr>
      </p:pic>
    </p:spTree>
    <p:extLst>
      <p:ext uri="{BB962C8B-B14F-4D97-AF65-F5344CB8AC3E}">
        <p14:creationId xmlns:p14="http://schemas.microsoft.com/office/powerpoint/2010/main" val="392974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9" name="TextBox 8">
            <a:extLst>
              <a:ext uri="{FF2B5EF4-FFF2-40B4-BE49-F238E27FC236}">
                <a16:creationId xmlns:a16="http://schemas.microsoft.com/office/drawing/2014/main" id="{D1DD156A-8BB2-4E77-8357-D5448774763D}"/>
              </a:ext>
            </a:extLst>
          </p:cNvPr>
          <p:cNvSpPr txBox="1"/>
          <p:nvPr/>
        </p:nvSpPr>
        <p:spPr>
          <a:xfrm>
            <a:off x="5816600" y="2097058"/>
            <a:ext cx="6129866" cy="369332"/>
          </a:xfrm>
          <a:prstGeom prst="rect">
            <a:avLst/>
          </a:prstGeom>
          <a:noFill/>
        </p:spPr>
        <p:txBody>
          <a:bodyPr wrap="square">
            <a:spAutoFit/>
          </a:bodyPr>
          <a:lstStyle/>
          <a:p>
            <a:r>
              <a:rPr lang="en-PH" dirty="0"/>
              <a:t>select * from author;</a:t>
            </a:r>
          </a:p>
        </p:txBody>
      </p:sp>
      <p:sp>
        <p:nvSpPr>
          <p:cNvPr id="11" name="TextBox 10">
            <a:extLst>
              <a:ext uri="{FF2B5EF4-FFF2-40B4-BE49-F238E27FC236}">
                <a16:creationId xmlns:a16="http://schemas.microsoft.com/office/drawing/2014/main" id="{939C6996-5D65-4134-8141-7E05CDDD7A63}"/>
              </a:ext>
            </a:extLst>
          </p:cNvPr>
          <p:cNvSpPr txBox="1"/>
          <p:nvPr/>
        </p:nvSpPr>
        <p:spPr>
          <a:xfrm>
            <a:off x="846666" y="2097058"/>
            <a:ext cx="6129866" cy="369332"/>
          </a:xfrm>
          <a:prstGeom prst="rect">
            <a:avLst/>
          </a:prstGeom>
          <a:noFill/>
        </p:spPr>
        <p:txBody>
          <a:bodyPr wrap="square">
            <a:spAutoFit/>
          </a:bodyPr>
          <a:lstStyle/>
          <a:p>
            <a:r>
              <a:rPr lang="en-PH" dirty="0"/>
              <a:t>select * from book;</a:t>
            </a:r>
          </a:p>
        </p:txBody>
      </p:sp>
      <p:pic>
        <p:nvPicPr>
          <p:cNvPr id="19" name="Picture 18">
            <a:extLst>
              <a:ext uri="{FF2B5EF4-FFF2-40B4-BE49-F238E27FC236}">
                <a16:creationId xmlns:a16="http://schemas.microsoft.com/office/drawing/2014/main" id="{7054FEBF-F16A-4DA2-B1C8-E02F2496EF4C}"/>
              </a:ext>
            </a:extLst>
          </p:cNvPr>
          <p:cNvPicPr>
            <a:picLocks noChangeAspect="1"/>
          </p:cNvPicPr>
          <p:nvPr/>
        </p:nvPicPr>
        <p:blipFill>
          <a:blip r:embed="rId2"/>
          <a:stretch>
            <a:fillRect/>
          </a:stretch>
        </p:blipFill>
        <p:spPr>
          <a:xfrm>
            <a:off x="5936481" y="2461241"/>
            <a:ext cx="3758761" cy="962610"/>
          </a:xfrm>
          <a:prstGeom prst="rect">
            <a:avLst/>
          </a:prstGeom>
        </p:spPr>
      </p:pic>
      <p:pic>
        <p:nvPicPr>
          <p:cNvPr id="8" name="Picture 7">
            <a:extLst>
              <a:ext uri="{FF2B5EF4-FFF2-40B4-BE49-F238E27FC236}">
                <a16:creationId xmlns:a16="http://schemas.microsoft.com/office/drawing/2014/main" id="{B510B935-053A-4B14-8088-1967675208B6}"/>
              </a:ext>
            </a:extLst>
          </p:cNvPr>
          <p:cNvPicPr>
            <a:picLocks noChangeAspect="1"/>
          </p:cNvPicPr>
          <p:nvPr/>
        </p:nvPicPr>
        <p:blipFill>
          <a:blip r:embed="rId3"/>
          <a:stretch>
            <a:fillRect/>
          </a:stretch>
        </p:blipFill>
        <p:spPr>
          <a:xfrm>
            <a:off x="956417" y="2461241"/>
            <a:ext cx="3920383" cy="923148"/>
          </a:xfrm>
          <a:prstGeom prst="rect">
            <a:avLst/>
          </a:prstGeom>
        </p:spPr>
      </p:pic>
      <p:sp>
        <p:nvSpPr>
          <p:cNvPr id="13" name="TextBox 12">
            <a:extLst>
              <a:ext uri="{FF2B5EF4-FFF2-40B4-BE49-F238E27FC236}">
                <a16:creationId xmlns:a16="http://schemas.microsoft.com/office/drawing/2014/main" id="{3FE42C8D-B6BB-415F-902B-4ABFE2D984B1}"/>
              </a:ext>
            </a:extLst>
          </p:cNvPr>
          <p:cNvSpPr txBox="1"/>
          <p:nvPr/>
        </p:nvSpPr>
        <p:spPr>
          <a:xfrm>
            <a:off x="956417" y="3674301"/>
            <a:ext cx="6129866" cy="923330"/>
          </a:xfrm>
          <a:prstGeom prst="rect">
            <a:avLst/>
          </a:prstGeom>
          <a:noFill/>
        </p:spPr>
        <p:txBody>
          <a:bodyPr wrap="square">
            <a:spAutoFit/>
          </a:bodyPr>
          <a:lstStyle/>
          <a:p>
            <a:r>
              <a:rPr lang="en-US" dirty="0"/>
              <a:t>select * from book </a:t>
            </a:r>
          </a:p>
          <a:p>
            <a:r>
              <a:rPr lang="en-US" dirty="0"/>
              <a:t>natural left outer join author </a:t>
            </a:r>
          </a:p>
          <a:p>
            <a:r>
              <a:rPr lang="en-US" dirty="0"/>
              <a:t>order by id;</a:t>
            </a:r>
            <a:endParaRPr lang="en-PH" dirty="0"/>
          </a:p>
        </p:txBody>
      </p:sp>
      <p:pic>
        <p:nvPicPr>
          <p:cNvPr id="4" name="Picture 3">
            <a:extLst>
              <a:ext uri="{FF2B5EF4-FFF2-40B4-BE49-F238E27FC236}">
                <a16:creationId xmlns:a16="http://schemas.microsoft.com/office/drawing/2014/main" id="{36AAA92F-1472-4A26-A7BF-B82CE672CAEC}"/>
              </a:ext>
            </a:extLst>
          </p:cNvPr>
          <p:cNvPicPr>
            <a:picLocks noChangeAspect="1"/>
          </p:cNvPicPr>
          <p:nvPr/>
        </p:nvPicPr>
        <p:blipFill>
          <a:blip r:embed="rId4"/>
          <a:stretch>
            <a:fillRect/>
          </a:stretch>
        </p:blipFill>
        <p:spPr>
          <a:xfrm>
            <a:off x="956417" y="4592300"/>
            <a:ext cx="5496692" cy="800212"/>
          </a:xfrm>
          <a:prstGeom prst="rect">
            <a:avLst/>
          </a:prstGeom>
        </p:spPr>
      </p:pic>
    </p:spTree>
    <p:extLst>
      <p:ext uri="{BB962C8B-B14F-4D97-AF65-F5344CB8AC3E}">
        <p14:creationId xmlns:p14="http://schemas.microsoft.com/office/powerpoint/2010/main" val="48148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Views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r>
              <a:rPr lang="en-US" sz="3200" dirty="0"/>
              <a:t>Views are virtual tables formed by a query. </a:t>
            </a:r>
          </a:p>
          <a:p>
            <a:r>
              <a:rPr lang="en-US" sz="3200" dirty="0"/>
              <a:t>A view is a dictionary object that you can use until you drop it. </a:t>
            </a:r>
          </a:p>
          <a:p>
            <a:r>
              <a:rPr lang="en-US" sz="3200" dirty="0"/>
              <a:t>Views are not updatable</a:t>
            </a:r>
          </a:p>
          <a:p>
            <a:endParaRPr lang="en-US" sz="3200" dirty="0"/>
          </a:p>
          <a:p>
            <a:pPr marL="0" indent="0">
              <a:buNone/>
            </a:pPr>
            <a:r>
              <a:rPr lang="en-US" sz="3200" dirty="0">
                <a:latin typeface="Courier New" panose="02070309020205020404" pitchFamily="49" charset="0"/>
                <a:cs typeface="Courier New" panose="02070309020205020404" pitchFamily="49" charset="0"/>
              </a:rPr>
              <a:t>create view v as Q;</a:t>
            </a:r>
          </a:p>
          <a:p>
            <a:pPr marL="0" indent="0">
              <a:buNone/>
            </a:pPr>
            <a:endParaRPr lang="en-PH"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817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Views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pPr marL="0" indent="0">
              <a:buNone/>
            </a:pPr>
            <a:r>
              <a:rPr lang="en-US" sz="2800" dirty="0">
                <a:latin typeface="Courier New" panose="02070309020205020404" pitchFamily="49" charset="0"/>
                <a:cs typeface="Courier New" panose="02070309020205020404" pitchFamily="49" charset="0"/>
              </a:rPr>
              <a:t>create view books as </a:t>
            </a:r>
          </a:p>
          <a:p>
            <a:pPr marL="0" indent="0">
              <a:buNone/>
            </a:pPr>
            <a:r>
              <a:rPr lang="en-US" sz="2800" dirty="0">
                <a:latin typeface="Courier New" panose="02070309020205020404" pitchFamily="49" charset="0"/>
                <a:cs typeface="Courier New" panose="02070309020205020404" pitchFamily="49" charset="0"/>
              </a:rPr>
              <a:t>select id, title, </a:t>
            </a:r>
            <a:r>
              <a:rPr lang="en-US" sz="2800" dirty="0" err="1">
                <a:latin typeface="Courier New" panose="02070309020205020404" pitchFamily="49" charset="0"/>
                <a:cs typeface="Courier New" panose="02070309020205020404" pitchFamily="49" charset="0"/>
              </a:rPr>
              <a:t>author.first_name</a:t>
            </a:r>
            <a:r>
              <a:rPr lang="en-US" sz="2800" dirty="0">
                <a:latin typeface="Courier New" panose="02070309020205020404" pitchFamily="49" charset="0"/>
                <a:cs typeface="Courier New" panose="02070309020205020404" pitchFamily="49" charset="0"/>
              </a:rPr>
              <a:t>, year</a:t>
            </a:r>
          </a:p>
          <a:p>
            <a:pPr marL="0" indent="0">
              <a:buNone/>
            </a:pPr>
            <a:r>
              <a:rPr lang="en-US" sz="2800" dirty="0">
                <a:latin typeface="Courier New" panose="02070309020205020404" pitchFamily="49" charset="0"/>
                <a:cs typeface="Courier New" panose="02070309020205020404" pitchFamily="49" charset="0"/>
              </a:rPr>
              <a:t>from book, author </a:t>
            </a:r>
          </a:p>
          <a:p>
            <a:pPr marL="0" indent="0">
              <a:buNone/>
            </a:pPr>
            <a:r>
              <a:rPr lang="en-US" sz="2800" dirty="0">
                <a:latin typeface="Courier New" panose="02070309020205020404" pitchFamily="49" charset="0"/>
                <a:cs typeface="Courier New" panose="02070309020205020404" pitchFamily="49" charset="0"/>
              </a:rPr>
              <a:t>where </a:t>
            </a:r>
            <a:r>
              <a:rPr lang="en-US" sz="2800" dirty="0" err="1">
                <a:latin typeface="Courier New" panose="02070309020205020404" pitchFamily="49" charset="0"/>
                <a:cs typeface="Courier New" panose="02070309020205020404" pitchFamily="49" charset="0"/>
              </a:rPr>
              <a:t>book.author_id</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author.author_id</a:t>
            </a:r>
            <a:r>
              <a:rPr lang="en-US" sz="2800" dirty="0">
                <a:latin typeface="Courier New" panose="02070309020205020404" pitchFamily="49" charset="0"/>
                <a:cs typeface="Courier New" panose="02070309020205020404" pitchFamily="49" charset="0"/>
              </a:rPr>
              <a:t>;</a:t>
            </a:r>
          </a:p>
          <a:p>
            <a:pPr marL="0" indent="0">
              <a:buNone/>
            </a:pPr>
            <a:endParaRPr lang="en-US" sz="28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pPr marL="0" indent="0">
              <a:buNone/>
            </a:pPr>
            <a:endParaRPr lang="en-PH" sz="28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6B108D45-47E4-4BA7-911E-31520BD7D282}"/>
              </a:ext>
            </a:extLst>
          </p:cNvPr>
          <p:cNvPicPr>
            <a:picLocks noChangeAspect="1"/>
          </p:cNvPicPr>
          <p:nvPr/>
        </p:nvPicPr>
        <p:blipFill>
          <a:blip r:embed="rId2"/>
          <a:stretch>
            <a:fillRect/>
          </a:stretch>
        </p:blipFill>
        <p:spPr>
          <a:xfrm>
            <a:off x="520407" y="3939126"/>
            <a:ext cx="3807920" cy="1298655"/>
          </a:xfrm>
          <a:prstGeom prst="rect">
            <a:avLst/>
          </a:prstGeom>
        </p:spPr>
      </p:pic>
      <p:pic>
        <p:nvPicPr>
          <p:cNvPr id="7" name="Picture 6">
            <a:extLst>
              <a:ext uri="{FF2B5EF4-FFF2-40B4-BE49-F238E27FC236}">
                <a16:creationId xmlns:a16="http://schemas.microsoft.com/office/drawing/2014/main" id="{1704F9A3-B62D-465D-81CD-9932A992F457}"/>
              </a:ext>
            </a:extLst>
          </p:cNvPr>
          <p:cNvPicPr>
            <a:picLocks noChangeAspect="1"/>
          </p:cNvPicPr>
          <p:nvPr/>
        </p:nvPicPr>
        <p:blipFill>
          <a:blip r:embed="rId3"/>
          <a:stretch>
            <a:fillRect/>
          </a:stretch>
        </p:blipFill>
        <p:spPr>
          <a:xfrm>
            <a:off x="4594466" y="4232338"/>
            <a:ext cx="7392432" cy="1657581"/>
          </a:xfrm>
          <a:prstGeom prst="rect">
            <a:avLst/>
          </a:prstGeom>
        </p:spPr>
      </p:pic>
      <p:pic>
        <p:nvPicPr>
          <p:cNvPr id="9" name="Picture 8">
            <a:extLst>
              <a:ext uri="{FF2B5EF4-FFF2-40B4-BE49-F238E27FC236}">
                <a16:creationId xmlns:a16="http://schemas.microsoft.com/office/drawing/2014/main" id="{9157A1B6-1900-4DAF-8D81-34515FC84FA3}"/>
              </a:ext>
            </a:extLst>
          </p:cNvPr>
          <p:cNvPicPr>
            <a:picLocks noChangeAspect="1"/>
          </p:cNvPicPr>
          <p:nvPr/>
        </p:nvPicPr>
        <p:blipFill>
          <a:blip r:embed="rId4"/>
          <a:stretch>
            <a:fillRect/>
          </a:stretch>
        </p:blipFill>
        <p:spPr>
          <a:xfrm>
            <a:off x="698795" y="5483053"/>
            <a:ext cx="3629532" cy="1238423"/>
          </a:xfrm>
          <a:prstGeom prst="rect">
            <a:avLst/>
          </a:prstGeom>
        </p:spPr>
      </p:pic>
    </p:spTree>
    <p:extLst>
      <p:ext uri="{BB962C8B-B14F-4D97-AF65-F5344CB8AC3E}">
        <p14:creationId xmlns:p14="http://schemas.microsoft.com/office/powerpoint/2010/main" val="2281971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Views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pPr marL="0" indent="0">
              <a:buNone/>
            </a:pPr>
            <a:r>
              <a:rPr lang="en-US" sz="3200" dirty="0">
                <a:latin typeface="Courier New" panose="02070309020205020404" pitchFamily="49" charset="0"/>
                <a:cs typeface="Courier New" panose="02070309020205020404" pitchFamily="49" charset="0"/>
              </a:rPr>
              <a:t>select * </a:t>
            </a:r>
          </a:p>
          <a:p>
            <a:pPr marL="0" indent="0">
              <a:buNone/>
            </a:pPr>
            <a:r>
              <a:rPr lang="en-US" sz="3200" dirty="0">
                <a:latin typeface="Courier New" panose="02070309020205020404" pitchFamily="49" charset="0"/>
                <a:cs typeface="Courier New" panose="02070309020205020404" pitchFamily="49" charset="0"/>
              </a:rPr>
              <a:t>from books </a:t>
            </a:r>
          </a:p>
          <a:p>
            <a:pPr marL="0" indent="0">
              <a:buNone/>
            </a:pPr>
            <a:r>
              <a:rPr lang="en-US" sz="3200" dirty="0">
                <a:latin typeface="Courier New" panose="02070309020205020404" pitchFamily="49" charset="0"/>
                <a:cs typeface="Courier New" panose="02070309020205020404" pitchFamily="49" charset="0"/>
              </a:rPr>
              <a:t>where year in ('1813', '1900');</a:t>
            </a:r>
            <a:endParaRPr lang="en-PH" sz="32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9157A1B6-1900-4DAF-8D81-34515FC84FA3}"/>
              </a:ext>
            </a:extLst>
          </p:cNvPr>
          <p:cNvPicPr>
            <a:picLocks noChangeAspect="1"/>
          </p:cNvPicPr>
          <p:nvPr/>
        </p:nvPicPr>
        <p:blipFill>
          <a:blip r:embed="rId2"/>
          <a:stretch>
            <a:fillRect/>
          </a:stretch>
        </p:blipFill>
        <p:spPr>
          <a:xfrm>
            <a:off x="1199687" y="4008007"/>
            <a:ext cx="4605780" cy="1571526"/>
          </a:xfrm>
          <a:prstGeom prst="rect">
            <a:avLst/>
          </a:prstGeom>
        </p:spPr>
      </p:pic>
      <p:pic>
        <p:nvPicPr>
          <p:cNvPr id="6" name="Picture 5">
            <a:extLst>
              <a:ext uri="{FF2B5EF4-FFF2-40B4-BE49-F238E27FC236}">
                <a16:creationId xmlns:a16="http://schemas.microsoft.com/office/drawing/2014/main" id="{DE4DC863-840E-4125-A704-B5B52486EF95}"/>
              </a:ext>
            </a:extLst>
          </p:cNvPr>
          <p:cNvPicPr>
            <a:picLocks noChangeAspect="1"/>
          </p:cNvPicPr>
          <p:nvPr/>
        </p:nvPicPr>
        <p:blipFill>
          <a:blip r:embed="rId3"/>
          <a:stretch>
            <a:fillRect/>
          </a:stretch>
        </p:blipFill>
        <p:spPr>
          <a:xfrm>
            <a:off x="6395553" y="4008007"/>
            <a:ext cx="4465303" cy="1017603"/>
          </a:xfrm>
          <a:prstGeom prst="rect">
            <a:avLst/>
          </a:prstGeom>
        </p:spPr>
      </p:pic>
    </p:spTree>
    <p:extLst>
      <p:ext uri="{BB962C8B-B14F-4D97-AF65-F5344CB8AC3E}">
        <p14:creationId xmlns:p14="http://schemas.microsoft.com/office/powerpoint/2010/main" val="74911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Transactions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r>
              <a:rPr lang="en-US" sz="3200" dirty="0"/>
              <a:t>A </a:t>
            </a:r>
            <a:r>
              <a:rPr lang="en-US" sz="3200" i="1" dirty="0"/>
              <a:t>transaction</a:t>
            </a:r>
            <a:r>
              <a:rPr lang="en-US" sz="3200" dirty="0"/>
              <a:t> consists of a sequence of query and/or update statements. The SQL standard specifies that a transaction begins implicitly when an SQL statement is executed. One of the following SQL statements must end the transaction:</a:t>
            </a:r>
            <a:r>
              <a:rPr lang="en-PH" sz="3200" dirty="0">
                <a:latin typeface="Courier New" panose="02070309020205020404" pitchFamily="49" charset="0"/>
                <a:cs typeface="Courier New" panose="02070309020205020404" pitchFamily="49" charset="0"/>
              </a:rPr>
              <a:t> </a:t>
            </a:r>
          </a:p>
          <a:p>
            <a:pPr lvl="1"/>
            <a:r>
              <a:rPr lang="en-US" sz="3200" dirty="0"/>
              <a:t>Commit work commits the current transaction; that is, it makes the updates performed by the transaction become permanent in the database. After the transaction is committed, a new transaction is automatically started.</a:t>
            </a:r>
          </a:p>
        </p:txBody>
      </p:sp>
    </p:spTree>
    <p:extLst>
      <p:ext uri="{BB962C8B-B14F-4D97-AF65-F5344CB8AC3E}">
        <p14:creationId xmlns:p14="http://schemas.microsoft.com/office/powerpoint/2010/main" val="49810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Transactions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pPr lvl="1"/>
            <a:r>
              <a:rPr lang="en-US" sz="3200" dirty="0"/>
              <a:t>Rollback work causes the current transaction to be rolled back; that is, it undoes all the updates performed by the SQL statements in the transaction. Thus, the database state is restored to what it was before the first statement of the transaction was executed.</a:t>
            </a:r>
          </a:p>
        </p:txBody>
      </p:sp>
    </p:spTree>
    <p:extLst>
      <p:ext uri="{BB962C8B-B14F-4D97-AF65-F5344CB8AC3E}">
        <p14:creationId xmlns:p14="http://schemas.microsoft.com/office/powerpoint/2010/main" val="314080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r>
              <a:rPr lang="en-US" dirty="0"/>
              <a:t>An </a:t>
            </a:r>
            <a:r>
              <a:rPr lang="en-US" i="1" dirty="0"/>
              <a:t>INNER JOIN </a:t>
            </a:r>
            <a:r>
              <a:rPr lang="en-US" dirty="0"/>
              <a:t>is a JOIN operation that allows you to specify an explicit join clause.</a:t>
            </a:r>
          </a:p>
          <a:p>
            <a:r>
              <a:rPr lang="en-US" dirty="0"/>
              <a:t>You can specify the join clause by specifying </a:t>
            </a:r>
            <a:r>
              <a:rPr lang="en-US" i="1" dirty="0"/>
              <a:t>ON</a:t>
            </a:r>
            <a:r>
              <a:rPr lang="en-US" dirty="0"/>
              <a:t> with a </a:t>
            </a:r>
            <a:r>
              <a:rPr lang="en-US" dirty="0" err="1"/>
              <a:t>boolean</a:t>
            </a:r>
            <a:r>
              <a:rPr lang="en-US" dirty="0"/>
              <a:t> expression.</a:t>
            </a:r>
          </a:p>
          <a:p>
            <a:r>
              <a:rPr lang="en-US" dirty="0"/>
              <a:t>The scope of expressions in the ON clause includes the current tables and any tables in outer query blocks to the current SELECT.</a:t>
            </a:r>
            <a:endParaRPr lang="en-PH" dirty="0"/>
          </a:p>
        </p:txBody>
      </p:sp>
    </p:spTree>
    <p:extLst>
      <p:ext uri="{BB962C8B-B14F-4D97-AF65-F5344CB8AC3E}">
        <p14:creationId xmlns:p14="http://schemas.microsoft.com/office/powerpoint/2010/main" val="1182735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Integrity Constraints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r>
              <a:rPr lang="en-US" sz="3200" i="1" dirty="0"/>
              <a:t>Integrity constraints </a:t>
            </a:r>
            <a:r>
              <a:rPr lang="en-US" sz="3200" dirty="0"/>
              <a:t>ensure that changes made to the database by authorized users do not result in a loss of data consistency</a:t>
            </a:r>
          </a:p>
          <a:p>
            <a:r>
              <a:rPr lang="en-US" sz="3200" dirty="0"/>
              <a:t>The </a:t>
            </a:r>
            <a:r>
              <a:rPr lang="en-US" sz="3200" i="1" dirty="0"/>
              <a:t>not null </a:t>
            </a:r>
            <a:r>
              <a:rPr lang="en-US" sz="3200" dirty="0"/>
              <a:t>constraint prohibits the insertion of a null value for the attribute</a:t>
            </a:r>
          </a:p>
          <a:p>
            <a:r>
              <a:rPr lang="en-US" sz="3200" dirty="0"/>
              <a:t>A </a:t>
            </a:r>
            <a:r>
              <a:rPr lang="en-US" sz="3200" i="1" dirty="0"/>
              <a:t>unique</a:t>
            </a:r>
            <a:r>
              <a:rPr lang="en-US" sz="3200" dirty="0"/>
              <a:t> constraint defines a set of columns that uniquely identify rows in a table only if all the key values are not NULL. If one or more key parts are NULL, duplicate keys are allowed.</a:t>
            </a:r>
          </a:p>
        </p:txBody>
      </p:sp>
    </p:spTree>
    <p:extLst>
      <p:ext uri="{BB962C8B-B14F-4D97-AF65-F5344CB8AC3E}">
        <p14:creationId xmlns:p14="http://schemas.microsoft.com/office/powerpoint/2010/main" val="2025880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Integrity Constraints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r>
              <a:rPr lang="en-US" sz="3200" dirty="0"/>
              <a:t>A </a:t>
            </a:r>
            <a:r>
              <a:rPr lang="en-US" sz="3200" i="1" dirty="0"/>
              <a:t>check</a:t>
            </a:r>
            <a:r>
              <a:rPr lang="en-US" sz="3200" dirty="0"/>
              <a:t> constraint can be used to specify a wide range of rules for the contents of a table.</a:t>
            </a:r>
          </a:p>
          <a:p>
            <a:r>
              <a:rPr lang="en-US" sz="3200" i="1" dirty="0"/>
              <a:t>Referential integrity constraints </a:t>
            </a:r>
            <a:r>
              <a:rPr lang="en-US" sz="3200" dirty="0"/>
              <a:t>ensure that a value that appears in one relation (the referencing relation) for a given set of attributes also appears for a certain set of attributes in another relation (the referenced relation)</a:t>
            </a:r>
          </a:p>
        </p:txBody>
      </p:sp>
    </p:spTree>
    <p:extLst>
      <p:ext uri="{BB962C8B-B14F-4D97-AF65-F5344CB8AC3E}">
        <p14:creationId xmlns:p14="http://schemas.microsoft.com/office/powerpoint/2010/main" val="2298477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Integrity Constraints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fontScale="92500" lnSpcReduction="20000"/>
          </a:bodyPr>
          <a:lstStyle/>
          <a:p>
            <a:pPr marL="0" indent="0">
              <a:buNone/>
            </a:pPr>
            <a:r>
              <a:rPr lang="en-US" sz="3200" dirty="0">
                <a:latin typeface="Courier New" panose="02070309020205020404" pitchFamily="49" charset="0"/>
                <a:cs typeface="Courier New" panose="02070309020205020404" pitchFamily="49" charset="0"/>
              </a:rPr>
              <a:t>create table instructor(</a:t>
            </a:r>
          </a:p>
          <a:p>
            <a:pPr marL="0" indent="0">
              <a:buNone/>
            </a:pPr>
            <a:r>
              <a:rPr lang="en-US" sz="3200" dirty="0">
                <a:latin typeface="Courier New" panose="02070309020205020404" pitchFamily="49" charset="0"/>
                <a:cs typeface="Courier New" panose="02070309020205020404" pitchFamily="49" charset="0"/>
              </a:rPr>
              <a:t>id 		varchar (5),</a:t>
            </a:r>
          </a:p>
          <a:p>
            <a:pPr marL="0" indent="0">
              <a:buNone/>
            </a:pPr>
            <a:r>
              <a:rPr lang="en-US" sz="3200" dirty="0">
                <a:latin typeface="Courier New" panose="02070309020205020404" pitchFamily="49" charset="0"/>
                <a:cs typeface="Courier New" panose="02070309020205020404" pitchFamily="49" charset="0"/>
              </a:rPr>
              <a:t>name 		varchar (20) </a:t>
            </a:r>
            <a:r>
              <a:rPr lang="en-US" sz="3200" b="1" dirty="0">
                <a:latin typeface="Courier New" panose="02070309020205020404" pitchFamily="49" charset="0"/>
                <a:cs typeface="Courier New" panose="02070309020205020404" pitchFamily="49" charset="0"/>
              </a:rPr>
              <a:t>not null</a:t>
            </a:r>
            <a:r>
              <a:rPr lang="en-US" sz="3200" dirty="0">
                <a:latin typeface="Courier New" panose="02070309020205020404" pitchFamily="49" charset="0"/>
                <a:cs typeface="Courier New" panose="02070309020205020404" pitchFamily="49" charset="0"/>
              </a:rPr>
              <a:t>,</a:t>
            </a:r>
          </a:p>
          <a:p>
            <a:pPr marL="0" indent="0">
              <a:buNone/>
            </a:pPr>
            <a:r>
              <a:rPr lang="en-US" sz="3200" dirty="0" err="1">
                <a:latin typeface="Courier New" panose="02070309020205020404" pitchFamily="49" charset="0"/>
                <a:cs typeface="Courier New" panose="02070309020205020404" pitchFamily="49" charset="0"/>
              </a:rPr>
              <a:t>dept_name</a:t>
            </a:r>
            <a:r>
              <a:rPr lang="en-US" sz="3200" dirty="0">
                <a:latin typeface="Courier New" panose="02070309020205020404" pitchFamily="49" charset="0"/>
                <a:cs typeface="Courier New" panose="02070309020205020404" pitchFamily="49" charset="0"/>
              </a:rPr>
              <a:t> 	varchar (20),</a:t>
            </a:r>
          </a:p>
          <a:p>
            <a:pPr marL="0" indent="0">
              <a:buNone/>
            </a:pPr>
            <a:r>
              <a:rPr lang="en-US" sz="3200" dirty="0">
                <a:latin typeface="Courier New" panose="02070309020205020404" pitchFamily="49" charset="0"/>
                <a:cs typeface="Courier New" panose="02070309020205020404" pitchFamily="49" charset="0"/>
              </a:rPr>
              <a:t>salary 	numeric (8,2) </a:t>
            </a:r>
          </a:p>
          <a:p>
            <a:pPr marL="0" indent="0">
              <a:buNone/>
            </a:pPr>
            <a:r>
              <a:rPr lang="en-US" sz="3200" b="1" dirty="0">
                <a:latin typeface="Courier New" panose="02070309020205020404" pitchFamily="49" charset="0"/>
                <a:cs typeface="Courier New" panose="02070309020205020404" pitchFamily="49" charset="0"/>
              </a:rPr>
              <a:t>	constraint SAL_CK check</a:t>
            </a:r>
            <a:r>
              <a:rPr lang="en-US" sz="3200" dirty="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(salary &gt; 29000),</a:t>
            </a:r>
          </a:p>
          <a:p>
            <a:pPr marL="0" indent="0">
              <a:buNone/>
            </a:pPr>
            <a:r>
              <a:rPr lang="en-US" sz="3200" dirty="0">
                <a:latin typeface="Courier New" panose="02070309020205020404" pitchFamily="49" charset="0"/>
                <a:cs typeface="Courier New" panose="02070309020205020404" pitchFamily="49" charset="0"/>
              </a:rPr>
              <a:t>primary key (ID),</a:t>
            </a:r>
          </a:p>
          <a:p>
            <a:pPr marL="0" indent="0">
              <a:buNone/>
            </a:pPr>
            <a:r>
              <a:rPr lang="en-US" sz="3200" dirty="0">
                <a:latin typeface="Courier New" panose="02070309020205020404" pitchFamily="49" charset="0"/>
                <a:cs typeface="Courier New" panose="02070309020205020404" pitchFamily="49" charset="0"/>
              </a:rPr>
              <a:t>foreign key (dept name) references department</a:t>
            </a:r>
          </a:p>
          <a:p>
            <a:pPr marL="0" indent="0">
              <a:buNone/>
            </a:pPr>
            <a:r>
              <a:rPr lang="en-US" sz="3200" dirty="0">
                <a:latin typeface="Courier New" panose="02070309020205020404" pitchFamily="49" charset="0"/>
                <a:cs typeface="Courier New" panose="02070309020205020404" pitchFamily="49" charset="0"/>
              </a:rPr>
              <a:t>);</a:t>
            </a:r>
          </a:p>
          <a:p>
            <a:pPr marL="0" indent="0">
              <a:buNone/>
            </a:pPr>
            <a:endParaRPr lang="en-US" sz="3200" dirty="0"/>
          </a:p>
        </p:txBody>
      </p:sp>
    </p:spTree>
    <p:extLst>
      <p:ext uri="{BB962C8B-B14F-4D97-AF65-F5344CB8AC3E}">
        <p14:creationId xmlns:p14="http://schemas.microsoft.com/office/powerpoint/2010/main" val="406440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Integrity Constraints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r>
              <a:rPr lang="en-US" sz="3200" dirty="0"/>
              <a:t>A foreign key clause can specify that if a delete or update action</a:t>
            </a:r>
          </a:p>
          <a:p>
            <a:pPr marL="0" indent="0">
              <a:buNone/>
            </a:pPr>
            <a:r>
              <a:rPr lang="en-US" sz="3200" dirty="0"/>
              <a:t>on the referenced relation violates the constraint, then, instead of rejecting the action, the system must take steps to change the tuple in the referencing relation to restore the constraint.</a:t>
            </a:r>
          </a:p>
        </p:txBody>
      </p:sp>
      <p:pic>
        <p:nvPicPr>
          <p:cNvPr id="5" name="Picture 4">
            <a:extLst>
              <a:ext uri="{FF2B5EF4-FFF2-40B4-BE49-F238E27FC236}">
                <a16:creationId xmlns:a16="http://schemas.microsoft.com/office/drawing/2014/main" id="{495F6F21-9423-46A8-91FB-C4454765069E}"/>
              </a:ext>
            </a:extLst>
          </p:cNvPr>
          <p:cNvPicPr>
            <a:picLocks noChangeAspect="1"/>
          </p:cNvPicPr>
          <p:nvPr/>
        </p:nvPicPr>
        <p:blipFill>
          <a:blip r:embed="rId2"/>
          <a:stretch>
            <a:fillRect/>
          </a:stretch>
        </p:blipFill>
        <p:spPr>
          <a:xfrm>
            <a:off x="3041839" y="4248029"/>
            <a:ext cx="5910434" cy="1966503"/>
          </a:xfrm>
          <a:prstGeom prst="rect">
            <a:avLst/>
          </a:prstGeom>
        </p:spPr>
      </p:pic>
    </p:spTree>
    <p:extLst>
      <p:ext uri="{BB962C8B-B14F-4D97-AF65-F5344CB8AC3E}">
        <p14:creationId xmlns:p14="http://schemas.microsoft.com/office/powerpoint/2010/main" val="351464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Integrity Constraints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r>
              <a:rPr lang="en-US" sz="3200" dirty="0"/>
              <a:t>Because of the clause on delete cascade associated with the foreign-key declaration, if a delete of a tuple in department results in this referential-integrity constraint being violated, the system does not reject the delete. </a:t>
            </a:r>
          </a:p>
          <a:p>
            <a:r>
              <a:rPr lang="en-US" sz="3200" dirty="0"/>
              <a:t>Instead, the delete “cascades” to the course relation, deleting the tuple that refers to the department that was deleted.</a:t>
            </a:r>
          </a:p>
        </p:txBody>
      </p:sp>
    </p:spTree>
    <p:extLst>
      <p:ext uri="{BB962C8B-B14F-4D97-AF65-F5344CB8AC3E}">
        <p14:creationId xmlns:p14="http://schemas.microsoft.com/office/powerpoint/2010/main" val="3900894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SQL Data Types and Schemas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lnSpcReduction="10000"/>
          </a:bodyPr>
          <a:lstStyle/>
          <a:p>
            <a:r>
              <a:rPr lang="en-US" sz="3200" dirty="0"/>
              <a:t>date: A calendar date containing a (four-digit) year, month, and day of the month.</a:t>
            </a:r>
          </a:p>
          <a:p>
            <a:r>
              <a:rPr lang="en-US" sz="3200" dirty="0"/>
              <a:t>time: The time of day, in hours, minutes, and seconds. </a:t>
            </a:r>
          </a:p>
          <a:p>
            <a:r>
              <a:rPr lang="en-US" sz="3200" dirty="0"/>
              <a:t>timestamp: A combination of date and time</a:t>
            </a:r>
          </a:p>
          <a:p>
            <a:endParaRPr lang="en-US" sz="3200" dirty="0"/>
          </a:p>
          <a:p>
            <a:pPr marL="0" indent="0">
              <a:buNone/>
            </a:pPr>
            <a:r>
              <a:rPr lang="en-US" sz="3200" dirty="0">
                <a:latin typeface="Courier New" panose="02070309020205020404" pitchFamily="49" charset="0"/>
                <a:cs typeface="Courier New" panose="02070309020205020404" pitchFamily="49" charset="0"/>
              </a:rPr>
              <a:t>date 	'2018-04-25'</a:t>
            </a:r>
          </a:p>
          <a:p>
            <a:pPr marL="0" indent="0">
              <a:buNone/>
            </a:pPr>
            <a:r>
              <a:rPr lang="en-US" sz="3200" dirty="0">
                <a:latin typeface="Courier New" panose="02070309020205020404" pitchFamily="49" charset="0"/>
                <a:cs typeface="Courier New" panose="02070309020205020404" pitchFamily="49" charset="0"/>
              </a:rPr>
              <a:t>time 	'09:30:00'</a:t>
            </a:r>
          </a:p>
          <a:p>
            <a:pPr marL="0" indent="0">
              <a:buNone/>
            </a:pPr>
            <a:r>
              <a:rPr lang="en-US" sz="3200" dirty="0">
                <a:latin typeface="Courier New" panose="02070309020205020404" pitchFamily="49" charset="0"/>
                <a:cs typeface="Courier New" panose="02070309020205020404" pitchFamily="49" charset="0"/>
              </a:rPr>
              <a:t>timestamp '2018-04-25 10:29:01.45'</a:t>
            </a:r>
          </a:p>
        </p:txBody>
      </p:sp>
    </p:spTree>
    <p:extLst>
      <p:ext uri="{BB962C8B-B14F-4D97-AF65-F5344CB8AC3E}">
        <p14:creationId xmlns:p14="http://schemas.microsoft.com/office/powerpoint/2010/main" val="949316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SQL Data Types and Schemas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r>
              <a:rPr lang="en-US" sz="3200" dirty="0"/>
              <a:t>Type conversion</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select cast(ID as numeric(5)) as </a:t>
            </a:r>
            <a:r>
              <a:rPr lang="en-US" sz="3200" dirty="0" err="1">
                <a:latin typeface="Courier New" panose="02070309020205020404" pitchFamily="49" charset="0"/>
                <a:cs typeface="Courier New" panose="02070309020205020404" pitchFamily="49" charset="0"/>
              </a:rPr>
              <a:t>inst_id</a:t>
            </a: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from instructor</a:t>
            </a:r>
          </a:p>
          <a:p>
            <a:pPr marL="0" indent="0">
              <a:buNone/>
            </a:pPr>
            <a:r>
              <a:rPr lang="en-US" sz="3200" dirty="0">
                <a:latin typeface="Courier New" panose="02070309020205020404" pitchFamily="49" charset="0"/>
                <a:cs typeface="Courier New" panose="02070309020205020404" pitchFamily="49" charset="0"/>
              </a:rPr>
              <a:t>order by </a:t>
            </a:r>
            <a:r>
              <a:rPr lang="en-US" sz="3200" dirty="0" err="1">
                <a:latin typeface="Courier New" panose="02070309020205020404" pitchFamily="49" charset="0"/>
                <a:cs typeface="Courier New" panose="02070309020205020404" pitchFamily="49" charset="0"/>
              </a:rPr>
              <a:t>inst_id</a:t>
            </a:r>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63263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SQL Data Types and Schemas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lnSpcReduction="10000"/>
          </a:bodyPr>
          <a:lstStyle/>
          <a:p>
            <a:r>
              <a:rPr lang="en-US" sz="3200" dirty="0"/>
              <a:t>SQL allows a </a:t>
            </a:r>
            <a:r>
              <a:rPr lang="en-US" sz="3200" i="1" dirty="0"/>
              <a:t>default</a:t>
            </a:r>
            <a:r>
              <a:rPr lang="en-US" sz="3200" dirty="0"/>
              <a:t> value to be specified for an attribute</a:t>
            </a: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create table student(</a:t>
            </a:r>
          </a:p>
          <a:p>
            <a:pPr marL="0" indent="0">
              <a:buNone/>
            </a:pPr>
            <a:r>
              <a:rPr lang="en-US" sz="3200" dirty="0">
                <a:latin typeface="Courier New" panose="02070309020205020404" pitchFamily="49" charset="0"/>
                <a:cs typeface="Courier New" panose="02070309020205020404" pitchFamily="49" charset="0"/>
              </a:rPr>
              <a:t>id 			varchar (5),</a:t>
            </a:r>
          </a:p>
          <a:p>
            <a:pPr marL="0" indent="0">
              <a:buNone/>
            </a:pPr>
            <a:r>
              <a:rPr lang="en-US" sz="3200" dirty="0">
                <a:latin typeface="Courier New" panose="02070309020205020404" pitchFamily="49" charset="0"/>
                <a:cs typeface="Courier New" panose="02070309020205020404" pitchFamily="49" charset="0"/>
              </a:rPr>
              <a:t>name 		varchar (20) not null,</a:t>
            </a:r>
          </a:p>
          <a:p>
            <a:pPr marL="0" indent="0">
              <a:buNone/>
            </a:pPr>
            <a:r>
              <a:rPr lang="en-US" sz="3200" dirty="0" err="1">
                <a:latin typeface="Courier New" panose="02070309020205020404" pitchFamily="49" charset="0"/>
                <a:cs typeface="Courier New" panose="02070309020205020404" pitchFamily="49" charset="0"/>
              </a:rPr>
              <a:t>dept_name</a:t>
            </a:r>
            <a:r>
              <a:rPr lang="en-US" sz="3200" dirty="0">
                <a:latin typeface="Courier New" panose="02070309020205020404" pitchFamily="49" charset="0"/>
                <a:cs typeface="Courier New" panose="02070309020205020404" pitchFamily="49" charset="0"/>
              </a:rPr>
              <a:t> 	varchar (20),</a:t>
            </a:r>
          </a:p>
          <a:p>
            <a:pPr marL="0" indent="0">
              <a:buNone/>
            </a:pPr>
            <a:r>
              <a:rPr lang="en-US" sz="3200" dirty="0" err="1">
                <a:latin typeface="Courier New" panose="02070309020205020404" pitchFamily="49" charset="0"/>
                <a:cs typeface="Courier New" panose="02070309020205020404" pitchFamily="49" charset="0"/>
              </a:rPr>
              <a:t>tot_cred</a:t>
            </a:r>
            <a:r>
              <a:rPr lang="en-US" sz="3200" dirty="0">
                <a:latin typeface="Courier New" panose="02070309020205020404" pitchFamily="49" charset="0"/>
                <a:cs typeface="Courier New" panose="02070309020205020404" pitchFamily="49" charset="0"/>
              </a:rPr>
              <a:t> 		numeric (3,0) default 0,</a:t>
            </a:r>
          </a:p>
          <a:p>
            <a:pPr marL="0" indent="0">
              <a:buNone/>
            </a:pPr>
            <a:r>
              <a:rPr lang="en-US" sz="3200" dirty="0">
                <a:latin typeface="Courier New" panose="02070309020205020404" pitchFamily="49" charset="0"/>
                <a:cs typeface="Courier New" panose="02070309020205020404" pitchFamily="49" charset="0"/>
              </a:rPr>
              <a:t>primary key (ID)</a:t>
            </a:r>
          </a:p>
          <a:p>
            <a:pPr marL="0" indent="0">
              <a:buNone/>
            </a:pPr>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18158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SQL Data Types and Schemas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r>
              <a:rPr lang="en-US" sz="3200" dirty="0"/>
              <a:t>SQL, provides large-object data types for character data (</a:t>
            </a:r>
            <a:r>
              <a:rPr lang="en-US" sz="3200" dirty="0" err="1"/>
              <a:t>clob</a:t>
            </a:r>
            <a:r>
              <a:rPr lang="en-US" sz="3200" dirty="0"/>
              <a:t>) and binary data (blob).</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err="1">
                <a:latin typeface="Courier New" panose="02070309020205020404" pitchFamily="49" charset="0"/>
                <a:cs typeface="Courier New" panose="02070309020205020404" pitchFamily="49" charset="0"/>
              </a:rPr>
              <a:t>book_review</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clob</a:t>
            </a:r>
            <a:r>
              <a:rPr lang="en-US" sz="3200" dirty="0">
                <a:latin typeface="Courier New" panose="02070309020205020404" pitchFamily="49" charset="0"/>
                <a:cs typeface="Courier New" panose="02070309020205020404" pitchFamily="49" charset="0"/>
              </a:rPr>
              <a:t>(10KB)</a:t>
            </a:r>
          </a:p>
          <a:p>
            <a:pPr marL="0" indent="0">
              <a:buNone/>
            </a:pPr>
            <a:r>
              <a:rPr lang="en-US" sz="3200" dirty="0">
                <a:latin typeface="Courier New" panose="02070309020205020404" pitchFamily="49" charset="0"/>
                <a:cs typeface="Courier New" panose="02070309020205020404" pitchFamily="49" charset="0"/>
              </a:rPr>
              <a:t>image 		blob(10MB)</a:t>
            </a:r>
          </a:p>
          <a:p>
            <a:pPr marL="0" indent="0">
              <a:buNone/>
            </a:pPr>
            <a:r>
              <a:rPr lang="en-US" sz="3200" dirty="0">
                <a:latin typeface="Courier New" panose="02070309020205020404" pitchFamily="49" charset="0"/>
                <a:cs typeface="Courier New" panose="02070309020205020404" pitchFamily="49" charset="0"/>
              </a:rPr>
              <a:t>movie 		blob(2GB)</a:t>
            </a:r>
          </a:p>
        </p:txBody>
      </p:sp>
    </p:spTree>
    <p:extLst>
      <p:ext uri="{BB962C8B-B14F-4D97-AF65-F5344CB8AC3E}">
        <p14:creationId xmlns:p14="http://schemas.microsoft.com/office/powerpoint/2010/main" val="2535761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SQL Data Types and Schemas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fontScale="92500" lnSpcReduction="20000"/>
          </a:bodyPr>
          <a:lstStyle/>
          <a:p>
            <a:r>
              <a:rPr lang="en-US" sz="3200" dirty="0"/>
              <a:t>SQL user defined data types: distinct types</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create type Dollars as numeric(12,2) final;</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create table department(</a:t>
            </a:r>
          </a:p>
          <a:p>
            <a:pPr marL="0" indent="0">
              <a:buNone/>
            </a:pPr>
            <a:r>
              <a:rPr lang="en-US" sz="3200" dirty="0" err="1">
                <a:latin typeface="Courier New" panose="02070309020205020404" pitchFamily="49" charset="0"/>
                <a:cs typeface="Courier New" panose="02070309020205020404" pitchFamily="49" charset="0"/>
              </a:rPr>
              <a:t>dept_name</a:t>
            </a:r>
            <a:r>
              <a:rPr lang="en-US" sz="3200" dirty="0">
                <a:latin typeface="Courier New" panose="02070309020205020404" pitchFamily="49" charset="0"/>
                <a:cs typeface="Courier New" panose="02070309020205020404" pitchFamily="49" charset="0"/>
              </a:rPr>
              <a:t> 	varchar (20),</a:t>
            </a:r>
          </a:p>
          <a:p>
            <a:pPr marL="0" indent="0">
              <a:buNone/>
            </a:pPr>
            <a:r>
              <a:rPr lang="en-US" sz="3200" dirty="0">
                <a:latin typeface="Courier New" panose="02070309020205020404" pitchFamily="49" charset="0"/>
                <a:cs typeface="Courier New" panose="02070309020205020404" pitchFamily="49" charset="0"/>
              </a:rPr>
              <a:t>building 		varchar (15),</a:t>
            </a:r>
          </a:p>
          <a:p>
            <a:pPr marL="0" indent="0">
              <a:buNone/>
            </a:pPr>
            <a:r>
              <a:rPr lang="en-US" sz="3200" dirty="0">
                <a:latin typeface="Courier New" panose="02070309020205020404" pitchFamily="49" charset="0"/>
                <a:cs typeface="Courier New" panose="02070309020205020404" pitchFamily="49" charset="0"/>
              </a:rPr>
              <a:t>budget 		Dollars</a:t>
            </a:r>
          </a:p>
          <a:p>
            <a:pPr marL="0" indent="0">
              <a:buNone/>
            </a:pPr>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4941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9" name="TextBox 8">
            <a:extLst>
              <a:ext uri="{FF2B5EF4-FFF2-40B4-BE49-F238E27FC236}">
                <a16:creationId xmlns:a16="http://schemas.microsoft.com/office/drawing/2014/main" id="{D1DD156A-8BB2-4E77-8357-D5448774763D}"/>
              </a:ext>
            </a:extLst>
          </p:cNvPr>
          <p:cNvSpPr txBox="1"/>
          <p:nvPr/>
        </p:nvSpPr>
        <p:spPr>
          <a:xfrm>
            <a:off x="5816600" y="2097058"/>
            <a:ext cx="6129866" cy="369332"/>
          </a:xfrm>
          <a:prstGeom prst="rect">
            <a:avLst/>
          </a:prstGeom>
          <a:noFill/>
        </p:spPr>
        <p:txBody>
          <a:bodyPr wrap="square">
            <a:spAutoFit/>
          </a:bodyPr>
          <a:lstStyle/>
          <a:p>
            <a:r>
              <a:rPr lang="en-PH" dirty="0"/>
              <a:t>select * from author;</a:t>
            </a:r>
          </a:p>
        </p:txBody>
      </p:sp>
      <p:sp>
        <p:nvSpPr>
          <p:cNvPr id="11" name="TextBox 10">
            <a:extLst>
              <a:ext uri="{FF2B5EF4-FFF2-40B4-BE49-F238E27FC236}">
                <a16:creationId xmlns:a16="http://schemas.microsoft.com/office/drawing/2014/main" id="{939C6996-5D65-4134-8141-7E05CDDD7A63}"/>
              </a:ext>
            </a:extLst>
          </p:cNvPr>
          <p:cNvSpPr txBox="1"/>
          <p:nvPr/>
        </p:nvSpPr>
        <p:spPr>
          <a:xfrm>
            <a:off x="846666" y="2097058"/>
            <a:ext cx="6129866" cy="369332"/>
          </a:xfrm>
          <a:prstGeom prst="rect">
            <a:avLst/>
          </a:prstGeom>
          <a:noFill/>
        </p:spPr>
        <p:txBody>
          <a:bodyPr wrap="square">
            <a:spAutoFit/>
          </a:bodyPr>
          <a:lstStyle/>
          <a:p>
            <a:r>
              <a:rPr lang="en-PH" dirty="0"/>
              <a:t>select * from book;</a:t>
            </a:r>
          </a:p>
        </p:txBody>
      </p:sp>
      <p:sp>
        <p:nvSpPr>
          <p:cNvPr id="13" name="TextBox 12">
            <a:extLst>
              <a:ext uri="{FF2B5EF4-FFF2-40B4-BE49-F238E27FC236}">
                <a16:creationId xmlns:a16="http://schemas.microsoft.com/office/drawing/2014/main" id="{100163B3-7431-49B7-AFD4-9FE79B4915E0}"/>
              </a:ext>
            </a:extLst>
          </p:cNvPr>
          <p:cNvSpPr txBox="1"/>
          <p:nvPr/>
        </p:nvSpPr>
        <p:spPr>
          <a:xfrm>
            <a:off x="846666" y="3751043"/>
            <a:ext cx="6129866" cy="923330"/>
          </a:xfrm>
          <a:prstGeom prst="rect">
            <a:avLst/>
          </a:prstGeom>
          <a:noFill/>
        </p:spPr>
        <p:txBody>
          <a:bodyPr wrap="square">
            <a:spAutoFit/>
          </a:bodyPr>
          <a:lstStyle/>
          <a:p>
            <a:r>
              <a:rPr lang="en-PH" dirty="0"/>
              <a:t>select * from book </a:t>
            </a:r>
          </a:p>
          <a:p>
            <a:r>
              <a:rPr lang="en-PH" dirty="0"/>
              <a:t>inner join author </a:t>
            </a:r>
          </a:p>
          <a:p>
            <a:r>
              <a:rPr lang="en-PH" dirty="0"/>
              <a:t>on </a:t>
            </a:r>
            <a:r>
              <a:rPr lang="en-PH" dirty="0" err="1"/>
              <a:t>book.author_id</a:t>
            </a:r>
            <a:r>
              <a:rPr lang="en-PH" dirty="0"/>
              <a:t> = </a:t>
            </a:r>
            <a:r>
              <a:rPr lang="en-PH" dirty="0" err="1"/>
              <a:t>author.author_id</a:t>
            </a:r>
            <a:r>
              <a:rPr lang="en-PH" dirty="0"/>
              <a:t>;</a:t>
            </a:r>
          </a:p>
        </p:txBody>
      </p:sp>
      <p:pic>
        <p:nvPicPr>
          <p:cNvPr id="15" name="Picture 14">
            <a:extLst>
              <a:ext uri="{FF2B5EF4-FFF2-40B4-BE49-F238E27FC236}">
                <a16:creationId xmlns:a16="http://schemas.microsoft.com/office/drawing/2014/main" id="{10A0273A-09C5-43FD-9BFF-1669FB2A2DBF}"/>
              </a:ext>
            </a:extLst>
          </p:cNvPr>
          <p:cNvPicPr>
            <a:picLocks noChangeAspect="1"/>
          </p:cNvPicPr>
          <p:nvPr/>
        </p:nvPicPr>
        <p:blipFill>
          <a:blip r:embed="rId2"/>
          <a:stretch>
            <a:fillRect/>
          </a:stretch>
        </p:blipFill>
        <p:spPr>
          <a:xfrm>
            <a:off x="956417" y="4713653"/>
            <a:ext cx="8090440" cy="796969"/>
          </a:xfrm>
          <a:prstGeom prst="rect">
            <a:avLst/>
          </a:prstGeom>
        </p:spPr>
      </p:pic>
      <p:pic>
        <p:nvPicPr>
          <p:cNvPr id="19" name="Picture 18">
            <a:extLst>
              <a:ext uri="{FF2B5EF4-FFF2-40B4-BE49-F238E27FC236}">
                <a16:creationId xmlns:a16="http://schemas.microsoft.com/office/drawing/2014/main" id="{7054FEBF-F16A-4DA2-B1C8-E02F2496EF4C}"/>
              </a:ext>
            </a:extLst>
          </p:cNvPr>
          <p:cNvPicPr>
            <a:picLocks noChangeAspect="1"/>
          </p:cNvPicPr>
          <p:nvPr/>
        </p:nvPicPr>
        <p:blipFill>
          <a:blip r:embed="rId3"/>
          <a:stretch>
            <a:fillRect/>
          </a:stretch>
        </p:blipFill>
        <p:spPr>
          <a:xfrm>
            <a:off x="5936481" y="2461241"/>
            <a:ext cx="3758761" cy="962610"/>
          </a:xfrm>
          <a:prstGeom prst="rect">
            <a:avLst/>
          </a:prstGeom>
        </p:spPr>
      </p:pic>
      <p:pic>
        <p:nvPicPr>
          <p:cNvPr id="22" name="Picture 21">
            <a:extLst>
              <a:ext uri="{FF2B5EF4-FFF2-40B4-BE49-F238E27FC236}">
                <a16:creationId xmlns:a16="http://schemas.microsoft.com/office/drawing/2014/main" id="{81186E04-8851-487C-A36A-1A18970B9BF7}"/>
              </a:ext>
            </a:extLst>
          </p:cNvPr>
          <p:cNvPicPr>
            <a:picLocks noChangeAspect="1"/>
          </p:cNvPicPr>
          <p:nvPr/>
        </p:nvPicPr>
        <p:blipFill>
          <a:blip r:embed="rId4"/>
          <a:stretch>
            <a:fillRect/>
          </a:stretch>
        </p:blipFill>
        <p:spPr>
          <a:xfrm>
            <a:off x="956417" y="2461241"/>
            <a:ext cx="3920383" cy="923148"/>
          </a:xfrm>
          <a:prstGeom prst="rect">
            <a:avLst/>
          </a:prstGeom>
        </p:spPr>
      </p:pic>
    </p:spTree>
    <p:extLst>
      <p:ext uri="{BB962C8B-B14F-4D97-AF65-F5344CB8AC3E}">
        <p14:creationId xmlns:p14="http://schemas.microsoft.com/office/powerpoint/2010/main" val="875872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SQL Data Types and Schemas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r>
              <a:rPr lang="en-US" sz="3200" dirty="0"/>
              <a:t>A </a:t>
            </a:r>
            <a:r>
              <a:rPr lang="en-US" sz="3200" i="1" dirty="0"/>
              <a:t>schema</a:t>
            </a:r>
            <a:r>
              <a:rPr lang="en-US" sz="3200" dirty="0"/>
              <a:t> is a collection of database objects. </a:t>
            </a:r>
          </a:p>
          <a:p>
            <a:r>
              <a:rPr lang="en-US" sz="3200" dirty="0"/>
              <a:t>A schema is owned by a database user and has the same name as that user. </a:t>
            </a:r>
          </a:p>
          <a:p>
            <a:r>
              <a:rPr lang="en-US" sz="3200" dirty="0"/>
              <a:t>Schema objects are logical structures created by users. </a:t>
            </a:r>
          </a:p>
          <a:p>
            <a:r>
              <a:rPr lang="en-US" sz="3200" dirty="0"/>
              <a:t>Objects such as tables or indexes hold data, or can consist of a definition only, such as a view or synonym. </a:t>
            </a:r>
          </a:p>
          <a:p>
            <a:r>
              <a:rPr lang="en-US" sz="3200" dirty="0"/>
              <a:t>Other database objects include views, synonyms, </a:t>
            </a:r>
            <a:r>
              <a:rPr lang="en-US" sz="3200" dirty="0" err="1"/>
              <a:t>etc</a:t>
            </a:r>
            <a:endParaRPr lang="en-US" sz="3200" dirty="0"/>
          </a:p>
        </p:txBody>
      </p:sp>
    </p:spTree>
    <p:extLst>
      <p:ext uri="{BB962C8B-B14F-4D97-AF65-F5344CB8AC3E}">
        <p14:creationId xmlns:p14="http://schemas.microsoft.com/office/powerpoint/2010/main" val="4146461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Index in SQL</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r>
              <a:rPr lang="en-US" sz="3200" dirty="0"/>
              <a:t>An </a:t>
            </a:r>
            <a:r>
              <a:rPr lang="en-US" sz="3200" i="1" dirty="0"/>
              <a:t>index</a:t>
            </a:r>
            <a:r>
              <a:rPr lang="en-US" sz="3200" dirty="0"/>
              <a:t> on an attribute of a relation is a data structure that allows the database system to find those tuples in the relation that have a specified value for that attribute efficiently, without scanning through all the tuples of the relation.</a:t>
            </a:r>
          </a:p>
          <a:p>
            <a:r>
              <a:rPr lang="en-US" sz="3200" dirty="0"/>
              <a:t>Indices are not required for correctness, since they are redundant data structures.</a:t>
            </a:r>
          </a:p>
          <a:p>
            <a:r>
              <a:rPr lang="en-US" sz="3200" dirty="0"/>
              <a:t>Indices are important for efficient processing of transactions, including both update transactions and queries.</a:t>
            </a:r>
          </a:p>
        </p:txBody>
      </p:sp>
    </p:spTree>
    <p:extLst>
      <p:ext uri="{BB962C8B-B14F-4D97-AF65-F5344CB8AC3E}">
        <p14:creationId xmlns:p14="http://schemas.microsoft.com/office/powerpoint/2010/main" val="1597318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Index in SQL</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r>
              <a:rPr lang="en-US" sz="3200" dirty="0"/>
              <a:t>Indices are also important for efficient enforcement of integrity constraints such as primary-key and foreign-key constraints.</a:t>
            </a:r>
          </a:p>
          <a:p>
            <a:r>
              <a:rPr lang="en-US" sz="3200" dirty="0"/>
              <a:t>However, because of the space cost of indices, as well as the effect of indices on update processing, it is not easy to automatically make the right choices about what indices to maintain.</a:t>
            </a:r>
          </a:p>
        </p:txBody>
      </p:sp>
    </p:spTree>
    <p:extLst>
      <p:ext uri="{BB962C8B-B14F-4D97-AF65-F5344CB8AC3E}">
        <p14:creationId xmlns:p14="http://schemas.microsoft.com/office/powerpoint/2010/main" val="1604386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Index in SQL</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create index &lt;index-name&gt; </a:t>
            </a:r>
          </a:p>
          <a:p>
            <a:pPr marL="0" indent="0">
              <a:buNone/>
            </a:pPr>
            <a:r>
              <a:rPr lang="en-US" sz="3200" dirty="0">
                <a:latin typeface="Courier New" panose="02070309020205020404" pitchFamily="49" charset="0"/>
                <a:cs typeface="Courier New" panose="02070309020205020404" pitchFamily="49" charset="0"/>
              </a:rPr>
              <a:t>on &lt;relation-name&gt; (&lt;attribute-list&gt;);</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create index dept index </a:t>
            </a:r>
          </a:p>
          <a:p>
            <a:pPr marL="0" indent="0">
              <a:buNone/>
            </a:pPr>
            <a:r>
              <a:rPr lang="en-US" sz="3200" dirty="0">
                <a:latin typeface="Courier New" panose="02070309020205020404" pitchFamily="49" charset="0"/>
                <a:cs typeface="Courier New" panose="02070309020205020404" pitchFamily="49" charset="0"/>
              </a:rPr>
              <a:t>on instructor (</a:t>
            </a:r>
            <a:r>
              <a:rPr lang="en-US" sz="3200" dirty="0" err="1">
                <a:latin typeface="Courier New" panose="02070309020205020404" pitchFamily="49" charset="0"/>
                <a:cs typeface="Courier New" panose="02070309020205020404" pitchFamily="49" charset="0"/>
              </a:rPr>
              <a:t>dept_name</a:t>
            </a:r>
            <a:r>
              <a:rPr lang="en-US" sz="3200" dirty="0">
                <a:latin typeface="Courier New" panose="02070309020205020404" pitchFamily="49" charset="0"/>
                <a:cs typeface="Courier New" panose="02070309020205020404" pitchFamily="49" charset="0"/>
              </a:rPr>
              <a:t>);</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drop index &lt;index-name&gt;;</a:t>
            </a:r>
          </a:p>
        </p:txBody>
      </p:sp>
    </p:spTree>
    <p:extLst>
      <p:ext uri="{BB962C8B-B14F-4D97-AF65-F5344CB8AC3E}">
        <p14:creationId xmlns:p14="http://schemas.microsoft.com/office/powerpoint/2010/main" val="1531072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Authorization</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a:bodyPr>
          <a:lstStyle/>
          <a:p>
            <a:r>
              <a:rPr lang="en-US" sz="3200" dirty="0"/>
              <a:t>We may assign a user several forms of authorizations on parts of the database. Authorizations on data include:</a:t>
            </a:r>
          </a:p>
          <a:p>
            <a:pPr lvl="1"/>
            <a:r>
              <a:rPr lang="en-US" sz="3200" dirty="0"/>
              <a:t>Authorization to read data.</a:t>
            </a:r>
          </a:p>
          <a:p>
            <a:pPr lvl="1"/>
            <a:r>
              <a:rPr lang="en-US" sz="3200" dirty="0"/>
              <a:t>Authorization to insert new data.</a:t>
            </a:r>
          </a:p>
          <a:p>
            <a:pPr lvl="1"/>
            <a:r>
              <a:rPr lang="en-US" sz="3200" dirty="0"/>
              <a:t>Authorization to update data.</a:t>
            </a:r>
          </a:p>
          <a:p>
            <a:pPr lvl="1"/>
            <a:r>
              <a:rPr lang="en-US" sz="3200" dirty="0"/>
              <a:t>Authorization to delete data.</a:t>
            </a:r>
          </a:p>
          <a:p>
            <a:r>
              <a:rPr lang="en-US" sz="3200" dirty="0"/>
              <a:t>Each of these types of authorizations is called a </a:t>
            </a:r>
            <a:r>
              <a:rPr lang="en-US" sz="3200" i="1" dirty="0"/>
              <a:t>privilege</a:t>
            </a:r>
            <a:r>
              <a:rPr lang="en-US" sz="3200" dirty="0"/>
              <a:t>. 	</a:t>
            </a:r>
          </a:p>
          <a:p>
            <a:pPr marL="609585" lvl="1" indent="0">
              <a:buNone/>
            </a:pPr>
            <a:endParaRPr lang="en-US" sz="3200" dirty="0"/>
          </a:p>
        </p:txBody>
      </p:sp>
    </p:spTree>
    <p:extLst>
      <p:ext uri="{BB962C8B-B14F-4D97-AF65-F5344CB8AC3E}">
        <p14:creationId xmlns:p14="http://schemas.microsoft.com/office/powerpoint/2010/main" val="2105034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Authorization</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fontScale="92500" lnSpcReduction="10000"/>
          </a:bodyPr>
          <a:lstStyle/>
          <a:p>
            <a:r>
              <a:rPr lang="en-US" sz="3200" dirty="0"/>
              <a:t>The SQL data-definition language includes commands to grant and revoke privileges. The </a:t>
            </a:r>
            <a:r>
              <a:rPr lang="en-US" sz="3200" i="1" dirty="0"/>
              <a:t>grant</a:t>
            </a:r>
            <a:r>
              <a:rPr lang="en-US" sz="3200" dirty="0"/>
              <a:t> statement is used to confer authorization.</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grant &lt;privilege list&gt;</a:t>
            </a:r>
          </a:p>
          <a:p>
            <a:pPr marL="0" indent="0">
              <a:buNone/>
            </a:pPr>
            <a:r>
              <a:rPr lang="en-US" sz="3200" dirty="0">
                <a:latin typeface="Courier New" panose="02070309020205020404" pitchFamily="49" charset="0"/>
                <a:cs typeface="Courier New" panose="02070309020205020404" pitchFamily="49" charset="0"/>
              </a:rPr>
              <a:t>on &lt;relation name or view name&gt;</a:t>
            </a:r>
          </a:p>
          <a:p>
            <a:pPr marL="0" indent="0">
              <a:buNone/>
            </a:pPr>
            <a:r>
              <a:rPr lang="en-US" sz="3200" dirty="0">
                <a:latin typeface="Courier New" panose="02070309020205020404" pitchFamily="49" charset="0"/>
                <a:cs typeface="Courier New" panose="02070309020205020404" pitchFamily="49" charset="0"/>
              </a:rPr>
              <a:t>to &lt;user/role list&gt;;</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grant select on department to John, Satoshi;</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8479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Authorization</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fontScale="92500"/>
          </a:bodyPr>
          <a:lstStyle/>
          <a:p>
            <a:r>
              <a:rPr lang="en-US" sz="3200" dirty="0"/>
              <a:t>To revoke an authorization, we use the </a:t>
            </a:r>
            <a:r>
              <a:rPr lang="en-US" sz="3200" i="1" dirty="0"/>
              <a:t>revoke</a:t>
            </a:r>
            <a:r>
              <a:rPr lang="en-US" sz="3200" dirty="0"/>
              <a:t> statement.</a:t>
            </a: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revoke &lt;privilege list&gt;</a:t>
            </a:r>
          </a:p>
          <a:p>
            <a:pPr marL="0" indent="0">
              <a:buNone/>
            </a:pPr>
            <a:r>
              <a:rPr lang="en-US" sz="3200" dirty="0">
                <a:latin typeface="Courier New" panose="02070309020205020404" pitchFamily="49" charset="0"/>
                <a:cs typeface="Courier New" panose="02070309020205020404" pitchFamily="49" charset="0"/>
              </a:rPr>
              <a:t>on &lt;relation name or view name&gt;</a:t>
            </a:r>
          </a:p>
          <a:p>
            <a:pPr marL="0" indent="0">
              <a:buNone/>
            </a:pPr>
            <a:r>
              <a:rPr lang="en-US" sz="3200" dirty="0">
                <a:latin typeface="Courier New" panose="02070309020205020404" pitchFamily="49" charset="0"/>
                <a:cs typeface="Courier New" panose="02070309020205020404" pitchFamily="49" charset="0"/>
              </a:rPr>
              <a:t>from &lt;user/role list&gt;;</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revoke select on department from John, Satoshi;</a:t>
            </a:r>
          </a:p>
          <a:p>
            <a:pPr marL="0" indent="0">
              <a:buNone/>
            </a:pPr>
            <a:r>
              <a:rPr lang="en-US" sz="3200" dirty="0">
                <a:latin typeface="Courier New" panose="02070309020205020404" pitchFamily="49" charset="0"/>
                <a:cs typeface="Courier New" panose="02070309020205020404" pitchFamily="49" charset="0"/>
              </a:rPr>
              <a:t>revoke update (budget) on department from John;</a:t>
            </a: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2869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Authorization</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a:xfrm>
            <a:off x="609601" y="1800147"/>
            <a:ext cx="11192932" cy="4500388"/>
          </a:xfrm>
        </p:spPr>
        <p:txBody>
          <a:bodyPr>
            <a:normAutofit lnSpcReduction="10000"/>
          </a:bodyPr>
          <a:lstStyle/>
          <a:p>
            <a:r>
              <a:rPr lang="en-US" sz="3200" dirty="0"/>
              <a:t>A </a:t>
            </a:r>
            <a:r>
              <a:rPr lang="en-US" sz="3200" i="1" dirty="0"/>
              <a:t>role</a:t>
            </a:r>
            <a:r>
              <a:rPr lang="en-US" sz="3200" dirty="0"/>
              <a:t> is a set or group of privileges that can be granted to users or another role. </a:t>
            </a:r>
          </a:p>
          <a:p>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create role &lt;role-name&gt;;</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create role instructor;</a:t>
            </a:r>
          </a:p>
          <a:p>
            <a:pPr marL="0" indent="0">
              <a:buNone/>
            </a:pPr>
            <a:r>
              <a:rPr lang="en-US" sz="3200" dirty="0">
                <a:latin typeface="Courier New" panose="02070309020205020404" pitchFamily="49" charset="0"/>
                <a:cs typeface="Courier New" panose="02070309020205020404" pitchFamily="49" charset="0"/>
              </a:rPr>
              <a:t>grant select on takes</a:t>
            </a:r>
          </a:p>
          <a:p>
            <a:pPr marL="0" indent="0">
              <a:buNone/>
            </a:pPr>
            <a:r>
              <a:rPr lang="en-US" sz="3200" dirty="0">
                <a:latin typeface="Courier New" panose="02070309020205020404" pitchFamily="49" charset="0"/>
                <a:cs typeface="Courier New" panose="02070309020205020404" pitchFamily="49" charset="0"/>
              </a:rPr>
              <a:t>to instructor;</a:t>
            </a:r>
          </a:p>
        </p:txBody>
      </p:sp>
    </p:spTree>
    <p:extLst>
      <p:ext uri="{BB962C8B-B14F-4D97-AF65-F5344CB8AC3E}">
        <p14:creationId xmlns:p14="http://schemas.microsoft.com/office/powerpoint/2010/main" val="3462423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4778-3D39-4DA9-8894-F82FC797CEF1}"/>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39BDFABA-4223-4CB2-B91F-781DF72C05DF}"/>
              </a:ext>
            </a:extLst>
          </p:cNvPr>
          <p:cNvSpPr>
            <a:spLocks noGrp="1"/>
          </p:cNvSpPr>
          <p:nvPr>
            <p:ph idx="1"/>
          </p:nvPr>
        </p:nvSpPr>
        <p:spPr/>
        <p:txBody>
          <a:bodyPr/>
          <a:lstStyle/>
          <a:p>
            <a:endParaRPr lang="en-PH" dirty="0"/>
          </a:p>
          <a:p>
            <a:pPr marL="0" indent="0">
              <a:buNone/>
            </a:pPr>
            <a:endParaRPr lang="en-PH" dirty="0"/>
          </a:p>
          <a:p>
            <a:pPr marL="0" indent="0">
              <a:buNone/>
            </a:pPr>
            <a:r>
              <a:rPr lang="en-PH" dirty="0"/>
              <a:t>End of </a:t>
            </a:r>
            <a:r>
              <a:rPr lang="en-PH"/>
              <a:t>Chapter 3</a:t>
            </a:r>
            <a:endParaRPr lang="en-PH" dirty="0"/>
          </a:p>
        </p:txBody>
      </p:sp>
    </p:spTree>
    <p:extLst>
      <p:ext uri="{BB962C8B-B14F-4D97-AF65-F5344CB8AC3E}">
        <p14:creationId xmlns:p14="http://schemas.microsoft.com/office/powerpoint/2010/main" val="188844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fontScale="85000" lnSpcReduction="20000"/>
          </a:bodyPr>
          <a:lstStyle/>
          <a:p>
            <a:r>
              <a:rPr lang="en-US" dirty="0"/>
              <a:t>A </a:t>
            </a:r>
            <a:r>
              <a:rPr lang="en-US" i="1" dirty="0"/>
              <a:t>LEFT OUTER JOIN </a:t>
            </a:r>
            <a:r>
              <a:rPr lang="en-US" dirty="0"/>
              <a:t>is one of the JOIN operations that allow you to specify a join clause. It preserves the unmatched rows from the first (left) table, joining them with a NULL row in the shape of the second (right) table.</a:t>
            </a:r>
          </a:p>
          <a:p>
            <a:r>
              <a:rPr lang="en-US" dirty="0"/>
              <a:t>The scope of expressions in either the ON clause includes the current tables and any tables in query blocks outer to the current SELECT. </a:t>
            </a:r>
          </a:p>
          <a:p>
            <a:r>
              <a:rPr lang="en-US" dirty="0"/>
              <a:t>The ON clause can reference tables not being joined and does not have to reference either of the tables being joined (though typically it does).</a:t>
            </a:r>
            <a:endParaRPr lang="en-PH" dirty="0"/>
          </a:p>
        </p:txBody>
      </p:sp>
    </p:spTree>
    <p:extLst>
      <p:ext uri="{BB962C8B-B14F-4D97-AF65-F5344CB8AC3E}">
        <p14:creationId xmlns:p14="http://schemas.microsoft.com/office/powerpoint/2010/main" val="282942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9" name="TextBox 8">
            <a:extLst>
              <a:ext uri="{FF2B5EF4-FFF2-40B4-BE49-F238E27FC236}">
                <a16:creationId xmlns:a16="http://schemas.microsoft.com/office/drawing/2014/main" id="{D1DD156A-8BB2-4E77-8357-D5448774763D}"/>
              </a:ext>
            </a:extLst>
          </p:cNvPr>
          <p:cNvSpPr txBox="1"/>
          <p:nvPr/>
        </p:nvSpPr>
        <p:spPr>
          <a:xfrm>
            <a:off x="5816600" y="2097058"/>
            <a:ext cx="6129866" cy="369332"/>
          </a:xfrm>
          <a:prstGeom prst="rect">
            <a:avLst/>
          </a:prstGeom>
          <a:noFill/>
        </p:spPr>
        <p:txBody>
          <a:bodyPr wrap="square">
            <a:spAutoFit/>
          </a:bodyPr>
          <a:lstStyle/>
          <a:p>
            <a:r>
              <a:rPr lang="en-PH" dirty="0"/>
              <a:t>select * from author;</a:t>
            </a:r>
          </a:p>
        </p:txBody>
      </p:sp>
      <p:sp>
        <p:nvSpPr>
          <p:cNvPr id="11" name="TextBox 10">
            <a:extLst>
              <a:ext uri="{FF2B5EF4-FFF2-40B4-BE49-F238E27FC236}">
                <a16:creationId xmlns:a16="http://schemas.microsoft.com/office/drawing/2014/main" id="{939C6996-5D65-4134-8141-7E05CDDD7A63}"/>
              </a:ext>
            </a:extLst>
          </p:cNvPr>
          <p:cNvSpPr txBox="1"/>
          <p:nvPr/>
        </p:nvSpPr>
        <p:spPr>
          <a:xfrm>
            <a:off x="846666" y="2097058"/>
            <a:ext cx="6129866" cy="369332"/>
          </a:xfrm>
          <a:prstGeom prst="rect">
            <a:avLst/>
          </a:prstGeom>
          <a:noFill/>
        </p:spPr>
        <p:txBody>
          <a:bodyPr wrap="square">
            <a:spAutoFit/>
          </a:bodyPr>
          <a:lstStyle/>
          <a:p>
            <a:r>
              <a:rPr lang="en-PH" dirty="0"/>
              <a:t>select * from book;</a:t>
            </a:r>
          </a:p>
        </p:txBody>
      </p:sp>
      <p:pic>
        <p:nvPicPr>
          <p:cNvPr id="19" name="Picture 18">
            <a:extLst>
              <a:ext uri="{FF2B5EF4-FFF2-40B4-BE49-F238E27FC236}">
                <a16:creationId xmlns:a16="http://schemas.microsoft.com/office/drawing/2014/main" id="{7054FEBF-F16A-4DA2-B1C8-E02F2496EF4C}"/>
              </a:ext>
            </a:extLst>
          </p:cNvPr>
          <p:cNvPicPr>
            <a:picLocks noChangeAspect="1"/>
          </p:cNvPicPr>
          <p:nvPr/>
        </p:nvPicPr>
        <p:blipFill>
          <a:blip r:embed="rId2"/>
          <a:stretch>
            <a:fillRect/>
          </a:stretch>
        </p:blipFill>
        <p:spPr>
          <a:xfrm>
            <a:off x="5936481" y="2461241"/>
            <a:ext cx="3758761" cy="962610"/>
          </a:xfrm>
          <a:prstGeom prst="rect">
            <a:avLst/>
          </a:prstGeom>
        </p:spPr>
      </p:pic>
      <p:pic>
        <p:nvPicPr>
          <p:cNvPr id="4" name="Picture 3">
            <a:extLst>
              <a:ext uri="{FF2B5EF4-FFF2-40B4-BE49-F238E27FC236}">
                <a16:creationId xmlns:a16="http://schemas.microsoft.com/office/drawing/2014/main" id="{3C13E729-FE9B-4113-8247-0AEAFF3D979A}"/>
              </a:ext>
            </a:extLst>
          </p:cNvPr>
          <p:cNvPicPr>
            <a:picLocks noChangeAspect="1"/>
          </p:cNvPicPr>
          <p:nvPr/>
        </p:nvPicPr>
        <p:blipFill>
          <a:blip r:embed="rId3"/>
          <a:stretch>
            <a:fillRect/>
          </a:stretch>
        </p:blipFill>
        <p:spPr>
          <a:xfrm>
            <a:off x="956417" y="4977246"/>
            <a:ext cx="7926674" cy="962610"/>
          </a:xfrm>
          <a:prstGeom prst="rect">
            <a:avLst/>
          </a:prstGeom>
        </p:spPr>
      </p:pic>
      <p:sp>
        <p:nvSpPr>
          <p:cNvPr id="12" name="TextBox 11">
            <a:extLst>
              <a:ext uri="{FF2B5EF4-FFF2-40B4-BE49-F238E27FC236}">
                <a16:creationId xmlns:a16="http://schemas.microsoft.com/office/drawing/2014/main" id="{91169FA4-E56B-46B2-B03F-54BD0D222292}"/>
              </a:ext>
            </a:extLst>
          </p:cNvPr>
          <p:cNvSpPr txBox="1"/>
          <p:nvPr/>
        </p:nvSpPr>
        <p:spPr>
          <a:xfrm>
            <a:off x="846666" y="3710670"/>
            <a:ext cx="6129866" cy="1200329"/>
          </a:xfrm>
          <a:prstGeom prst="rect">
            <a:avLst/>
          </a:prstGeom>
          <a:noFill/>
        </p:spPr>
        <p:txBody>
          <a:bodyPr wrap="square">
            <a:spAutoFit/>
          </a:bodyPr>
          <a:lstStyle/>
          <a:p>
            <a:r>
              <a:rPr lang="en-PH" dirty="0"/>
              <a:t>select * from book </a:t>
            </a:r>
          </a:p>
          <a:p>
            <a:r>
              <a:rPr lang="en-PH" dirty="0"/>
              <a:t>left outer join author </a:t>
            </a:r>
          </a:p>
          <a:p>
            <a:r>
              <a:rPr lang="en-PH" dirty="0"/>
              <a:t>on </a:t>
            </a:r>
            <a:r>
              <a:rPr lang="en-PH" dirty="0" err="1"/>
              <a:t>book.author_id</a:t>
            </a:r>
            <a:r>
              <a:rPr lang="en-PH" dirty="0"/>
              <a:t> = </a:t>
            </a:r>
            <a:r>
              <a:rPr lang="en-PH" dirty="0" err="1"/>
              <a:t>author.author_id</a:t>
            </a:r>
            <a:endParaRPr lang="en-PH" dirty="0"/>
          </a:p>
          <a:p>
            <a:r>
              <a:rPr lang="en-PH" dirty="0"/>
              <a:t>order by id;</a:t>
            </a:r>
          </a:p>
        </p:txBody>
      </p:sp>
      <p:pic>
        <p:nvPicPr>
          <p:cNvPr id="8" name="Picture 7">
            <a:extLst>
              <a:ext uri="{FF2B5EF4-FFF2-40B4-BE49-F238E27FC236}">
                <a16:creationId xmlns:a16="http://schemas.microsoft.com/office/drawing/2014/main" id="{B510B935-053A-4B14-8088-1967675208B6}"/>
              </a:ext>
            </a:extLst>
          </p:cNvPr>
          <p:cNvPicPr>
            <a:picLocks noChangeAspect="1"/>
          </p:cNvPicPr>
          <p:nvPr/>
        </p:nvPicPr>
        <p:blipFill>
          <a:blip r:embed="rId4"/>
          <a:stretch>
            <a:fillRect/>
          </a:stretch>
        </p:blipFill>
        <p:spPr>
          <a:xfrm>
            <a:off x="956417" y="2461241"/>
            <a:ext cx="3920383" cy="923148"/>
          </a:xfrm>
          <a:prstGeom prst="rect">
            <a:avLst/>
          </a:prstGeom>
        </p:spPr>
      </p:pic>
    </p:spTree>
    <p:extLst>
      <p:ext uri="{BB962C8B-B14F-4D97-AF65-F5344CB8AC3E}">
        <p14:creationId xmlns:p14="http://schemas.microsoft.com/office/powerpoint/2010/main" val="404400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fontScale="92500" lnSpcReduction="10000"/>
          </a:bodyPr>
          <a:lstStyle/>
          <a:p>
            <a:r>
              <a:rPr lang="en-US" sz="3200" dirty="0"/>
              <a:t>A </a:t>
            </a:r>
            <a:r>
              <a:rPr lang="en-US" sz="3200" i="1" dirty="0"/>
              <a:t>RIGHT OUTER JOIN </a:t>
            </a:r>
            <a:r>
              <a:rPr lang="en-US" sz="3200" dirty="0"/>
              <a:t>is one of the JOIN operations that allow you to specify a JOIN clause. It preserves the unmatched rows from the second (right) table, joining them with a NULL in the shape of the first (left) table. A LEFT OUTER JOIN B is equivalent to B RIGHT OUTER JOIN A, with the columns in a different order.</a:t>
            </a:r>
          </a:p>
          <a:p>
            <a:r>
              <a:rPr lang="en-US" sz="3200" dirty="0"/>
              <a:t>The scope of expressions in the ON clause includes the current tables and any tables in query blocks outer to the current SELECT. </a:t>
            </a:r>
          </a:p>
          <a:p>
            <a:r>
              <a:rPr lang="en-US" sz="3200" dirty="0"/>
              <a:t>The ON clause can reference tables not being joined and does not have to reference either of the tables being joined (though typically it does).</a:t>
            </a:r>
          </a:p>
          <a:p>
            <a:endParaRPr lang="en-US" sz="3200" dirty="0"/>
          </a:p>
          <a:p>
            <a:endParaRPr lang="en-PH" sz="3200" dirty="0"/>
          </a:p>
        </p:txBody>
      </p:sp>
    </p:spTree>
    <p:extLst>
      <p:ext uri="{BB962C8B-B14F-4D97-AF65-F5344CB8AC3E}">
        <p14:creationId xmlns:p14="http://schemas.microsoft.com/office/powerpoint/2010/main" val="15943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9" name="TextBox 8">
            <a:extLst>
              <a:ext uri="{FF2B5EF4-FFF2-40B4-BE49-F238E27FC236}">
                <a16:creationId xmlns:a16="http://schemas.microsoft.com/office/drawing/2014/main" id="{D1DD156A-8BB2-4E77-8357-D5448774763D}"/>
              </a:ext>
            </a:extLst>
          </p:cNvPr>
          <p:cNvSpPr txBox="1"/>
          <p:nvPr/>
        </p:nvSpPr>
        <p:spPr>
          <a:xfrm>
            <a:off x="5816600" y="2097058"/>
            <a:ext cx="6129866" cy="369332"/>
          </a:xfrm>
          <a:prstGeom prst="rect">
            <a:avLst/>
          </a:prstGeom>
          <a:noFill/>
        </p:spPr>
        <p:txBody>
          <a:bodyPr wrap="square">
            <a:spAutoFit/>
          </a:bodyPr>
          <a:lstStyle/>
          <a:p>
            <a:r>
              <a:rPr lang="en-PH" dirty="0"/>
              <a:t>select * from author;</a:t>
            </a:r>
          </a:p>
        </p:txBody>
      </p:sp>
      <p:sp>
        <p:nvSpPr>
          <p:cNvPr id="11" name="TextBox 10">
            <a:extLst>
              <a:ext uri="{FF2B5EF4-FFF2-40B4-BE49-F238E27FC236}">
                <a16:creationId xmlns:a16="http://schemas.microsoft.com/office/drawing/2014/main" id="{939C6996-5D65-4134-8141-7E05CDDD7A63}"/>
              </a:ext>
            </a:extLst>
          </p:cNvPr>
          <p:cNvSpPr txBox="1"/>
          <p:nvPr/>
        </p:nvSpPr>
        <p:spPr>
          <a:xfrm>
            <a:off x="846666" y="2097058"/>
            <a:ext cx="6129866" cy="369332"/>
          </a:xfrm>
          <a:prstGeom prst="rect">
            <a:avLst/>
          </a:prstGeom>
          <a:noFill/>
        </p:spPr>
        <p:txBody>
          <a:bodyPr wrap="square">
            <a:spAutoFit/>
          </a:bodyPr>
          <a:lstStyle/>
          <a:p>
            <a:r>
              <a:rPr lang="en-PH" dirty="0"/>
              <a:t>select * from book;</a:t>
            </a:r>
          </a:p>
        </p:txBody>
      </p:sp>
      <p:pic>
        <p:nvPicPr>
          <p:cNvPr id="19" name="Picture 18">
            <a:extLst>
              <a:ext uri="{FF2B5EF4-FFF2-40B4-BE49-F238E27FC236}">
                <a16:creationId xmlns:a16="http://schemas.microsoft.com/office/drawing/2014/main" id="{7054FEBF-F16A-4DA2-B1C8-E02F2496EF4C}"/>
              </a:ext>
            </a:extLst>
          </p:cNvPr>
          <p:cNvPicPr>
            <a:picLocks noChangeAspect="1"/>
          </p:cNvPicPr>
          <p:nvPr/>
        </p:nvPicPr>
        <p:blipFill>
          <a:blip r:embed="rId2"/>
          <a:stretch>
            <a:fillRect/>
          </a:stretch>
        </p:blipFill>
        <p:spPr>
          <a:xfrm>
            <a:off x="5936481" y="2461241"/>
            <a:ext cx="3758761" cy="962610"/>
          </a:xfrm>
          <a:prstGeom prst="rect">
            <a:avLst/>
          </a:prstGeom>
        </p:spPr>
      </p:pic>
      <p:sp>
        <p:nvSpPr>
          <p:cNvPr id="12" name="TextBox 11">
            <a:extLst>
              <a:ext uri="{FF2B5EF4-FFF2-40B4-BE49-F238E27FC236}">
                <a16:creationId xmlns:a16="http://schemas.microsoft.com/office/drawing/2014/main" id="{91169FA4-E56B-46B2-B03F-54BD0D222292}"/>
              </a:ext>
            </a:extLst>
          </p:cNvPr>
          <p:cNvSpPr txBox="1"/>
          <p:nvPr/>
        </p:nvSpPr>
        <p:spPr>
          <a:xfrm>
            <a:off x="846666" y="3710670"/>
            <a:ext cx="6129866" cy="1200329"/>
          </a:xfrm>
          <a:prstGeom prst="rect">
            <a:avLst/>
          </a:prstGeom>
          <a:noFill/>
        </p:spPr>
        <p:txBody>
          <a:bodyPr wrap="square">
            <a:spAutoFit/>
          </a:bodyPr>
          <a:lstStyle/>
          <a:p>
            <a:r>
              <a:rPr lang="en-PH" dirty="0"/>
              <a:t>select * from book </a:t>
            </a:r>
          </a:p>
          <a:p>
            <a:r>
              <a:rPr lang="en-PH" dirty="0"/>
              <a:t>left outer join author </a:t>
            </a:r>
          </a:p>
          <a:p>
            <a:r>
              <a:rPr lang="en-PH" dirty="0"/>
              <a:t>on </a:t>
            </a:r>
            <a:r>
              <a:rPr lang="en-PH" dirty="0" err="1"/>
              <a:t>book.author_id</a:t>
            </a:r>
            <a:r>
              <a:rPr lang="en-PH" dirty="0"/>
              <a:t> = </a:t>
            </a:r>
            <a:r>
              <a:rPr lang="en-PH" dirty="0" err="1"/>
              <a:t>author.author_id</a:t>
            </a:r>
            <a:endParaRPr lang="en-PH" dirty="0"/>
          </a:p>
          <a:p>
            <a:r>
              <a:rPr lang="en-PH" dirty="0"/>
              <a:t>order by id;</a:t>
            </a:r>
          </a:p>
        </p:txBody>
      </p:sp>
      <p:pic>
        <p:nvPicPr>
          <p:cNvPr id="8" name="Picture 7">
            <a:extLst>
              <a:ext uri="{FF2B5EF4-FFF2-40B4-BE49-F238E27FC236}">
                <a16:creationId xmlns:a16="http://schemas.microsoft.com/office/drawing/2014/main" id="{B510B935-053A-4B14-8088-1967675208B6}"/>
              </a:ext>
            </a:extLst>
          </p:cNvPr>
          <p:cNvPicPr>
            <a:picLocks noChangeAspect="1"/>
          </p:cNvPicPr>
          <p:nvPr/>
        </p:nvPicPr>
        <p:blipFill>
          <a:blip r:embed="rId3"/>
          <a:stretch>
            <a:fillRect/>
          </a:stretch>
        </p:blipFill>
        <p:spPr>
          <a:xfrm>
            <a:off x="956417" y="2461241"/>
            <a:ext cx="3920383" cy="923148"/>
          </a:xfrm>
          <a:prstGeom prst="rect">
            <a:avLst/>
          </a:prstGeom>
        </p:spPr>
      </p:pic>
      <p:pic>
        <p:nvPicPr>
          <p:cNvPr id="5" name="Picture 4">
            <a:extLst>
              <a:ext uri="{FF2B5EF4-FFF2-40B4-BE49-F238E27FC236}">
                <a16:creationId xmlns:a16="http://schemas.microsoft.com/office/drawing/2014/main" id="{DC0EF58C-445E-4C92-8E1D-168D702ECD57}"/>
              </a:ext>
            </a:extLst>
          </p:cNvPr>
          <p:cNvPicPr>
            <a:picLocks noChangeAspect="1"/>
          </p:cNvPicPr>
          <p:nvPr/>
        </p:nvPicPr>
        <p:blipFill>
          <a:blip r:embed="rId4"/>
          <a:stretch>
            <a:fillRect/>
          </a:stretch>
        </p:blipFill>
        <p:spPr>
          <a:xfrm>
            <a:off x="956417" y="4913269"/>
            <a:ext cx="8500850" cy="1028528"/>
          </a:xfrm>
          <a:prstGeom prst="rect">
            <a:avLst/>
          </a:prstGeom>
        </p:spPr>
      </p:pic>
    </p:spTree>
    <p:extLst>
      <p:ext uri="{BB962C8B-B14F-4D97-AF65-F5344CB8AC3E}">
        <p14:creationId xmlns:p14="http://schemas.microsoft.com/office/powerpoint/2010/main" val="123923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r>
              <a:rPr lang="en-US" sz="3200" dirty="0"/>
              <a:t>A </a:t>
            </a:r>
            <a:r>
              <a:rPr lang="en-US" sz="3200" i="1" dirty="0"/>
              <a:t>CROSS JOIN </a:t>
            </a:r>
            <a:r>
              <a:rPr lang="en-US" sz="3200" dirty="0"/>
              <a:t>is a JOIN operation that produces the Cartesian product of two tables. Unlike other JOIN operators, it does not let you specify a join clause. You may, however, specify a WHERE clause in the SELECT statement.</a:t>
            </a:r>
            <a:endParaRPr lang="en-PH" sz="3200" dirty="0"/>
          </a:p>
        </p:txBody>
      </p:sp>
    </p:spTree>
    <p:extLst>
      <p:ext uri="{BB962C8B-B14F-4D97-AF65-F5344CB8AC3E}">
        <p14:creationId xmlns:p14="http://schemas.microsoft.com/office/powerpoint/2010/main" val="157774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Join Expressions</a:t>
            </a:r>
          </a:p>
        </p:txBody>
      </p:sp>
      <p:sp>
        <p:nvSpPr>
          <p:cNvPr id="9" name="TextBox 8">
            <a:extLst>
              <a:ext uri="{FF2B5EF4-FFF2-40B4-BE49-F238E27FC236}">
                <a16:creationId xmlns:a16="http://schemas.microsoft.com/office/drawing/2014/main" id="{D1DD156A-8BB2-4E77-8357-D5448774763D}"/>
              </a:ext>
            </a:extLst>
          </p:cNvPr>
          <p:cNvSpPr txBox="1"/>
          <p:nvPr/>
        </p:nvSpPr>
        <p:spPr>
          <a:xfrm>
            <a:off x="5816600" y="2097058"/>
            <a:ext cx="6129866" cy="369332"/>
          </a:xfrm>
          <a:prstGeom prst="rect">
            <a:avLst/>
          </a:prstGeom>
          <a:noFill/>
        </p:spPr>
        <p:txBody>
          <a:bodyPr wrap="square">
            <a:spAutoFit/>
          </a:bodyPr>
          <a:lstStyle/>
          <a:p>
            <a:r>
              <a:rPr lang="en-PH" dirty="0"/>
              <a:t>select * from author;</a:t>
            </a:r>
          </a:p>
        </p:txBody>
      </p:sp>
      <p:sp>
        <p:nvSpPr>
          <p:cNvPr id="11" name="TextBox 10">
            <a:extLst>
              <a:ext uri="{FF2B5EF4-FFF2-40B4-BE49-F238E27FC236}">
                <a16:creationId xmlns:a16="http://schemas.microsoft.com/office/drawing/2014/main" id="{939C6996-5D65-4134-8141-7E05CDDD7A63}"/>
              </a:ext>
            </a:extLst>
          </p:cNvPr>
          <p:cNvSpPr txBox="1"/>
          <p:nvPr/>
        </p:nvSpPr>
        <p:spPr>
          <a:xfrm>
            <a:off x="846666" y="2097058"/>
            <a:ext cx="6129866" cy="369332"/>
          </a:xfrm>
          <a:prstGeom prst="rect">
            <a:avLst/>
          </a:prstGeom>
          <a:noFill/>
        </p:spPr>
        <p:txBody>
          <a:bodyPr wrap="square">
            <a:spAutoFit/>
          </a:bodyPr>
          <a:lstStyle/>
          <a:p>
            <a:r>
              <a:rPr lang="en-PH" dirty="0"/>
              <a:t>select * from book;</a:t>
            </a:r>
          </a:p>
        </p:txBody>
      </p:sp>
      <p:pic>
        <p:nvPicPr>
          <p:cNvPr id="19" name="Picture 18">
            <a:extLst>
              <a:ext uri="{FF2B5EF4-FFF2-40B4-BE49-F238E27FC236}">
                <a16:creationId xmlns:a16="http://schemas.microsoft.com/office/drawing/2014/main" id="{7054FEBF-F16A-4DA2-B1C8-E02F2496EF4C}"/>
              </a:ext>
            </a:extLst>
          </p:cNvPr>
          <p:cNvPicPr>
            <a:picLocks noChangeAspect="1"/>
          </p:cNvPicPr>
          <p:nvPr/>
        </p:nvPicPr>
        <p:blipFill>
          <a:blip r:embed="rId2"/>
          <a:stretch>
            <a:fillRect/>
          </a:stretch>
        </p:blipFill>
        <p:spPr>
          <a:xfrm>
            <a:off x="5936481" y="2461241"/>
            <a:ext cx="3758761" cy="962610"/>
          </a:xfrm>
          <a:prstGeom prst="rect">
            <a:avLst/>
          </a:prstGeom>
        </p:spPr>
      </p:pic>
      <p:pic>
        <p:nvPicPr>
          <p:cNvPr id="8" name="Picture 7">
            <a:extLst>
              <a:ext uri="{FF2B5EF4-FFF2-40B4-BE49-F238E27FC236}">
                <a16:creationId xmlns:a16="http://schemas.microsoft.com/office/drawing/2014/main" id="{B510B935-053A-4B14-8088-1967675208B6}"/>
              </a:ext>
            </a:extLst>
          </p:cNvPr>
          <p:cNvPicPr>
            <a:picLocks noChangeAspect="1"/>
          </p:cNvPicPr>
          <p:nvPr/>
        </p:nvPicPr>
        <p:blipFill>
          <a:blip r:embed="rId3"/>
          <a:stretch>
            <a:fillRect/>
          </a:stretch>
        </p:blipFill>
        <p:spPr>
          <a:xfrm>
            <a:off x="956417" y="2461241"/>
            <a:ext cx="3920383" cy="923148"/>
          </a:xfrm>
          <a:prstGeom prst="rect">
            <a:avLst/>
          </a:prstGeom>
        </p:spPr>
      </p:pic>
      <p:sp>
        <p:nvSpPr>
          <p:cNvPr id="13" name="TextBox 12">
            <a:extLst>
              <a:ext uri="{FF2B5EF4-FFF2-40B4-BE49-F238E27FC236}">
                <a16:creationId xmlns:a16="http://schemas.microsoft.com/office/drawing/2014/main" id="{3FE42C8D-B6BB-415F-902B-4ABFE2D984B1}"/>
              </a:ext>
            </a:extLst>
          </p:cNvPr>
          <p:cNvSpPr txBox="1"/>
          <p:nvPr/>
        </p:nvSpPr>
        <p:spPr>
          <a:xfrm>
            <a:off x="956417" y="3581168"/>
            <a:ext cx="6129866" cy="923330"/>
          </a:xfrm>
          <a:prstGeom prst="rect">
            <a:avLst/>
          </a:prstGeom>
          <a:noFill/>
        </p:spPr>
        <p:txBody>
          <a:bodyPr wrap="square">
            <a:spAutoFit/>
          </a:bodyPr>
          <a:lstStyle/>
          <a:p>
            <a:r>
              <a:rPr lang="en-PH" dirty="0"/>
              <a:t>select * from book </a:t>
            </a:r>
          </a:p>
          <a:p>
            <a:r>
              <a:rPr lang="en-PH" dirty="0"/>
              <a:t>cross join author </a:t>
            </a:r>
          </a:p>
          <a:p>
            <a:r>
              <a:rPr lang="en-PH" dirty="0"/>
              <a:t>order by id;</a:t>
            </a:r>
          </a:p>
        </p:txBody>
      </p:sp>
      <p:pic>
        <p:nvPicPr>
          <p:cNvPr id="7" name="Picture 6">
            <a:extLst>
              <a:ext uri="{FF2B5EF4-FFF2-40B4-BE49-F238E27FC236}">
                <a16:creationId xmlns:a16="http://schemas.microsoft.com/office/drawing/2014/main" id="{C4BD9AEC-4186-4708-8B5C-F274B5F2DDDD}"/>
              </a:ext>
            </a:extLst>
          </p:cNvPr>
          <p:cNvPicPr>
            <a:picLocks noChangeAspect="1"/>
          </p:cNvPicPr>
          <p:nvPr/>
        </p:nvPicPr>
        <p:blipFill>
          <a:blip r:embed="rId4"/>
          <a:stretch>
            <a:fillRect/>
          </a:stretch>
        </p:blipFill>
        <p:spPr>
          <a:xfrm>
            <a:off x="3330950" y="3907618"/>
            <a:ext cx="7904633" cy="2400047"/>
          </a:xfrm>
          <a:prstGeom prst="rect">
            <a:avLst/>
          </a:prstGeom>
        </p:spPr>
      </p:pic>
    </p:spTree>
    <p:extLst>
      <p:ext uri="{BB962C8B-B14F-4D97-AF65-F5344CB8AC3E}">
        <p14:creationId xmlns:p14="http://schemas.microsoft.com/office/powerpoint/2010/main" val="1061257320"/>
      </p:ext>
    </p:extLst>
  </p:cSld>
  <p:clrMapOvr>
    <a:masterClrMapping/>
  </p:clrMapOvr>
</p:sld>
</file>

<file path=ppt/theme/theme1.xml><?xml version="1.0" encoding="utf-8"?>
<a:theme xmlns:a="http://schemas.openxmlformats.org/drawingml/2006/main" name="162549-dashboar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162549-dashboard-template-16x9</Template>
  <TotalTime>567</TotalTime>
  <Words>1884</Words>
  <Application>Microsoft Office PowerPoint</Application>
  <PresentationFormat>Widescreen</PresentationFormat>
  <Paragraphs>212</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Courier New</vt:lpstr>
      <vt:lpstr>162549-dashboard-template-16x9</vt:lpstr>
      <vt:lpstr>CHAPTER 4: INTERMEDIATE SQL</vt:lpstr>
      <vt:lpstr>Join Expressions</vt:lpstr>
      <vt:lpstr>Join Expressions</vt:lpstr>
      <vt:lpstr>Join Expressions</vt:lpstr>
      <vt:lpstr>Join Expressions</vt:lpstr>
      <vt:lpstr>Join Expressions</vt:lpstr>
      <vt:lpstr>Join Expressions</vt:lpstr>
      <vt:lpstr>Join Expressions</vt:lpstr>
      <vt:lpstr>Join Expressions</vt:lpstr>
      <vt:lpstr>Join Expressions</vt:lpstr>
      <vt:lpstr>Join Expressions</vt:lpstr>
      <vt:lpstr>Join Expressions</vt:lpstr>
      <vt:lpstr>Join Expressions</vt:lpstr>
      <vt:lpstr>Join Expressions</vt:lpstr>
      <vt:lpstr>Views</vt:lpstr>
      <vt:lpstr>Views</vt:lpstr>
      <vt:lpstr>Views</vt:lpstr>
      <vt:lpstr>Transactions</vt:lpstr>
      <vt:lpstr>Transactions</vt:lpstr>
      <vt:lpstr>Integrity Constraints</vt:lpstr>
      <vt:lpstr>Integrity Constraints</vt:lpstr>
      <vt:lpstr>Integrity Constraints</vt:lpstr>
      <vt:lpstr>Integrity Constraints</vt:lpstr>
      <vt:lpstr>Integrity Constraints</vt:lpstr>
      <vt:lpstr>SQL Data Types and Schemas</vt:lpstr>
      <vt:lpstr>SQL Data Types and Schemas</vt:lpstr>
      <vt:lpstr>SQL Data Types and Schemas</vt:lpstr>
      <vt:lpstr>SQL Data Types and Schemas</vt:lpstr>
      <vt:lpstr>SQL Data Types and Schemas</vt:lpstr>
      <vt:lpstr>SQL Data Types and Schemas</vt:lpstr>
      <vt:lpstr>Index in SQL</vt:lpstr>
      <vt:lpstr>Index in SQL</vt:lpstr>
      <vt:lpstr>Index in SQL</vt:lpstr>
      <vt:lpstr>Authorization</vt:lpstr>
      <vt:lpstr>Authorization</vt:lpstr>
      <vt:lpstr>Authorization</vt:lpstr>
      <vt:lpstr>Authorization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INTRODUCTION TO SQL/ ORACLE SQL</dc:title>
  <dc:creator>donnie anciro</dc:creator>
  <cp:lastModifiedBy>donnie anciro</cp:lastModifiedBy>
  <cp:revision>96</cp:revision>
  <dcterms:created xsi:type="dcterms:W3CDTF">2023-11-12T14:30:01Z</dcterms:created>
  <dcterms:modified xsi:type="dcterms:W3CDTF">2023-11-19T09:13:03Z</dcterms:modified>
</cp:coreProperties>
</file>