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9" r:id="rId4"/>
    <p:sldId id="330" r:id="rId5"/>
    <p:sldId id="334" r:id="rId6"/>
    <p:sldId id="335" r:id="rId7"/>
    <p:sldId id="333" r:id="rId8"/>
    <p:sldId id="336" r:id="rId9"/>
    <p:sldId id="337" r:id="rId10"/>
    <p:sldId id="338" r:id="rId11"/>
    <p:sldId id="332" r:id="rId12"/>
    <p:sldId id="342" r:id="rId13"/>
    <p:sldId id="346" r:id="rId14"/>
    <p:sldId id="348" r:id="rId15"/>
    <p:sldId id="349" r:id="rId16"/>
    <p:sldId id="350" r:id="rId17"/>
    <p:sldId id="351" r:id="rId18"/>
    <p:sldId id="352" r:id="rId19"/>
    <p:sldId id="339" r:id="rId20"/>
    <p:sldId id="340" r:id="rId21"/>
    <p:sldId id="341" r:id="rId22"/>
    <p:sldId id="347" r:id="rId23"/>
    <p:sldId id="343" r:id="rId24"/>
    <p:sldId id="344" r:id="rId25"/>
    <p:sldId id="345" r:id="rId26"/>
    <p:sldId id="32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72540"/>
            <a:ext cx="109531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96" y="4854247"/>
            <a:ext cx="10953105" cy="814427"/>
          </a:xfrm>
        </p:spPr>
        <p:txBody>
          <a:bodyPr>
            <a:normAutofit/>
          </a:bodyPr>
          <a:lstStyle>
            <a:lvl1pPr marL="0" indent="0" algn="l">
              <a:buNone/>
              <a:defRPr sz="3733" b="0" i="0">
                <a:solidFill>
                  <a:schemeClr val="accent6">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55856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27/11/2023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301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26579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3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460016"/>
          </a:xfrm>
        </p:spPr>
        <p:txBody>
          <a:bodyPr>
            <a:normAutofit/>
          </a:bodyPr>
          <a:lstStyle>
            <a:lvl1pPr algn="l">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800147"/>
            <a:ext cx="11048823" cy="450038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808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30" y="171294"/>
            <a:ext cx="7908477" cy="1349356"/>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27930" y="1664144"/>
            <a:ext cx="7908477"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957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70FD4-08C6-410E-A7E8-7E4568252D33}" type="datetimeFigureOut">
              <a:rPr lang="en-PH" smtClean="0"/>
              <a:t>27/11/2023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28561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970FD4-08C6-410E-A7E8-7E4568252D33}" type="datetimeFigureOut">
              <a:rPr lang="en-PH" smtClean="0"/>
              <a:t>27/11/2023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21845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287478"/>
            <a:ext cx="10767081" cy="1162501"/>
          </a:xfrm>
        </p:spPr>
        <p:txBody>
          <a:bodyPr>
            <a:normAutofit/>
          </a:bodyPr>
          <a:lstStyle>
            <a:lvl1pPr algn="l">
              <a:defRPr sz="4800" u="none"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70FD4-08C6-410E-A7E8-7E4568252D33}" type="datetimeFigureOut">
              <a:rPr lang="en-PH" smtClean="0"/>
              <a:t>27/11/2023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75463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970FD4-08C6-410E-A7E8-7E4568252D33}" type="datetimeFigureOut">
              <a:rPr lang="en-PH" smtClean="0"/>
              <a:t>27/11/2023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41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70FD4-08C6-410E-A7E8-7E4568252D33}" type="datetimeFigureOut">
              <a:rPr lang="en-PH" smtClean="0"/>
              <a:t>27/11/2023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0768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27/11/2023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60589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8970FD4-08C6-410E-A7E8-7E4568252D33}" type="datetimeFigureOut">
              <a:rPr lang="en-PH" smtClean="0"/>
              <a:t>27/11/2023</a:t>
            </a:fld>
            <a:endParaRPr lang="en-P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F945947-E2AC-4F94-A6EC-EB6FDE0155A9}" type="slidenum">
              <a:rPr lang="en-PH" smtClean="0"/>
              <a:t>‹#›</a:t>
            </a:fld>
            <a:endParaRPr lang="en-PH"/>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541887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EC9C-37BF-446D-A489-372A86468223}"/>
              </a:ext>
            </a:extLst>
          </p:cNvPr>
          <p:cNvSpPr>
            <a:spLocks noGrp="1"/>
          </p:cNvSpPr>
          <p:nvPr>
            <p:ph type="ctrTitle"/>
          </p:nvPr>
        </p:nvSpPr>
        <p:spPr>
          <a:xfrm>
            <a:off x="609601" y="2372540"/>
            <a:ext cx="5486400" cy="2239673"/>
          </a:xfrm>
        </p:spPr>
        <p:txBody>
          <a:bodyPr>
            <a:normAutofit/>
          </a:bodyPr>
          <a:lstStyle/>
          <a:p>
            <a:r>
              <a:rPr lang="en-PH" dirty="0"/>
              <a:t>CHAPTER 5:</a:t>
            </a:r>
            <a:br>
              <a:rPr lang="en-PH" dirty="0"/>
            </a:br>
            <a:r>
              <a:rPr lang="en-PH" dirty="0"/>
              <a:t>ADVANCED SQL</a:t>
            </a:r>
          </a:p>
        </p:txBody>
      </p:sp>
      <p:sp>
        <p:nvSpPr>
          <p:cNvPr id="3" name="Subtitle 2">
            <a:extLst>
              <a:ext uri="{FF2B5EF4-FFF2-40B4-BE49-F238E27FC236}">
                <a16:creationId xmlns:a16="http://schemas.microsoft.com/office/drawing/2014/main" id="{9C188F17-F1A7-40CB-8EE1-36983CE59660}"/>
              </a:ext>
            </a:extLst>
          </p:cNvPr>
          <p:cNvSpPr>
            <a:spLocks noGrp="1"/>
          </p:cNvSpPr>
          <p:nvPr>
            <p:ph type="subTitle" idx="1"/>
          </p:nvPr>
        </p:nvSpPr>
        <p:spPr/>
        <p:txBody>
          <a:bodyPr/>
          <a:lstStyle/>
          <a:p>
            <a:r>
              <a:rPr lang="en-PH" dirty="0"/>
              <a:t>ITP55 – Advanced Database Systems</a:t>
            </a:r>
          </a:p>
        </p:txBody>
      </p:sp>
    </p:spTree>
    <p:extLst>
      <p:ext uri="{BB962C8B-B14F-4D97-AF65-F5344CB8AC3E}">
        <p14:creationId xmlns:p14="http://schemas.microsoft.com/office/powerpoint/2010/main" val="19262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a:xfrm>
            <a:off x="609602" y="136524"/>
            <a:ext cx="6993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0735731" cy="4500388"/>
          </a:xfrm>
        </p:spPr>
        <p:txBody>
          <a:bodyPr>
            <a:normAutofit lnSpcReduction="10000"/>
          </a:bodyPr>
          <a:lstStyle/>
          <a:p>
            <a:pPr algn="l">
              <a:buFont typeface="Arial" panose="020B0604020202020204" pitchFamily="34" charset="0"/>
              <a:buChar char="•"/>
            </a:pPr>
            <a:r>
              <a:rPr lang="en-US" b="0" i="0" dirty="0">
                <a:solidFill>
                  <a:srgbClr val="000000"/>
                </a:solidFill>
                <a:effectLst/>
              </a:rPr>
              <a:t>ODBC is a C-based API that is platform-independent and can be used on Windows, macOS, and Linux systems.</a:t>
            </a:r>
          </a:p>
          <a:p>
            <a:pPr algn="l">
              <a:buFont typeface="Arial" panose="020B0604020202020204" pitchFamily="34" charset="0"/>
              <a:buChar char="•"/>
            </a:pPr>
            <a:r>
              <a:rPr lang="en-US" b="0" i="0" dirty="0">
                <a:solidFill>
                  <a:srgbClr val="000000"/>
                </a:solidFill>
                <a:effectLst/>
              </a:rPr>
              <a:t>Microsoft developed it and allows access to various databases, including Microsoft SQL Server, Oracle, MySQL, etc.</a:t>
            </a:r>
          </a:p>
          <a:p>
            <a:pPr algn="l">
              <a:buFont typeface="Arial" panose="020B0604020202020204" pitchFamily="34" charset="0"/>
              <a:buChar char="•"/>
            </a:pPr>
            <a:r>
              <a:rPr lang="en-US" b="0" i="0" dirty="0">
                <a:solidFill>
                  <a:srgbClr val="000000"/>
                </a:solidFill>
                <a:effectLst/>
              </a:rPr>
              <a:t>Drivers must be installed on the client machine to connect to the database.</a:t>
            </a:r>
          </a:p>
          <a:p>
            <a:pPr marL="0" indent="0">
              <a:buNone/>
            </a:pPr>
            <a:endParaRPr lang="en-PH" dirty="0"/>
          </a:p>
        </p:txBody>
      </p:sp>
    </p:spTree>
    <p:extLst>
      <p:ext uri="{BB962C8B-B14F-4D97-AF65-F5344CB8AC3E}">
        <p14:creationId xmlns:p14="http://schemas.microsoft.com/office/powerpoint/2010/main" val="122778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92500"/>
          </a:bodyPr>
          <a:lstStyle/>
          <a:p>
            <a:r>
              <a:rPr lang="en-US" dirty="0"/>
              <a:t>Procedures and functions allow “business logic” to be stored in the database and executed from SQL statements</a:t>
            </a:r>
          </a:p>
          <a:p>
            <a:r>
              <a:rPr lang="en-US" dirty="0"/>
              <a:t>You can write user-defined functions in PL/SQL or Java to provide functionality that is not available in SQL or SQL built-in functions. User-defined functions can appear in a SQL statement anywhere SQL functions can appear, that is, wherever an expression can occur.</a:t>
            </a:r>
          </a:p>
          <a:p>
            <a:endParaRPr lang="en-US" dirty="0"/>
          </a:p>
          <a:p>
            <a:endParaRPr lang="en-PH" dirty="0"/>
          </a:p>
        </p:txBody>
      </p:sp>
    </p:spTree>
    <p:extLst>
      <p:ext uri="{BB962C8B-B14F-4D97-AF65-F5344CB8AC3E}">
        <p14:creationId xmlns:p14="http://schemas.microsoft.com/office/powerpoint/2010/main" val="298458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92500" lnSpcReduction="10000"/>
          </a:bodyPr>
          <a:lstStyle/>
          <a:p>
            <a:r>
              <a:rPr lang="en-US" dirty="0"/>
              <a:t>For example, user-defined functions can be used in the following:</a:t>
            </a:r>
          </a:p>
          <a:p>
            <a:pPr lvl="1"/>
            <a:r>
              <a:rPr lang="en-US" dirty="0"/>
              <a:t>The select list of a SELECT statement</a:t>
            </a:r>
          </a:p>
          <a:p>
            <a:pPr lvl="1"/>
            <a:r>
              <a:rPr lang="en-US" dirty="0"/>
              <a:t>The condition of a WHERE clause</a:t>
            </a:r>
          </a:p>
          <a:p>
            <a:pPr lvl="1"/>
            <a:r>
              <a:rPr lang="en-US" dirty="0"/>
              <a:t>CONNECT BY, START WITH, ORDER BY, and GROUP BY clauses</a:t>
            </a:r>
          </a:p>
          <a:p>
            <a:pPr lvl="1"/>
            <a:r>
              <a:rPr lang="en-US" dirty="0"/>
              <a:t>The VALUES clause of an INSERT statement</a:t>
            </a:r>
          </a:p>
          <a:p>
            <a:pPr lvl="1"/>
            <a:r>
              <a:rPr lang="en-US" dirty="0"/>
              <a:t>The SET clause of an UPDATE statement</a:t>
            </a:r>
            <a:endParaRPr lang="en-PH" dirty="0"/>
          </a:p>
        </p:txBody>
      </p:sp>
    </p:spTree>
    <p:extLst>
      <p:ext uri="{BB962C8B-B14F-4D97-AF65-F5344CB8AC3E}">
        <p14:creationId xmlns:p14="http://schemas.microsoft.com/office/powerpoint/2010/main" val="170666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85000" lnSpcReduction="20000"/>
          </a:bodyPr>
          <a:lstStyle/>
          <a:p>
            <a:r>
              <a:rPr lang="en-PH" dirty="0"/>
              <a:t>Example: Get Formatted Address</a:t>
            </a:r>
          </a:p>
          <a:p>
            <a:pPr marL="0" indent="0">
              <a:buNone/>
            </a:pPr>
            <a:r>
              <a:rPr lang="en-US" dirty="0">
                <a:latin typeface="Courier New" panose="02070309020205020404" pitchFamily="49" charset="0"/>
                <a:cs typeface="Courier New" panose="02070309020205020404" pitchFamily="49" charset="0"/>
              </a:rPr>
              <a:t>-- creating table </a:t>
            </a:r>
            <a:r>
              <a:rPr lang="en-US" dirty="0" err="1">
                <a:latin typeface="Courier New" panose="02070309020205020404" pitchFamily="49" charset="0"/>
                <a:cs typeface="Courier New" panose="02070309020205020404" pitchFamily="49" charset="0"/>
              </a:rPr>
              <a:t>person_info</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person_info</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PERSON_ID number(5) primary key,</a:t>
            </a:r>
          </a:p>
          <a:p>
            <a:pPr marL="0" indent="0">
              <a:buNone/>
            </a:pPr>
            <a:r>
              <a:rPr lang="en-US" dirty="0">
                <a:latin typeface="Courier New" panose="02070309020205020404" pitchFamily="49" charset="0"/>
                <a:cs typeface="Courier New" panose="02070309020205020404" pitchFamily="49" charset="0"/>
              </a:rPr>
              <a:t>  FIRST_NAME varchar2(20),</a:t>
            </a:r>
          </a:p>
          <a:p>
            <a:pPr marL="0" indent="0">
              <a:buNone/>
            </a:pPr>
            <a:r>
              <a:rPr lang="en-US" dirty="0">
                <a:latin typeface="Courier New" panose="02070309020205020404" pitchFamily="49" charset="0"/>
                <a:cs typeface="Courier New" panose="02070309020205020404" pitchFamily="49" charset="0"/>
              </a:rPr>
              <a:t>  LAST_NAME varchar2(20)</a:t>
            </a:r>
          </a:p>
          <a:p>
            <a:pPr marL="0" indent="0">
              <a:buNone/>
            </a:pPr>
            <a:r>
              <a:rPr lang="en-US" dirty="0">
                <a:latin typeface="Courier New" panose="02070309020205020404" pitchFamily="49" charset="0"/>
                <a:cs typeface="Courier New" panose="02070309020205020404" pitchFamily="49" charset="0"/>
              </a:rPr>
              <a:t>);</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03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--creating table </a:t>
            </a:r>
            <a:r>
              <a:rPr lang="en-US" dirty="0" err="1">
                <a:latin typeface="Courier New" panose="02070309020205020404" pitchFamily="49" charset="0"/>
                <a:cs typeface="Courier New" panose="02070309020205020404" pitchFamily="49" charset="0"/>
              </a:rPr>
              <a:t>person_address_details</a:t>
            </a:r>
            <a:endParaRPr lang="en-PH"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person_address_details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PERSON_ADDRESS_ID number(5) primary key,</a:t>
            </a:r>
          </a:p>
          <a:p>
            <a:pPr marL="0" indent="0">
              <a:buNone/>
            </a:pPr>
            <a:r>
              <a:rPr lang="en-US" dirty="0">
                <a:latin typeface="Courier New" panose="02070309020205020404" pitchFamily="49" charset="0"/>
                <a:cs typeface="Courier New" panose="02070309020205020404" pitchFamily="49" charset="0"/>
              </a:rPr>
              <a:t>  PERSON_ID number(5) references </a:t>
            </a:r>
            <a:r>
              <a:rPr lang="en-US" dirty="0" err="1">
                <a:latin typeface="Courier New" panose="02070309020205020404" pitchFamily="49" charset="0"/>
                <a:cs typeface="Courier New" panose="02070309020205020404" pitchFamily="49" charset="0"/>
              </a:rPr>
              <a:t>person_info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person_id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CITY varchar2(15),</a:t>
            </a:r>
          </a:p>
          <a:p>
            <a:pPr marL="0" indent="0">
              <a:buNone/>
            </a:pPr>
            <a:r>
              <a:rPr lang="en-US" dirty="0">
                <a:latin typeface="Courier New" panose="02070309020205020404" pitchFamily="49" charset="0"/>
                <a:cs typeface="Courier New" panose="02070309020205020404" pitchFamily="49" charset="0"/>
              </a:rPr>
              <a:t>  STATE varchar2(15),</a:t>
            </a:r>
          </a:p>
          <a:p>
            <a:pPr marL="0" indent="0">
              <a:buNone/>
            </a:pPr>
            <a:r>
              <a:rPr lang="en-US" dirty="0">
                <a:latin typeface="Courier New" panose="02070309020205020404" pitchFamily="49" charset="0"/>
                <a:cs typeface="Courier New" panose="02070309020205020404" pitchFamily="49" charset="0"/>
              </a:rPr>
              <a:t>  COUNTRY varchar2(20),</a:t>
            </a:r>
          </a:p>
          <a:p>
            <a:pPr marL="0" indent="0">
              <a:buNone/>
            </a:pPr>
            <a:r>
              <a:rPr lang="en-US" dirty="0">
                <a:latin typeface="Courier New" panose="02070309020205020404" pitchFamily="49" charset="0"/>
                <a:cs typeface="Courier New" panose="02070309020205020404" pitchFamily="49" charset="0"/>
              </a:rPr>
              <a:t>  ZIP_CODE varchar2(10)</a:t>
            </a:r>
          </a:p>
          <a:p>
            <a:pPr marL="0" indent="0">
              <a:buNone/>
            </a:pPr>
            <a:r>
              <a:rPr lang="en-US" dirty="0">
                <a:latin typeface="Courier New" panose="02070309020205020404" pitchFamily="49" charset="0"/>
                <a:cs typeface="Courier New" panose="02070309020205020404" pitchFamily="49" charset="0"/>
              </a:rPr>
              <a:t>);</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204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92500" lnSpcReduction="10000"/>
          </a:bodyPr>
          <a:lstStyle/>
          <a:p>
            <a:pPr marL="0" indent="0">
              <a:buNone/>
            </a:pPr>
            <a:r>
              <a:rPr lang="en-PH" sz="1400" dirty="0">
                <a:latin typeface="Courier New" panose="02070309020205020404" pitchFamily="49" charset="0"/>
                <a:cs typeface="Courier New" panose="02070309020205020404" pitchFamily="49" charset="0"/>
              </a:rPr>
              <a:t>create or replace FUNCTION </a:t>
            </a:r>
            <a:r>
              <a:rPr lang="en-PH" sz="1400" dirty="0" err="1">
                <a:latin typeface="Courier New" panose="02070309020205020404" pitchFamily="49" charset="0"/>
                <a:cs typeface="Courier New" panose="02070309020205020404" pitchFamily="49" charset="0"/>
              </a:rPr>
              <a:t>get_complete_address</a:t>
            </a:r>
            <a:r>
              <a:rPr lang="en-PH" sz="1400" dirty="0">
                <a:latin typeface="Courier New" panose="02070309020205020404" pitchFamily="49" charset="0"/>
                <a:cs typeface="Courier New" panose="02070309020205020404" pitchFamily="49" charset="0"/>
              </a:rPr>
              <a:t>(</a:t>
            </a:r>
          </a:p>
          <a:p>
            <a:pPr marL="0" indent="0">
              <a:buNone/>
            </a:pPr>
            <a:r>
              <a:rPr lang="en-PH" sz="1400" dirty="0">
                <a:latin typeface="Courier New" panose="02070309020205020404" pitchFamily="49" charset="0"/>
                <a:cs typeface="Courier New" panose="02070309020205020404" pitchFamily="49" charset="0"/>
              </a:rPr>
              <a:t>	</a:t>
            </a:r>
            <a:r>
              <a:rPr lang="en-PH" sz="1400" dirty="0" err="1">
                <a:latin typeface="Courier New" panose="02070309020205020404" pitchFamily="49" charset="0"/>
                <a:cs typeface="Courier New" panose="02070309020205020404" pitchFamily="49" charset="0"/>
              </a:rPr>
              <a:t>in_person_id</a:t>
            </a:r>
            <a:r>
              <a:rPr lang="en-PH" sz="1400" dirty="0">
                <a:latin typeface="Courier New" panose="02070309020205020404" pitchFamily="49" charset="0"/>
                <a:cs typeface="Courier New" panose="02070309020205020404" pitchFamily="49" charset="0"/>
              </a:rPr>
              <a:t> IN NUMBER</a:t>
            </a:r>
          </a:p>
          <a:p>
            <a:pPr marL="0" indent="0">
              <a:buNone/>
            </a:pPr>
            <a:r>
              <a:rPr lang="en-PH" sz="1400" dirty="0">
                <a:latin typeface="Courier New" panose="02070309020205020404" pitchFamily="49" charset="0"/>
                <a:cs typeface="Courier New" panose="02070309020205020404" pitchFamily="49" charset="0"/>
              </a:rPr>
              <a:t>) </a:t>
            </a:r>
          </a:p>
          <a:p>
            <a:pPr marL="0" indent="0">
              <a:buNone/>
            </a:pPr>
            <a:r>
              <a:rPr lang="en-PH" sz="1400" dirty="0">
                <a:latin typeface="Courier New" panose="02070309020205020404" pitchFamily="49" charset="0"/>
                <a:cs typeface="Courier New" panose="02070309020205020404" pitchFamily="49" charset="0"/>
              </a:rPr>
              <a:t>   RETURN VARCHAR2</a:t>
            </a:r>
          </a:p>
          <a:p>
            <a:pPr marL="0" indent="0">
              <a:buNone/>
            </a:pPr>
            <a:r>
              <a:rPr lang="en-PH" sz="1400" dirty="0">
                <a:latin typeface="Courier New" panose="02070309020205020404" pitchFamily="49" charset="0"/>
                <a:cs typeface="Courier New" panose="02070309020205020404" pitchFamily="49" charset="0"/>
              </a:rPr>
              <a:t>   IS </a:t>
            </a:r>
            <a:r>
              <a:rPr lang="en-PH" sz="1400" dirty="0" err="1">
                <a:latin typeface="Courier New" panose="02070309020205020404" pitchFamily="49" charset="0"/>
                <a:cs typeface="Courier New" panose="02070309020205020404" pitchFamily="49" charset="0"/>
              </a:rPr>
              <a:t>person_details</a:t>
            </a:r>
            <a:r>
              <a:rPr lang="en-PH" sz="1400" dirty="0">
                <a:latin typeface="Courier New" panose="02070309020205020404" pitchFamily="49" charset="0"/>
                <a:cs typeface="Courier New" panose="02070309020205020404" pitchFamily="49" charset="0"/>
              </a:rPr>
              <a:t> VARCHAR2(130);</a:t>
            </a:r>
          </a:p>
          <a:p>
            <a:pPr marL="0" indent="0">
              <a:buNone/>
            </a:pPr>
            <a:endParaRPr lang="en-PH" sz="1400" dirty="0">
              <a:latin typeface="Courier New" panose="02070309020205020404" pitchFamily="49" charset="0"/>
              <a:cs typeface="Courier New" panose="02070309020205020404" pitchFamily="49" charset="0"/>
            </a:endParaRPr>
          </a:p>
          <a:p>
            <a:pPr marL="0" indent="0">
              <a:buNone/>
            </a:pPr>
            <a:r>
              <a:rPr lang="en-PH" sz="1400" dirty="0">
                <a:latin typeface="Courier New" panose="02070309020205020404" pitchFamily="49" charset="0"/>
                <a:cs typeface="Courier New" panose="02070309020205020404" pitchFamily="49" charset="0"/>
              </a:rPr>
              <a:t>   BEGIN </a:t>
            </a:r>
          </a:p>
          <a:p>
            <a:pPr marL="0" indent="0">
              <a:buNone/>
            </a:pPr>
            <a:endParaRPr lang="en-PH" sz="1400" dirty="0">
              <a:latin typeface="Courier New" panose="02070309020205020404" pitchFamily="49" charset="0"/>
              <a:cs typeface="Courier New" panose="02070309020205020404" pitchFamily="49" charset="0"/>
            </a:endParaRPr>
          </a:p>
          <a:p>
            <a:pPr marL="0" indent="0">
              <a:buNone/>
            </a:pPr>
            <a:r>
              <a:rPr lang="en-PH" sz="1400" dirty="0">
                <a:latin typeface="Courier New" panose="02070309020205020404" pitchFamily="49" charset="0"/>
                <a:cs typeface="Courier New" panose="02070309020205020404" pitchFamily="49" charset="0"/>
              </a:rPr>
              <a:t>      SELECT 'Name-'||</a:t>
            </a:r>
            <a:r>
              <a:rPr lang="en-PH" sz="1400" dirty="0" err="1">
                <a:latin typeface="Courier New" panose="02070309020205020404" pitchFamily="49" charset="0"/>
                <a:cs typeface="Courier New" panose="02070309020205020404" pitchFamily="49" charset="0"/>
              </a:rPr>
              <a:t>person.first_name</a:t>
            </a:r>
            <a:r>
              <a:rPr lang="en-PH" sz="1400" dirty="0">
                <a:latin typeface="Courier New" panose="02070309020205020404" pitchFamily="49" charset="0"/>
                <a:cs typeface="Courier New" panose="02070309020205020404" pitchFamily="49" charset="0"/>
              </a:rPr>
              <a:t>||' '|| </a:t>
            </a:r>
            <a:r>
              <a:rPr lang="en-PH" sz="1400" dirty="0" err="1">
                <a:latin typeface="Courier New" panose="02070309020205020404" pitchFamily="49" charset="0"/>
                <a:cs typeface="Courier New" panose="02070309020205020404" pitchFamily="49" charset="0"/>
              </a:rPr>
              <a:t>person.last_name</a:t>
            </a:r>
            <a:r>
              <a:rPr lang="en-PH" sz="1400" dirty="0">
                <a:latin typeface="Courier New" panose="02070309020205020404" pitchFamily="49" charset="0"/>
                <a:cs typeface="Courier New" panose="02070309020205020404" pitchFamily="49" charset="0"/>
              </a:rPr>
              <a:t>||', </a:t>
            </a:r>
          </a:p>
          <a:p>
            <a:pPr marL="0" indent="0">
              <a:buNone/>
            </a:pPr>
            <a:r>
              <a:rPr lang="en-PH" sz="1400" dirty="0">
                <a:latin typeface="Courier New" panose="02070309020205020404" pitchFamily="49" charset="0"/>
                <a:cs typeface="Courier New" panose="02070309020205020404" pitchFamily="49" charset="0"/>
              </a:rPr>
              <a:t>        City-'|| </a:t>
            </a:r>
            <a:r>
              <a:rPr lang="en-PH" sz="1400" dirty="0" err="1">
                <a:latin typeface="Courier New" panose="02070309020205020404" pitchFamily="49" charset="0"/>
                <a:cs typeface="Courier New" panose="02070309020205020404" pitchFamily="49" charset="0"/>
              </a:rPr>
              <a:t>address.city</a:t>
            </a:r>
            <a:r>
              <a:rPr lang="en-PH" sz="1400" dirty="0">
                <a:latin typeface="Courier New" panose="02070309020205020404" pitchFamily="49" charset="0"/>
                <a:cs typeface="Courier New" panose="02070309020205020404" pitchFamily="49" charset="0"/>
              </a:rPr>
              <a:t> ||', State-'||</a:t>
            </a:r>
            <a:r>
              <a:rPr lang="en-PH" sz="1400" dirty="0" err="1">
                <a:latin typeface="Courier New" panose="02070309020205020404" pitchFamily="49" charset="0"/>
                <a:cs typeface="Courier New" panose="02070309020205020404" pitchFamily="49" charset="0"/>
              </a:rPr>
              <a:t>address.state</a:t>
            </a:r>
            <a:r>
              <a:rPr lang="en-PH" sz="1400" dirty="0">
                <a:latin typeface="Courier New" panose="02070309020205020404" pitchFamily="49" charset="0"/>
                <a:cs typeface="Courier New" panose="02070309020205020404" pitchFamily="49" charset="0"/>
              </a:rPr>
              <a:t>||', </a:t>
            </a:r>
          </a:p>
          <a:p>
            <a:pPr marL="0" indent="0">
              <a:buNone/>
            </a:pPr>
            <a:r>
              <a:rPr lang="en-PH" sz="1400" dirty="0">
                <a:latin typeface="Courier New" panose="02070309020205020404" pitchFamily="49" charset="0"/>
                <a:cs typeface="Courier New" panose="02070309020205020404" pitchFamily="49" charset="0"/>
              </a:rPr>
              <a:t>        Country-'||</a:t>
            </a:r>
            <a:r>
              <a:rPr lang="en-PH" sz="1400" dirty="0" err="1">
                <a:latin typeface="Courier New" panose="02070309020205020404" pitchFamily="49" charset="0"/>
                <a:cs typeface="Courier New" panose="02070309020205020404" pitchFamily="49" charset="0"/>
              </a:rPr>
              <a:t>address.country</a:t>
            </a:r>
            <a:r>
              <a:rPr lang="en-PH" sz="1400" dirty="0">
                <a:latin typeface="Courier New" panose="02070309020205020404" pitchFamily="49" charset="0"/>
                <a:cs typeface="Courier New" panose="02070309020205020404" pitchFamily="49" charset="0"/>
              </a:rPr>
              <a:t>||', ZIP Code-'||</a:t>
            </a:r>
            <a:r>
              <a:rPr lang="en-PH" sz="1400" dirty="0" err="1">
                <a:latin typeface="Courier New" panose="02070309020205020404" pitchFamily="49" charset="0"/>
                <a:cs typeface="Courier New" panose="02070309020205020404" pitchFamily="49" charset="0"/>
              </a:rPr>
              <a:t>address.zip_code</a:t>
            </a:r>
            <a:r>
              <a:rPr lang="en-PH" sz="1400" dirty="0">
                <a:latin typeface="Courier New" panose="02070309020205020404" pitchFamily="49" charset="0"/>
                <a:cs typeface="Courier New" panose="02070309020205020404" pitchFamily="49" charset="0"/>
              </a:rPr>
              <a:t> </a:t>
            </a:r>
          </a:p>
          <a:p>
            <a:pPr marL="0" indent="0">
              <a:buNone/>
            </a:pPr>
            <a:r>
              <a:rPr lang="en-PH" sz="1400" dirty="0">
                <a:latin typeface="Courier New" panose="02070309020205020404" pitchFamily="49" charset="0"/>
                <a:cs typeface="Courier New" panose="02070309020205020404" pitchFamily="49" charset="0"/>
              </a:rPr>
              <a:t>      INTO </a:t>
            </a:r>
            <a:r>
              <a:rPr lang="en-PH" sz="1400" dirty="0" err="1">
                <a:latin typeface="Courier New" panose="02070309020205020404" pitchFamily="49" charset="0"/>
                <a:cs typeface="Courier New" panose="02070309020205020404" pitchFamily="49" charset="0"/>
              </a:rPr>
              <a:t>person_details</a:t>
            </a:r>
            <a:endParaRPr lang="en-PH" sz="1400" dirty="0">
              <a:latin typeface="Courier New" panose="02070309020205020404" pitchFamily="49" charset="0"/>
              <a:cs typeface="Courier New" panose="02070309020205020404" pitchFamily="49" charset="0"/>
            </a:endParaRPr>
          </a:p>
          <a:p>
            <a:pPr marL="0" indent="0">
              <a:buNone/>
            </a:pPr>
            <a:r>
              <a:rPr lang="en-PH" sz="1400" dirty="0">
                <a:latin typeface="Courier New" panose="02070309020205020404" pitchFamily="49" charset="0"/>
                <a:cs typeface="Courier New" panose="02070309020205020404" pitchFamily="49" charset="0"/>
              </a:rPr>
              <a:t>      FROM </a:t>
            </a:r>
            <a:r>
              <a:rPr lang="en-PH" sz="1400" dirty="0" err="1">
                <a:latin typeface="Courier New" panose="02070309020205020404" pitchFamily="49" charset="0"/>
                <a:cs typeface="Courier New" panose="02070309020205020404" pitchFamily="49" charset="0"/>
              </a:rPr>
              <a:t>person_info</a:t>
            </a:r>
            <a:r>
              <a:rPr lang="en-PH" sz="1400" dirty="0">
                <a:latin typeface="Courier New" panose="02070309020205020404" pitchFamily="49" charset="0"/>
                <a:cs typeface="Courier New" panose="02070309020205020404" pitchFamily="49" charset="0"/>
              </a:rPr>
              <a:t> person, </a:t>
            </a:r>
            <a:r>
              <a:rPr lang="en-PH" sz="1400" dirty="0" err="1">
                <a:latin typeface="Courier New" panose="02070309020205020404" pitchFamily="49" charset="0"/>
                <a:cs typeface="Courier New" panose="02070309020205020404" pitchFamily="49" charset="0"/>
              </a:rPr>
              <a:t>person_address_details</a:t>
            </a:r>
            <a:r>
              <a:rPr lang="en-PH" sz="1400" dirty="0">
                <a:latin typeface="Courier New" panose="02070309020205020404" pitchFamily="49" charset="0"/>
                <a:cs typeface="Courier New" panose="02070309020205020404" pitchFamily="49" charset="0"/>
              </a:rPr>
              <a:t> address</a:t>
            </a:r>
          </a:p>
          <a:p>
            <a:pPr marL="0" indent="0">
              <a:buNone/>
            </a:pPr>
            <a:r>
              <a:rPr lang="en-PH" sz="1400" dirty="0">
                <a:latin typeface="Courier New" panose="02070309020205020404" pitchFamily="49" charset="0"/>
                <a:cs typeface="Courier New" panose="02070309020205020404" pitchFamily="49" charset="0"/>
              </a:rPr>
              <a:t>      WHERE </a:t>
            </a:r>
            <a:r>
              <a:rPr lang="en-PH" sz="1400" dirty="0" err="1">
                <a:latin typeface="Courier New" panose="02070309020205020404" pitchFamily="49" charset="0"/>
                <a:cs typeface="Courier New" panose="02070309020205020404" pitchFamily="49" charset="0"/>
              </a:rPr>
              <a:t>person.person_id</a:t>
            </a:r>
            <a:r>
              <a:rPr lang="en-PH" sz="1400" dirty="0">
                <a:latin typeface="Courier New" panose="02070309020205020404" pitchFamily="49" charset="0"/>
                <a:cs typeface="Courier New" panose="02070309020205020404" pitchFamily="49" charset="0"/>
              </a:rPr>
              <a:t> = </a:t>
            </a:r>
            <a:r>
              <a:rPr lang="en-PH" sz="1400" dirty="0" err="1">
                <a:latin typeface="Courier New" panose="02070309020205020404" pitchFamily="49" charset="0"/>
                <a:cs typeface="Courier New" panose="02070309020205020404" pitchFamily="49" charset="0"/>
              </a:rPr>
              <a:t>in_person_id</a:t>
            </a:r>
            <a:r>
              <a:rPr lang="en-PH" sz="1400" dirty="0">
                <a:latin typeface="Courier New" panose="02070309020205020404" pitchFamily="49" charset="0"/>
                <a:cs typeface="Courier New" panose="02070309020205020404" pitchFamily="49" charset="0"/>
              </a:rPr>
              <a:t> </a:t>
            </a:r>
          </a:p>
          <a:p>
            <a:pPr marL="0" indent="0">
              <a:buNone/>
            </a:pPr>
            <a:r>
              <a:rPr lang="en-PH" sz="1400" dirty="0">
                <a:latin typeface="Courier New" panose="02070309020205020404" pitchFamily="49" charset="0"/>
                <a:cs typeface="Courier New" panose="02070309020205020404" pitchFamily="49" charset="0"/>
              </a:rPr>
              <a:t>      AND </a:t>
            </a:r>
            <a:r>
              <a:rPr lang="en-PH" sz="1400" dirty="0" err="1">
                <a:latin typeface="Courier New" panose="02070309020205020404" pitchFamily="49" charset="0"/>
                <a:cs typeface="Courier New" panose="02070309020205020404" pitchFamily="49" charset="0"/>
              </a:rPr>
              <a:t>address.person_id</a:t>
            </a:r>
            <a:r>
              <a:rPr lang="en-PH" sz="1400" dirty="0">
                <a:latin typeface="Courier New" panose="02070309020205020404" pitchFamily="49" charset="0"/>
                <a:cs typeface="Courier New" panose="02070309020205020404" pitchFamily="49" charset="0"/>
              </a:rPr>
              <a:t> = </a:t>
            </a:r>
            <a:r>
              <a:rPr lang="en-PH" sz="1400" dirty="0" err="1">
                <a:latin typeface="Courier New" panose="02070309020205020404" pitchFamily="49" charset="0"/>
                <a:cs typeface="Courier New" panose="02070309020205020404" pitchFamily="49" charset="0"/>
              </a:rPr>
              <a:t>person.person_id</a:t>
            </a:r>
            <a:r>
              <a:rPr lang="en-PH" sz="1400" dirty="0">
                <a:latin typeface="Courier New" panose="02070309020205020404" pitchFamily="49" charset="0"/>
                <a:cs typeface="Courier New" panose="02070309020205020404" pitchFamily="49" charset="0"/>
              </a:rPr>
              <a:t>;</a:t>
            </a:r>
          </a:p>
          <a:p>
            <a:pPr marL="0" indent="0">
              <a:buNone/>
            </a:pPr>
            <a:endParaRPr lang="en-PH" sz="1400" dirty="0">
              <a:latin typeface="Courier New" panose="02070309020205020404" pitchFamily="49" charset="0"/>
              <a:cs typeface="Courier New" panose="02070309020205020404" pitchFamily="49" charset="0"/>
            </a:endParaRPr>
          </a:p>
          <a:p>
            <a:pPr marL="0" indent="0">
              <a:buNone/>
            </a:pPr>
            <a:r>
              <a:rPr lang="en-PH" sz="1400" dirty="0">
                <a:latin typeface="Courier New" panose="02070309020205020404" pitchFamily="49" charset="0"/>
                <a:cs typeface="Courier New" panose="02070309020205020404" pitchFamily="49" charset="0"/>
              </a:rPr>
              <a:t>      RETURN(</a:t>
            </a:r>
            <a:r>
              <a:rPr lang="en-PH" sz="1400" dirty="0" err="1">
                <a:latin typeface="Courier New" panose="02070309020205020404" pitchFamily="49" charset="0"/>
                <a:cs typeface="Courier New" panose="02070309020205020404" pitchFamily="49" charset="0"/>
              </a:rPr>
              <a:t>person_details</a:t>
            </a:r>
            <a:r>
              <a:rPr lang="en-PH" sz="1400" dirty="0">
                <a:latin typeface="Courier New" panose="02070309020205020404" pitchFamily="49" charset="0"/>
                <a:cs typeface="Courier New" panose="02070309020205020404" pitchFamily="49" charset="0"/>
              </a:rPr>
              <a:t>); </a:t>
            </a:r>
          </a:p>
          <a:p>
            <a:pPr marL="0" indent="0">
              <a:buNone/>
            </a:pPr>
            <a:endParaRPr lang="en-PH" sz="1400" dirty="0">
              <a:latin typeface="Courier New" panose="02070309020205020404" pitchFamily="49" charset="0"/>
              <a:cs typeface="Courier New" panose="02070309020205020404" pitchFamily="49" charset="0"/>
            </a:endParaRPr>
          </a:p>
          <a:p>
            <a:pPr marL="0" indent="0">
              <a:buNone/>
            </a:pPr>
            <a:r>
              <a:rPr lang="en-PH" sz="1400" dirty="0">
                <a:latin typeface="Courier New" panose="02070309020205020404" pitchFamily="49" charset="0"/>
                <a:cs typeface="Courier New" panose="02070309020205020404" pitchFamily="49" charset="0"/>
              </a:rPr>
              <a:t>    END </a:t>
            </a:r>
            <a:r>
              <a:rPr lang="en-PH" sz="1400" dirty="0" err="1">
                <a:latin typeface="Courier New" panose="02070309020205020404" pitchFamily="49" charset="0"/>
                <a:cs typeface="Courier New" panose="02070309020205020404" pitchFamily="49" charset="0"/>
              </a:rPr>
              <a:t>get_complete_address</a:t>
            </a:r>
            <a:r>
              <a:rPr lang="en-PH"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1638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a:bodyPr>
          <a:lstStyle/>
          <a:p>
            <a:pPr marL="0" indent="0">
              <a:buNone/>
            </a:pPr>
            <a:r>
              <a:rPr lang="en-PH" sz="2800" dirty="0">
                <a:latin typeface="Courier New" panose="02070309020205020404" pitchFamily="49" charset="0"/>
                <a:cs typeface="Courier New" panose="02070309020205020404" pitchFamily="49" charset="0"/>
              </a:rPr>
              <a:t>INSERT INTO </a:t>
            </a:r>
            <a:r>
              <a:rPr lang="en-PH" sz="2800" dirty="0" err="1">
                <a:latin typeface="Courier New" panose="02070309020205020404" pitchFamily="49" charset="0"/>
                <a:cs typeface="Courier New" panose="02070309020205020404" pitchFamily="49" charset="0"/>
              </a:rPr>
              <a:t>person_info</a:t>
            </a:r>
            <a:r>
              <a:rPr lang="en-PH" sz="2800" dirty="0">
                <a:latin typeface="Courier New" panose="02070309020205020404" pitchFamily="49" charset="0"/>
                <a:cs typeface="Courier New" panose="02070309020205020404" pitchFamily="49" charset="0"/>
              </a:rPr>
              <a:t> VALUES (10,'Luis','Thomas');</a:t>
            </a:r>
          </a:p>
          <a:p>
            <a:pPr marL="0" indent="0">
              <a:buNone/>
            </a:pPr>
            <a:r>
              <a:rPr lang="en-PH" sz="2800" dirty="0">
                <a:latin typeface="Courier New" panose="02070309020205020404" pitchFamily="49" charset="0"/>
                <a:cs typeface="Courier New" panose="02070309020205020404" pitchFamily="49" charset="0"/>
              </a:rPr>
              <a:t>INSERT INTO </a:t>
            </a:r>
            <a:r>
              <a:rPr lang="en-PH" sz="2800" dirty="0" err="1">
                <a:latin typeface="Courier New" panose="02070309020205020404" pitchFamily="49" charset="0"/>
                <a:cs typeface="Courier New" panose="02070309020205020404" pitchFamily="49" charset="0"/>
              </a:rPr>
              <a:t>person_info</a:t>
            </a:r>
            <a:r>
              <a:rPr lang="en-PH" sz="2800" dirty="0">
                <a:latin typeface="Courier New" panose="02070309020205020404" pitchFamily="49" charset="0"/>
                <a:cs typeface="Courier New" panose="02070309020205020404" pitchFamily="49" charset="0"/>
              </a:rPr>
              <a:t> VALUES (20,'Wang','Moris');</a:t>
            </a:r>
          </a:p>
          <a:p>
            <a:pPr marL="0" indent="0">
              <a:buNone/>
            </a:pPr>
            <a:endParaRPr lang="en-PH" sz="2800" dirty="0">
              <a:latin typeface="Courier New" panose="02070309020205020404" pitchFamily="49" charset="0"/>
              <a:cs typeface="Courier New" panose="02070309020205020404" pitchFamily="49" charset="0"/>
            </a:endParaRPr>
          </a:p>
          <a:p>
            <a:pPr marL="0" indent="0">
              <a:buNone/>
            </a:pPr>
            <a:r>
              <a:rPr lang="en-PH" sz="2800" dirty="0">
                <a:latin typeface="Courier New" panose="02070309020205020404" pitchFamily="49" charset="0"/>
                <a:cs typeface="Courier New" panose="02070309020205020404" pitchFamily="49" charset="0"/>
              </a:rPr>
              <a:t>INSERT INTO </a:t>
            </a:r>
            <a:r>
              <a:rPr lang="en-PH" sz="2800" dirty="0" err="1">
                <a:latin typeface="Courier New" panose="02070309020205020404" pitchFamily="49" charset="0"/>
                <a:cs typeface="Courier New" panose="02070309020205020404" pitchFamily="49" charset="0"/>
              </a:rPr>
              <a:t>person_address_details</a:t>
            </a:r>
            <a:r>
              <a:rPr lang="en-PH" sz="2800" dirty="0">
                <a:latin typeface="Courier New" panose="02070309020205020404" pitchFamily="49" charset="0"/>
                <a:cs typeface="Courier New" panose="02070309020205020404" pitchFamily="49" charset="0"/>
              </a:rPr>
              <a:t> VALUES (101,10,'Vegas','Nevada','US','88901');</a:t>
            </a:r>
          </a:p>
          <a:p>
            <a:pPr marL="0" indent="0">
              <a:buNone/>
            </a:pPr>
            <a:r>
              <a:rPr lang="en-PH" sz="2800" dirty="0">
                <a:latin typeface="Courier New" panose="02070309020205020404" pitchFamily="49" charset="0"/>
                <a:cs typeface="Courier New" panose="02070309020205020404" pitchFamily="49" charset="0"/>
              </a:rPr>
              <a:t>INSERT INTO </a:t>
            </a:r>
            <a:r>
              <a:rPr lang="en-PH" sz="2800" dirty="0" err="1">
                <a:latin typeface="Courier New" panose="02070309020205020404" pitchFamily="49" charset="0"/>
                <a:cs typeface="Courier New" panose="02070309020205020404" pitchFamily="49" charset="0"/>
              </a:rPr>
              <a:t>person_address_details</a:t>
            </a:r>
            <a:r>
              <a:rPr lang="en-PH" sz="2800" dirty="0">
                <a:latin typeface="Courier New" panose="02070309020205020404" pitchFamily="49" charset="0"/>
                <a:cs typeface="Courier New" panose="02070309020205020404" pitchFamily="49" charset="0"/>
              </a:rPr>
              <a:t>  VALUES (102,20,'Carson','Nevada','US','90220');</a:t>
            </a:r>
          </a:p>
        </p:txBody>
      </p:sp>
    </p:spTree>
    <p:extLst>
      <p:ext uri="{BB962C8B-B14F-4D97-AF65-F5344CB8AC3E}">
        <p14:creationId xmlns:p14="http://schemas.microsoft.com/office/powerpoint/2010/main" val="264481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pic>
        <p:nvPicPr>
          <p:cNvPr id="5" name="Content Placeholder 4">
            <a:extLst>
              <a:ext uri="{FF2B5EF4-FFF2-40B4-BE49-F238E27FC236}">
                <a16:creationId xmlns:a16="http://schemas.microsoft.com/office/drawing/2014/main" id="{72F63B0E-3561-40AD-AC4C-03FE7F79DC42}"/>
              </a:ext>
            </a:extLst>
          </p:cNvPr>
          <p:cNvPicPr>
            <a:picLocks noGrp="1" noChangeAspect="1"/>
          </p:cNvPicPr>
          <p:nvPr>
            <p:ph idx="1"/>
          </p:nvPr>
        </p:nvPicPr>
        <p:blipFill>
          <a:blip r:embed="rId2"/>
          <a:stretch>
            <a:fillRect/>
          </a:stretch>
        </p:blipFill>
        <p:spPr>
          <a:xfrm>
            <a:off x="686354" y="1822039"/>
            <a:ext cx="7220958" cy="2086266"/>
          </a:xfrm>
        </p:spPr>
      </p:pic>
      <p:pic>
        <p:nvPicPr>
          <p:cNvPr id="7" name="Picture 6">
            <a:extLst>
              <a:ext uri="{FF2B5EF4-FFF2-40B4-BE49-F238E27FC236}">
                <a16:creationId xmlns:a16="http://schemas.microsoft.com/office/drawing/2014/main" id="{9DA0974E-DDAC-4618-B988-EFF055FD12B1}"/>
              </a:ext>
            </a:extLst>
          </p:cNvPr>
          <p:cNvPicPr>
            <a:picLocks noChangeAspect="1"/>
          </p:cNvPicPr>
          <p:nvPr/>
        </p:nvPicPr>
        <p:blipFill>
          <a:blip r:embed="rId3"/>
          <a:stretch>
            <a:fillRect/>
          </a:stretch>
        </p:blipFill>
        <p:spPr>
          <a:xfrm>
            <a:off x="4296833" y="4133804"/>
            <a:ext cx="7192379" cy="2038635"/>
          </a:xfrm>
          <a:prstGeom prst="rect">
            <a:avLst/>
          </a:prstGeom>
        </p:spPr>
      </p:pic>
    </p:spTree>
    <p:extLst>
      <p:ext uri="{BB962C8B-B14F-4D97-AF65-F5344CB8AC3E}">
        <p14:creationId xmlns:p14="http://schemas.microsoft.com/office/powerpoint/2010/main" val="93177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Functions and Procedures</a:t>
            </a:r>
          </a:p>
        </p:txBody>
      </p:sp>
      <p:sp>
        <p:nvSpPr>
          <p:cNvPr id="4" name="Content Placeholder 3">
            <a:extLst>
              <a:ext uri="{FF2B5EF4-FFF2-40B4-BE49-F238E27FC236}">
                <a16:creationId xmlns:a16="http://schemas.microsoft.com/office/drawing/2014/main" id="{28F15871-82BA-4761-B5B5-42294480EA46}"/>
              </a:ext>
            </a:extLst>
          </p:cNvPr>
          <p:cNvSpPr>
            <a:spLocks noGrp="1"/>
          </p:cNvSpPr>
          <p:nvPr>
            <p:ph idx="1"/>
          </p:nvPr>
        </p:nvSpPr>
        <p:spPr/>
        <p:txBody>
          <a:bodyPr>
            <a:normAutofit fontScale="92500" lnSpcReduction="20000"/>
          </a:bodyPr>
          <a:lstStyle/>
          <a:p>
            <a:pPr marL="0" indent="0">
              <a:buNone/>
            </a:pPr>
            <a:r>
              <a:rPr lang="en-PH" dirty="0"/>
              <a:t>Two ways of invoking a function:</a:t>
            </a:r>
          </a:p>
          <a:p>
            <a:pPr marL="0" indent="0">
              <a:buNone/>
            </a:pPr>
            <a:br>
              <a:rPr lang="en-PH" dirty="0"/>
            </a:b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get_complete_address</a:t>
            </a:r>
            <a:r>
              <a:rPr lang="en-US" dirty="0">
                <a:latin typeface="Courier New" panose="02070309020205020404" pitchFamily="49" charset="0"/>
                <a:cs typeface="Courier New" panose="02070309020205020404" pitchFamily="49" charset="0"/>
              </a:rPr>
              <a:t>(10) AS "Person Address" FROM DUAL;</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SET SERVEROUTPUT ON;</a:t>
            </a:r>
          </a:p>
          <a:p>
            <a:pPr marL="0" indent="0">
              <a:buNone/>
            </a:pPr>
            <a:r>
              <a:rPr lang="en-US" dirty="0">
                <a:latin typeface="Courier New" panose="02070309020205020404" pitchFamily="49" charset="0"/>
                <a:cs typeface="Courier New" panose="02070309020205020404" pitchFamily="49" charset="0"/>
              </a:rPr>
              <a:t>EXECUTE </a:t>
            </a:r>
            <a:r>
              <a:rPr lang="en-US" dirty="0" err="1">
                <a:latin typeface="Courier New" panose="02070309020205020404" pitchFamily="49" charset="0"/>
                <a:cs typeface="Courier New" panose="02070309020205020404" pitchFamily="49" charset="0"/>
              </a:rPr>
              <a:t>dbms_output.put_line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get_complete_address</a:t>
            </a:r>
            <a:r>
              <a:rPr lang="en-US" dirty="0">
                <a:latin typeface="Courier New" panose="02070309020205020404" pitchFamily="49" charset="0"/>
                <a:cs typeface="Courier New" panose="02070309020205020404" pitchFamily="49" charset="0"/>
              </a:rPr>
              <a:t>(20));</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127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Triggers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92500" lnSpcReduction="20000"/>
          </a:bodyPr>
          <a:lstStyle/>
          <a:p>
            <a:r>
              <a:rPr lang="en-US" dirty="0"/>
              <a:t>A </a:t>
            </a:r>
            <a:r>
              <a:rPr lang="en-US" i="1" dirty="0"/>
              <a:t>trigger</a:t>
            </a:r>
            <a:r>
              <a:rPr lang="en-US" dirty="0"/>
              <a:t> is a statement that the system executes automatically as a side effect of a modification to the database. To define a trigger, we must: </a:t>
            </a:r>
          </a:p>
          <a:p>
            <a:r>
              <a:rPr lang="en-US" dirty="0"/>
              <a:t>Specify when a trigger is to be executed. This is broken up into an event that causes the trigger to be checked and a condition that must be satisfied for trigger execution to proceed. </a:t>
            </a:r>
          </a:p>
          <a:p>
            <a:r>
              <a:rPr lang="en-US" dirty="0"/>
              <a:t>Specify the actions to be taken when the trigger executes.</a:t>
            </a:r>
            <a:endParaRPr lang="en-PH" dirty="0"/>
          </a:p>
        </p:txBody>
      </p:sp>
    </p:spTree>
    <p:extLst>
      <p:ext uri="{BB962C8B-B14F-4D97-AF65-F5344CB8AC3E}">
        <p14:creationId xmlns:p14="http://schemas.microsoft.com/office/powerpoint/2010/main" val="247457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a:xfrm>
            <a:off x="609602" y="136524"/>
            <a:ext cx="6993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lnSpcReduction="10000"/>
          </a:bodyPr>
          <a:lstStyle/>
          <a:p>
            <a:pPr marL="0" indent="0">
              <a:buNone/>
            </a:pPr>
            <a:r>
              <a:rPr lang="en-US" dirty="0"/>
              <a:t>There are two approaches to accessing SQL from a general-purpose programming language:</a:t>
            </a:r>
          </a:p>
          <a:p>
            <a:r>
              <a:rPr lang="en-US" i="1" dirty="0"/>
              <a:t>Dynamic SQL </a:t>
            </a:r>
            <a:r>
              <a:rPr lang="en-US" dirty="0"/>
              <a:t>allows the program to construct an SQL query as a character string at runtime, submit the query, and then retrieve the result into program variables a tuple at a time. The dynamic SQL component of SQL allows programs to construct and submit SQL queries at runtime.</a:t>
            </a:r>
            <a:endParaRPr lang="en-PH" dirty="0"/>
          </a:p>
        </p:txBody>
      </p:sp>
    </p:spTree>
    <p:extLst>
      <p:ext uri="{BB962C8B-B14F-4D97-AF65-F5344CB8AC3E}">
        <p14:creationId xmlns:p14="http://schemas.microsoft.com/office/powerpoint/2010/main" val="118273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Triggers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fontScale="92500"/>
          </a:bodyPr>
          <a:lstStyle/>
          <a:p>
            <a:r>
              <a:rPr lang="en-US" sz="2800" dirty="0"/>
              <a:t>The event can be any of the following:</a:t>
            </a:r>
          </a:p>
          <a:p>
            <a:pPr lvl="1"/>
            <a:r>
              <a:rPr lang="en-US" sz="2800" dirty="0"/>
              <a:t>A data manipulation language  (DML) statement executed against a table e.g., INSERT, UPDATE, or DELETE. For example, if you define a trigger that fires before an INSERT statement on the customers table, the trigger will fire once before a new row is inserted into the customers table.</a:t>
            </a:r>
          </a:p>
          <a:p>
            <a:pPr lvl="1"/>
            <a:r>
              <a:rPr lang="en-US" sz="2800" dirty="0"/>
              <a:t>A data definition language (DDL) statement executes e.g., CREATE or ALTER statement. These triggers are often used for auditing purposes to record changes of the schema.</a:t>
            </a:r>
          </a:p>
          <a:p>
            <a:pPr lvl="1"/>
            <a:r>
              <a:rPr lang="en-US" sz="2800" dirty="0"/>
              <a:t>A system event such as startup or shutdown of the Oracle Database.</a:t>
            </a:r>
          </a:p>
          <a:p>
            <a:pPr lvl="1"/>
            <a:r>
              <a:rPr lang="en-US" sz="2800" dirty="0"/>
              <a:t>A user event such as login or logout.</a:t>
            </a:r>
            <a:endParaRPr lang="en-PH" sz="2800" dirty="0"/>
          </a:p>
        </p:txBody>
      </p:sp>
    </p:spTree>
    <p:extLst>
      <p:ext uri="{BB962C8B-B14F-4D97-AF65-F5344CB8AC3E}">
        <p14:creationId xmlns:p14="http://schemas.microsoft.com/office/powerpoint/2010/main" val="18363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Triggers</a:t>
            </a:r>
          </a:p>
        </p:txBody>
      </p:sp>
      <p:sp>
        <p:nvSpPr>
          <p:cNvPr id="3" name="Content Placeholder 2">
            <a:extLst>
              <a:ext uri="{FF2B5EF4-FFF2-40B4-BE49-F238E27FC236}">
                <a16:creationId xmlns:a16="http://schemas.microsoft.com/office/drawing/2014/main" id="{8D5A7F8C-46FB-45FD-91BE-958992DE1E78}"/>
              </a:ext>
            </a:extLst>
          </p:cNvPr>
          <p:cNvSpPr>
            <a:spLocks noGrp="1"/>
          </p:cNvSpPr>
          <p:nvPr>
            <p:ph idx="1"/>
          </p:nvPr>
        </p:nvSpPr>
        <p:spPr/>
        <p:txBody>
          <a:bodyPr>
            <a:normAutofit/>
          </a:bodyPr>
          <a:lstStyle/>
          <a:p>
            <a:r>
              <a:rPr lang="en-US" sz="3200" dirty="0"/>
              <a:t>Oracle triggers are useful in many cases such as the following:</a:t>
            </a:r>
          </a:p>
          <a:p>
            <a:pPr lvl="1"/>
            <a:r>
              <a:rPr lang="en-US" sz="3200" dirty="0"/>
              <a:t>Enforcing complex business rules that cannot be established using integrity constraint such as UNIQUE, NOT NULL, and CHECK.</a:t>
            </a:r>
          </a:p>
          <a:p>
            <a:pPr lvl="1"/>
            <a:r>
              <a:rPr lang="en-US" sz="3200" dirty="0"/>
              <a:t>Preventing invalid transactions.</a:t>
            </a:r>
          </a:p>
          <a:p>
            <a:pPr lvl="1"/>
            <a:r>
              <a:rPr lang="en-US" sz="3200" dirty="0"/>
              <a:t>Gathering statistical information on table accesses.</a:t>
            </a:r>
          </a:p>
          <a:p>
            <a:pPr lvl="1"/>
            <a:r>
              <a:rPr lang="en-US" sz="3200" dirty="0"/>
              <a:t>Generating value automatically for derived columns.</a:t>
            </a:r>
          </a:p>
          <a:p>
            <a:pPr lvl="1"/>
            <a:r>
              <a:rPr lang="en-US" sz="3200" dirty="0"/>
              <a:t>Auditing sensitive data.</a:t>
            </a:r>
            <a:endParaRPr lang="en-PH" sz="3200" dirty="0"/>
          </a:p>
        </p:txBody>
      </p:sp>
    </p:spTree>
    <p:extLst>
      <p:ext uri="{BB962C8B-B14F-4D97-AF65-F5344CB8AC3E}">
        <p14:creationId xmlns:p14="http://schemas.microsoft.com/office/powerpoint/2010/main" val="259283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8D9-263F-4535-A60C-55D46B1127D4}"/>
              </a:ext>
            </a:extLst>
          </p:cNvPr>
          <p:cNvSpPr>
            <a:spLocks noGrp="1"/>
          </p:cNvSpPr>
          <p:nvPr>
            <p:ph type="title"/>
          </p:nvPr>
        </p:nvSpPr>
        <p:spPr/>
        <p:txBody>
          <a:bodyPr/>
          <a:lstStyle/>
          <a:p>
            <a:r>
              <a:rPr lang="en-PH" dirty="0"/>
              <a:t>Triggers</a:t>
            </a:r>
          </a:p>
        </p:txBody>
      </p:sp>
      <p:pic>
        <p:nvPicPr>
          <p:cNvPr id="5" name="Content Placeholder 4">
            <a:extLst>
              <a:ext uri="{FF2B5EF4-FFF2-40B4-BE49-F238E27FC236}">
                <a16:creationId xmlns:a16="http://schemas.microsoft.com/office/drawing/2014/main" id="{11E0F9C3-0CB7-4D8A-B654-76FD24C4595E}"/>
              </a:ext>
            </a:extLst>
          </p:cNvPr>
          <p:cNvPicPr>
            <a:picLocks noGrp="1" noChangeAspect="1"/>
          </p:cNvPicPr>
          <p:nvPr>
            <p:ph idx="1"/>
          </p:nvPr>
        </p:nvPicPr>
        <p:blipFill>
          <a:blip r:embed="rId2"/>
          <a:stretch>
            <a:fillRect/>
          </a:stretch>
        </p:blipFill>
        <p:spPr>
          <a:xfrm>
            <a:off x="74961" y="2861070"/>
            <a:ext cx="5977554" cy="1880263"/>
          </a:xfrm>
        </p:spPr>
      </p:pic>
      <p:pic>
        <p:nvPicPr>
          <p:cNvPr id="7" name="Picture 6">
            <a:extLst>
              <a:ext uri="{FF2B5EF4-FFF2-40B4-BE49-F238E27FC236}">
                <a16:creationId xmlns:a16="http://schemas.microsoft.com/office/drawing/2014/main" id="{40F7411C-8B59-4DEF-B048-A9EC2C92E835}"/>
              </a:ext>
            </a:extLst>
          </p:cNvPr>
          <p:cNvPicPr>
            <a:picLocks noChangeAspect="1"/>
          </p:cNvPicPr>
          <p:nvPr/>
        </p:nvPicPr>
        <p:blipFill>
          <a:blip r:embed="rId3"/>
          <a:stretch>
            <a:fillRect/>
          </a:stretch>
        </p:blipFill>
        <p:spPr>
          <a:xfrm>
            <a:off x="6096000" y="1811012"/>
            <a:ext cx="5995638" cy="4141055"/>
          </a:xfrm>
          <a:prstGeom prst="rect">
            <a:avLst/>
          </a:prstGeom>
        </p:spPr>
      </p:pic>
    </p:spTree>
    <p:extLst>
      <p:ext uri="{BB962C8B-B14F-4D97-AF65-F5344CB8AC3E}">
        <p14:creationId xmlns:p14="http://schemas.microsoft.com/office/powerpoint/2010/main" val="97291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1D58-6C8E-4872-9103-3D2D63ACAF40}"/>
              </a:ext>
            </a:extLst>
          </p:cNvPr>
          <p:cNvSpPr>
            <a:spLocks noGrp="1"/>
          </p:cNvSpPr>
          <p:nvPr>
            <p:ph type="title"/>
          </p:nvPr>
        </p:nvSpPr>
        <p:spPr>
          <a:xfrm>
            <a:off x="609602" y="136524"/>
            <a:ext cx="6917266" cy="1460016"/>
          </a:xfrm>
        </p:spPr>
        <p:txBody>
          <a:bodyPr>
            <a:normAutofit fontScale="90000"/>
          </a:bodyPr>
          <a:lstStyle/>
          <a:p>
            <a:r>
              <a:rPr lang="en-PH" dirty="0"/>
              <a:t>Advanced Aggregation Features</a:t>
            </a:r>
          </a:p>
        </p:txBody>
      </p:sp>
      <p:sp>
        <p:nvSpPr>
          <p:cNvPr id="3" name="Content Placeholder 2">
            <a:extLst>
              <a:ext uri="{FF2B5EF4-FFF2-40B4-BE49-F238E27FC236}">
                <a16:creationId xmlns:a16="http://schemas.microsoft.com/office/drawing/2014/main" id="{279825EA-43F4-44A0-A44F-E028A70CA803}"/>
              </a:ext>
            </a:extLst>
          </p:cNvPr>
          <p:cNvSpPr>
            <a:spLocks noGrp="1"/>
          </p:cNvSpPr>
          <p:nvPr>
            <p:ph idx="1"/>
          </p:nvPr>
        </p:nvSpPr>
        <p:spPr/>
        <p:txBody>
          <a:bodyPr/>
          <a:lstStyle/>
          <a:p>
            <a:r>
              <a:rPr lang="en-US" i="1" dirty="0"/>
              <a:t>RANK</a:t>
            </a:r>
            <a:r>
              <a:rPr lang="en-US" dirty="0"/>
              <a:t> calculates the rank of a value in a group of values. The return type is NUMBER.</a:t>
            </a:r>
          </a:p>
          <a:p>
            <a:endParaRPr lang="en-US" dirty="0"/>
          </a:p>
          <a:p>
            <a:endParaRPr lang="en-PH" dirty="0"/>
          </a:p>
        </p:txBody>
      </p:sp>
      <p:pic>
        <p:nvPicPr>
          <p:cNvPr id="6" name="Picture 5">
            <a:extLst>
              <a:ext uri="{FF2B5EF4-FFF2-40B4-BE49-F238E27FC236}">
                <a16:creationId xmlns:a16="http://schemas.microsoft.com/office/drawing/2014/main" id="{991D2700-2F81-47A5-9D43-03C113E00776}"/>
              </a:ext>
            </a:extLst>
          </p:cNvPr>
          <p:cNvPicPr>
            <a:picLocks noChangeAspect="1"/>
          </p:cNvPicPr>
          <p:nvPr/>
        </p:nvPicPr>
        <p:blipFill>
          <a:blip r:embed="rId2"/>
          <a:stretch>
            <a:fillRect/>
          </a:stretch>
        </p:blipFill>
        <p:spPr>
          <a:xfrm>
            <a:off x="533576" y="3550585"/>
            <a:ext cx="1571844" cy="1771897"/>
          </a:xfrm>
          <a:prstGeom prst="rect">
            <a:avLst/>
          </a:prstGeom>
        </p:spPr>
      </p:pic>
      <p:pic>
        <p:nvPicPr>
          <p:cNvPr id="8" name="Picture 7">
            <a:extLst>
              <a:ext uri="{FF2B5EF4-FFF2-40B4-BE49-F238E27FC236}">
                <a16:creationId xmlns:a16="http://schemas.microsoft.com/office/drawing/2014/main" id="{D5315CEB-2E6C-47A5-8114-0D612508937B}"/>
              </a:ext>
            </a:extLst>
          </p:cNvPr>
          <p:cNvPicPr>
            <a:picLocks noChangeAspect="1"/>
          </p:cNvPicPr>
          <p:nvPr/>
        </p:nvPicPr>
        <p:blipFill>
          <a:blip r:embed="rId3"/>
          <a:stretch>
            <a:fillRect/>
          </a:stretch>
        </p:blipFill>
        <p:spPr>
          <a:xfrm>
            <a:off x="2037511" y="3550585"/>
            <a:ext cx="4515480" cy="1752845"/>
          </a:xfrm>
          <a:prstGeom prst="rect">
            <a:avLst/>
          </a:prstGeom>
        </p:spPr>
      </p:pic>
      <p:pic>
        <p:nvPicPr>
          <p:cNvPr id="10" name="Picture 9">
            <a:extLst>
              <a:ext uri="{FF2B5EF4-FFF2-40B4-BE49-F238E27FC236}">
                <a16:creationId xmlns:a16="http://schemas.microsoft.com/office/drawing/2014/main" id="{9F7B6BFF-92F7-4B75-965B-324E9AE41276}"/>
              </a:ext>
            </a:extLst>
          </p:cNvPr>
          <p:cNvPicPr>
            <a:picLocks noChangeAspect="1"/>
          </p:cNvPicPr>
          <p:nvPr/>
        </p:nvPicPr>
        <p:blipFill>
          <a:blip r:embed="rId4"/>
          <a:stretch>
            <a:fillRect/>
          </a:stretch>
        </p:blipFill>
        <p:spPr>
          <a:xfrm>
            <a:off x="6307667" y="3016565"/>
            <a:ext cx="5534797" cy="3077004"/>
          </a:xfrm>
          <a:prstGeom prst="rect">
            <a:avLst/>
          </a:prstGeom>
        </p:spPr>
      </p:pic>
    </p:spTree>
    <p:extLst>
      <p:ext uri="{BB962C8B-B14F-4D97-AF65-F5344CB8AC3E}">
        <p14:creationId xmlns:p14="http://schemas.microsoft.com/office/powerpoint/2010/main" val="1928615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1D58-6C8E-4872-9103-3D2D63ACAF40}"/>
              </a:ext>
            </a:extLst>
          </p:cNvPr>
          <p:cNvSpPr>
            <a:spLocks noGrp="1"/>
          </p:cNvSpPr>
          <p:nvPr>
            <p:ph type="title"/>
          </p:nvPr>
        </p:nvSpPr>
        <p:spPr>
          <a:xfrm>
            <a:off x="609602" y="136524"/>
            <a:ext cx="6917266" cy="1460016"/>
          </a:xfrm>
        </p:spPr>
        <p:txBody>
          <a:bodyPr>
            <a:normAutofit fontScale="90000"/>
          </a:bodyPr>
          <a:lstStyle/>
          <a:p>
            <a:r>
              <a:rPr lang="en-PH" dirty="0"/>
              <a:t>Advanced Aggregation Features</a:t>
            </a:r>
          </a:p>
        </p:txBody>
      </p:sp>
      <p:sp>
        <p:nvSpPr>
          <p:cNvPr id="3" name="Content Placeholder 2">
            <a:extLst>
              <a:ext uri="{FF2B5EF4-FFF2-40B4-BE49-F238E27FC236}">
                <a16:creationId xmlns:a16="http://schemas.microsoft.com/office/drawing/2014/main" id="{279825EA-43F4-44A0-A44F-E028A70CA803}"/>
              </a:ext>
            </a:extLst>
          </p:cNvPr>
          <p:cNvSpPr>
            <a:spLocks noGrp="1"/>
          </p:cNvSpPr>
          <p:nvPr>
            <p:ph idx="1"/>
          </p:nvPr>
        </p:nvSpPr>
        <p:spPr/>
        <p:txBody>
          <a:bodyPr/>
          <a:lstStyle/>
          <a:p>
            <a:r>
              <a:rPr lang="en-US" i="1" dirty="0"/>
              <a:t>PIVOT </a:t>
            </a:r>
            <a:r>
              <a:rPr lang="en-US" dirty="0"/>
              <a:t>clause that allows you to write cross-tabulation queries which transpose rows into columns, aggregating data in the process of the transposing. As a result, the output of a pivot operation returns more columns and fewer rows than the starting data set</a:t>
            </a:r>
            <a:endParaRPr lang="en-PH" dirty="0"/>
          </a:p>
        </p:txBody>
      </p:sp>
    </p:spTree>
    <p:extLst>
      <p:ext uri="{BB962C8B-B14F-4D97-AF65-F5344CB8AC3E}">
        <p14:creationId xmlns:p14="http://schemas.microsoft.com/office/powerpoint/2010/main" val="31702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1D58-6C8E-4872-9103-3D2D63ACAF40}"/>
              </a:ext>
            </a:extLst>
          </p:cNvPr>
          <p:cNvSpPr>
            <a:spLocks noGrp="1"/>
          </p:cNvSpPr>
          <p:nvPr>
            <p:ph type="title"/>
          </p:nvPr>
        </p:nvSpPr>
        <p:spPr>
          <a:xfrm>
            <a:off x="609602" y="136524"/>
            <a:ext cx="6917266" cy="1460016"/>
          </a:xfrm>
        </p:spPr>
        <p:txBody>
          <a:bodyPr>
            <a:normAutofit fontScale="90000"/>
          </a:bodyPr>
          <a:lstStyle/>
          <a:p>
            <a:r>
              <a:rPr lang="en-PH" dirty="0"/>
              <a:t>Advanced Aggregation Features</a:t>
            </a:r>
          </a:p>
        </p:txBody>
      </p:sp>
      <p:pic>
        <p:nvPicPr>
          <p:cNvPr id="5" name="Content Placeholder 4">
            <a:extLst>
              <a:ext uri="{FF2B5EF4-FFF2-40B4-BE49-F238E27FC236}">
                <a16:creationId xmlns:a16="http://schemas.microsoft.com/office/drawing/2014/main" id="{D13F0B58-35A4-4789-A16E-37DE05BC0CE0}"/>
              </a:ext>
            </a:extLst>
          </p:cNvPr>
          <p:cNvPicPr>
            <a:picLocks noGrp="1" noChangeAspect="1"/>
          </p:cNvPicPr>
          <p:nvPr>
            <p:ph idx="1"/>
          </p:nvPr>
        </p:nvPicPr>
        <p:blipFill>
          <a:blip r:embed="rId2"/>
          <a:stretch>
            <a:fillRect/>
          </a:stretch>
        </p:blipFill>
        <p:spPr>
          <a:xfrm>
            <a:off x="372358" y="2694620"/>
            <a:ext cx="2514951" cy="2305372"/>
          </a:xfrm>
        </p:spPr>
      </p:pic>
      <p:pic>
        <p:nvPicPr>
          <p:cNvPr id="7" name="Picture 6">
            <a:extLst>
              <a:ext uri="{FF2B5EF4-FFF2-40B4-BE49-F238E27FC236}">
                <a16:creationId xmlns:a16="http://schemas.microsoft.com/office/drawing/2014/main" id="{4B01441A-3A16-43F4-977D-D10CDB9F4E7D}"/>
              </a:ext>
            </a:extLst>
          </p:cNvPr>
          <p:cNvPicPr>
            <a:picLocks noChangeAspect="1"/>
          </p:cNvPicPr>
          <p:nvPr/>
        </p:nvPicPr>
        <p:blipFill>
          <a:blip r:embed="rId3"/>
          <a:stretch>
            <a:fillRect/>
          </a:stretch>
        </p:blipFill>
        <p:spPr>
          <a:xfrm>
            <a:off x="3426658" y="2399303"/>
            <a:ext cx="3238952" cy="2896004"/>
          </a:xfrm>
          <a:prstGeom prst="rect">
            <a:avLst/>
          </a:prstGeom>
        </p:spPr>
      </p:pic>
      <p:pic>
        <p:nvPicPr>
          <p:cNvPr id="9" name="Picture 8">
            <a:extLst>
              <a:ext uri="{FF2B5EF4-FFF2-40B4-BE49-F238E27FC236}">
                <a16:creationId xmlns:a16="http://schemas.microsoft.com/office/drawing/2014/main" id="{B3661E01-B578-4B25-8965-72B23D74FD28}"/>
              </a:ext>
            </a:extLst>
          </p:cNvPr>
          <p:cNvPicPr>
            <a:picLocks noChangeAspect="1"/>
          </p:cNvPicPr>
          <p:nvPr/>
        </p:nvPicPr>
        <p:blipFill>
          <a:blip r:embed="rId4"/>
          <a:stretch>
            <a:fillRect/>
          </a:stretch>
        </p:blipFill>
        <p:spPr>
          <a:xfrm>
            <a:off x="7376351" y="3366226"/>
            <a:ext cx="3315163" cy="962159"/>
          </a:xfrm>
          <a:prstGeom prst="rect">
            <a:avLst/>
          </a:prstGeom>
        </p:spPr>
      </p:pic>
    </p:spTree>
    <p:extLst>
      <p:ext uri="{BB962C8B-B14F-4D97-AF65-F5344CB8AC3E}">
        <p14:creationId xmlns:p14="http://schemas.microsoft.com/office/powerpoint/2010/main" val="164308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778-3D39-4DA9-8894-F82FC797CEF1}"/>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9BDFABA-4223-4CB2-B91F-781DF72C05DF}"/>
              </a:ext>
            </a:extLst>
          </p:cNvPr>
          <p:cNvSpPr>
            <a:spLocks noGrp="1"/>
          </p:cNvSpPr>
          <p:nvPr>
            <p:ph idx="1"/>
          </p:nvPr>
        </p:nvSpPr>
        <p:spPr/>
        <p:txBody>
          <a:bodyPr/>
          <a:lstStyle/>
          <a:p>
            <a:endParaRPr lang="en-PH" dirty="0"/>
          </a:p>
          <a:p>
            <a:pPr marL="0" indent="0">
              <a:buNone/>
            </a:pPr>
            <a:endParaRPr lang="en-PH" dirty="0"/>
          </a:p>
          <a:p>
            <a:pPr marL="0" indent="0">
              <a:buNone/>
            </a:pPr>
            <a:r>
              <a:rPr lang="en-PH" dirty="0"/>
              <a:t>End of Chapter 5 </a:t>
            </a:r>
          </a:p>
        </p:txBody>
      </p:sp>
    </p:spTree>
    <p:extLst>
      <p:ext uri="{BB962C8B-B14F-4D97-AF65-F5344CB8AC3E}">
        <p14:creationId xmlns:p14="http://schemas.microsoft.com/office/powerpoint/2010/main" val="188844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a:xfrm>
            <a:off x="609602" y="136524"/>
            <a:ext cx="6993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dirty="0"/>
              <a:t>Embedded SQL: The SQL statements are identified at compile time using a preprocessor, which translates requests expressed in embedded SQL into function calls.</a:t>
            </a:r>
            <a:endParaRPr lang="en-PH" dirty="0"/>
          </a:p>
        </p:txBody>
      </p:sp>
    </p:spTree>
    <p:extLst>
      <p:ext uri="{BB962C8B-B14F-4D97-AF65-F5344CB8AC3E}">
        <p14:creationId xmlns:p14="http://schemas.microsoft.com/office/powerpoint/2010/main" val="14832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a:xfrm>
            <a:off x="609602" y="136524"/>
            <a:ext cx="6993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2" y="1800147"/>
            <a:ext cx="6189132" cy="4500388"/>
          </a:xfrm>
        </p:spPr>
        <p:txBody>
          <a:bodyPr>
            <a:normAutofit/>
          </a:bodyPr>
          <a:lstStyle/>
          <a:p>
            <a:pPr marL="0" indent="0">
              <a:buNone/>
            </a:pPr>
            <a:r>
              <a:rPr lang="en-US" dirty="0"/>
              <a:t>The </a:t>
            </a:r>
            <a:r>
              <a:rPr lang="en-US" i="1" dirty="0"/>
              <a:t>Java Database Connectivity (JDBC) </a:t>
            </a:r>
            <a:r>
              <a:rPr lang="en-US" dirty="0"/>
              <a:t>standard defines an application program interface (API) that Java programs can use to connect to database servers.</a:t>
            </a:r>
            <a:endParaRPr lang="en-PH" dirty="0"/>
          </a:p>
        </p:txBody>
      </p:sp>
      <p:pic>
        <p:nvPicPr>
          <p:cNvPr id="5" name="Picture 4">
            <a:extLst>
              <a:ext uri="{FF2B5EF4-FFF2-40B4-BE49-F238E27FC236}">
                <a16:creationId xmlns:a16="http://schemas.microsoft.com/office/drawing/2014/main" id="{8763C0FD-CDD5-4BD1-BA41-0829B98F5319}"/>
              </a:ext>
            </a:extLst>
          </p:cNvPr>
          <p:cNvPicPr>
            <a:picLocks noChangeAspect="1"/>
          </p:cNvPicPr>
          <p:nvPr/>
        </p:nvPicPr>
        <p:blipFill>
          <a:blip r:embed="rId2"/>
          <a:stretch>
            <a:fillRect/>
          </a:stretch>
        </p:blipFill>
        <p:spPr>
          <a:xfrm>
            <a:off x="8077199" y="1674563"/>
            <a:ext cx="2815845" cy="4054817"/>
          </a:xfrm>
          <a:prstGeom prst="rect">
            <a:avLst/>
          </a:prstGeom>
        </p:spPr>
      </p:pic>
    </p:spTree>
    <p:extLst>
      <p:ext uri="{BB962C8B-B14F-4D97-AF65-F5344CB8AC3E}">
        <p14:creationId xmlns:p14="http://schemas.microsoft.com/office/powerpoint/2010/main" val="6425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6F69-8E4B-4558-844C-21ED11F1B061}"/>
              </a:ext>
            </a:extLst>
          </p:cNvPr>
          <p:cNvSpPr>
            <a:spLocks noGrp="1"/>
          </p:cNvSpPr>
          <p:nvPr>
            <p:ph type="title"/>
          </p:nvPr>
        </p:nvSpPr>
        <p:spPr>
          <a:xfrm>
            <a:off x="609602" y="136524"/>
            <a:ext cx="6866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AD6E478B-FE86-4DB8-AD3C-8E52B283443C}"/>
              </a:ext>
            </a:extLst>
          </p:cNvPr>
          <p:cNvSpPr>
            <a:spLocks noGrp="1"/>
          </p:cNvSpPr>
          <p:nvPr>
            <p:ph idx="1"/>
          </p:nvPr>
        </p:nvSpPr>
        <p:spPr/>
        <p:txBody>
          <a:bodyPr>
            <a:normAutofit fontScale="92500" lnSpcReduction="10000"/>
          </a:bodyPr>
          <a:lstStyle/>
          <a:p>
            <a:pPr marL="0" indent="0" algn="just">
              <a:buNone/>
            </a:pPr>
            <a:r>
              <a:rPr lang="en-PH" sz="1600" b="0" i="0" dirty="0">
                <a:solidFill>
                  <a:srgbClr val="008200"/>
                </a:solidFill>
                <a:effectLst/>
                <a:latin typeface="Courier New" panose="02070309020205020404" pitchFamily="49" charset="0"/>
                <a:cs typeface="Courier New" panose="02070309020205020404" pitchFamily="49" charset="0"/>
              </a:rPr>
              <a:t>//step1 load the driver class</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err="1">
                <a:solidFill>
                  <a:srgbClr val="000000"/>
                </a:solidFill>
                <a:effectLst/>
                <a:latin typeface="Courier New" panose="02070309020205020404" pitchFamily="49" charset="0"/>
                <a:cs typeface="Courier New" panose="02070309020205020404" pitchFamily="49" charset="0"/>
              </a:rPr>
              <a:t>Class.forName</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a:t>
            </a:r>
            <a:r>
              <a:rPr lang="en-PH" sz="1600" b="0" i="0" dirty="0" err="1">
                <a:solidFill>
                  <a:srgbClr val="0000FF"/>
                </a:solidFill>
                <a:effectLst/>
                <a:latin typeface="Courier New" panose="02070309020205020404" pitchFamily="49" charset="0"/>
                <a:cs typeface="Courier New" panose="02070309020205020404" pitchFamily="49" charset="0"/>
              </a:rPr>
              <a:t>oracle.jdbc.driver.OracleDriver</a:t>
            </a:r>
            <a:r>
              <a:rPr lang="en-PH" sz="1600" b="0" i="0" dirty="0">
                <a:solidFill>
                  <a:srgbClr val="0000FF"/>
                </a:solidFill>
                <a:effectLst/>
                <a:latin typeface="Courier New" panose="02070309020205020404" pitchFamily="49" charset="0"/>
                <a:cs typeface="Courier New" panose="02070309020205020404" pitchFamily="49" charset="0"/>
              </a:rPr>
              <a:t>"</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8200"/>
                </a:solidFill>
                <a:effectLst/>
                <a:latin typeface="Courier New" panose="02070309020205020404" pitchFamily="49" charset="0"/>
                <a:cs typeface="Courier New" panose="02070309020205020404" pitchFamily="49" charset="0"/>
              </a:rPr>
              <a:t>//step2 create  the connection object</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Connection con=</a:t>
            </a:r>
            <a:r>
              <a:rPr lang="en-PH" sz="1600" b="0" i="0" dirty="0" err="1">
                <a:solidFill>
                  <a:srgbClr val="000000"/>
                </a:solidFill>
                <a:effectLst/>
                <a:latin typeface="Courier New" panose="02070309020205020404" pitchFamily="49" charset="0"/>
                <a:cs typeface="Courier New" panose="02070309020205020404" pitchFamily="49" charset="0"/>
              </a:rPr>
              <a:t>DriverManager.getConnection</a:t>
            </a:r>
            <a:r>
              <a:rPr lang="en-PH" sz="1600" b="0" i="0" dirty="0">
                <a:solidFill>
                  <a:srgbClr val="000000"/>
                </a:solidFill>
                <a:effectLst/>
                <a:latin typeface="Courier New" panose="02070309020205020404" pitchFamily="49" charset="0"/>
                <a:cs typeface="Courier New" panose="02070309020205020404" pitchFamily="49" charset="0"/>
              </a:rPr>
              <a:t>(</a:t>
            </a:r>
          </a:p>
          <a:p>
            <a:pPr marL="0" indent="0" algn="just">
              <a:buNone/>
            </a:pPr>
            <a:r>
              <a:rPr lang="en-PH" sz="1600" dirty="0">
                <a:solidFill>
                  <a:srgbClr val="000000"/>
                </a:solidFill>
                <a:latin typeface="Courier New" panose="02070309020205020404" pitchFamily="49" charset="0"/>
                <a:cs typeface="Courier New" panose="02070309020205020404" pitchFamily="49" charset="0"/>
              </a:rPr>
              <a:t>	</a:t>
            </a:r>
            <a:r>
              <a:rPr lang="en-PH" sz="1600" b="0" i="0" dirty="0">
                <a:solidFill>
                  <a:srgbClr val="0000FF"/>
                </a:solidFill>
                <a:effectLst/>
                <a:latin typeface="Courier New" panose="02070309020205020404" pitchFamily="49" charset="0"/>
                <a:cs typeface="Courier New" panose="02070309020205020404" pitchFamily="49" charset="0"/>
              </a:rPr>
              <a:t>"</a:t>
            </a:r>
            <a:r>
              <a:rPr lang="en-PH" sz="1600" b="0" i="0" dirty="0" err="1">
                <a:solidFill>
                  <a:srgbClr val="0000FF"/>
                </a:solidFill>
                <a:effectLst/>
                <a:latin typeface="Courier New" panose="02070309020205020404" pitchFamily="49" charset="0"/>
                <a:cs typeface="Courier New" panose="02070309020205020404" pitchFamily="49" charset="0"/>
              </a:rPr>
              <a:t>jdbc:oracle:thin</a:t>
            </a:r>
            <a:r>
              <a:rPr lang="en-PH" sz="1600" b="0" i="0" dirty="0">
                <a:solidFill>
                  <a:srgbClr val="0000FF"/>
                </a:solidFill>
                <a:effectLst/>
                <a:latin typeface="Courier New" panose="02070309020205020404" pitchFamily="49" charset="0"/>
                <a:cs typeface="Courier New" panose="02070309020205020404" pitchFamily="49" charset="0"/>
              </a:rPr>
              <a:t>:@localhost:1521:xe"</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"system"</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"oracle"</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8200"/>
                </a:solidFill>
                <a:effectLst/>
                <a:latin typeface="Courier New" panose="02070309020205020404" pitchFamily="49" charset="0"/>
                <a:cs typeface="Courier New" panose="02070309020205020404" pitchFamily="49" charset="0"/>
              </a:rPr>
              <a:t>//step3 create the statement object</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Statement </a:t>
            </a:r>
            <a:r>
              <a:rPr lang="en-PH" sz="1600" b="0" i="0" dirty="0" err="1">
                <a:solidFill>
                  <a:srgbClr val="000000"/>
                </a:solidFill>
                <a:effectLst/>
                <a:latin typeface="Courier New" panose="02070309020205020404" pitchFamily="49" charset="0"/>
                <a:cs typeface="Courier New" panose="02070309020205020404" pitchFamily="49" charset="0"/>
              </a:rPr>
              <a:t>stmt</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con.createStatement</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8200"/>
                </a:solidFill>
                <a:effectLst/>
                <a:latin typeface="Courier New" panose="02070309020205020404" pitchFamily="49" charset="0"/>
                <a:cs typeface="Courier New" panose="02070309020205020404" pitchFamily="49" charset="0"/>
              </a:rPr>
              <a:t>//step4 execute query</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err="1">
                <a:solidFill>
                  <a:srgbClr val="000000"/>
                </a:solidFill>
                <a:effectLst/>
                <a:latin typeface="Courier New" panose="02070309020205020404" pitchFamily="49" charset="0"/>
                <a:cs typeface="Courier New" panose="02070309020205020404" pitchFamily="49" charset="0"/>
              </a:rPr>
              <a:t>ResultSet</a:t>
            </a:r>
            <a:r>
              <a:rPr lang="en-PH" sz="1600" b="0" i="0" dirty="0">
                <a:solidFill>
                  <a:srgbClr val="000000"/>
                </a:solidFill>
                <a:effectLst/>
                <a:latin typeface="Courier New" panose="02070309020205020404" pitchFamily="49" charset="0"/>
                <a:cs typeface="Courier New" panose="02070309020205020404" pitchFamily="49" charset="0"/>
              </a:rPr>
              <a:t> </a:t>
            </a:r>
            <a:r>
              <a:rPr lang="en-PH" sz="1600" b="0" i="0" dirty="0" err="1">
                <a:solidFill>
                  <a:srgbClr val="000000"/>
                </a:solidFill>
                <a:effectLst/>
                <a:latin typeface="Courier New" panose="02070309020205020404" pitchFamily="49" charset="0"/>
                <a:cs typeface="Courier New" panose="02070309020205020404" pitchFamily="49" charset="0"/>
              </a:rPr>
              <a:t>rs</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stmt.executeQuery</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"select * from emp"</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1" i="0" dirty="0">
                <a:solidFill>
                  <a:srgbClr val="006699"/>
                </a:solidFill>
                <a:effectLst/>
                <a:latin typeface="Courier New" panose="02070309020205020404" pitchFamily="49" charset="0"/>
                <a:cs typeface="Courier New" panose="02070309020205020404" pitchFamily="49" charset="0"/>
              </a:rPr>
              <a:t>while</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rs.next</a:t>
            </a:r>
            <a:r>
              <a:rPr lang="en-PH" sz="1600" b="0" i="0" dirty="0">
                <a:solidFill>
                  <a:srgbClr val="000000"/>
                </a:solidFill>
                <a:effectLst/>
                <a:latin typeface="Courier New" panose="02070309020205020404" pitchFamily="49" charset="0"/>
                <a:cs typeface="Courier New" panose="02070309020205020404" pitchFamily="49" charset="0"/>
              </a:rPr>
              <a:t>())</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	</a:t>
            </a:r>
            <a:r>
              <a:rPr lang="en-PH" sz="1600" b="0" i="0" dirty="0" err="1">
                <a:solidFill>
                  <a:srgbClr val="000000"/>
                </a:solidFill>
                <a:effectLst/>
                <a:latin typeface="Courier New" panose="02070309020205020404" pitchFamily="49" charset="0"/>
                <a:cs typeface="Courier New" panose="02070309020205020404" pitchFamily="49" charset="0"/>
              </a:rPr>
              <a:t>System.out.println</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rs.getInt</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C00000"/>
                </a:solidFill>
                <a:effectLst/>
                <a:latin typeface="Courier New" panose="02070309020205020404" pitchFamily="49" charset="0"/>
                <a:cs typeface="Courier New" panose="02070309020205020404" pitchFamily="49" charset="0"/>
              </a:rPr>
              <a:t>1</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  "</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rs.getString</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C00000"/>
                </a:solidFill>
                <a:effectLst/>
                <a:latin typeface="Courier New" panose="02070309020205020404" pitchFamily="49" charset="0"/>
                <a:cs typeface="Courier New" panose="02070309020205020404" pitchFamily="49" charset="0"/>
              </a:rPr>
              <a:t>2</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0000FF"/>
                </a:solidFill>
                <a:effectLst/>
                <a:latin typeface="Courier New" panose="02070309020205020404" pitchFamily="49" charset="0"/>
                <a:cs typeface="Courier New" panose="02070309020205020404" pitchFamily="49" charset="0"/>
              </a:rPr>
              <a:t>"  "</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err="1">
                <a:solidFill>
                  <a:srgbClr val="000000"/>
                </a:solidFill>
                <a:effectLst/>
                <a:latin typeface="Courier New" panose="02070309020205020404" pitchFamily="49" charset="0"/>
                <a:cs typeface="Courier New" panose="02070309020205020404" pitchFamily="49" charset="0"/>
              </a:rPr>
              <a:t>rs.getString</a:t>
            </a:r>
            <a:r>
              <a:rPr lang="en-PH" sz="1600" b="0" i="0" dirty="0">
                <a:solidFill>
                  <a:srgbClr val="000000"/>
                </a:solidFill>
                <a:effectLst/>
                <a:latin typeface="Courier New" panose="02070309020205020404" pitchFamily="49" charset="0"/>
                <a:cs typeface="Courier New" panose="02070309020205020404" pitchFamily="49" charset="0"/>
              </a:rPr>
              <a:t>(</a:t>
            </a:r>
            <a:r>
              <a:rPr lang="en-PH" sz="1600" b="0" i="0" dirty="0">
                <a:solidFill>
                  <a:srgbClr val="C00000"/>
                </a:solidFill>
                <a:effectLst/>
                <a:latin typeface="Courier New" panose="02070309020205020404" pitchFamily="49" charset="0"/>
                <a:cs typeface="Courier New" panose="02070309020205020404" pitchFamily="49" charset="0"/>
              </a:rPr>
              <a:t>3</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a:solidFill>
                  <a:srgbClr val="008200"/>
                </a:solidFill>
                <a:effectLst/>
                <a:latin typeface="Courier New" panose="02070309020205020404" pitchFamily="49" charset="0"/>
                <a:cs typeface="Courier New" panose="02070309020205020404" pitchFamily="49" charset="0"/>
              </a:rPr>
              <a:t>//step5 close the connection object</a:t>
            </a:r>
            <a:r>
              <a:rPr lang="en-PH" sz="1600"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PH" sz="1600" b="0" i="0" dirty="0" err="1">
                <a:solidFill>
                  <a:srgbClr val="000000"/>
                </a:solidFill>
                <a:effectLst/>
                <a:latin typeface="Courier New" panose="02070309020205020404" pitchFamily="49" charset="0"/>
                <a:cs typeface="Courier New" panose="02070309020205020404" pitchFamily="49" charset="0"/>
              </a:rPr>
              <a:t>con.close</a:t>
            </a:r>
            <a:r>
              <a:rPr lang="en-PH" sz="1600" b="0" i="0" dirty="0">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1180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6F69-8E4B-4558-844C-21ED11F1B061}"/>
              </a:ext>
            </a:extLst>
          </p:cNvPr>
          <p:cNvSpPr>
            <a:spLocks noGrp="1"/>
          </p:cNvSpPr>
          <p:nvPr>
            <p:ph type="title"/>
          </p:nvPr>
        </p:nvSpPr>
        <p:spPr>
          <a:xfrm>
            <a:off x="609602" y="136524"/>
            <a:ext cx="6866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AD6E478B-FE86-4DB8-AD3C-8E52B283443C}"/>
              </a:ext>
            </a:extLst>
          </p:cNvPr>
          <p:cNvSpPr>
            <a:spLocks noGrp="1"/>
          </p:cNvSpPr>
          <p:nvPr>
            <p:ph idx="1"/>
          </p:nvPr>
        </p:nvSpPr>
        <p:spPr/>
        <p:txBody>
          <a:bodyPr>
            <a:normAutofit fontScale="92500" lnSpcReduction="20000"/>
          </a:bodyPr>
          <a:lstStyle/>
          <a:p>
            <a:pPr marL="0" indent="0" algn="just">
              <a:buNone/>
            </a:pPr>
            <a:r>
              <a:rPr lang="en-US" sz="3600" b="0" i="0" dirty="0">
                <a:solidFill>
                  <a:srgbClr val="000000"/>
                </a:solidFill>
                <a:effectLst/>
                <a:cs typeface="Courier New" panose="02070309020205020404" pitchFamily="49" charset="0"/>
              </a:rPr>
              <a:t>A </a:t>
            </a:r>
            <a:r>
              <a:rPr lang="en-US" sz="3600" b="0" i="1" dirty="0" err="1">
                <a:solidFill>
                  <a:srgbClr val="000000"/>
                </a:solidFill>
                <a:effectLst/>
                <a:cs typeface="Courier New" panose="02070309020205020404" pitchFamily="49" charset="0"/>
              </a:rPr>
              <a:t>PreparedStatement</a:t>
            </a:r>
            <a:r>
              <a:rPr lang="en-US" sz="3600" b="0" i="0" dirty="0">
                <a:solidFill>
                  <a:srgbClr val="000000"/>
                </a:solidFill>
                <a:effectLst/>
                <a:cs typeface="Courier New" panose="02070309020205020404" pitchFamily="49" charset="0"/>
              </a:rPr>
              <a:t> is a pre-compiled SQL statement.</a:t>
            </a:r>
          </a:p>
          <a:p>
            <a:pPr algn="just"/>
            <a:r>
              <a:rPr lang="en-US" sz="3600" b="0" i="0" dirty="0">
                <a:solidFill>
                  <a:srgbClr val="000000"/>
                </a:solidFill>
                <a:effectLst/>
                <a:cs typeface="Courier New" panose="02070309020205020404" pitchFamily="49" charset="0"/>
              </a:rPr>
              <a:t>When </a:t>
            </a:r>
            <a:r>
              <a:rPr lang="en-US" sz="3600" b="0" i="0" dirty="0" err="1">
                <a:solidFill>
                  <a:srgbClr val="000000"/>
                </a:solidFill>
                <a:effectLst/>
                <a:cs typeface="Courier New" panose="02070309020205020404" pitchFamily="49" charset="0"/>
              </a:rPr>
              <a:t>PreparedStatement</a:t>
            </a:r>
            <a:r>
              <a:rPr lang="en-US" sz="3600" b="0" i="0" dirty="0">
                <a:solidFill>
                  <a:srgbClr val="000000"/>
                </a:solidFill>
                <a:effectLst/>
                <a:cs typeface="Courier New" panose="02070309020205020404" pitchFamily="49" charset="0"/>
              </a:rPr>
              <a:t> is created, the SQL query is passed as a parameter. This Prepared Statement contains a pre-compiled SQL query, so when the </a:t>
            </a:r>
            <a:r>
              <a:rPr lang="en-US" sz="3600" b="0" i="0" dirty="0" err="1">
                <a:solidFill>
                  <a:srgbClr val="000000"/>
                </a:solidFill>
                <a:effectLst/>
                <a:cs typeface="Courier New" panose="02070309020205020404" pitchFamily="49" charset="0"/>
              </a:rPr>
              <a:t>PreparedStatement</a:t>
            </a:r>
            <a:r>
              <a:rPr lang="en-US" sz="3600" b="0" i="0" dirty="0">
                <a:solidFill>
                  <a:srgbClr val="000000"/>
                </a:solidFill>
                <a:effectLst/>
                <a:cs typeface="Courier New" panose="02070309020205020404" pitchFamily="49" charset="0"/>
              </a:rPr>
              <a:t> is executed, DBMS can just run the query instead of first compiling it.</a:t>
            </a:r>
          </a:p>
          <a:p>
            <a:pPr algn="just"/>
            <a:r>
              <a:rPr lang="en-US" sz="3600" b="0" i="0" dirty="0">
                <a:solidFill>
                  <a:srgbClr val="000000"/>
                </a:solidFill>
                <a:effectLst/>
                <a:cs typeface="Courier New" panose="02070309020205020404" pitchFamily="49" charset="0"/>
              </a:rPr>
              <a:t>We can use the same </a:t>
            </a:r>
            <a:r>
              <a:rPr lang="en-US" sz="3600" b="0" i="0" dirty="0" err="1">
                <a:solidFill>
                  <a:srgbClr val="000000"/>
                </a:solidFill>
                <a:effectLst/>
                <a:cs typeface="Courier New" panose="02070309020205020404" pitchFamily="49" charset="0"/>
              </a:rPr>
              <a:t>PreparedStatement</a:t>
            </a:r>
            <a:r>
              <a:rPr lang="en-US" sz="3600" b="0" i="0" dirty="0">
                <a:solidFill>
                  <a:srgbClr val="000000"/>
                </a:solidFill>
                <a:effectLst/>
                <a:cs typeface="Courier New" panose="02070309020205020404" pitchFamily="49" charset="0"/>
              </a:rPr>
              <a:t> and supply with different parameters at the time of execution.</a:t>
            </a:r>
          </a:p>
          <a:p>
            <a:pPr algn="just"/>
            <a:r>
              <a:rPr lang="en-US" sz="3600" b="0" i="0" dirty="0">
                <a:solidFill>
                  <a:srgbClr val="000000"/>
                </a:solidFill>
                <a:effectLst/>
                <a:cs typeface="Courier New" panose="02070309020205020404" pitchFamily="49" charset="0"/>
              </a:rPr>
              <a:t>An important advantage of </a:t>
            </a:r>
            <a:r>
              <a:rPr lang="en-US" sz="3600" b="0" i="0" dirty="0" err="1">
                <a:solidFill>
                  <a:srgbClr val="000000"/>
                </a:solidFill>
                <a:effectLst/>
                <a:cs typeface="Courier New" panose="02070309020205020404" pitchFamily="49" charset="0"/>
              </a:rPr>
              <a:t>PreparedStatements</a:t>
            </a:r>
            <a:r>
              <a:rPr lang="en-US" sz="3600" b="0" i="0" dirty="0">
                <a:solidFill>
                  <a:srgbClr val="000000"/>
                </a:solidFill>
                <a:effectLst/>
                <a:cs typeface="Courier New" panose="02070309020205020404" pitchFamily="49" charset="0"/>
              </a:rPr>
              <a:t> is that they prevent SQL injection attacks.</a:t>
            </a:r>
            <a:endParaRPr lang="en-PH" sz="3600" b="0" i="0" dirty="0">
              <a:solidFill>
                <a:srgbClr val="000000"/>
              </a:solidFill>
              <a:effectLst/>
              <a:cs typeface="Courier New" panose="02070309020205020404" pitchFamily="49" charset="0"/>
            </a:endParaRPr>
          </a:p>
        </p:txBody>
      </p:sp>
    </p:spTree>
    <p:extLst>
      <p:ext uri="{BB962C8B-B14F-4D97-AF65-F5344CB8AC3E}">
        <p14:creationId xmlns:p14="http://schemas.microsoft.com/office/powerpoint/2010/main" val="246414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6F69-8E4B-4558-844C-21ED11F1B061}"/>
              </a:ext>
            </a:extLst>
          </p:cNvPr>
          <p:cNvSpPr>
            <a:spLocks noGrp="1"/>
          </p:cNvSpPr>
          <p:nvPr>
            <p:ph type="title"/>
          </p:nvPr>
        </p:nvSpPr>
        <p:spPr>
          <a:xfrm>
            <a:off x="609602" y="136524"/>
            <a:ext cx="6866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AD6E478B-FE86-4DB8-AD3C-8E52B283443C}"/>
              </a:ext>
            </a:extLst>
          </p:cNvPr>
          <p:cNvSpPr>
            <a:spLocks noGrp="1"/>
          </p:cNvSpPr>
          <p:nvPr>
            <p:ph idx="1"/>
          </p:nvPr>
        </p:nvSpPr>
        <p:spPr/>
        <p:txBody>
          <a:bodyPr>
            <a:normAutofit/>
          </a:bodyPr>
          <a:lstStyle/>
          <a:p>
            <a:pPr marL="0" indent="0" algn="just">
              <a:buNone/>
            </a:pPr>
            <a:r>
              <a:rPr lang="en-PH" sz="3600" b="0" i="0" dirty="0">
                <a:solidFill>
                  <a:srgbClr val="000000"/>
                </a:solidFill>
                <a:effectLst/>
                <a:cs typeface="Courier New" panose="02070309020205020404" pitchFamily="49" charset="0"/>
              </a:rPr>
              <a:t>Prepared Statements </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PreparedStatement</a:t>
            </a:r>
            <a:r>
              <a:rPr lang="en-PH" sz="2000" b="0" i="0" dirty="0">
                <a:solidFill>
                  <a:srgbClr val="000000"/>
                </a:solidFill>
                <a:effectLst/>
                <a:latin typeface="Courier New" panose="02070309020205020404" pitchFamily="49" charset="0"/>
                <a:cs typeface="Courier New" panose="02070309020205020404" pitchFamily="49" charset="0"/>
              </a:rPr>
              <a:t> </a:t>
            </a:r>
            <a:r>
              <a:rPr lang="en-PH" sz="2000" b="0" i="0" dirty="0" err="1">
                <a:solidFill>
                  <a:srgbClr val="000000"/>
                </a:solidFill>
                <a:effectLst/>
                <a:latin typeface="Courier New" panose="02070309020205020404" pitchFamily="49" charset="0"/>
                <a:cs typeface="Courier New" panose="02070309020205020404" pitchFamily="49" charset="0"/>
              </a:rPr>
              <a:t>pStmt</a:t>
            </a:r>
            <a:r>
              <a:rPr lang="en-PH" sz="2000" b="0" i="0" dirty="0">
                <a:solidFill>
                  <a:srgbClr val="000000"/>
                </a:solidFill>
                <a:effectLst/>
                <a:latin typeface="Courier New" panose="02070309020205020404" pitchFamily="49" charset="0"/>
                <a:cs typeface="Courier New" panose="02070309020205020404" pitchFamily="49" charset="0"/>
              </a:rPr>
              <a:t> = </a:t>
            </a:r>
            <a:r>
              <a:rPr lang="en-PH" sz="2000" b="0" i="0" dirty="0" err="1">
                <a:solidFill>
                  <a:srgbClr val="000000"/>
                </a:solidFill>
                <a:effectLst/>
                <a:latin typeface="Courier New" panose="02070309020205020404" pitchFamily="49" charset="0"/>
                <a:cs typeface="Courier New" panose="02070309020205020404" pitchFamily="49" charset="0"/>
              </a:rPr>
              <a:t>conn.prepareStatement</a:t>
            </a:r>
            <a:r>
              <a:rPr lang="en-PH" sz="2000" b="0" i="0" dirty="0">
                <a:solidFill>
                  <a:srgbClr val="000000"/>
                </a:solidFill>
                <a:effectLst/>
                <a:latin typeface="Courier New" panose="02070309020205020404" pitchFamily="49" charset="0"/>
                <a:cs typeface="Courier New" panose="02070309020205020404" pitchFamily="49" charset="0"/>
              </a:rPr>
              <a:t>(</a:t>
            </a:r>
          </a:p>
          <a:p>
            <a:pPr marL="0" indent="0" algn="just">
              <a:buNone/>
            </a:pPr>
            <a:r>
              <a:rPr lang="en-PH" sz="2000" b="0" i="0" dirty="0">
                <a:solidFill>
                  <a:srgbClr val="000000"/>
                </a:solidFill>
                <a:effectLst/>
                <a:latin typeface="Courier New" panose="02070309020205020404" pitchFamily="49" charset="0"/>
                <a:cs typeface="Courier New" panose="02070309020205020404" pitchFamily="49" charset="0"/>
              </a:rPr>
              <a:t>	"insert into instructor values(?,?,?,?)");</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pStmt.setString</a:t>
            </a:r>
            <a:r>
              <a:rPr lang="en-PH" sz="2000" b="0" i="0" dirty="0">
                <a:solidFill>
                  <a:srgbClr val="000000"/>
                </a:solidFill>
                <a:effectLst/>
                <a:latin typeface="Courier New" panose="02070309020205020404" pitchFamily="49" charset="0"/>
                <a:cs typeface="Courier New" panose="02070309020205020404" pitchFamily="49" charset="0"/>
              </a:rPr>
              <a:t>(1, "88877");</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pStmt.setString</a:t>
            </a:r>
            <a:r>
              <a:rPr lang="en-PH" sz="2000" b="0" i="0" dirty="0">
                <a:solidFill>
                  <a:srgbClr val="000000"/>
                </a:solidFill>
                <a:effectLst/>
                <a:latin typeface="Courier New" panose="02070309020205020404" pitchFamily="49" charset="0"/>
                <a:cs typeface="Courier New" panose="02070309020205020404" pitchFamily="49" charset="0"/>
              </a:rPr>
              <a:t>(2, "Perry");</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pStmt.setString</a:t>
            </a:r>
            <a:r>
              <a:rPr lang="en-PH" sz="2000" b="0" i="0" dirty="0">
                <a:solidFill>
                  <a:srgbClr val="000000"/>
                </a:solidFill>
                <a:effectLst/>
                <a:latin typeface="Courier New" panose="02070309020205020404" pitchFamily="49" charset="0"/>
                <a:cs typeface="Courier New" panose="02070309020205020404" pitchFamily="49" charset="0"/>
              </a:rPr>
              <a:t>(3, "Finance");</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pStmt.setInt</a:t>
            </a:r>
            <a:r>
              <a:rPr lang="en-PH" sz="2000" b="0" i="0" dirty="0">
                <a:solidFill>
                  <a:srgbClr val="000000"/>
                </a:solidFill>
                <a:effectLst/>
                <a:latin typeface="Courier New" panose="02070309020205020404" pitchFamily="49" charset="0"/>
                <a:cs typeface="Courier New" panose="02070309020205020404" pitchFamily="49" charset="0"/>
              </a:rPr>
              <a:t>(4, 125000);</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pStmt.executeUpdate</a:t>
            </a:r>
            <a:r>
              <a:rPr lang="en-PH" sz="2000" b="0" i="0" dirty="0">
                <a:solidFill>
                  <a:srgbClr val="000000"/>
                </a:solidFill>
                <a:effectLst/>
                <a:latin typeface="Courier New" panose="02070309020205020404" pitchFamily="49" charset="0"/>
                <a:cs typeface="Courier New" panose="02070309020205020404" pitchFamily="49" charset="0"/>
              </a:rPr>
              <a:t>();</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pStmt.setString</a:t>
            </a:r>
            <a:r>
              <a:rPr lang="en-PH" sz="2000" b="0" i="0" dirty="0">
                <a:solidFill>
                  <a:srgbClr val="000000"/>
                </a:solidFill>
                <a:effectLst/>
                <a:latin typeface="Courier New" panose="02070309020205020404" pitchFamily="49" charset="0"/>
                <a:cs typeface="Courier New" panose="02070309020205020404" pitchFamily="49" charset="0"/>
              </a:rPr>
              <a:t>(1, "88878");</a:t>
            </a:r>
          </a:p>
          <a:p>
            <a:pPr marL="0" indent="0" algn="just">
              <a:buNone/>
            </a:pPr>
            <a:r>
              <a:rPr lang="en-PH" sz="2000" b="0" i="0" dirty="0" err="1">
                <a:solidFill>
                  <a:srgbClr val="000000"/>
                </a:solidFill>
                <a:effectLst/>
                <a:latin typeface="Courier New" panose="02070309020205020404" pitchFamily="49" charset="0"/>
                <a:cs typeface="Courier New" panose="02070309020205020404" pitchFamily="49" charset="0"/>
              </a:rPr>
              <a:t>pStmt.executeUpdate</a:t>
            </a:r>
            <a:r>
              <a:rPr lang="en-PH" sz="2000" b="0" i="0" dirty="0">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875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a:xfrm>
            <a:off x="609602" y="136524"/>
            <a:ext cx="6993466"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2" y="1800147"/>
            <a:ext cx="6189132" cy="4500388"/>
          </a:xfrm>
        </p:spPr>
        <p:txBody>
          <a:bodyPr>
            <a:normAutofit fontScale="85000" lnSpcReduction="20000"/>
          </a:bodyPr>
          <a:lstStyle/>
          <a:p>
            <a:pPr marL="0" indent="0">
              <a:buNone/>
            </a:pPr>
            <a:r>
              <a:rPr lang="en-US" dirty="0"/>
              <a:t>The </a:t>
            </a:r>
            <a:r>
              <a:rPr lang="en-US" i="1" dirty="0"/>
              <a:t>Open Database Connectivity (ODBC) </a:t>
            </a:r>
            <a:r>
              <a:rPr lang="en-US" dirty="0"/>
              <a:t>standard defines an API that applications can use to open a connection with a database, send queries and updates, and get back results. Applications such as graphical user interfaces, statistics packages, and spreadsheets can make use of the same ODBC API to connect to any database server that supports ODBC.</a:t>
            </a:r>
            <a:endParaRPr lang="en-PH" dirty="0"/>
          </a:p>
        </p:txBody>
      </p:sp>
      <p:pic>
        <p:nvPicPr>
          <p:cNvPr id="1026" name="Picture 2" descr="Lightbox">
            <a:extLst>
              <a:ext uri="{FF2B5EF4-FFF2-40B4-BE49-F238E27FC236}">
                <a16:creationId xmlns:a16="http://schemas.microsoft.com/office/drawing/2014/main" id="{D5DEBC80-B78A-46E2-B31F-4FAEE1681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867" y="1729317"/>
            <a:ext cx="1883833" cy="415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8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153D-F427-45DE-99B2-B2C016043800}"/>
              </a:ext>
            </a:extLst>
          </p:cNvPr>
          <p:cNvSpPr>
            <a:spLocks noGrp="1"/>
          </p:cNvSpPr>
          <p:nvPr>
            <p:ph type="title"/>
          </p:nvPr>
        </p:nvSpPr>
        <p:spPr>
          <a:xfrm>
            <a:off x="609601" y="136524"/>
            <a:ext cx="7035799" cy="1460016"/>
          </a:xfrm>
        </p:spPr>
        <p:txBody>
          <a:bodyPr>
            <a:normAutofit fontScale="90000"/>
          </a:bodyPr>
          <a:lstStyle/>
          <a:p>
            <a:r>
              <a:rPr lang="en-PH" dirty="0"/>
              <a:t>Accessing SQL from a Programming Language</a:t>
            </a:r>
          </a:p>
        </p:txBody>
      </p:sp>
      <p:sp>
        <p:nvSpPr>
          <p:cNvPr id="3" name="Content Placeholder 2">
            <a:extLst>
              <a:ext uri="{FF2B5EF4-FFF2-40B4-BE49-F238E27FC236}">
                <a16:creationId xmlns:a16="http://schemas.microsoft.com/office/drawing/2014/main" id="{9307D4A0-9BE5-4F2E-BBE7-C95AF5C1853E}"/>
              </a:ext>
            </a:extLst>
          </p:cNvPr>
          <p:cNvSpPr>
            <a:spLocks noGrp="1"/>
          </p:cNvSpPr>
          <p:nvPr>
            <p:ph idx="1"/>
          </p:nvPr>
        </p:nvSpPr>
        <p:spPr/>
        <p:txBody>
          <a:bodyPr>
            <a:normAutofit fontScale="47500" lnSpcReduction="20000"/>
          </a:bodyPr>
          <a:lstStyle/>
          <a:p>
            <a:pPr marL="0" indent="0">
              <a:buNone/>
            </a:pPr>
            <a:r>
              <a:rPr lang="en-PH" dirty="0">
                <a:latin typeface="Courier New" panose="02070309020205020404" pitchFamily="49" charset="0"/>
                <a:cs typeface="Courier New" panose="02070309020205020404" pitchFamily="49" charset="0"/>
              </a:rPr>
              <a:t> try{  </a:t>
            </a:r>
          </a:p>
          <a:p>
            <a:pPr marL="0" indent="0">
              <a:buNone/>
            </a:pPr>
            <a:r>
              <a:rPr lang="en-PH" dirty="0">
                <a:latin typeface="Courier New" panose="02070309020205020404" pitchFamily="49" charset="0"/>
                <a:cs typeface="Courier New" panose="02070309020205020404" pitchFamily="49" charset="0"/>
              </a:rPr>
              <a:t>   String </a:t>
            </a:r>
            <a:r>
              <a:rPr lang="en-PH" dirty="0" err="1">
                <a:latin typeface="Courier New" panose="02070309020205020404" pitchFamily="49" charset="0"/>
                <a:cs typeface="Courier New" panose="02070309020205020404" pitchFamily="49" charset="0"/>
              </a:rPr>
              <a:t>url</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jdbc:odbc:mydsn</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a:t>
            </a:r>
            <a:r>
              <a:rPr lang="en-PH" dirty="0" err="1">
                <a:latin typeface="Courier New" panose="02070309020205020404" pitchFamily="49" charset="0"/>
                <a:cs typeface="Courier New" panose="02070309020205020404" pitchFamily="49" charset="0"/>
              </a:rPr>
              <a:t>Class.forName</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sun.jdbc.odbc.JdbcOdbcDriver</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Connection c=</a:t>
            </a:r>
            <a:r>
              <a:rPr lang="en-PH" dirty="0" err="1">
                <a:latin typeface="Courier New" panose="02070309020205020404" pitchFamily="49" charset="0"/>
                <a:cs typeface="Courier New" panose="02070309020205020404" pitchFamily="49" charset="0"/>
              </a:rPr>
              <a:t>DriverManager.getConnection</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url</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Statement </a:t>
            </a:r>
            <a:r>
              <a:rPr lang="en-PH" dirty="0" err="1">
                <a:latin typeface="Courier New" panose="02070309020205020404" pitchFamily="49" charset="0"/>
                <a:cs typeface="Courier New" panose="02070309020205020404" pitchFamily="49" charset="0"/>
              </a:rPr>
              <a:t>st</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c.createStatement</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a:t>
            </a:r>
            <a:r>
              <a:rPr lang="en-PH" dirty="0" err="1">
                <a:latin typeface="Courier New" panose="02070309020205020404" pitchFamily="49" charset="0"/>
                <a:cs typeface="Courier New" panose="02070309020205020404" pitchFamily="49" charset="0"/>
              </a:rPr>
              <a:t>ResultSet</a:t>
            </a:r>
            <a:r>
              <a:rPr lang="en-PH" dirty="0">
                <a:latin typeface="Courier New" panose="02070309020205020404" pitchFamily="49" charset="0"/>
                <a:cs typeface="Courier New" panose="02070309020205020404" pitchFamily="49" charset="0"/>
              </a:rPr>
              <a:t> </a:t>
            </a:r>
            <a:r>
              <a:rPr lang="en-PH" dirty="0" err="1">
                <a:latin typeface="Courier New" panose="02070309020205020404" pitchFamily="49" charset="0"/>
                <a:cs typeface="Courier New" panose="02070309020205020404" pitchFamily="49" charset="0"/>
              </a:rPr>
              <a:t>rs</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st.executeQuery</a:t>
            </a:r>
            <a:r>
              <a:rPr lang="en-PH" dirty="0">
                <a:latin typeface="Courier New" panose="02070309020205020404" pitchFamily="49" charset="0"/>
                <a:cs typeface="Courier New" panose="02070309020205020404" pitchFamily="49" charset="0"/>
              </a:rPr>
              <a:t>("select * from login");  </a:t>
            </a:r>
          </a:p>
          <a:p>
            <a:pPr marL="0" indent="0">
              <a:buNone/>
            </a:pP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while(</a:t>
            </a:r>
            <a:r>
              <a:rPr lang="en-PH" dirty="0" err="1">
                <a:latin typeface="Courier New" panose="02070309020205020404" pitchFamily="49" charset="0"/>
                <a:cs typeface="Courier New" panose="02070309020205020404" pitchFamily="49" charset="0"/>
              </a:rPr>
              <a:t>rs.next</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a:t>
            </a:r>
            <a:r>
              <a:rPr lang="en-PH" dirty="0" err="1">
                <a:latin typeface="Courier New" panose="02070309020205020404" pitchFamily="49" charset="0"/>
                <a:cs typeface="Courier New" panose="02070309020205020404" pitchFamily="49" charset="0"/>
              </a:rPr>
              <a:t>System.out.println</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rs.getString</a:t>
            </a:r>
            <a:r>
              <a:rPr lang="en-PH" dirty="0">
                <a:latin typeface="Courier New" panose="02070309020205020404" pitchFamily="49" charset="0"/>
                <a:cs typeface="Courier New" panose="02070309020205020404" pitchFamily="49" charset="0"/>
              </a:rPr>
              <a:t>(1));  </a:t>
            </a:r>
          </a:p>
          <a:p>
            <a:pPr marL="0" indent="0">
              <a:buNone/>
            </a:pPr>
            <a:r>
              <a:rPr lang="en-PH" dirty="0">
                <a:latin typeface="Courier New" panose="02070309020205020404" pitchFamily="49" charset="0"/>
                <a:cs typeface="Courier New" panose="02070309020205020404" pitchFamily="49" charset="0"/>
              </a:rPr>
              <a:t>   }  </a:t>
            </a:r>
          </a:p>
          <a:p>
            <a:pPr marL="0" indent="0">
              <a:buNone/>
            </a:pP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}catch(Exception </a:t>
            </a:r>
            <a:r>
              <a:rPr lang="en-PH" dirty="0" err="1">
                <a:latin typeface="Courier New" panose="02070309020205020404" pitchFamily="49" charset="0"/>
                <a:cs typeface="Courier New" panose="02070309020205020404" pitchFamily="49" charset="0"/>
              </a:rPr>
              <a:t>ee</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System.out.println</a:t>
            </a:r>
            <a:r>
              <a:rPr lang="en-PH" dirty="0">
                <a:latin typeface="Courier New" panose="02070309020205020404" pitchFamily="49" charset="0"/>
                <a:cs typeface="Courier New" panose="02070309020205020404" pitchFamily="49" charset="0"/>
              </a:rPr>
              <a:t>(</a:t>
            </a:r>
            <a:r>
              <a:rPr lang="en-PH" dirty="0" err="1">
                <a:latin typeface="Courier New" panose="02070309020205020404" pitchFamily="49" charset="0"/>
                <a:cs typeface="Courier New" panose="02070309020205020404" pitchFamily="49" charset="0"/>
              </a:rPr>
              <a:t>ee</a:t>
            </a: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a:t>
            </a:r>
          </a:p>
          <a:p>
            <a:pPr marL="0" indent="0">
              <a:buNone/>
            </a:pPr>
            <a:r>
              <a:rPr lang="en-PH"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59064167"/>
      </p:ext>
    </p:extLst>
  </p:cSld>
  <p:clrMapOvr>
    <a:masterClrMapping/>
  </p:clrMapOvr>
</p:sld>
</file>

<file path=ppt/theme/theme1.xml><?xml version="1.0" encoding="utf-8"?>
<a:theme xmlns:a="http://schemas.openxmlformats.org/drawingml/2006/main" name="162549-dashboar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162549-dashboard-template-16x9</Template>
  <TotalTime>1066</TotalTime>
  <Words>1505</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 New</vt:lpstr>
      <vt:lpstr>162549-dashboard-template-16x9</vt:lpstr>
      <vt:lpstr>CHAPTER 5: ADVANCED SQL</vt:lpstr>
      <vt:lpstr>Accessing SQL from a Programming Language</vt:lpstr>
      <vt:lpstr>Accessing SQL from a Programming Language</vt:lpstr>
      <vt:lpstr>Accessing SQL from a Programming Language</vt:lpstr>
      <vt:lpstr>Accessing SQL from a Programming Language</vt:lpstr>
      <vt:lpstr>Accessing SQL from a Programming Language</vt:lpstr>
      <vt:lpstr>Accessing SQL from a Programming Language</vt:lpstr>
      <vt:lpstr>Accessing SQL from a Programming Language</vt:lpstr>
      <vt:lpstr>Accessing SQL from a Programming Language</vt:lpstr>
      <vt:lpstr>Accessing SQL from a Programming Language</vt:lpstr>
      <vt:lpstr>Functions and Procedures</vt:lpstr>
      <vt:lpstr>Functions and Procedures</vt:lpstr>
      <vt:lpstr>Functions and Procedures</vt:lpstr>
      <vt:lpstr>Functions and Procedures</vt:lpstr>
      <vt:lpstr>Functions and Procedures</vt:lpstr>
      <vt:lpstr>Functions and Procedures</vt:lpstr>
      <vt:lpstr>Functions and Procedures</vt:lpstr>
      <vt:lpstr>Functions and Procedures</vt:lpstr>
      <vt:lpstr>Triggers</vt:lpstr>
      <vt:lpstr>Triggers</vt:lpstr>
      <vt:lpstr>Triggers</vt:lpstr>
      <vt:lpstr>Triggers</vt:lpstr>
      <vt:lpstr>Advanced Aggregation Features</vt:lpstr>
      <vt:lpstr>Advanced Aggregation Features</vt:lpstr>
      <vt:lpstr>Advanced Aggregation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SQL/ ORACLE SQL</dc:title>
  <dc:creator>donnie anciro</dc:creator>
  <cp:lastModifiedBy>donnie anciro</cp:lastModifiedBy>
  <cp:revision>124</cp:revision>
  <dcterms:created xsi:type="dcterms:W3CDTF">2023-11-12T14:30:01Z</dcterms:created>
  <dcterms:modified xsi:type="dcterms:W3CDTF">2023-11-27T13:46:11Z</dcterms:modified>
</cp:coreProperties>
</file>