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372540"/>
            <a:ext cx="10953107" cy="223967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296" y="4854247"/>
            <a:ext cx="10953105" cy="814427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6560-23EC-4C54-87EE-D19B4156AD93}" type="datetimeFigureOut">
              <a:rPr lang="en-PH" smtClean="0"/>
              <a:t>12/11/2023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68CF-0584-4F32-AE72-5D006AE27C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959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6560-23EC-4C54-87EE-D19B4156AD93}" type="datetimeFigureOut">
              <a:rPr lang="en-PH" smtClean="0"/>
              <a:t>12/11/2023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68CF-0584-4F32-AE72-5D006AE27C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19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6560-23EC-4C54-87EE-D19B4156AD93}" type="datetimeFigureOut">
              <a:rPr lang="en-PH" smtClean="0"/>
              <a:t>12/11/2023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68CF-0584-4F32-AE72-5D006AE27C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71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6560-23EC-4C54-87EE-D19B4156AD93}" type="datetimeFigureOut">
              <a:rPr lang="en-PH" smtClean="0"/>
              <a:t>12/11/2023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68CF-0584-4F32-AE72-5D006AE27CF4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54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6524"/>
            <a:ext cx="11048823" cy="1460016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00147"/>
            <a:ext cx="11048823" cy="4500388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6560-23EC-4C54-87EE-D19B4156AD93}" type="datetimeFigureOut">
              <a:rPr lang="en-PH" smtClean="0"/>
              <a:t>12/11/2023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68CF-0584-4F32-AE72-5D006AE27C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697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930" y="171294"/>
            <a:ext cx="7908477" cy="1349356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930" y="1664144"/>
            <a:ext cx="7908477" cy="4546920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6560-23EC-4C54-87EE-D19B4156AD93}" type="datetimeFigureOut">
              <a:rPr lang="en-PH" smtClean="0"/>
              <a:t>12/11/2023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68CF-0584-4F32-AE72-5D006AE27C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02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6560-23EC-4C54-87EE-D19B4156AD93}" type="datetimeFigureOut">
              <a:rPr lang="en-PH" smtClean="0"/>
              <a:t>12/11/2023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68CF-0584-4F32-AE72-5D006AE27C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102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6560-23EC-4C54-87EE-D19B4156AD93}" type="datetimeFigureOut">
              <a:rPr lang="en-PH" smtClean="0"/>
              <a:t>12/11/2023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68CF-0584-4F32-AE72-5D006AE27C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778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41" y="287478"/>
            <a:ext cx="10767081" cy="1162501"/>
          </a:xfrm>
        </p:spPr>
        <p:txBody>
          <a:bodyPr>
            <a:normAutofit/>
          </a:bodyPr>
          <a:lstStyle>
            <a:lvl1pPr algn="l">
              <a:defRPr sz="4800" u="none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79" y="2003755"/>
            <a:ext cx="5386917" cy="758192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40" y="2761945"/>
            <a:ext cx="5380160" cy="3237091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03754"/>
            <a:ext cx="5389033" cy="758191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2" y="2761945"/>
            <a:ext cx="5389033" cy="3237092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6560-23EC-4C54-87EE-D19B4156AD93}" type="datetimeFigureOut">
              <a:rPr lang="en-PH" smtClean="0"/>
              <a:t>12/11/2023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68CF-0584-4F32-AE72-5D006AE27C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364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6560-23EC-4C54-87EE-D19B4156AD93}" type="datetimeFigureOut">
              <a:rPr lang="en-PH" smtClean="0"/>
              <a:t>12/11/2023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68CF-0584-4F32-AE72-5D006AE27C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18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6560-23EC-4C54-87EE-D19B4156AD93}" type="datetimeFigureOut">
              <a:rPr lang="en-PH" smtClean="0"/>
              <a:t>12/11/2023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68CF-0584-4F32-AE72-5D006AE27C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26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6560-23EC-4C54-87EE-D19B4156AD93}" type="datetimeFigureOut">
              <a:rPr lang="en-PH" smtClean="0"/>
              <a:t>12/11/2023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68CF-0584-4F32-AE72-5D006AE27C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343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E6560-23EC-4C54-87EE-D19B4156AD93}" type="datetimeFigureOut">
              <a:rPr lang="en-PH" smtClean="0"/>
              <a:t>12/11/2023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68CF-0584-4F32-AE72-5D006AE27CF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01643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3D47-C1DF-4CA7-A52A-B24997202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2372540"/>
            <a:ext cx="5486400" cy="2239673"/>
          </a:xfrm>
        </p:spPr>
        <p:txBody>
          <a:bodyPr/>
          <a:lstStyle/>
          <a:p>
            <a:r>
              <a:rPr lang="en-PH" dirty="0"/>
              <a:t>CHAPTER 1: </a:t>
            </a:r>
            <a:br>
              <a:rPr lang="en-PH" dirty="0"/>
            </a:br>
            <a:r>
              <a:rPr lang="en-PH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9CF05-E194-48D4-8C17-4E597F282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ITP55 – Advanced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330411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B6C8-4065-4B76-9CAC-796A02D5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ffectLst/>
              </a:rPr>
              <a:t>Data Models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FEC0-D936-45C7-889A-ADFEBB489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Data constraints</a:t>
            </a:r>
          </a:p>
          <a:p>
            <a:r>
              <a:rPr lang="en-US" altLang="en-US" sz="2400" dirty="0"/>
              <a:t>Relational model</a:t>
            </a:r>
          </a:p>
          <a:p>
            <a:r>
              <a:rPr lang="en-US" altLang="en-US" sz="2400" dirty="0"/>
              <a:t>Entity-Relationship data model (mainly for database design) </a:t>
            </a:r>
          </a:p>
          <a:p>
            <a:r>
              <a:rPr lang="en-US" altLang="en-US" sz="2400" dirty="0"/>
              <a:t>Object-based data models (Object-oriented and Object-relational)</a:t>
            </a:r>
          </a:p>
          <a:p>
            <a:r>
              <a:rPr lang="en-US" altLang="en-US" sz="2400" dirty="0"/>
              <a:t>Semi-structured data model  (XML)</a:t>
            </a:r>
          </a:p>
          <a:p>
            <a:r>
              <a:rPr lang="en-US" altLang="en-US" sz="2400" dirty="0"/>
              <a:t>Other older models:</a:t>
            </a:r>
          </a:p>
          <a:p>
            <a:pPr lvl="1"/>
            <a:r>
              <a:rPr lang="en-US" altLang="en-US" sz="2400" dirty="0"/>
              <a:t>Network model </a:t>
            </a:r>
          </a:p>
          <a:p>
            <a:pPr lvl="1"/>
            <a:r>
              <a:rPr lang="en-US" altLang="en-US" sz="2400" dirty="0"/>
              <a:t>Hierarchical model</a:t>
            </a:r>
          </a:p>
        </p:txBody>
      </p:sp>
    </p:spTree>
    <p:extLst>
      <p:ext uri="{BB962C8B-B14F-4D97-AF65-F5344CB8AC3E}">
        <p14:creationId xmlns:p14="http://schemas.microsoft.com/office/powerpoint/2010/main" val="335322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FE6-D456-4378-8CEA-539EB062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ffectLst/>
              </a:rPr>
              <a:t>Relational Model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31B0-40B1-4E7D-8727-62E82F98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relational model, data are represented in the form of tables. </a:t>
            </a:r>
          </a:p>
          <a:p>
            <a:r>
              <a:rPr lang="en-US" dirty="0"/>
              <a:t>Each table has multiple columns, and each column has a unique name. </a:t>
            </a:r>
          </a:p>
          <a:p>
            <a:r>
              <a:rPr lang="en-US" dirty="0"/>
              <a:t>Each row of the table represents one piece of information.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2221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FE6-D456-4378-8CEA-539EB062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ffectLst/>
              </a:rPr>
              <a:t>Relational Model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31B0-40B1-4E7D-8727-62E82F98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F4E8A-070D-4F5D-BB1A-E7890A49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10" y="2078391"/>
            <a:ext cx="4296375" cy="394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17E300-6784-4EAC-8C68-5D4276BA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017" y="2578523"/>
            <a:ext cx="367716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9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F0FA-6913-4FBE-8334-F9E80671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ffectLst/>
              </a:rPr>
              <a:t>Levels of Abstraction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A702-A977-4E39-8770-8B9F95EC2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36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3600" dirty="0">
                <a:solidFill>
                  <a:srgbClr val="002060"/>
                </a:solidFill>
              </a:rPr>
              <a:t>:</a:t>
            </a:r>
            <a:r>
              <a:rPr lang="en-US" altLang="en-US" sz="3600" b="1" dirty="0">
                <a:solidFill>
                  <a:srgbClr val="002060"/>
                </a:solidFill>
              </a:rPr>
              <a:t> </a:t>
            </a:r>
            <a:r>
              <a:rPr lang="en-US" altLang="en-US" sz="3600" dirty="0"/>
              <a:t>describes </a:t>
            </a:r>
            <a:r>
              <a:rPr lang="en-US" altLang="en-US" sz="3600" i="1" dirty="0"/>
              <a:t>how</a:t>
            </a:r>
            <a:r>
              <a:rPr lang="en-US" altLang="en-US" sz="3600" dirty="0"/>
              <a:t> a record is stored (example: in memory)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3600" b="1" dirty="0">
                <a:solidFill>
                  <a:srgbClr val="002060"/>
                </a:solidFill>
              </a:rPr>
              <a:t>Logical level</a:t>
            </a:r>
            <a:r>
              <a:rPr lang="en-US" altLang="en-US" sz="3600" dirty="0">
                <a:solidFill>
                  <a:srgbClr val="002060"/>
                </a:solidFill>
              </a:rPr>
              <a:t>:</a:t>
            </a:r>
            <a:r>
              <a:rPr lang="en-US" altLang="en-US" sz="3600" b="1" dirty="0">
                <a:solidFill>
                  <a:srgbClr val="002060"/>
                </a:solidFill>
              </a:rPr>
              <a:t> </a:t>
            </a:r>
            <a:r>
              <a:rPr lang="en-US" altLang="en-US" sz="3600" dirty="0"/>
              <a:t>describes </a:t>
            </a:r>
            <a:r>
              <a:rPr lang="en-US" altLang="en-US" sz="3600" i="1" dirty="0"/>
              <a:t>what</a:t>
            </a:r>
            <a:r>
              <a:rPr lang="en-US" altLang="en-US" sz="3600" dirty="0"/>
              <a:t> data are stored in database, and the relationships among the data.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3600" b="1" dirty="0">
                <a:solidFill>
                  <a:srgbClr val="002060"/>
                </a:solidFill>
              </a:rPr>
              <a:t>View  level</a:t>
            </a:r>
            <a:r>
              <a:rPr lang="en-US" altLang="en-US" sz="3600" dirty="0">
                <a:solidFill>
                  <a:srgbClr val="002060"/>
                </a:solidFill>
              </a:rPr>
              <a:t>:</a:t>
            </a:r>
            <a:r>
              <a:rPr lang="en-US" altLang="en-US" sz="3600" b="1" dirty="0">
                <a:solidFill>
                  <a:srgbClr val="002060"/>
                </a:solidFill>
              </a:rPr>
              <a:t> t</a:t>
            </a:r>
            <a:r>
              <a:rPr lang="en-US" altLang="en-US" sz="3600" dirty="0"/>
              <a:t>he highest level of abstraction describes only part of the entire database. </a:t>
            </a:r>
            <a:r>
              <a:rPr lang="en-US" sz="3600" dirty="0"/>
              <a:t>The view level of abstraction exists to simplify user interaction with the system.</a:t>
            </a:r>
            <a:endParaRPr lang="en-PH" sz="6600" dirty="0"/>
          </a:p>
        </p:txBody>
      </p:sp>
    </p:spTree>
    <p:extLst>
      <p:ext uri="{BB962C8B-B14F-4D97-AF65-F5344CB8AC3E}">
        <p14:creationId xmlns:p14="http://schemas.microsoft.com/office/powerpoint/2010/main" val="236810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F0FA-6913-4FBE-8334-F9E80671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ffectLst/>
              </a:rPr>
              <a:t>Levels of Abstraction</a:t>
            </a:r>
            <a:endParaRPr lang="en-PH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844D4B4-678B-47EF-AD37-63926A880A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620" y="2371725"/>
            <a:ext cx="5149466" cy="301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503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4EA4-E382-4A30-8EEE-CAC772FF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ffectLst/>
              </a:rPr>
              <a:t>Instances and Schemas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2999-77AE-496C-86A1-C0FE7A52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i="1" dirty="0"/>
              <a:t>Schema</a:t>
            </a:r>
            <a:r>
              <a:rPr lang="en-US" altLang="en-US" sz="3200" dirty="0"/>
              <a:t> – the overall design of the database</a:t>
            </a:r>
          </a:p>
          <a:p>
            <a:r>
              <a:rPr lang="en-US" altLang="en-US" sz="3200" i="1" dirty="0"/>
              <a:t>Instance</a:t>
            </a:r>
            <a:r>
              <a:rPr lang="en-US" altLang="en-US" sz="3200" dirty="0"/>
              <a:t> - the actual content of the database at a particular point in time </a:t>
            </a:r>
          </a:p>
          <a:p>
            <a:r>
              <a:rPr lang="en-US" altLang="en-US" sz="3200" i="1" dirty="0"/>
              <a:t>Logical Schema </a:t>
            </a:r>
            <a:r>
              <a:rPr lang="en-US" altLang="en-US" sz="3200" dirty="0"/>
              <a:t>– describes the database design at the logical level</a:t>
            </a:r>
          </a:p>
          <a:p>
            <a:r>
              <a:rPr lang="en-US" altLang="en-US" sz="3200" i="1" dirty="0"/>
              <a:t>Physical Schema </a:t>
            </a:r>
            <a:r>
              <a:rPr lang="en-US" altLang="en-US" sz="3200" dirty="0"/>
              <a:t>– describes the database design at the physical level</a:t>
            </a:r>
          </a:p>
          <a:p>
            <a:pPr marL="0" indent="0">
              <a:buNone/>
            </a:pPr>
            <a:endParaRPr lang="en-PH" sz="6000" dirty="0"/>
          </a:p>
        </p:txBody>
      </p:sp>
    </p:spTree>
    <p:extLst>
      <p:ext uri="{BB962C8B-B14F-4D97-AF65-F5344CB8AC3E}">
        <p14:creationId xmlns:p14="http://schemas.microsoft.com/office/powerpoint/2010/main" val="244113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BD2B-0E24-41E7-81B4-44EA98A1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Database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ED70-3AF9-4AA7-960D-DAB55E7A9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system provides a </a:t>
            </a:r>
            <a:r>
              <a:rPr lang="en-US" i="1" dirty="0"/>
              <a:t>data-definition language (DDL) </a:t>
            </a:r>
            <a:r>
              <a:rPr lang="en-US" dirty="0"/>
              <a:t>to specify the database schema and a </a:t>
            </a:r>
            <a:r>
              <a:rPr lang="en-US" i="1" dirty="0"/>
              <a:t>data-manipulation language (DML) </a:t>
            </a:r>
            <a:r>
              <a:rPr lang="en-US" dirty="0"/>
              <a:t>to express database queries and updates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6592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BD2B-0E24-41E7-81B4-44EA98A1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Database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ED70-3AF9-4AA7-960D-DAB55E7A9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definition language (DDL) statements let you to perform these tasks:</a:t>
            </a:r>
          </a:p>
          <a:p>
            <a:r>
              <a:rPr lang="en-US" dirty="0"/>
              <a:t>Create, alter, and drop schema objects</a:t>
            </a:r>
          </a:p>
          <a:p>
            <a:r>
              <a:rPr lang="en-US" dirty="0"/>
              <a:t>Grant and revoke privileges and roles</a:t>
            </a:r>
          </a:p>
          <a:p>
            <a:r>
              <a:rPr lang="en-US" dirty="0"/>
              <a:t>Analyze information on a table, index, or cluster</a:t>
            </a:r>
          </a:p>
          <a:p>
            <a:r>
              <a:rPr lang="en-US" dirty="0"/>
              <a:t>Establish auditing options</a:t>
            </a:r>
          </a:p>
          <a:p>
            <a:r>
              <a:rPr lang="en-US" dirty="0"/>
              <a:t>Add comments to the data dictionary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1489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BD2B-0E24-41E7-81B4-44EA98A1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Database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ED70-3AF9-4AA7-960D-DAB55E7A9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manipulation language (DML) statements access and manipulate data in existing schema objects. These statements do not implicitly commit the current transaction.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</a:t>
            </a:r>
            <a:r>
              <a:rPr lang="en-US"/>
              <a:t>DML statements: DELETE</a:t>
            </a:r>
            <a:r>
              <a:rPr lang="en-US" dirty="0"/>
              <a:t>, INSERT, SELECT, UPDATE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5493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BD2B-0E24-41E7-81B4-44EA98A1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Database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ED70-3AF9-4AA7-960D-DAB55E7A9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basically two types of data-manipulation language: </a:t>
            </a:r>
          </a:p>
          <a:p>
            <a:r>
              <a:rPr lang="en-US" i="1" dirty="0"/>
              <a:t>Procedural DMLs </a:t>
            </a:r>
            <a:r>
              <a:rPr lang="en-US" dirty="0"/>
              <a:t>require a user to specify what data are needed and how to get those data. </a:t>
            </a:r>
          </a:p>
          <a:p>
            <a:r>
              <a:rPr lang="en-US" i="1" dirty="0"/>
              <a:t>Declarative DMLs </a:t>
            </a:r>
            <a:r>
              <a:rPr lang="en-US" dirty="0"/>
              <a:t>(also referred to as nonprocedural DMLs) require a user to specify what data are needed without specifying how to get those data.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5254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76AC-13F7-4D14-ACFC-0D3C2588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B101-D494-4BF5-8138-3A3A668E0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-365760"/>
            <a:r>
              <a:rPr lang="en-US" altLang="en-US" sz="4000" dirty="0"/>
              <a:t>Database-System Applications</a:t>
            </a:r>
          </a:p>
          <a:p>
            <a:pPr indent="-365760"/>
            <a:r>
              <a:rPr lang="en-US" altLang="en-US" sz="4000" dirty="0"/>
              <a:t>Purpose of Database Systems</a:t>
            </a:r>
          </a:p>
          <a:p>
            <a:pPr indent="-365760"/>
            <a:r>
              <a:rPr lang="en-US" altLang="en-US" sz="4000" dirty="0"/>
              <a:t>View of Data</a:t>
            </a:r>
          </a:p>
          <a:p>
            <a:pPr indent="-365760"/>
            <a:r>
              <a:rPr lang="en-US" altLang="en-US" sz="4000" dirty="0"/>
              <a:t>Database Languages</a:t>
            </a:r>
          </a:p>
          <a:p>
            <a:pPr indent="-365760"/>
            <a:r>
              <a:rPr lang="en-US" altLang="en-US" sz="4000" dirty="0"/>
              <a:t>Database Design</a:t>
            </a:r>
          </a:p>
          <a:p>
            <a:pPr indent="-365760"/>
            <a:r>
              <a:rPr lang="en-US" altLang="en-US" sz="4000" dirty="0"/>
              <a:t>Database Engine</a:t>
            </a:r>
          </a:p>
          <a:p>
            <a:pPr indent="-365760"/>
            <a:r>
              <a:rPr lang="en-US" altLang="en-US" sz="4000" dirty="0"/>
              <a:t>Database Architecture</a:t>
            </a:r>
          </a:p>
          <a:p>
            <a:pPr indent="-365760"/>
            <a:r>
              <a:rPr lang="en-US" altLang="en-US" sz="4000" dirty="0"/>
              <a:t>Database Users and Administrators</a:t>
            </a:r>
          </a:p>
          <a:p>
            <a:pPr indent="-365760"/>
            <a:r>
              <a:rPr lang="en-US" altLang="en-US" sz="4000" dirty="0"/>
              <a:t>History of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345595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BD2B-0E24-41E7-81B4-44EA98A1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Database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ED70-3AF9-4AA7-960D-DAB55E7A9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query</a:t>
            </a:r>
            <a:r>
              <a:rPr lang="en-US" dirty="0"/>
              <a:t> is a statement requesting the retrieval of information.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portion of a DML that involves information retrieval is called a </a:t>
            </a:r>
            <a:r>
              <a:rPr lang="en-US" i="1" dirty="0"/>
              <a:t>query language</a:t>
            </a:r>
            <a:endParaRPr lang="en-PH" i="1" dirty="0"/>
          </a:p>
        </p:txBody>
      </p:sp>
    </p:spTree>
    <p:extLst>
      <p:ext uri="{BB962C8B-B14F-4D97-AF65-F5344CB8AC3E}">
        <p14:creationId xmlns:p14="http://schemas.microsoft.com/office/powerpoint/2010/main" val="92736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DF78-A6EF-46EC-935E-BB688D3D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58488-B87C-4C93-BAC8-B035DED1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4000" dirty="0"/>
              <a:t>The process of designing the general structure of the database:</a:t>
            </a:r>
          </a:p>
          <a:p>
            <a:r>
              <a:rPr lang="en-US" altLang="en-US" sz="4000" dirty="0"/>
              <a:t>Logical Design –  Deciding on the database schema. Database design requires that we find a </a:t>
            </a:r>
            <a:r>
              <a:rPr lang="ja-JP" altLang="en-US" sz="4000" dirty="0"/>
              <a:t>“</a:t>
            </a:r>
            <a:r>
              <a:rPr lang="en-US" altLang="ja-JP" sz="4000" dirty="0"/>
              <a:t>good</a:t>
            </a:r>
            <a:r>
              <a:rPr lang="ja-JP" altLang="en-US" sz="4000" dirty="0"/>
              <a:t>”</a:t>
            </a:r>
            <a:r>
              <a:rPr lang="en-US" altLang="ja-JP" sz="4000" dirty="0"/>
              <a:t> collection of relation schemas.</a:t>
            </a:r>
          </a:p>
          <a:p>
            <a:r>
              <a:rPr lang="en-US" altLang="en-US" sz="40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22636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354B-80B9-4346-823A-8E661C6B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Database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5C02-0F0A-4BAD-9CD7-F01EDF4E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3600" dirty="0"/>
              <a:t>The functional components of a database system can be divided into</a:t>
            </a:r>
          </a:p>
          <a:p>
            <a:pPr lvl="1"/>
            <a:r>
              <a:rPr lang="en-US" altLang="en-US" sz="3600" dirty="0"/>
              <a:t>The storage manager,</a:t>
            </a:r>
          </a:p>
          <a:p>
            <a:pPr lvl="1"/>
            <a:r>
              <a:rPr lang="en-US" altLang="en-US" sz="3600" dirty="0"/>
              <a:t>The  query processor component, </a:t>
            </a:r>
          </a:p>
          <a:p>
            <a:pPr lvl="1"/>
            <a:r>
              <a:rPr lang="en-US" altLang="en-US" sz="3600" dirty="0"/>
              <a:t>The transaction management component.</a:t>
            </a:r>
          </a:p>
        </p:txBody>
      </p:sp>
    </p:spTree>
    <p:extLst>
      <p:ext uri="{BB962C8B-B14F-4D97-AF65-F5344CB8AC3E}">
        <p14:creationId xmlns:p14="http://schemas.microsoft.com/office/powerpoint/2010/main" val="3380384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047D-7875-439E-A515-375084AF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Store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DD4E-6AA7-421B-86FE-C91C1642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2800" dirty="0"/>
              <a:t>The storage manager is responsible to the following tasks: </a:t>
            </a:r>
          </a:p>
          <a:p>
            <a:pPr lvl="1"/>
            <a:r>
              <a:rPr lang="en-US" altLang="en-US" sz="2800" dirty="0"/>
              <a:t>Interaction with the OS file manager </a:t>
            </a:r>
          </a:p>
          <a:p>
            <a:pPr lvl="1"/>
            <a:r>
              <a:rPr lang="en-US" altLang="en-US" sz="2800" dirty="0"/>
              <a:t>Efficient storing, retrieving and updating of data</a:t>
            </a:r>
          </a:p>
          <a:p>
            <a:r>
              <a:rPr lang="en-US" altLang="en-US" sz="2800" dirty="0"/>
              <a:t>The storage manager components include:</a:t>
            </a:r>
          </a:p>
          <a:p>
            <a:pPr lvl="1"/>
            <a:r>
              <a:rPr lang="en-US" altLang="en-US" sz="2800" dirty="0"/>
              <a:t>Authorization and integrity manager</a:t>
            </a:r>
          </a:p>
          <a:p>
            <a:pPr lvl="1"/>
            <a:r>
              <a:rPr lang="en-US" altLang="en-US" sz="2800" dirty="0"/>
              <a:t>Transaction manager</a:t>
            </a:r>
          </a:p>
          <a:p>
            <a:pPr lvl="1"/>
            <a:r>
              <a:rPr lang="en-US" altLang="en-US" sz="2800" dirty="0"/>
              <a:t>File manager</a:t>
            </a:r>
          </a:p>
          <a:p>
            <a:pPr lvl="1"/>
            <a:r>
              <a:rPr lang="en-US" altLang="en-US" sz="2800" dirty="0"/>
              <a:t>Buffer manager</a:t>
            </a:r>
          </a:p>
        </p:txBody>
      </p:sp>
    </p:spTree>
    <p:extLst>
      <p:ext uri="{BB962C8B-B14F-4D97-AF65-F5344CB8AC3E}">
        <p14:creationId xmlns:p14="http://schemas.microsoft.com/office/powerpoint/2010/main" val="1420906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047D-7875-439E-A515-375084AF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Store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DD4E-6AA7-421B-86FE-C91C1642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3200" dirty="0"/>
              <a:t>Data files -- store the database itself</a:t>
            </a:r>
          </a:p>
          <a:p>
            <a:pPr lvl="1"/>
            <a:r>
              <a:rPr lang="en-US" altLang="en-US" sz="32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3200" dirty="0"/>
              <a:t>Indices --  can provide fast access to data items.  A database index provides pointers to those data items that hold a particular value.  </a:t>
            </a:r>
          </a:p>
        </p:txBody>
      </p:sp>
    </p:spTree>
    <p:extLst>
      <p:ext uri="{BB962C8B-B14F-4D97-AF65-F5344CB8AC3E}">
        <p14:creationId xmlns:p14="http://schemas.microsoft.com/office/powerpoint/2010/main" val="3764081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7273-7995-4781-A8EA-70CC9758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ffectLst/>
              </a:rPr>
              <a:t>Query Processor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9CBE-F547-4BE5-9B72-1B791CC2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/>
              <a:t>The query processor components include:</a:t>
            </a:r>
          </a:p>
          <a:p>
            <a:pPr lvl="1"/>
            <a:r>
              <a:rPr lang="en-US" altLang="en-US" sz="28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28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28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2800" dirty="0"/>
              <a:t>Query evaluation engine -- executes low-level instructions generated by the DML compiler.</a:t>
            </a:r>
          </a:p>
        </p:txBody>
      </p:sp>
    </p:spTree>
    <p:extLst>
      <p:ext uri="{BB962C8B-B14F-4D97-AF65-F5344CB8AC3E}">
        <p14:creationId xmlns:p14="http://schemas.microsoft.com/office/powerpoint/2010/main" val="4048838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B1B3-3D4A-401A-BA6F-FF41B8BC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Transaction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9AFB-40FF-4602-BC49-1145AB64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4000" dirty="0">
                <a:sym typeface="Symbol" panose="05050102010706020507" pitchFamily="18" charset="2"/>
              </a:rPr>
              <a:t>A</a:t>
            </a:r>
            <a:r>
              <a:rPr lang="en-US" altLang="en-US" sz="40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4000" dirty="0"/>
              <a:t>is a collection of operations that performs a single logical function in a database application</a:t>
            </a:r>
          </a:p>
          <a:p>
            <a:r>
              <a:rPr lang="en-US" altLang="en-US" sz="40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40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40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4000" dirty="0"/>
              <a:t>controls the interaction among the concurrent transactions, to ensure the consistency of the database.</a:t>
            </a:r>
            <a:r>
              <a:rPr lang="en-US" altLang="en-US" sz="40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8470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F881-3061-472C-A91A-F8D8BADC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ffectLst/>
              </a:rPr>
              <a:t>Database Architecture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903B-DC2C-4425-9FAD-E29799C8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Centralized databases</a:t>
            </a:r>
          </a:p>
          <a:p>
            <a:pPr lvl="1"/>
            <a:r>
              <a:rPr lang="en-US" altLang="en-US" sz="2000" dirty="0"/>
              <a:t>One to a few cores, shared memory</a:t>
            </a:r>
          </a:p>
          <a:p>
            <a:r>
              <a:rPr lang="en-US" altLang="en-US" sz="2400" dirty="0"/>
              <a:t>Client-server, </a:t>
            </a:r>
          </a:p>
          <a:p>
            <a:pPr lvl="1"/>
            <a:r>
              <a:rPr lang="en-US" altLang="en-US" sz="2000" dirty="0"/>
              <a:t>One server machine executes work on behalf of multiple client machines.</a:t>
            </a:r>
          </a:p>
          <a:p>
            <a:r>
              <a:rPr lang="en-US" altLang="en-US" sz="2400" dirty="0"/>
              <a:t>Parallel databases</a:t>
            </a:r>
          </a:p>
          <a:p>
            <a:pPr lvl="1"/>
            <a:r>
              <a:rPr lang="en-US" altLang="en-US" sz="2000" dirty="0"/>
              <a:t>Many core shared memory</a:t>
            </a:r>
          </a:p>
          <a:p>
            <a:pPr lvl="1"/>
            <a:r>
              <a:rPr lang="en-US" altLang="en-US" sz="2000" dirty="0"/>
              <a:t>Shared disk</a:t>
            </a:r>
          </a:p>
          <a:p>
            <a:pPr lvl="1"/>
            <a:r>
              <a:rPr lang="en-US" altLang="en-US" sz="2000" dirty="0"/>
              <a:t>Shared nothing</a:t>
            </a:r>
          </a:p>
          <a:p>
            <a:r>
              <a:rPr lang="en-US" altLang="en-US" sz="2400" dirty="0"/>
              <a:t>Distributed databases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Schema/data heterogeneity</a:t>
            </a:r>
          </a:p>
          <a:p>
            <a:pPr marL="0" indent="0">
              <a:buNone/>
            </a:pP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3952113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036A-9106-467D-B54E-0017D7EF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Database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5746-F177-432B-A7BE-CDCF593E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59116B6-BBFC-45BE-8246-395B5545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8663" y="1942966"/>
            <a:ext cx="6568649" cy="42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46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190F-069D-48D1-A29C-9A5EFA1A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Database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9EBC-77B8-4127-8482-D3055C2A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/>
              <a:t>Database applications are usually partitioned into two or three parts</a:t>
            </a:r>
          </a:p>
          <a:p>
            <a:r>
              <a:rPr lang="en-US" altLang="en-US" sz="28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28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28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2800" dirty="0"/>
              <a:t>The application server in turn communicates with a database system to access data.  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794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744F-20CA-448E-BBB1-BC1EC195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FF39-7E9E-4769-A7B3-AE5F9F65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database-management system (DBMS) is a collection of interrelated data and a set of programs to access those data. </a:t>
            </a:r>
          </a:p>
          <a:p>
            <a:r>
              <a:rPr lang="en-PH" dirty="0"/>
              <a:t>Database refers to collection of data</a:t>
            </a:r>
          </a:p>
          <a:p>
            <a:r>
              <a:rPr lang="en-US" dirty="0"/>
              <a:t>The primary goal of a DBMS is to provide a way to store and retrieve database information that is both convenient and efficient.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14182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6FAC-0C21-4016-891E-900DAD68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Database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514B-251E-49F0-94CF-696245A6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Naıve</a:t>
            </a:r>
            <a:r>
              <a:rPr lang="en-US" i="1" dirty="0"/>
              <a:t> users </a:t>
            </a:r>
            <a:r>
              <a:rPr lang="en-US" dirty="0"/>
              <a:t>are unsophisticated users who interact with the system by using predefined user interfaces, such as web or mobile applications.</a:t>
            </a:r>
          </a:p>
          <a:p>
            <a:r>
              <a:rPr lang="en-US" i="1" dirty="0"/>
              <a:t>Application programmers </a:t>
            </a:r>
            <a:r>
              <a:rPr lang="en-US" dirty="0"/>
              <a:t>are computer professionals who write application programs.</a:t>
            </a:r>
          </a:p>
          <a:p>
            <a:r>
              <a:rPr lang="en-US" i="1" dirty="0"/>
              <a:t>Sophisticated users </a:t>
            </a:r>
            <a:r>
              <a:rPr lang="en-US" dirty="0"/>
              <a:t>interact with the system without writing programs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206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6FAC-0C21-4016-891E-900DAD68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Database Administrator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514B-251E-49F0-94CF-696245A6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A person who has central control over the system is called a </a:t>
            </a:r>
            <a:r>
              <a:rPr lang="en-US" sz="3600" b="1" dirty="0">
                <a:solidFill>
                  <a:srgbClr val="002060"/>
                </a:solidFill>
              </a:rPr>
              <a:t>database administrator 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2060"/>
                </a:solidFill>
              </a:rPr>
              <a:t>DBA</a:t>
            </a:r>
            <a:r>
              <a:rPr lang="en-US" sz="3600" b="1" dirty="0"/>
              <a:t>).  </a:t>
            </a:r>
            <a:r>
              <a:rPr lang="en-US" sz="3600" dirty="0"/>
              <a:t>Functions of a DBA include:</a:t>
            </a:r>
          </a:p>
          <a:p>
            <a:r>
              <a:rPr lang="en-US" altLang="en-US" sz="3600" dirty="0"/>
              <a:t>Schema definition</a:t>
            </a:r>
          </a:p>
          <a:p>
            <a:r>
              <a:rPr lang="en-US" altLang="en-US" sz="3600" dirty="0"/>
              <a:t>Storage structure and access-method definition</a:t>
            </a:r>
          </a:p>
          <a:p>
            <a:r>
              <a:rPr lang="en-US" altLang="en-US" sz="3600" dirty="0"/>
              <a:t>Schema and physical-organization modification</a:t>
            </a:r>
          </a:p>
          <a:p>
            <a:r>
              <a:rPr lang="en-US" altLang="en-US" sz="3600" dirty="0"/>
              <a:t>Granting of authorization for data access</a:t>
            </a:r>
          </a:p>
          <a:p>
            <a:r>
              <a:rPr lang="en-US" altLang="en-US" sz="3600" dirty="0"/>
              <a:t>Routine maintenance</a:t>
            </a:r>
          </a:p>
        </p:txBody>
      </p:sp>
    </p:spTree>
    <p:extLst>
      <p:ext uri="{BB962C8B-B14F-4D97-AF65-F5344CB8AC3E}">
        <p14:creationId xmlns:p14="http://schemas.microsoft.com/office/powerpoint/2010/main" val="46444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6FAC-0C21-4016-891E-900DAD68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Database Administrator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514B-251E-49F0-94CF-696245A6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Periodically backing up the database</a:t>
            </a:r>
          </a:p>
          <a:p>
            <a:r>
              <a:rPr lang="en-US" altLang="en-US" sz="3600" dirty="0"/>
              <a:t>Ensuring that enough free disk space is available for normal operations, and upgrading disk space as required</a:t>
            </a:r>
          </a:p>
          <a:p>
            <a:r>
              <a:rPr lang="en-US" altLang="en-US" sz="3600" dirty="0"/>
              <a:t>Monitoring jobs running on the database</a:t>
            </a:r>
          </a:p>
          <a:p>
            <a:pPr marL="0" indent="0"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25676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8ABB-3E9C-4BFB-9E02-8B04305C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History of 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3B60-2210-4E9E-84B9-29A6C52C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1950s and early 1960s:</a:t>
            </a:r>
          </a:p>
          <a:p>
            <a:pPr lvl="1"/>
            <a:r>
              <a:rPr lang="en-US" altLang="en-US" sz="2800" dirty="0"/>
              <a:t>Data processing using magnetic tapes for storage</a:t>
            </a:r>
          </a:p>
          <a:p>
            <a:pPr lvl="2"/>
            <a:r>
              <a:rPr lang="en-US" altLang="en-US" sz="2800" dirty="0"/>
              <a:t>Tapes provided only sequential access</a:t>
            </a:r>
          </a:p>
          <a:p>
            <a:pPr lvl="1"/>
            <a:r>
              <a:rPr lang="en-US" altLang="en-US" sz="2800" dirty="0"/>
              <a:t>Punched cards for input</a:t>
            </a:r>
            <a:endParaRPr lang="en-US" altLang="en-US" sz="4800" dirty="0"/>
          </a:p>
          <a:p>
            <a:pPr marL="0" indent="0">
              <a:buNone/>
            </a:pPr>
            <a:endParaRPr lang="en-PH" sz="4800" dirty="0"/>
          </a:p>
        </p:txBody>
      </p:sp>
    </p:spTree>
    <p:extLst>
      <p:ext uri="{BB962C8B-B14F-4D97-AF65-F5344CB8AC3E}">
        <p14:creationId xmlns:p14="http://schemas.microsoft.com/office/powerpoint/2010/main" val="537894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8ABB-3E9C-4BFB-9E02-8B04305C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History of 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3B60-2210-4E9E-84B9-29A6C52C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Late 1960s and 1970s:</a:t>
            </a:r>
          </a:p>
          <a:p>
            <a:pPr lvl="1"/>
            <a:r>
              <a:rPr lang="en-US" altLang="en-US" sz="2800" dirty="0"/>
              <a:t>Hard disks allowed direct access to data</a:t>
            </a:r>
          </a:p>
          <a:p>
            <a:pPr lvl="1"/>
            <a:r>
              <a:rPr lang="en-US" altLang="en-US" sz="2800" dirty="0"/>
              <a:t>Network and hierarchical data models in widespread use</a:t>
            </a:r>
          </a:p>
          <a:p>
            <a:pPr lvl="1"/>
            <a:r>
              <a:rPr lang="en-US" altLang="en-US" sz="2800" dirty="0"/>
              <a:t>Ted Codd defines the relational data model</a:t>
            </a:r>
          </a:p>
          <a:p>
            <a:pPr lvl="2"/>
            <a:r>
              <a:rPr lang="en-US" altLang="en-US" sz="2800" dirty="0"/>
              <a:t>Would win the ACM Turing Award for this work</a:t>
            </a:r>
          </a:p>
          <a:p>
            <a:pPr lvl="2"/>
            <a:r>
              <a:rPr lang="en-US" altLang="en-US" sz="2800" dirty="0"/>
              <a:t>IBM Research begins System R prototype</a:t>
            </a:r>
          </a:p>
          <a:p>
            <a:pPr lvl="2"/>
            <a:r>
              <a:rPr lang="en-US" altLang="en-US" sz="2800" dirty="0"/>
              <a:t>UC Berkeley (Michael </a:t>
            </a:r>
            <a:r>
              <a:rPr lang="en-US" altLang="en-US" sz="2800" dirty="0" err="1"/>
              <a:t>Stonebraker</a:t>
            </a:r>
            <a:r>
              <a:rPr lang="en-US" altLang="en-US" sz="2800" dirty="0"/>
              <a:t>) begins Ingres prototype</a:t>
            </a:r>
          </a:p>
          <a:p>
            <a:pPr lvl="2"/>
            <a:r>
              <a:rPr lang="en-US" altLang="en-US" sz="2800" dirty="0"/>
              <a:t>Oracle releases first commercial relational database</a:t>
            </a:r>
          </a:p>
          <a:p>
            <a:pPr lvl="1"/>
            <a:r>
              <a:rPr lang="en-US" altLang="en-US" sz="2800" dirty="0"/>
              <a:t>High-performance (for the era) transaction processing</a:t>
            </a:r>
          </a:p>
          <a:p>
            <a:pPr marL="0" indent="0">
              <a:buNone/>
            </a:pPr>
            <a:endParaRPr lang="en-PH" sz="6600" dirty="0"/>
          </a:p>
        </p:txBody>
      </p:sp>
    </p:spTree>
    <p:extLst>
      <p:ext uri="{BB962C8B-B14F-4D97-AF65-F5344CB8AC3E}">
        <p14:creationId xmlns:p14="http://schemas.microsoft.com/office/powerpoint/2010/main" val="4186058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8ABB-3E9C-4BFB-9E02-8B04305C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History of 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3B60-2210-4E9E-84B9-29A6C52C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Object-oriented database systems</a:t>
            </a:r>
          </a:p>
          <a:p>
            <a:pPr marL="0" indent="0">
              <a:buNone/>
            </a:pPr>
            <a:endParaRPr lang="en-PH" sz="11500" dirty="0"/>
          </a:p>
        </p:txBody>
      </p:sp>
    </p:spTree>
    <p:extLst>
      <p:ext uri="{BB962C8B-B14F-4D97-AF65-F5344CB8AC3E}">
        <p14:creationId xmlns:p14="http://schemas.microsoft.com/office/powerpoint/2010/main" val="211795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8ABB-3E9C-4BFB-9E02-8B04305C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History of 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3B60-2210-4E9E-84B9-29A6C52C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Emergence of Web commerce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Google </a:t>
            </a:r>
            <a:r>
              <a:rPr lang="en-US" altLang="en-US" sz="2800" dirty="0" err="1"/>
              <a:t>BigTable</a:t>
            </a:r>
            <a:r>
              <a:rPr lang="en-US" altLang="en-US" sz="2800" dirty="0"/>
              <a:t>, Yahoo </a:t>
            </a:r>
            <a:r>
              <a:rPr lang="en-US" altLang="en-US" sz="2800" dirty="0" err="1"/>
              <a:t>PNuts</a:t>
            </a:r>
            <a:r>
              <a:rPr lang="en-US" altLang="en-US" sz="28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“</a:t>
            </a:r>
            <a:r>
              <a:rPr lang="en-US" altLang="ja-JP" sz="2800" dirty="0"/>
              <a:t>NoSQL</a:t>
            </a:r>
            <a:r>
              <a:rPr lang="en-US" altLang="en-US" sz="2800" dirty="0"/>
              <a:t>”</a:t>
            </a:r>
            <a:r>
              <a:rPr lang="en-US" altLang="ja-JP" sz="28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Map reduce and friends</a:t>
            </a:r>
          </a:p>
          <a:p>
            <a:pPr marL="0" indent="0">
              <a:buNone/>
            </a:pP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424263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8ABB-3E9C-4BFB-9E02-8B04305C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History of 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3B60-2210-4E9E-84B9-29A6C52C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Multi-core main-memory databases</a:t>
            </a:r>
          </a:p>
          <a:p>
            <a:pPr marL="0" indent="0">
              <a:buNone/>
            </a:pP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2024007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BB53-D761-4E35-8AA3-8F17DB47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4D98-5C06-4A2B-992C-A2F29682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End </a:t>
            </a:r>
            <a:r>
              <a:rPr lang="en-PH"/>
              <a:t>of Chapter 1</a:t>
            </a:r>
          </a:p>
        </p:txBody>
      </p:sp>
    </p:spTree>
    <p:extLst>
      <p:ext uri="{BB962C8B-B14F-4D97-AF65-F5344CB8AC3E}">
        <p14:creationId xmlns:p14="http://schemas.microsoft.com/office/powerpoint/2010/main" val="331423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744F-20CA-448E-BBB1-BC1EC195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0"/>
            <a:ext cx="7086598" cy="146001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ffectLst/>
                <a:ea typeface="ＭＳ Ｐゴシック" pitchFamily="34" charset="-128"/>
              </a:rPr>
              <a:t>Database Applications Examples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FF39-7E9E-4769-A7B3-AE5F9F65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24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24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2400" dirty="0">
                <a:ea typeface="ＭＳ Ｐゴシック" pitchFamily="34" charset="-128"/>
              </a:rPr>
              <a:t>Universities:  registration, grades</a:t>
            </a:r>
          </a:p>
        </p:txBody>
      </p:sp>
    </p:spTree>
    <p:extLst>
      <p:ext uri="{BB962C8B-B14F-4D97-AF65-F5344CB8AC3E}">
        <p14:creationId xmlns:p14="http://schemas.microsoft.com/office/powerpoint/2010/main" val="148952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744F-20CA-448E-BBB1-BC1EC195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0"/>
            <a:ext cx="7086598" cy="146001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ffectLst/>
                <a:ea typeface="ＭＳ Ｐゴシック" pitchFamily="34" charset="-128"/>
              </a:rPr>
              <a:t>Database Applications Examples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FF39-7E9E-4769-A7B3-AE5F9F65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28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28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28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28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sz="5400" dirty="0">
              <a:ea typeface="ＭＳ Ｐゴシック" pitchFamily="34" charset="-128"/>
            </a:endParaRPr>
          </a:p>
          <a:p>
            <a:pPr>
              <a:buNone/>
            </a:pPr>
            <a:endParaRPr lang="en-US" sz="5400" dirty="0">
              <a:ea typeface="ＭＳ Ｐゴシック" pitchFamily="34" charset="-128"/>
            </a:endParaRPr>
          </a:p>
          <a:p>
            <a:endParaRPr lang="en-US" sz="5400" dirty="0">
              <a:ea typeface="ＭＳ Ｐゴシック" pitchFamily="34" charset="-128"/>
            </a:endParaRPr>
          </a:p>
          <a:p>
            <a:endParaRPr lang="en-US" sz="4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444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AE14-2B29-4967-9B78-E0012339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36524"/>
            <a:ext cx="6917266" cy="1460016"/>
          </a:xfrm>
        </p:spPr>
        <p:txBody>
          <a:bodyPr>
            <a:normAutofit fontScale="90000"/>
          </a:bodyPr>
          <a:lstStyle/>
          <a:p>
            <a:r>
              <a:rPr lang="en-US" altLang="en-US" sz="4800" dirty="0">
                <a:effectLst/>
              </a:rPr>
              <a:t>Purpose of Database Systems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434A-F212-4A92-86C9-79EB9B594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en-US" sz="24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  <a:p>
            <a:r>
              <a:rPr lang="en-US" altLang="en-US" sz="24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2400" dirty="0"/>
              <a:t>Difficulty in accessing data </a:t>
            </a:r>
          </a:p>
          <a:p>
            <a:pPr lvl="1"/>
            <a:r>
              <a:rPr lang="en-US" altLang="en-US" sz="2400" dirty="0"/>
              <a:t>Need to write a new program to carry out each new task</a:t>
            </a:r>
          </a:p>
          <a:p>
            <a:r>
              <a:rPr lang="en-US" altLang="en-US" sz="2400" dirty="0"/>
              <a:t>Data isolation </a:t>
            </a:r>
          </a:p>
          <a:p>
            <a:pPr lvl="1"/>
            <a:r>
              <a:rPr lang="en-US" altLang="en-US" sz="2400" dirty="0"/>
              <a:t>Multiple files and formats</a:t>
            </a:r>
          </a:p>
          <a:p>
            <a:r>
              <a:rPr lang="en-US" altLang="en-US" sz="2400" dirty="0"/>
              <a:t>Integrity problems</a:t>
            </a:r>
          </a:p>
          <a:p>
            <a:pPr lvl="1"/>
            <a:r>
              <a:rPr lang="en-US" altLang="en-US" sz="2400" dirty="0"/>
              <a:t>Integrity constraints  (e.g., account balance &gt; 0) become </a:t>
            </a:r>
            <a:r>
              <a:rPr lang="ja-JP" altLang="en-US" sz="2400" dirty="0"/>
              <a:t>“</a:t>
            </a:r>
            <a:r>
              <a:rPr lang="en-US" altLang="ja-JP" sz="2400" dirty="0"/>
              <a:t>buried</a:t>
            </a:r>
            <a:r>
              <a:rPr lang="ja-JP" altLang="en-US" sz="2400" dirty="0"/>
              <a:t>”</a:t>
            </a:r>
            <a:r>
              <a:rPr lang="en-US" altLang="ja-JP" sz="2400" dirty="0"/>
              <a:t> in program code rather than being stated explicitly</a:t>
            </a:r>
          </a:p>
          <a:p>
            <a:pPr lvl="1"/>
            <a:r>
              <a:rPr lang="en-US" altLang="en-US" sz="2400" dirty="0"/>
              <a:t>Hard to add new constraints or change existing ones</a:t>
            </a:r>
          </a:p>
          <a:p>
            <a:pPr marL="0" indent="0">
              <a:buNone/>
            </a:pPr>
            <a:endParaRPr kumimoji="1" lang="en-US" altLang="en-US" sz="4400" dirty="0">
              <a:latin typeface="+mn-lt"/>
              <a:cs typeface="ＭＳ Ｐゴシック" charset="0"/>
            </a:endParaRPr>
          </a:p>
          <a:p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392348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AE14-2B29-4967-9B78-E0012339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36524"/>
            <a:ext cx="6917266" cy="1460016"/>
          </a:xfrm>
        </p:spPr>
        <p:txBody>
          <a:bodyPr>
            <a:normAutofit fontScale="90000"/>
          </a:bodyPr>
          <a:lstStyle/>
          <a:p>
            <a:r>
              <a:rPr lang="en-US" altLang="en-US" sz="4800" dirty="0">
                <a:effectLst/>
              </a:rPr>
              <a:t>Purpose of Database Systems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434A-F212-4A92-86C9-79EB9B594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400" dirty="0"/>
              <a:t>Atomicity of updates</a:t>
            </a:r>
          </a:p>
          <a:p>
            <a:pPr lvl="1"/>
            <a:r>
              <a:rPr lang="en-US" altLang="en-US" sz="24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2400" dirty="0"/>
              <a:t>Example: Transfer of funds from one account to another should either complete or not happen at all</a:t>
            </a:r>
          </a:p>
          <a:p>
            <a:r>
              <a:rPr lang="en-US" altLang="en-US" sz="2400" dirty="0"/>
              <a:t>Concurrent access by multiple users</a:t>
            </a:r>
          </a:p>
          <a:p>
            <a:pPr lvl="1"/>
            <a:r>
              <a:rPr lang="en-US" altLang="en-US" sz="2400" dirty="0"/>
              <a:t>Concurrent access needed for performance</a:t>
            </a:r>
          </a:p>
          <a:p>
            <a:pPr lvl="1"/>
            <a:r>
              <a:rPr lang="en-US" altLang="en-US" sz="2400" dirty="0"/>
              <a:t>Uncontrolled concurrent accesses can lead to inconsistencies</a:t>
            </a:r>
          </a:p>
          <a:p>
            <a:pPr lvl="2"/>
            <a:r>
              <a:rPr lang="en-US" altLang="en-US" sz="2400" dirty="0"/>
              <a:t>Ex: Two people reading a balance (say 100) and updating it by withdrawing money (say 50 each) at the same time</a:t>
            </a:r>
          </a:p>
          <a:p>
            <a:r>
              <a:rPr lang="en-US" altLang="en-US" sz="2400" dirty="0"/>
              <a:t>Security problems</a:t>
            </a:r>
          </a:p>
          <a:p>
            <a:pPr lvl="1"/>
            <a:r>
              <a:rPr lang="en-US" altLang="en-US" sz="2400" dirty="0"/>
              <a:t>Hard to provide user access to some, but not all, data</a:t>
            </a:r>
          </a:p>
        </p:txBody>
      </p:sp>
    </p:spTree>
    <p:extLst>
      <p:ext uri="{BB962C8B-B14F-4D97-AF65-F5344CB8AC3E}">
        <p14:creationId xmlns:p14="http://schemas.microsoft.com/office/powerpoint/2010/main" val="187178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7F83-F27C-4872-A463-02073D1F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6524"/>
            <a:ext cx="7105649" cy="1460016"/>
          </a:xfrm>
        </p:spPr>
        <p:txBody>
          <a:bodyPr>
            <a:normAutofit fontScale="90000"/>
          </a:bodyPr>
          <a:lstStyle/>
          <a:p>
            <a:r>
              <a:rPr lang="en-US" altLang="en-US" sz="4800" dirty="0">
                <a:effectLst/>
              </a:rPr>
              <a:t>University Database Example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A697-CFED-4B95-9807-4313C133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200" dirty="0"/>
              <a:t>Data consists of information about:</a:t>
            </a:r>
          </a:p>
          <a:p>
            <a:pPr lvl="1"/>
            <a:r>
              <a:rPr lang="en-US" altLang="en-US" sz="3200" dirty="0"/>
              <a:t>Students</a:t>
            </a:r>
          </a:p>
          <a:p>
            <a:pPr lvl="1"/>
            <a:r>
              <a:rPr lang="en-US" altLang="en-US" sz="3200" dirty="0"/>
              <a:t>Instructors</a:t>
            </a:r>
          </a:p>
          <a:p>
            <a:pPr lvl="1"/>
            <a:r>
              <a:rPr lang="en-US" altLang="en-US" sz="3200" dirty="0"/>
              <a:t>Classes</a:t>
            </a:r>
          </a:p>
          <a:p>
            <a:r>
              <a:rPr lang="en-US" altLang="en-US" sz="3200" dirty="0"/>
              <a:t>Application program examples:</a:t>
            </a:r>
          </a:p>
          <a:p>
            <a:pPr lvl="1"/>
            <a:r>
              <a:rPr lang="en-US" altLang="en-US" sz="3200" dirty="0"/>
              <a:t>Add new students, instructors, and courses</a:t>
            </a:r>
          </a:p>
          <a:p>
            <a:pPr lvl="1"/>
            <a:r>
              <a:rPr lang="en-US" altLang="en-US" sz="3200" dirty="0"/>
              <a:t>Register students for courses, and generate class rosters</a:t>
            </a:r>
          </a:p>
          <a:p>
            <a:pPr lvl="1"/>
            <a:r>
              <a:rPr lang="en-US" altLang="en-US" sz="3200" dirty="0"/>
              <a:t>Assign grades to students, compute grade point averages (GPA) and generate transcripts</a:t>
            </a:r>
          </a:p>
        </p:txBody>
      </p:sp>
    </p:spTree>
    <p:extLst>
      <p:ext uri="{BB962C8B-B14F-4D97-AF65-F5344CB8AC3E}">
        <p14:creationId xmlns:p14="http://schemas.microsoft.com/office/powerpoint/2010/main" val="254343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78B2-DF4C-4989-BF8E-8D7230AC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ffectLst/>
              </a:rPr>
              <a:t>View of Data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FADB-2C51-4982-9C7E-74F7C5E14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8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8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8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8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8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8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12933855"/>
      </p:ext>
    </p:extLst>
  </p:cSld>
  <p:clrMapOvr>
    <a:masterClrMapping/>
  </p:clrMapOvr>
</p:sld>
</file>

<file path=ppt/theme/theme1.xml><?xml version="1.0" encoding="utf-8"?>
<a:theme xmlns:a="http://schemas.openxmlformats.org/drawingml/2006/main" name="162549-dashboard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162549-dashboard-template-16x9</Template>
  <TotalTime>42</TotalTime>
  <Words>1820</Words>
  <Application>Microsoft Office PowerPoint</Application>
  <PresentationFormat>Widescreen</PresentationFormat>
  <Paragraphs>237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Monotype Sorts</vt:lpstr>
      <vt:lpstr>162549-dashboard-template-16x9</vt:lpstr>
      <vt:lpstr>CHAPTER 1:  INTRODUCTION</vt:lpstr>
      <vt:lpstr>Outline</vt:lpstr>
      <vt:lpstr>Database Systems</vt:lpstr>
      <vt:lpstr>Database Applications Examples</vt:lpstr>
      <vt:lpstr>Database Applications Examples</vt:lpstr>
      <vt:lpstr>Purpose of Database Systems</vt:lpstr>
      <vt:lpstr>Purpose of Database Systems</vt:lpstr>
      <vt:lpstr>University Database Example</vt:lpstr>
      <vt:lpstr>View of Data</vt:lpstr>
      <vt:lpstr>Data Models</vt:lpstr>
      <vt:lpstr>Relational Model</vt:lpstr>
      <vt:lpstr>Relational Model</vt:lpstr>
      <vt:lpstr>Levels of Abstraction</vt:lpstr>
      <vt:lpstr>Levels of Abstraction</vt:lpstr>
      <vt:lpstr>Instances and Schemas</vt:lpstr>
      <vt:lpstr>Database Languages</vt:lpstr>
      <vt:lpstr>Database Languages</vt:lpstr>
      <vt:lpstr>Database Languages</vt:lpstr>
      <vt:lpstr>Database Languages</vt:lpstr>
      <vt:lpstr>Database Languages</vt:lpstr>
      <vt:lpstr>Database Design</vt:lpstr>
      <vt:lpstr>Database Engine</vt:lpstr>
      <vt:lpstr>Store Manager</vt:lpstr>
      <vt:lpstr>Store Manager</vt:lpstr>
      <vt:lpstr>Query Processor</vt:lpstr>
      <vt:lpstr>Transaction Management</vt:lpstr>
      <vt:lpstr>Database Architecture</vt:lpstr>
      <vt:lpstr>Database Architecture</vt:lpstr>
      <vt:lpstr>Database Applications</vt:lpstr>
      <vt:lpstr>Database Users </vt:lpstr>
      <vt:lpstr>Database Administrator</vt:lpstr>
      <vt:lpstr>Database Administrator</vt:lpstr>
      <vt:lpstr>History of Database Systems</vt:lpstr>
      <vt:lpstr>History of Database Systems</vt:lpstr>
      <vt:lpstr>History of Database Systems</vt:lpstr>
      <vt:lpstr>History of Database Systems</vt:lpstr>
      <vt:lpstr>History of Database Systems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donnie anciro</dc:creator>
  <cp:lastModifiedBy>donnie anciro</cp:lastModifiedBy>
  <cp:revision>26</cp:revision>
  <dcterms:created xsi:type="dcterms:W3CDTF">2023-11-12T12:35:29Z</dcterms:created>
  <dcterms:modified xsi:type="dcterms:W3CDTF">2023-11-12T13:22:55Z</dcterms:modified>
</cp:coreProperties>
</file>