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58"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2372540"/>
            <a:ext cx="109531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29296" y="4854247"/>
            <a:ext cx="10953105" cy="814427"/>
          </a:xfrm>
        </p:spPr>
        <p:txBody>
          <a:bodyPr>
            <a:normAutofit/>
          </a:bodyPr>
          <a:lstStyle>
            <a:lvl1pPr marL="0" indent="0" algn="l">
              <a:buNone/>
              <a:defRPr sz="3733" b="0" i="0">
                <a:solidFill>
                  <a:schemeClr val="accent6">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273498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9C663B3-FC87-4AF7-B5B6-3FE34EFCD975}" type="datetimeFigureOut">
              <a:rPr lang="en-PH" smtClean="0"/>
              <a:t>12/11/2023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27085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168566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460016"/>
          </a:xfrm>
        </p:spPr>
        <p:txBody>
          <a:bodyPr>
            <a:normAutofit/>
          </a:bodyPr>
          <a:lstStyle>
            <a:lvl1pPr algn="l">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1" y="1800147"/>
            <a:ext cx="11048823" cy="4500388"/>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38347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7930" y="171294"/>
            <a:ext cx="7908477" cy="1349356"/>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27930" y="1664144"/>
            <a:ext cx="7908477"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419743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663B3-FC87-4AF7-B5B6-3FE34EFCD975}" type="datetimeFigureOut">
              <a:rPr lang="en-PH" smtClean="0"/>
              <a:t>12/11/2023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377685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C663B3-FC87-4AF7-B5B6-3FE34EFCD975}" type="datetimeFigureOut">
              <a:rPr lang="en-PH" smtClean="0"/>
              <a:t>12/11/2023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122842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287478"/>
            <a:ext cx="10767081" cy="1162501"/>
          </a:xfrm>
        </p:spPr>
        <p:txBody>
          <a:bodyPr>
            <a:normAutofit/>
          </a:bodyPr>
          <a:lstStyle>
            <a:lvl1pPr algn="l">
              <a:defRPr sz="4800" u="none"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C663B3-FC87-4AF7-B5B6-3FE34EFCD975}" type="datetimeFigureOut">
              <a:rPr lang="en-PH" smtClean="0"/>
              <a:t>12/11/2023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408599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C663B3-FC87-4AF7-B5B6-3FE34EFCD975}" type="datetimeFigureOut">
              <a:rPr lang="en-PH" smtClean="0"/>
              <a:t>12/11/2023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241058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663B3-FC87-4AF7-B5B6-3FE34EFCD975}" type="datetimeFigureOut">
              <a:rPr lang="en-PH" smtClean="0"/>
              <a:t>12/11/2023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60139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9C663B3-FC87-4AF7-B5B6-3FE34EFCD975}" type="datetimeFigureOut">
              <a:rPr lang="en-PH" smtClean="0"/>
              <a:t>12/11/2023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E6646B4-9DD8-416C-9CE8-D80B2139F10C}" type="slidenum">
              <a:rPr lang="en-PH" smtClean="0"/>
              <a:t>‹#›</a:t>
            </a:fld>
            <a:endParaRPr lang="en-PH"/>
          </a:p>
        </p:txBody>
      </p:sp>
    </p:spTree>
    <p:extLst>
      <p:ext uri="{BB962C8B-B14F-4D97-AF65-F5344CB8AC3E}">
        <p14:creationId xmlns:p14="http://schemas.microsoft.com/office/powerpoint/2010/main" val="406265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9C663B3-FC87-4AF7-B5B6-3FE34EFCD975}" type="datetimeFigureOut">
              <a:rPr lang="en-PH" smtClean="0"/>
              <a:t>12/11/2023</a:t>
            </a:fld>
            <a:endParaRPr lang="en-P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E6646B4-9DD8-416C-9CE8-D80B2139F10C}" type="slidenum">
              <a:rPr lang="en-PH" smtClean="0"/>
              <a:t>‹#›</a:t>
            </a:fld>
            <a:endParaRPr lang="en-PH"/>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837424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9A6C-35C5-4F33-9248-0FDA2BCD7537}"/>
              </a:ext>
            </a:extLst>
          </p:cNvPr>
          <p:cNvSpPr>
            <a:spLocks noGrp="1"/>
          </p:cNvSpPr>
          <p:nvPr>
            <p:ph type="ctrTitle"/>
          </p:nvPr>
        </p:nvSpPr>
        <p:spPr>
          <a:xfrm>
            <a:off x="609601" y="2372540"/>
            <a:ext cx="5486400" cy="2239673"/>
          </a:xfrm>
        </p:spPr>
        <p:txBody>
          <a:bodyPr>
            <a:normAutofit fontScale="90000"/>
          </a:bodyPr>
          <a:lstStyle/>
          <a:p>
            <a:r>
              <a:rPr lang="en-PH" dirty="0"/>
              <a:t>CHAPTER 2:</a:t>
            </a:r>
            <a:br>
              <a:rPr lang="en-PH" dirty="0"/>
            </a:br>
            <a:r>
              <a:rPr lang="en-PH" dirty="0"/>
              <a:t>INTRODUCTION TO RELATIONAL MODEL</a:t>
            </a:r>
          </a:p>
        </p:txBody>
      </p:sp>
      <p:sp>
        <p:nvSpPr>
          <p:cNvPr id="3" name="Subtitle 2">
            <a:extLst>
              <a:ext uri="{FF2B5EF4-FFF2-40B4-BE49-F238E27FC236}">
                <a16:creationId xmlns:a16="http://schemas.microsoft.com/office/drawing/2014/main" id="{155D6916-2A20-4951-B84B-D6B67A704CA0}"/>
              </a:ext>
            </a:extLst>
          </p:cNvPr>
          <p:cNvSpPr>
            <a:spLocks noGrp="1"/>
          </p:cNvSpPr>
          <p:nvPr>
            <p:ph type="subTitle" idx="1"/>
          </p:nvPr>
        </p:nvSpPr>
        <p:spPr/>
        <p:txBody>
          <a:bodyPr/>
          <a:lstStyle/>
          <a:p>
            <a:r>
              <a:rPr lang="en-PH" dirty="0"/>
              <a:t>ITP54 – Advanced Database Systems</a:t>
            </a:r>
          </a:p>
        </p:txBody>
      </p:sp>
    </p:spTree>
    <p:extLst>
      <p:ext uri="{BB962C8B-B14F-4D97-AF65-F5344CB8AC3E}">
        <p14:creationId xmlns:p14="http://schemas.microsoft.com/office/powerpoint/2010/main" val="3109795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5E40-BA06-48B7-AA0A-81B3C67FA9B6}"/>
              </a:ext>
            </a:extLst>
          </p:cNvPr>
          <p:cNvSpPr>
            <a:spLocks noGrp="1"/>
          </p:cNvSpPr>
          <p:nvPr>
            <p:ph type="title"/>
          </p:nvPr>
        </p:nvSpPr>
        <p:spPr/>
        <p:txBody>
          <a:bodyPr/>
          <a:lstStyle/>
          <a:p>
            <a:r>
              <a:rPr lang="en-PH" dirty="0"/>
              <a:t>Database Schema</a:t>
            </a:r>
          </a:p>
        </p:txBody>
      </p:sp>
      <p:sp>
        <p:nvSpPr>
          <p:cNvPr id="3" name="Content Placeholder 2">
            <a:extLst>
              <a:ext uri="{FF2B5EF4-FFF2-40B4-BE49-F238E27FC236}">
                <a16:creationId xmlns:a16="http://schemas.microsoft.com/office/drawing/2014/main" id="{F095997D-BCD8-4E3B-9266-F3961196829D}"/>
              </a:ext>
            </a:extLst>
          </p:cNvPr>
          <p:cNvSpPr>
            <a:spLocks noGrp="1"/>
          </p:cNvSpPr>
          <p:nvPr>
            <p:ph idx="1"/>
          </p:nvPr>
        </p:nvSpPr>
        <p:spPr>
          <a:xfrm>
            <a:off x="609601" y="1800147"/>
            <a:ext cx="6316131" cy="4500388"/>
          </a:xfrm>
        </p:spPr>
        <p:txBody>
          <a:bodyPr>
            <a:normAutofit lnSpcReduction="10000"/>
          </a:bodyPr>
          <a:lstStyle/>
          <a:p>
            <a:r>
              <a:rPr lang="en-US" dirty="0"/>
              <a:t>We need a relation to describe the association between instructors and the class sections that they teach. The relation schema to describe this association is: </a:t>
            </a:r>
          </a:p>
          <a:p>
            <a:pPr marL="0" indent="0">
              <a:buNone/>
            </a:pPr>
            <a:r>
              <a:rPr lang="en-US" sz="2600" dirty="0">
                <a:latin typeface="Courier New" panose="02070309020205020404" pitchFamily="49" charset="0"/>
                <a:cs typeface="Courier New" panose="02070309020205020404" pitchFamily="49" charset="0"/>
              </a:rPr>
              <a:t>teaches (ID, </a:t>
            </a:r>
            <a:r>
              <a:rPr lang="en-US" sz="2600" dirty="0" err="1">
                <a:latin typeface="Courier New" panose="02070309020205020404" pitchFamily="49" charset="0"/>
                <a:cs typeface="Courier New" panose="02070309020205020404" pitchFamily="49" charset="0"/>
              </a:rPr>
              <a:t>course_id</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sec_id</a:t>
            </a:r>
            <a:r>
              <a:rPr lang="en-US" sz="2600" dirty="0">
                <a:latin typeface="Courier New" panose="02070309020205020404" pitchFamily="49" charset="0"/>
                <a:cs typeface="Courier New" panose="02070309020205020404" pitchFamily="49" charset="0"/>
              </a:rPr>
              <a:t>, semester, year)</a:t>
            </a:r>
            <a:endParaRPr lang="en-PH" sz="26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47101AD4-6F89-4F07-A574-A78B1090A0DD}"/>
              </a:ext>
            </a:extLst>
          </p:cNvPr>
          <p:cNvPicPr>
            <a:picLocks noChangeAspect="1"/>
          </p:cNvPicPr>
          <p:nvPr/>
        </p:nvPicPr>
        <p:blipFill>
          <a:blip r:embed="rId2"/>
          <a:stretch>
            <a:fillRect/>
          </a:stretch>
        </p:blipFill>
        <p:spPr>
          <a:xfrm>
            <a:off x="7220677" y="1563969"/>
            <a:ext cx="4744112" cy="4972744"/>
          </a:xfrm>
          <a:prstGeom prst="rect">
            <a:avLst/>
          </a:prstGeom>
        </p:spPr>
      </p:pic>
    </p:spTree>
    <p:extLst>
      <p:ext uri="{BB962C8B-B14F-4D97-AF65-F5344CB8AC3E}">
        <p14:creationId xmlns:p14="http://schemas.microsoft.com/office/powerpoint/2010/main" val="23545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fontScale="92500"/>
          </a:bodyPr>
          <a:lstStyle/>
          <a:p>
            <a:r>
              <a:rPr lang="en-US" dirty="0"/>
              <a:t>A </a:t>
            </a:r>
            <a:r>
              <a:rPr lang="en-US" i="1" dirty="0" err="1"/>
              <a:t>superkey</a:t>
            </a:r>
            <a:r>
              <a:rPr lang="en-US" dirty="0"/>
              <a:t> is a set of one or more attributes that, taken collectively, allow us to identify uniquely a tuple in the relation.</a:t>
            </a:r>
          </a:p>
          <a:p>
            <a:r>
              <a:rPr lang="en-US" dirty="0"/>
              <a:t>For example, the ID attribute of the relation instructor is sufficient to distinguish one instructor tuple from another. Thus, ID is a </a:t>
            </a:r>
            <a:r>
              <a:rPr lang="en-US" dirty="0" err="1"/>
              <a:t>superkey</a:t>
            </a:r>
            <a:r>
              <a:rPr lang="en-US" dirty="0"/>
              <a:t>. The name attribute of instructor, on the other hand, is not a </a:t>
            </a:r>
            <a:r>
              <a:rPr lang="en-US" dirty="0" err="1"/>
              <a:t>superkey</a:t>
            </a:r>
            <a:r>
              <a:rPr lang="en-US" dirty="0"/>
              <a:t>, because several instructors might have the same name. </a:t>
            </a:r>
            <a:endParaRPr lang="en-PH" dirty="0"/>
          </a:p>
        </p:txBody>
      </p:sp>
    </p:spTree>
    <p:extLst>
      <p:ext uri="{BB962C8B-B14F-4D97-AF65-F5344CB8AC3E}">
        <p14:creationId xmlns:p14="http://schemas.microsoft.com/office/powerpoint/2010/main" val="6115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fontScale="92500" lnSpcReduction="20000"/>
          </a:bodyPr>
          <a:lstStyle/>
          <a:p>
            <a:r>
              <a:rPr lang="en-PH" i="1" dirty="0"/>
              <a:t>Candidate keys </a:t>
            </a:r>
            <a:r>
              <a:rPr lang="en-PH" dirty="0"/>
              <a:t>are </a:t>
            </a:r>
            <a:r>
              <a:rPr lang="en-PH" dirty="0" err="1"/>
              <a:t>superkeys</a:t>
            </a:r>
            <a:r>
              <a:rPr lang="en-PH" dirty="0"/>
              <a:t> which no proper subset is a </a:t>
            </a:r>
            <a:r>
              <a:rPr lang="en-PH" dirty="0" err="1"/>
              <a:t>superkey</a:t>
            </a:r>
            <a:r>
              <a:rPr lang="en-PH" dirty="0"/>
              <a:t>. </a:t>
            </a:r>
            <a:r>
              <a:rPr lang="en-US" dirty="0"/>
              <a:t>For example, the combination of ID and name is a </a:t>
            </a:r>
            <a:r>
              <a:rPr lang="en-US" dirty="0" err="1"/>
              <a:t>superkey</a:t>
            </a:r>
            <a:r>
              <a:rPr lang="en-US" dirty="0"/>
              <a:t> for the relation instructor.</a:t>
            </a:r>
          </a:p>
          <a:p>
            <a:r>
              <a:rPr lang="en-US" i="1" dirty="0"/>
              <a:t>Primary key </a:t>
            </a:r>
            <a:r>
              <a:rPr lang="en-US" dirty="0"/>
              <a:t>is a candidate key that is chosen by the database designer as the principal means of identifying tuples within a relation.</a:t>
            </a:r>
          </a:p>
          <a:p>
            <a:r>
              <a:rPr lang="en-US" dirty="0"/>
              <a:t>Any two individual tuples in the relation are prohibited from having the same value on the key attributes at the same time (</a:t>
            </a:r>
            <a:r>
              <a:rPr lang="en-US" i="1" dirty="0"/>
              <a:t>primary key constraints</a:t>
            </a:r>
            <a:r>
              <a:rPr lang="en-US" dirty="0"/>
              <a:t>)</a:t>
            </a:r>
            <a:endParaRPr lang="en-PH" dirty="0"/>
          </a:p>
        </p:txBody>
      </p:sp>
    </p:spTree>
    <p:extLst>
      <p:ext uri="{BB962C8B-B14F-4D97-AF65-F5344CB8AC3E}">
        <p14:creationId xmlns:p14="http://schemas.microsoft.com/office/powerpoint/2010/main" val="221858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a:bodyPr>
          <a:lstStyle/>
          <a:p>
            <a:pPr marL="0" indent="0">
              <a:buNone/>
            </a:pPr>
            <a:r>
              <a:rPr lang="en-US" dirty="0"/>
              <a:t>Consider the classroom relation: </a:t>
            </a:r>
          </a:p>
          <a:p>
            <a:pPr marL="0" indent="0">
              <a:buNone/>
            </a:pPr>
            <a:r>
              <a:rPr lang="en-US" dirty="0"/>
              <a:t>classroom (building, </a:t>
            </a:r>
            <a:r>
              <a:rPr lang="en-US" dirty="0" err="1"/>
              <a:t>room_number</a:t>
            </a:r>
            <a:r>
              <a:rPr lang="en-US" dirty="0"/>
              <a:t>, capacity)</a:t>
            </a:r>
          </a:p>
          <a:p>
            <a:pPr marL="0" indent="0">
              <a:buNone/>
            </a:pPr>
            <a:endParaRPr lang="en-US" dirty="0"/>
          </a:p>
          <a:p>
            <a:pPr marL="0" indent="0">
              <a:buNone/>
            </a:pPr>
            <a:r>
              <a:rPr lang="en-US" dirty="0"/>
              <a:t>Also consider the time slot relation: </a:t>
            </a:r>
          </a:p>
          <a:p>
            <a:pPr marL="0" indent="0">
              <a:buNone/>
            </a:pPr>
            <a:r>
              <a:rPr lang="en-US" dirty="0" err="1"/>
              <a:t>time_slot</a:t>
            </a:r>
            <a:r>
              <a:rPr lang="en-US" dirty="0"/>
              <a:t> (</a:t>
            </a:r>
            <a:r>
              <a:rPr lang="en-US" dirty="0" err="1"/>
              <a:t>time_slot_id</a:t>
            </a:r>
            <a:r>
              <a:rPr lang="en-US" dirty="0"/>
              <a:t>, day, </a:t>
            </a:r>
            <a:r>
              <a:rPr lang="en-US" dirty="0" err="1"/>
              <a:t>start_time</a:t>
            </a:r>
            <a:r>
              <a:rPr lang="en-US" dirty="0"/>
              <a:t>, end time)</a:t>
            </a:r>
            <a:endParaRPr lang="en-PH" dirty="0"/>
          </a:p>
        </p:txBody>
      </p:sp>
    </p:spTree>
    <p:extLst>
      <p:ext uri="{BB962C8B-B14F-4D97-AF65-F5344CB8AC3E}">
        <p14:creationId xmlns:p14="http://schemas.microsoft.com/office/powerpoint/2010/main" val="29790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a:bodyPr>
          <a:lstStyle/>
          <a:p>
            <a:r>
              <a:rPr lang="en-US" dirty="0"/>
              <a:t>A </a:t>
            </a:r>
            <a:r>
              <a:rPr lang="en-US" i="1" dirty="0"/>
              <a:t>foreign key </a:t>
            </a:r>
            <a:r>
              <a:rPr lang="en-US" dirty="0"/>
              <a:t>is an attribute (or collection of attributes) in a relation, that refers to the primary key in another relation</a:t>
            </a:r>
          </a:p>
          <a:p>
            <a:r>
              <a:rPr lang="en-US" dirty="0"/>
              <a:t>A </a:t>
            </a:r>
            <a:r>
              <a:rPr lang="en-US" i="1" dirty="0"/>
              <a:t>foreign-key constraint </a:t>
            </a:r>
            <a:r>
              <a:rPr lang="en-US" dirty="0"/>
              <a:t>from attribute(s) A of relation r1 to the primary-key B of relation r2 states that on any database instance, the value of A for each tuple in r1 must also be the value of B for some tuple in r2.</a:t>
            </a:r>
            <a:endParaRPr lang="en-PH" dirty="0"/>
          </a:p>
        </p:txBody>
      </p:sp>
    </p:spTree>
    <p:extLst>
      <p:ext uri="{BB962C8B-B14F-4D97-AF65-F5344CB8AC3E}">
        <p14:creationId xmlns:p14="http://schemas.microsoft.com/office/powerpoint/2010/main" val="206956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fontScale="92500" lnSpcReduction="10000"/>
          </a:bodyPr>
          <a:lstStyle/>
          <a:p>
            <a:r>
              <a:rPr lang="en-US" dirty="0"/>
              <a:t>The relation r1 is also called the </a:t>
            </a:r>
            <a:r>
              <a:rPr lang="en-US" i="1" dirty="0"/>
              <a:t>referencing relation </a:t>
            </a:r>
            <a:r>
              <a:rPr lang="en-US" dirty="0"/>
              <a:t>of the foreign-key constraint, and r2 is called the </a:t>
            </a:r>
            <a:r>
              <a:rPr lang="en-US" i="1" dirty="0"/>
              <a:t>referenced relation</a:t>
            </a:r>
            <a:r>
              <a:rPr lang="en-US" dirty="0"/>
              <a:t>.</a:t>
            </a:r>
          </a:p>
          <a:p>
            <a:r>
              <a:rPr lang="en-US" dirty="0"/>
              <a:t>For example, the attribute </a:t>
            </a:r>
            <a:r>
              <a:rPr lang="en-US" dirty="0" err="1"/>
              <a:t>dept_name</a:t>
            </a:r>
            <a:r>
              <a:rPr lang="en-US" dirty="0"/>
              <a:t> in instructor is a foreign key from instructor, referencing department; note that </a:t>
            </a:r>
            <a:r>
              <a:rPr lang="en-US" dirty="0" err="1"/>
              <a:t>dept_name</a:t>
            </a:r>
            <a:r>
              <a:rPr lang="en-US" dirty="0"/>
              <a:t> is the primary key of department.</a:t>
            </a:r>
          </a:p>
          <a:p>
            <a:pPr marL="0" indent="0">
              <a:buNone/>
            </a:pPr>
            <a:r>
              <a:rPr lang="en-US" dirty="0">
                <a:latin typeface="Courier New" panose="02070309020205020404" pitchFamily="49" charset="0"/>
                <a:cs typeface="Courier New" panose="02070309020205020404" pitchFamily="49" charset="0"/>
              </a:rPr>
              <a:t>department(</a:t>
            </a:r>
            <a:r>
              <a:rPr lang="en-US" b="1" dirty="0" err="1">
                <a:latin typeface="Courier New" panose="02070309020205020404" pitchFamily="49" charset="0"/>
                <a:cs typeface="Courier New" panose="02070309020205020404" pitchFamily="49" charset="0"/>
              </a:rPr>
              <a:t>dept_name</a:t>
            </a:r>
            <a:r>
              <a:rPr lang="en-US" dirty="0">
                <a:latin typeface="Courier New" panose="02070309020205020404" pitchFamily="49" charset="0"/>
                <a:cs typeface="Courier New" panose="02070309020205020404" pitchFamily="49" charset="0"/>
              </a:rPr>
              <a:t>, building, budget) instructor(ID, name, </a:t>
            </a:r>
            <a:r>
              <a:rPr lang="en-US" b="1" dirty="0" err="1">
                <a:latin typeface="Courier New" panose="02070309020205020404" pitchFamily="49" charset="0"/>
                <a:cs typeface="Courier New" panose="02070309020205020404" pitchFamily="49" charset="0"/>
              </a:rPr>
              <a:t>dept_name</a:t>
            </a:r>
            <a:r>
              <a:rPr lang="en-US" dirty="0">
                <a:latin typeface="Courier New" panose="02070309020205020404" pitchFamily="49" charset="0"/>
                <a:cs typeface="Courier New" panose="02070309020205020404" pitchFamily="49" charset="0"/>
              </a:rPr>
              <a:t>, salary)</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737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Keys</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p:txBody>
          <a:bodyPr>
            <a:normAutofit/>
          </a:bodyPr>
          <a:lstStyle/>
          <a:p>
            <a:r>
              <a:rPr lang="en-US" dirty="0"/>
              <a:t>A </a:t>
            </a:r>
            <a:r>
              <a:rPr lang="en-US" i="1" dirty="0"/>
              <a:t>referential integrity constraint </a:t>
            </a:r>
            <a:r>
              <a:rPr lang="en-US" dirty="0"/>
              <a:t>requires that the values appearing in specified attributes of any tuple in the referencing relation also appear in specified attributes of at least one tuple in the referenced relation.</a:t>
            </a:r>
            <a:endParaRPr lang="en-P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70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F29C-AC36-4D4C-BF86-38895731399A}"/>
              </a:ext>
            </a:extLst>
          </p:cNvPr>
          <p:cNvSpPr>
            <a:spLocks noGrp="1"/>
          </p:cNvSpPr>
          <p:nvPr>
            <p:ph type="title"/>
          </p:nvPr>
        </p:nvSpPr>
        <p:spPr/>
        <p:txBody>
          <a:bodyPr/>
          <a:lstStyle/>
          <a:p>
            <a:r>
              <a:rPr lang="en-PH" dirty="0"/>
              <a:t>Schema Diagram</a:t>
            </a:r>
          </a:p>
        </p:txBody>
      </p:sp>
      <p:sp>
        <p:nvSpPr>
          <p:cNvPr id="3" name="Content Placeholder 2">
            <a:extLst>
              <a:ext uri="{FF2B5EF4-FFF2-40B4-BE49-F238E27FC236}">
                <a16:creationId xmlns:a16="http://schemas.microsoft.com/office/drawing/2014/main" id="{995B4B3C-1CB6-4FE8-A9AC-ACCDD5EB4305}"/>
              </a:ext>
            </a:extLst>
          </p:cNvPr>
          <p:cNvSpPr>
            <a:spLocks noGrp="1"/>
          </p:cNvSpPr>
          <p:nvPr>
            <p:ph idx="1"/>
          </p:nvPr>
        </p:nvSpPr>
        <p:spPr>
          <a:xfrm>
            <a:off x="609601" y="1800147"/>
            <a:ext cx="4063999" cy="4500388"/>
          </a:xfrm>
        </p:spPr>
        <p:txBody>
          <a:bodyPr>
            <a:normAutofit lnSpcReduction="10000"/>
          </a:bodyPr>
          <a:lstStyle/>
          <a:p>
            <a:r>
              <a:rPr lang="en-US" dirty="0"/>
              <a:t> A </a:t>
            </a:r>
            <a:r>
              <a:rPr lang="en-US" i="1" dirty="0"/>
              <a:t>schema diagram </a:t>
            </a:r>
            <a:r>
              <a:rPr lang="en-US" dirty="0"/>
              <a:t>is a visual representation of a database system's structure and organization</a:t>
            </a:r>
            <a:endParaRPr lang="en-PH"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A1F3278D-31E6-4973-B6FA-03EE09210F93}"/>
              </a:ext>
            </a:extLst>
          </p:cNvPr>
          <p:cNvPicPr>
            <a:picLocks noChangeAspect="1"/>
          </p:cNvPicPr>
          <p:nvPr/>
        </p:nvPicPr>
        <p:blipFill>
          <a:blip r:embed="rId2"/>
          <a:stretch>
            <a:fillRect/>
          </a:stretch>
        </p:blipFill>
        <p:spPr>
          <a:xfrm>
            <a:off x="4608471" y="1513062"/>
            <a:ext cx="7514173" cy="4659137"/>
          </a:xfrm>
          <a:prstGeom prst="rect">
            <a:avLst/>
          </a:prstGeom>
        </p:spPr>
      </p:pic>
    </p:spTree>
    <p:extLst>
      <p:ext uri="{BB962C8B-B14F-4D97-AF65-F5344CB8AC3E}">
        <p14:creationId xmlns:p14="http://schemas.microsoft.com/office/powerpoint/2010/main" val="41963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8FE1-E896-4901-A31D-B8E31672B019}"/>
              </a:ext>
            </a:extLst>
          </p:cNvPr>
          <p:cNvSpPr>
            <a:spLocks noGrp="1"/>
          </p:cNvSpPr>
          <p:nvPr>
            <p:ph type="title"/>
          </p:nvPr>
        </p:nvSpPr>
        <p:spPr/>
        <p:txBody>
          <a:bodyPr/>
          <a:lstStyle/>
          <a:p>
            <a:r>
              <a:rPr lang="en-PH" dirty="0"/>
              <a:t>Relational Query Language</a:t>
            </a:r>
          </a:p>
        </p:txBody>
      </p:sp>
      <p:sp>
        <p:nvSpPr>
          <p:cNvPr id="3" name="Content Placeholder 2">
            <a:extLst>
              <a:ext uri="{FF2B5EF4-FFF2-40B4-BE49-F238E27FC236}">
                <a16:creationId xmlns:a16="http://schemas.microsoft.com/office/drawing/2014/main" id="{CF8B1A1F-2357-4AE8-811A-4F950D13D9AD}"/>
              </a:ext>
            </a:extLst>
          </p:cNvPr>
          <p:cNvSpPr>
            <a:spLocks noGrp="1"/>
          </p:cNvSpPr>
          <p:nvPr>
            <p:ph idx="1"/>
          </p:nvPr>
        </p:nvSpPr>
        <p:spPr/>
        <p:txBody>
          <a:bodyPr>
            <a:normAutofit fontScale="85000" lnSpcReduction="10000"/>
          </a:bodyPr>
          <a:lstStyle/>
          <a:p>
            <a:r>
              <a:rPr lang="en-US" dirty="0"/>
              <a:t>A </a:t>
            </a:r>
            <a:r>
              <a:rPr lang="en-US" i="1" dirty="0"/>
              <a:t>query language </a:t>
            </a:r>
            <a:r>
              <a:rPr lang="en-US" dirty="0"/>
              <a:t>is a language in which a user requests information from the database.</a:t>
            </a:r>
          </a:p>
          <a:p>
            <a:r>
              <a:rPr lang="en-US" dirty="0"/>
              <a:t>Query languages can be categorized as imperative, functional, or declarative.</a:t>
            </a:r>
          </a:p>
          <a:p>
            <a:r>
              <a:rPr lang="en-US" dirty="0"/>
              <a:t>In an </a:t>
            </a:r>
            <a:r>
              <a:rPr lang="en-US" i="1" dirty="0"/>
              <a:t>imperative query language</a:t>
            </a:r>
            <a:r>
              <a:rPr lang="en-US" dirty="0"/>
              <a:t>, the user instructs the system to perform a specific sequence of operations on the database to compute the desired result; such languages usually have a notion of state variables, which are updated in the course of the computation. Example: Java</a:t>
            </a:r>
            <a:endParaRPr lang="en-PH" dirty="0"/>
          </a:p>
        </p:txBody>
      </p:sp>
    </p:spTree>
    <p:extLst>
      <p:ext uri="{BB962C8B-B14F-4D97-AF65-F5344CB8AC3E}">
        <p14:creationId xmlns:p14="http://schemas.microsoft.com/office/powerpoint/2010/main" val="2784483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8FE1-E896-4901-A31D-B8E31672B019}"/>
              </a:ext>
            </a:extLst>
          </p:cNvPr>
          <p:cNvSpPr>
            <a:spLocks noGrp="1"/>
          </p:cNvSpPr>
          <p:nvPr>
            <p:ph type="title"/>
          </p:nvPr>
        </p:nvSpPr>
        <p:spPr/>
        <p:txBody>
          <a:bodyPr/>
          <a:lstStyle/>
          <a:p>
            <a:r>
              <a:rPr lang="en-PH" dirty="0"/>
              <a:t>Relational Query Language</a:t>
            </a:r>
          </a:p>
        </p:txBody>
      </p:sp>
      <p:sp>
        <p:nvSpPr>
          <p:cNvPr id="3" name="Content Placeholder 2">
            <a:extLst>
              <a:ext uri="{FF2B5EF4-FFF2-40B4-BE49-F238E27FC236}">
                <a16:creationId xmlns:a16="http://schemas.microsoft.com/office/drawing/2014/main" id="{CF8B1A1F-2357-4AE8-811A-4F950D13D9AD}"/>
              </a:ext>
            </a:extLst>
          </p:cNvPr>
          <p:cNvSpPr>
            <a:spLocks noGrp="1"/>
          </p:cNvSpPr>
          <p:nvPr>
            <p:ph idx="1"/>
          </p:nvPr>
        </p:nvSpPr>
        <p:spPr/>
        <p:txBody>
          <a:bodyPr>
            <a:normAutofit fontScale="92500" lnSpcReduction="20000"/>
          </a:bodyPr>
          <a:lstStyle/>
          <a:p>
            <a:r>
              <a:rPr lang="en-US" dirty="0"/>
              <a:t>In a </a:t>
            </a:r>
            <a:r>
              <a:rPr lang="en-US" i="1" dirty="0"/>
              <a:t>functional query language</a:t>
            </a:r>
            <a:r>
              <a:rPr lang="en-US" dirty="0"/>
              <a:t>, the computation is expressed as the evaluation of functions that may operate on data in the database or on the results of other functions; functions are side-effect free, and they do not update the program state</a:t>
            </a:r>
          </a:p>
          <a:p>
            <a:r>
              <a:rPr lang="en-US" dirty="0"/>
              <a:t>In a </a:t>
            </a:r>
            <a:r>
              <a:rPr lang="en-US" i="1" dirty="0"/>
              <a:t>declarative query language</a:t>
            </a:r>
            <a:r>
              <a:rPr lang="en-US" dirty="0"/>
              <a:t>, the user describes the desired information without giving a specific sequence of steps or function calls for obtaining that information; the desired information is typically described using some form of mathematical logic. Example: SQL</a:t>
            </a:r>
            <a:endParaRPr lang="en-PH" dirty="0"/>
          </a:p>
        </p:txBody>
      </p:sp>
    </p:spTree>
    <p:extLst>
      <p:ext uri="{BB962C8B-B14F-4D97-AF65-F5344CB8AC3E}">
        <p14:creationId xmlns:p14="http://schemas.microsoft.com/office/powerpoint/2010/main" val="356332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955-D3A9-4102-A4C8-1EA393C2F831}"/>
              </a:ext>
            </a:extLst>
          </p:cNvPr>
          <p:cNvSpPr>
            <a:spLocks noGrp="1"/>
          </p:cNvSpPr>
          <p:nvPr>
            <p:ph type="title"/>
          </p:nvPr>
        </p:nvSpPr>
        <p:spPr>
          <a:xfrm>
            <a:off x="609601" y="136524"/>
            <a:ext cx="6934199" cy="1460016"/>
          </a:xfrm>
        </p:spPr>
        <p:txBody>
          <a:bodyPr>
            <a:normAutofit fontScale="90000"/>
          </a:bodyPr>
          <a:lstStyle/>
          <a:p>
            <a:r>
              <a:rPr lang="en-PH" dirty="0"/>
              <a:t>Structure of Relational Databases</a:t>
            </a:r>
          </a:p>
        </p:txBody>
      </p:sp>
      <p:sp>
        <p:nvSpPr>
          <p:cNvPr id="3" name="Content Placeholder 2">
            <a:extLst>
              <a:ext uri="{FF2B5EF4-FFF2-40B4-BE49-F238E27FC236}">
                <a16:creationId xmlns:a16="http://schemas.microsoft.com/office/drawing/2014/main" id="{EBCBAA09-F79D-4EE5-91AD-7290CB14289F}"/>
              </a:ext>
            </a:extLst>
          </p:cNvPr>
          <p:cNvSpPr>
            <a:spLocks noGrp="1"/>
          </p:cNvSpPr>
          <p:nvPr>
            <p:ph idx="1"/>
          </p:nvPr>
        </p:nvSpPr>
        <p:spPr/>
        <p:txBody>
          <a:bodyPr>
            <a:normAutofit fontScale="92500" lnSpcReduction="10000"/>
          </a:bodyPr>
          <a:lstStyle/>
          <a:p>
            <a:r>
              <a:rPr lang="en-US" dirty="0"/>
              <a:t>A </a:t>
            </a:r>
            <a:r>
              <a:rPr lang="en-US" i="1" dirty="0"/>
              <a:t>relational database </a:t>
            </a:r>
            <a:r>
              <a:rPr lang="en-US" dirty="0"/>
              <a:t>consists of a collection of tables, each of which is assigned a unique name.</a:t>
            </a:r>
          </a:p>
          <a:p>
            <a:r>
              <a:rPr lang="en-US" dirty="0"/>
              <a:t>In general, a </a:t>
            </a:r>
            <a:r>
              <a:rPr lang="en-US" i="1" dirty="0"/>
              <a:t>row</a:t>
            </a:r>
            <a:r>
              <a:rPr lang="en-US" dirty="0"/>
              <a:t> in a table represents a </a:t>
            </a:r>
            <a:r>
              <a:rPr lang="en-US" i="1" dirty="0"/>
              <a:t>relationship</a:t>
            </a:r>
            <a:r>
              <a:rPr lang="en-US" dirty="0"/>
              <a:t> among a set of values. </a:t>
            </a:r>
          </a:p>
          <a:p>
            <a:r>
              <a:rPr lang="en-US" dirty="0"/>
              <a:t>A </a:t>
            </a:r>
            <a:r>
              <a:rPr lang="en-US" i="1" dirty="0"/>
              <a:t>tuple</a:t>
            </a:r>
            <a:r>
              <a:rPr lang="en-US" dirty="0"/>
              <a:t> is simply a sequence (or list) of values.</a:t>
            </a:r>
          </a:p>
          <a:p>
            <a:r>
              <a:rPr lang="en-US" dirty="0"/>
              <a:t>In the relational model the term </a:t>
            </a:r>
            <a:r>
              <a:rPr lang="en-US" i="1" dirty="0"/>
              <a:t>relation</a:t>
            </a:r>
            <a:r>
              <a:rPr lang="en-US" dirty="0"/>
              <a:t> is used to refer to a table, while the term </a:t>
            </a:r>
            <a:r>
              <a:rPr lang="en-US" i="1" dirty="0"/>
              <a:t>tuple</a:t>
            </a:r>
            <a:r>
              <a:rPr lang="en-US" dirty="0"/>
              <a:t> is used to refer to a row. Similarly, the term </a:t>
            </a:r>
            <a:r>
              <a:rPr lang="en-US" i="1" dirty="0"/>
              <a:t>attribute</a:t>
            </a:r>
            <a:r>
              <a:rPr lang="en-US" dirty="0"/>
              <a:t> refers to a column of a table.</a:t>
            </a:r>
            <a:endParaRPr lang="en-PH" dirty="0"/>
          </a:p>
        </p:txBody>
      </p:sp>
    </p:spTree>
    <p:extLst>
      <p:ext uri="{BB962C8B-B14F-4D97-AF65-F5344CB8AC3E}">
        <p14:creationId xmlns:p14="http://schemas.microsoft.com/office/powerpoint/2010/main" val="323966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778-3D39-4DA9-8894-F82FC797CEF1}"/>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39BDFABA-4223-4CB2-B91F-781DF72C05DF}"/>
              </a:ext>
            </a:extLst>
          </p:cNvPr>
          <p:cNvSpPr>
            <a:spLocks noGrp="1"/>
          </p:cNvSpPr>
          <p:nvPr>
            <p:ph idx="1"/>
          </p:nvPr>
        </p:nvSpPr>
        <p:spPr/>
        <p:txBody>
          <a:bodyPr/>
          <a:lstStyle/>
          <a:p>
            <a:endParaRPr lang="en-PH" dirty="0"/>
          </a:p>
          <a:p>
            <a:pPr marL="0" indent="0">
              <a:buNone/>
            </a:pPr>
            <a:endParaRPr lang="en-PH" dirty="0"/>
          </a:p>
          <a:p>
            <a:pPr marL="0" indent="0">
              <a:buNone/>
            </a:pPr>
            <a:r>
              <a:rPr lang="en-PH" dirty="0"/>
              <a:t>End of Chapter 2</a:t>
            </a:r>
          </a:p>
        </p:txBody>
      </p:sp>
    </p:spTree>
    <p:extLst>
      <p:ext uri="{BB962C8B-B14F-4D97-AF65-F5344CB8AC3E}">
        <p14:creationId xmlns:p14="http://schemas.microsoft.com/office/powerpoint/2010/main" val="188844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955-D3A9-4102-A4C8-1EA393C2F831}"/>
              </a:ext>
            </a:extLst>
          </p:cNvPr>
          <p:cNvSpPr>
            <a:spLocks noGrp="1"/>
          </p:cNvSpPr>
          <p:nvPr>
            <p:ph type="title"/>
          </p:nvPr>
        </p:nvSpPr>
        <p:spPr>
          <a:xfrm>
            <a:off x="609601" y="136524"/>
            <a:ext cx="6934199" cy="1460016"/>
          </a:xfrm>
        </p:spPr>
        <p:txBody>
          <a:bodyPr>
            <a:normAutofit fontScale="90000"/>
          </a:bodyPr>
          <a:lstStyle/>
          <a:p>
            <a:r>
              <a:rPr lang="en-PH" dirty="0"/>
              <a:t>Structure of Relational Databases</a:t>
            </a:r>
          </a:p>
        </p:txBody>
      </p:sp>
      <p:pic>
        <p:nvPicPr>
          <p:cNvPr id="5" name="Content Placeholder 4">
            <a:extLst>
              <a:ext uri="{FF2B5EF4-FFF2-40B4-BE49-F238E27FC236}">
                <a16:creationId xmlns:a16="http://schemas.microsoft.com/office/drawing/2014/main" id="{D265CAB6-DF0C-4464-A0A7-91CC8E83515F}"/>
              </a:ext>
            </a:extLst>
          </p:cNvPr>
          <p:cNvPicPr>
            <a:picLocks noGrp="1" noChangeAspect="1"/>
          </p:cNvPicPr>
          <p:nvPr>
            <p:ph idx="1"/>
          </p:nvPr>
        </p:nvPicPr>
        <p:blipFill>
          <a:blip r:embed="rId2"/>
          <a:stretch>
            <a:fillRect/>
          </a:stretch>
        </p:blipFill>
        <p:spPr>
          <a:xfrm>
            <a:off x="450014" y="1843063"/>
            <a:ext cx="4391638" cy="4143953"/>
          </a:xfrm>
        </p:spPr>
      </p:pic>
      <p:pic>
        <p:nvPicPr>
          <p:cNvPr id="7" name="Picture 6">
            <a:extLst>
              <a:ext uri="{FF2B5EF4-FFF2-40B4-BE49-F238E27FC236}">
                <a16:creationId xmlns:a16="http://schemas.microsoft.com/office/drawing/2014/main" id="{8178E523-7EDB-44B6-AB03-75EF8458BB45}"/>
              </a:ext>
            </a:extLst>
          </p:cNvPr>
          <p:cNvPicPr>
            <a:picLocks noChangeAspect="1"/>
          </p:cNvPicPr>
          <p:nvPr/>
        </p:nvPicPr>
        <p:blipFill>
          <a:blip r:embed="rId3"/>
          <a:stretch>
            <a:fillRect/>
          </a:stretch>
        </p:blipFill>
        <p:spPr>
          <a:xfrm>
            <a:off x="5036202" y="1843063"/>
            <a:ext cx="5811061" cy="4344006"/>
          </a:xfrm>
          <a:prstGeom prst="rect">
            <a:avLst/>
          </a:prstGeom>
        </p:spPr>
      </p:pic>
    </p:spTree>
    <p:extLst>
      <p:ext uri="{BB962C8B-B14F-4D97-AF65-F5344CB8AC3E}">
        <p14:creationId xmlns:p14="http://schemas.microsoft.com/office/powerpoint/2010/main" val="189114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955-D3A9-4102-A4C8-1EA393C2F831}"/>
              </a:ext>
            </a:extLst>
          </p:cNvPr>
          <p:cNvSpPr>
            <a:spLocks noGrp="1"/>
          </p:cNvSpPr>
          <p:nvPr>
            <p:ph type="title"/>
          </p:nvPr>
        </p:nvSpPr>
        <p:spPr>
          <a:xfrm>
            <a:off x="609601" y="136524"/>
            <a:ext cx="6934199" cy="1460016"/>
          </a:xfrm>
        </p:spPr>
        <p:txBody>
          <a:bodyPr>
            <a:normAutofit fontScale="90000"/>
          </a:bodyPr>
          <a:lstStyle/>
          <a:p>
            <a:r>
              <a:rPr lang="en-PH" dirty="0"/>
              <a:t>Structure of Relational Databases</a:t>
            </a:r>
          </a:p>
        </p:txBody>
      </p:sp>
      <p:sp>
        <p:nvSpPr>
          <p:cNvPr id="3" name="Content Placeholder 2">
            <a:extLst>
              <a:ext uri="{FF2B5EF4-FFF2-40B4-BE49-F238E27FC236}">
                <a16:creationId xmlns:a16="http://schemas.microsoft.com/office/drawing/2014/main" id="{EBCBAA09-F79D-4EE5-91AD-7290CB14289F}"/>
              </a:ext>
            </a:extLst>
          </p:cNvPr>
          <p:cNvSpPr>
            <a:spLocks noGrp="1"/>
          </p:cNvSpPr>
          <p:nvPr>
            <p:ph idx="1"/>
          </p:nvPr>
        </p:nvSpPr>
        <p:spPr/>
        <p:txBody>
          <a:bodyPr>
            <a:normAutofit/>
          </a:bodyPr>
          <a:lstStyle/>
          <a:p>
            <a:r>
              <a:rPr lang="en-US" dirty="0"/>
              <a:t>We use the term </a:t>
            </a:r>
            <a:r>
              <a:rPr lang="en-US" i="1" dirty="0"/>
              <a:t>relation instance </a:t>
            </a:r>
            <a:r>
              <a:rPr lang="en-US" dirty="0"/>
              <a:t>to refer to a specific instance of a relation, that is, containing a specific set of rows. The instance of instructor has 12 tuples, corresponding to 12 instructors.</a:t>
            </a:r>
          </a:p>
        </p:txBody>
      </p:sp>
    </p:spTree>
    <p:extLst>
      <p:ext uri="{BB962C8B-B14F-4D97-AF65-F5344CB8AC3E}">
        <p14:creationId xmlns:p14="http://schemas.microsoft.com/office/powerpoint/2010/main" val="96859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955-D3A9-4102-A4C8-1EA393C2F831}"/>
              </a:ext>
            </a:extLst>
          </p:cNvPr>
          <p:cNvSpPr>
            <a:spLocks noGrp="1"/>
          </p:cNvSpPr>
          <p:nvPr>
            <p:ph type="title"/>
          </p:nvPr>
        </p:nvSpPr>
        <p:spPr>
          <a:xfrm>
            <a:off x="609601" y="136524"/>
            <a:ext cx="6934199" cy="1460016"/>
          </a:xfrm>
        </p:spPr>
        <p:txBody>
          <a:bodyPr>
            <a:normAutofit fontScale="90000"/>
          </a:bodyPr>
          <a:lstStyle/>
          <a:p>
            <a:r>
              <a:rPr lang="en-PH" dirty="0"/>
              <a:t>Structure of Relational Databases</a:t>
            </a:r>
          </a:p>
        </p:txBody>
      </p:sp>
      <p:sp>
        <p:nvSpPr>
          <p:cNvPr id="3" name="Content Placeholder 2">
            <a:extLst>
              <a:ext uri="{FF2B5EF4-FFF2-40B4-BE49-F238E27FC236}">
                <a16:creationId xmlns:a16="http://schemas.microsoft.com/office/drawing/2014/main" id="{EBCBAA09-F79D-4EE5-91AD-7290CB14289F}"/>
              </a:ext>
            </a:extLst>
          </p:cNvPr>
          <p:cNvSpPr>
            <a:spLocks noGrp="1"/>
          </p:cNvSpPr>
          <p:nvPr>
            <p:ph idx="1"/>
          </p:nvPr>
        </p:nvSpPr>
        <p:spPr>
          <a:xfrm>
            <a:off x="609602" y="1800147"/>
            <a:ext cx="7095066" cy="4500388"/>
          </a:xfrm>
        </p:spPr>
        <p:txBody>
          <a:bodyPr>
            <a:normAutofit/>
          </a:bodyPr>
          <a:lstStyle/>
          <a:p>
            <a:r>
              <a:rPr lang="en-US" sz="3200" dirty="0"/>
              <a:t>For each attribute of a relation, there is a set of permitted values, called the </a:t>
            </a:r>
            <a:r>
              <a:rPr lang="en-US" sz="3200" i="1" dirty="0"/>
              <a:t>domain</a:t>
            </a:r>
            <a:r>
              <a:rPr lang="en-US" sz="3200" dirty="0"/>
              <a:t> of that attribute. Thus, the domain of the salary attribute of the instructor relation is the set of all possible salary values, while the domain of the name attribute is the set of all possible instructor names.</a:t>
            </a:r>
            <a:endParaRPr lang="en-PH" sz="3200" dirty="0"/>
          </a:p>
          <a:p>
            <a:endParaRPr lang="en-US" sz="3200" dirty="0"/>
          </a:p>
        </p:txBody>
      </p:sp>
      <p:pic>
        <p:nvPicPr>
          <p:cNvPr id="5" name="Picture 4">
            <a:extLst>
              <a:ext uri="{FF2B5EF4-FFF2-40B4-BE49-F238E27FC236}">
                <a16:creationId xmlns:a16="http://schemas.microsoft.com/office/drawing/2014/main" id="{D459D572-F167-4A11-8AF9-11B5D253F526}"/>
              </a:ext>
            </a:extLst>
          </p:cNvPr>
          <p:cNvPicPr>
            <a:picLocks noChangeAspect="1"/>
          </p:cNvPicPr>
          <p:nvPr/>
        </p:nvPicPr>
        <p:blipFill>
          <a:blip r:embed="rId2"/>
          <a:stretch>
            <a:fillRect/>
          </a:stretch>
        </p:blipFill>
        <p:spPr>
          <a:xfrm>
            <a:off x="7447888" y="1800147"/>
            <a:ext cx="4744112" cy="4172532"/>
          </a:xfrm>
          <a:prstGeom prst="rect">
            <a:avLst/>
          </a:prstGeom>
        </p:spPr>
      </p:pic>
    </p:spTree>
    <p:extLst>
      <p:ext uri="{BB962C8B-B14F-4D97-AF65-F5344CB8AC3E}">
        <p14:creationId xmlns:p14="http://schemas.microsoft.com/office/powerpoint/2010/main" val="328687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B6B2-0C49-41E9-922F-085D09C0DE0B}"/>
              </a:ext>
            </a:extLst>
          </p:cNvPr>
          <p:cNvSpPr>
            <a:spLocks noGrp="1"/>
          </p:cNvSpPr>
          <p:nvPr>
            <p:ph type="title"/>
          </p:nvPr>
        </p:nvSpPr>
        <p:spPr>
          <a:xfrm>
            <a:off x="609602" y="136524"/>
            <a:ext cx="6942666" cy="1460016"/>
          </a:xfrm>
        </p:spPr>
        <p:txBody>
          <a:bodyPr>
            <a:normAutofit fontScale="90000"/>
          </a:bodyPr>
          <a:lstStyle/>
          <a:p>
            <a:r>
              <a:rPr lang="en-PH" dirty="0"/>
              <a:t>Structure of Relational Databases</a:t>
            </a:r>
          </a:p>
        </p:txBody>
      </p:sp>
      <p:sp>
        <p:nvSpPr>
          <p:cNvPr id="3" name="Content Placeholder 2">
            <a:extLst>
              <a:ext uri="{FF2B5EF4-FFF2-40B4-BE49-F238E27FC236}">
                <a16:creationId xmlns:a16="http://schemas.microsoft.com/office/drawing/2014/main" id="{ECCBF223-1C1C-4DDE-A697-38930B677393}"/>
              </a:ext>
            </a:extLst>
          </p:cNvPr>
          <p:cNvSpPr>
            <a:spLocks noGrp="1"/>
          </p:cNvSpPr>
          <p:nvPr>
            <p:ph idx="1"/>
          </p:nvPr>
        </p:nvSpPr>
        <p:spPr/>
        <p:txBody>
          <a:bodyPr/>
          <a:lstStyle/>
          <a:p>
            <a:r>
              <a:rPr lang="en-US" dirty="0"/>
              <a:t>A domain is </a:t>
            </a:r>
            <a:r>
              <a:rPr lang="en-US" i="1" dirty="0"/>
              <a:t>atomic</a:t>
            </a:r>
            <a:r>
              <a:rPr lang="en-US" dirty="0"/>
              <a:t> if elements of the domain are considered to be indivisible units. For example, suppose the table instructor had an attribute phone number, which can store a set of phone numbers corresponding to the instructor.</a:t>
            </a:r>
          </a:p>
          <a:p>
            <a:r>
              <a:rPr lang="en-US" dirty="0"/>
              <a:t>The </a:t>
            </a:r>
            <a:r>
              <a:rPr lang="en-US" i="1" dirty="0"/>
              <a:t>null value </a:t>
            </a:r>
            <a:r>
              <a:rPr lang="en-US" dirty="0"/>
              <a:t>is a special value that signifies that the value is unknown or does not exist. </a:t>
            </a:r>
            <a:endParaRPr lang="en-PH" dirty="0"/>
          </a:p>
        </p:txBody>
      </p:sp>
    </p:spTree>
    <p:extLst>
      <p:ext uri="{BB962C8B-B14F-4D97-AF65-F5344CB8AC3E}">
        <p14:creationId xmlns:p14="http://schemas.microsoft.com/office/powerpoint/2010/main" val="72359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5E40-BA06-48B7-AA0A-81B3C67FA9B6}"/>
              </a:ext>
            </a:extLst>
          </p:cNvPr>
          <p:cNvSpPr>
            <a:spLocks noGrp="1"/>
          </p:cNvSpPr>
          <p:nvPr>
            <p:ph type="title"/>
          </p:nvPr>
        </p:nvSpPr>
        <p:spPr/>
        <p:txBody>
          <a:bodyPr/>
          <a:lstStyle/>
          <a:p>
            <a:r>
              <a:rPr lang="en-PH" dirty="0"/>
              <a:t>Database Schema</a:t>
            </a:r>
          </a:p>
        </p:txBody>
      </p:sp>
      <p:sp>
        <p:nvSpPr>
          <p:cNvPr id="3" name="Content Placeholder 2">
            <a:extLst>
              <a:ext uri="{FF2B5EF4-FFF2-40B4-BE49-F238E27FC236}">
                <a16:creationId xmlns:a16="http://schemas.microsoft.com/office/drawing/2014/main" id="{F095997D-BCD8-4E3B-9266-F3961196829D}"/>
              </a:ext>
            </a:extLst>
          </p:cNvPr>
          <p:cNvSpPr>
            <a:spLocks noGrp="1"/>
          </p:cNvSpPr>
          <p:nvPr>
            <p:ph idx="1"/>
          </p:nvPr>
        </p:nvSpPr>
        <p:spPr/>
        <p:txBody>
          <a:bodyPr/>
          <a:lstStyle/>
          <a:p>
            <a:r>
              <a:rPr lang="en-US" i="1" dirty="0"/>
              <a:t>Database schema </a:t>
            </a:r>
            <a:r>
              <a:rPr lang="en-US" dirty="0"/>
              <a:t>is the logical design of the database, and the </a:t>
            </a:r>
            <a:r>
              <a:rPr lang="en-US" i="1" dirty="0"/>
              <a:t>database instance, </a:t>
            </a:r>
            <a:r>
              <a:rPr lang="en-US" dirty="0"/>
              <a:t>which is a snapshot of the data in the database at a given instant in time</a:t>
            </a:r>
          </a:p>
          <a:p>
            <a:r>
              <a:rPr lang="en-US" dirty="0"/>
              <a:t>The concept of a </a:t>
            </a:r>
            <a:r>
              <a:rPr lang="en-US" i="1" dirty="0"/>
              <a:t>relation schema </a:t>
            </a:r>
            <a:r>
              <a:rPr lang="en-US" dirty="0"/>
              <a:t>corresponds to the programming-language notion of type definition.</a:t>
            </a:r>
            <a:endParaRPr lang="en-PH" dirty="0"/>
          </a:p>
        </p:txBody>
      </p:sp>
    </p:spTree>
    <p:extLst>
      <p:ext uri="{BB962C8B-B14F-4D97-AF65-F5344CB8AC3E}">
        <p14:creationId xmlns:p14="http://schemas.microsoft.com/office/powerpoint/2010/main" val="68260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5E40-BA06-48B7-AA0A-81B3C67FA9B6}"/>
              </a:ext>
            </a:extLst>
          </p:cNvPr>
          <p:cNvSpPr>
            <a:spLocks noGrp="1"/>
          </p:cNvSpPr>
          <p:nvPr>
            <p:ph type="title"/>
          </p:nvPr>
        </p:nvSpPr>
        <p:spPr/>
        <p:txBody>
          <a:bodyPr/>
          <a:lstStyle/>
          <a:p>
            <a:r>
              <a:rPr lang="en-PH" dirty="0"/>
              <a:t>Database Schema</a:t>
            </a:r>
          </a:p>
        </p:txBody>
      </p:sp>
      <p:sp>
        <p:nvSpPr>
          <p:cNvPr id="3" name="Content Placeholder 2">
            <a:extLst>
              <a:ext uri="{FF2B5EF4-FFF2-40B4-BE49-F238E27FC236}">
                <a16:creationId xmlns:a16="http://schemas.microsoft.com/office/drawing/2014/main" id="{F095997D-BCD8-4E3B-9266-F3961196829D}"/>
              </a:ext>
            </a:extLst>
          </p:cNvPr>
          <p:cNvSpPr>
            <a:spLocks noGrp="1"/>
          </p:cNvSpPr>
          <p:nvPr>
            <p:ph idx="1"/>
          </p:nvPr>
        </p:nvSpPr>
        <p:spPr>
          <a:xfrm>
            <a:off x="609601" y="1800147"/>
            <a:ext cx="6316131" cy="4500388"/>
          </a:xfrm>
        </p:spPr>
        <p:txBody>
          <a:bodyPr/>
          <a:lstStyle/>
          <a:p>
            <a:r>
              <a:rPr lang="en-US" dirty="0"/>
              <a:t>Consider the department relation, the schema for that relation is: </a:t>
            </a:r>
          </a:p>
          <a:p>
            <a:endParaRPr lang="en-US" dirty="0"/>
          </a:p>
          <a:p>
            <a:pPr marL="0" indent="0">
              <a:buNone/>
            </a:pPr>
            <a:r>
              <a:rPr lang="en-US" sz="3600" dirty="0">
                <a:latin typeface="Courier New" panose="02070309020205020404" pitchFamily="49" charset="0"/>
                <a:cs typeface="Courier New" panose="02070309020205020404" pitchFamily="49" charset="0"/>
              </a:rPr>
              <a:t>department (</a:t>
            </a:r>
            <a:r>
              <a:rPr lang="en-US" sz="3600" dirty="0" err="1">
                <a:latin typeface="Courier New" panose="02070309020205020404" pitchFamily="49" charset="0"/>
                <a:cs typeface="Courier New" panose="02070309020205020404" pitchFamily="49" charset="0"/>
              </a:rPr>
              <a:t>dept_name</a:t>
            </a:r>
            <a:r>
              <a:rPr lang="en-US" sz="3600" dirty="0">
                <a:latin typeface="Courier New" panose="02070309020205020404" pitchFamily="49" charset="0"/>
                <a:cs typeface="Courier New" panose="02070309020205020404" pitchFamily="49" charset="0"/>
              </a:rPr>
              <a:t>, building, budget)</a:t>
            </a:r>
            <a:endParaRPr lang="en-PH" sz="3600"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DECB28D2-CC61-479E-8B63-ADF47608BF8E}"/>
              </a:ext>
            </a:extLst>
          </p:cNvPr>
          <p:cNvPicPr>
            <a:picLocks noChangeAspect="1"/>
          </p:cNvPicPr>
          <p:nvPr/>
        </p:nvPicPr>
        <p:blipFill>
          <a:blip r:embed="rId2"/>
          <a:stretch>
            <a:fillRect/>
          </a:stretch>
        </p:blipFill>
        <p:spPr>
          <a:xfrm>
            <a:off x="7603881" y="2277845"/>
            <a:ext cx="3486637" cy="3115110"/>
          </a:xfrm>
          <a:prstGeom prst="rect">
            <a:avLst/>
          </a:prstGeom>
        </p:spPr>
      </p:pic>
    </p:spTree>
    <p:extLst>
      <p:ext uri="{BB962C8B-B14F-4D97-AF65-F5344CB8AC3E}">
        <p14:creationId xmlns:p14="http://schemas.microsoft.com/office/powerpoint/2010/main" val="379395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5E40-BA06-48B7-AA0A-81B3C67FA9B6}"/>
              </a:ext>
            </a:extLst>
          </p:cNvPr>
          <p:cNvSpPr>
            <a:spLocks noGrp="1"/>
          </p:cNvSpPr>
          <p:nvPr>
            <p:ph type="title"/>
          </p:nvPr>
        </p:nvSpPr>
        <p:spPr/>
        <p:txBody>
          <a:bodyPr/>
          <a:lstStyle/>
          <a:p>
            <a:r>
              <a:rPr lang="en-PH" dirty="0"/>
              <a:t>Database Schema</a:t>
            </a:r>
          </a:p>
        </p:txBody>
      </p:sp>
      <p:sp>
        <p:nvSpPr>
          <p:cNvPr id="3" name="Content Placeholder 2">
            <a:extLst>
              <a:ext uri="{FF2B5EF4-FFF2-40B4-BE49-F238E27FC236}">
                <a16:creationId xmlns:a16="http://schemas.microsoft.com/office/drawing/2014/main" id="{F095997D-BCD8-4E3B-9266-F3961196829D}"/>
              </a:ext>
            </a:extLst>
          </p:cNvPr>
          <p:cNvSpPr>
            <a:spLocks noGrp="1"/>
          </p:cNvSpPr>
          <p:nvPr>
            <p:ph idx="1"/>
          </p:nvPr>
        </p:nvSpPr>
        <p:spPr>
          <a:xfrm>
            <a:off x="609601" y="1800147"/>
            <a:ext cx="6316131" cy="4500388"/>
          </a:xfrm>
        </p:spPr>
        <p:txBody>
          <a:bodyPr/>
          <a:lstStyle/>
          <a:p>
            <a:r>
              <a:rPr lang="en-PH" dirty="0"/>
              <a:t>Try This</a:t>
            </a:r>
          </a:p>
        </p:txBody>
      </p:sp>
      <p:pic>
        <p:nvPicPr>
          <p:cNvPr id="5" name="Picture 4">
            <a:extLst>
              <a:ext uri="{FF2B5EF4-FFF2-40B4-BE49-F238E27FC236}">
                <a16:creationId xmlns:a16="http://schemas.microsoft.com/office/drawing/2014/main" id="{3B539B0E-6784-4EC4-8F76-050DEBBEEF41}"/>
              </a:ext>
            </a:extLst>
          </p:cNvPr>
          <p:cNvPicPr>
            <a:picLocks noChangeAspect="1"/>
          </p:cNvPicPr>
          <p:nvPr/>
        </p:nvPicPr>
        <p:blipFill>
          <a:blip r:embed="rId2"/>
          <a:stretch>
            <a:fillRect/>
          </a:stretch>
        </p:blipFill>
        <p:spPr>
          <a:xfrm>
            <a:off x="4075651" y="1706607"/>
            <a:ext cx="7506748" cy="4858428"/>
          </a:xfrm>
          <a:prstGeom prst="rect">
            <a:avLst/>
          </a:prstGeom>
        </p:spPr>
      </p:pic>
    </p:spTree>
    <p:extLst>
      <p:ext uri="{BB962C8B-B14F-4D97-AF65-F5344CB8AC3E}">
        <p14:creationId xmlns:p14="http://schemas.microsoft.com/office/powerpoint/2010/main" val="878919211"/>
      </p:ext>
    </p:extLst>
  </p:cSld>
  <p:clrMapOvr>
    <a:masterClrMapping/>
  </p:clrMapOvr>
</p:sld>
</file>

<file path=ppt/theme/theme1.xml><?xml version="1.0" encoding="utf-8"?>
<a:theme xmlns:a="http://schemas.openxmlformats.org/drawingml/2006/main" name="162549-dashboar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162549-dashboard-template-16x9</Template>
  <TotalTime>42</TotalTime>
  <Words>983</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Courier New</vt:lpstr>
      <vt:lpstr>162549-dashboard-template-16x9</vt:lpstr>
      <vt:lpstr>CHAPTER 2: INTRODUCTION TO RELATIONAL MODEL</vt:lpstr>
      <vt:lpstr>Structure of Relational Databases</vt:lpstr>
      <vt:lpstr>Structure of Relational Databases</vt:lpstr>
      <vt:lpstr>Structure of Relational Databases</vt:lpstr>
      <vt:lpstr>Structure of Relational Databases</vt:lpstr>
      <vt:lpstr>Structure of Relational Databases</vt:lpstr>
      <vt:lpstr>Database Schema</vt:lpstr>
      <vt:lpstr>Database Schema</vt:lpstr>
      <vt:lpstr>Database Schema</vt:lpstr>
      <vt:lpstr>Database Schema</vt:lpstr>
      <vt:lpstr>Keys</vt:lpstr>
      <vt:lpstr>Keys</vt:lpstr>
      <vt:lpstr>Keys</vt:lpstr>
      <vt:lpstr>Keys</vt:lpstr>
      <vt:lpstr>Keys</vt:lpstr>
      <vt:lpstr>Keys</vt:lpstr>
      <vt:lpstr>Schema Diagram</vt:lpstr>
      <vt:lpstr>Relational Query Language</vt:lpstr>
      <vt:lpstr>Relational Query Language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INTRODUCTION TO RELATIONAL MODEL</dc:title>
  <dc:creator>donnie anciro</dc:creator>
  <cp:lastModifiedBy>donnie anciro</cp:lastModifiedBy>
  <cp:revision>14</cp:revision>
  <dcterms:created xsi:type="dcterms:W3CDTF">2023-11-12T13:33:37Z</dcterms:created>
  <dcterms:modified xsi:type="dcterms:W3CDTF">2023-11-12T14:23:54Z</dcterms:modified>
</cp:coreProperties>
</file>