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314" r:id="rId16"/>
    <p:sldId id="312" r:id="rId17"/>
    <p:sldId id="271" r:id="rId18"/>
    <p:sldId id="272" r:id="rId19"/>
    <p:sldId id="273" r:id="rId20"/>
    <p:sldId id="274" r:id="rId21"/>
    <p:sldId id="275" r:id="rId22"/>
    <p:sldId id="276" r:id="rId23"/>
    <p:sldId id="277" r:id="rId24"/>
    <p:sldId id="278" r:id="rId25"/>
    <p:sldId id="280" r:id="rId26"/>
    <p:sldId id="279" r:id="rId27"/>
    <p:sldId id="281" r:id="rId28"/>
    <p:sldId id="282" r:id="rId29"/>
    <p:sldId id="283" r:id="rId30"/>
    <p:sldId id="284" r:id="rId31"/>
    <p:sldId id="286" r:id="rId32"/>
    <p:sldId id="285" r:id="rId33"/>
    <p:sldId id="315" r:id="rId34"/>
    <p:sldId id="287" r:id="rId35"/>
    <p:sldId id="288" r:id="rId36"/>
    <p:sldId id="289" r:id="rId37"/>
    <p:sldId id="290" r:id="rId38"/>
    <p:sldId id="291" r:id="rId39"/>
    <p:sldId id="294" r:id="rId40"/>
    <p:sldId id="293" r:id="rId41"/>
    <p:sldId id="295"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6" r:id="rId58"/>
    <p:sldId id="317" r:id="rId59"/>
    <p:sldId id="318" r:id="rId60"/>
    <p:sldId id="319" r:id="rId61"/>
    <p:sldId id="320" r:id="rId62"/>
    <p:sldId id="321" r:id="rId63"/>
    <p:sldId id="322" r:id="rId64"/>
    <p:sldId id="323" r:id="rId65"/>
    <p:sldId id="325" r:id="rId66"/>
    <p:sldId id="326" r:id="rId67"/>
    <p:sldId id="327" r:id="rId68"/>
    <p:sldId id="32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0" d="100"/>
          <a:sy n="110" d="100"/>
        </p:scale>
        <p:origin x="63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372540"/>
            <a:ext cx="10953107" cy="2239673"/>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9296" y="4854247"/>
            <a:ext cx="10953105" cy="814427"/>
          </a:xfrm>
        </p:spPr>
        <p:txBody>
          <a:bodyPr>
            <a:normAutofit/>
          </a:bodyPr>
          <a:lstStyle>
            <a:lvl1pPr marL="0" indent="0" algn="l">
              <a:buNone/>
              <a:defRPr sz="3733" b="0" i="0">
                <a:solidFill>
                  <a:schemeClr val="accent6">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15/11/2023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55856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15/11/2023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301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15/11/2023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26579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15/11/2023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3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136524"/>
            <a:ext cx="11048823" cy="1460016"/>
          </a:xfrm>
        </p:spPr>
        <p:txBody>
          <a:bodyPr>
            <a:normAutofit/>
          </a:bodyPr>
          <a:lstStyle>
            <a:lvl1pPr algn="l">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1800147"/>
            <a:ext cx="11048823" cy="4500388"/>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15/11/2023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808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930" y="171294"/>
            <a:ext cx="7908477" cy="1349356"/>
          </a:xfrm>
        </p:spPr>
        <p:txBody>
          <a:bodyPr>
            <a:normAutofit/>
          </a:bodyPr>
          <a:lstStyle>
            <a:lvl1pPr algn="l">
              <a:defRPr sz="48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27930" y="1664144"/>
            <a:ext cx="7908477"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15/11/2023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957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70FD4-08C6-410E-A7E8-7E4568252D33}" type="datetimeFigureOut">
              <a:rPr lang="en-PH" smtClean="0"/>
              <a:t>15/11/2023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28561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970FD4-08C6-410E-A7E8-7E4568252D33}" type="datetimeFigureOut">
              <a:rPr lang="en-PH" smtClean="0"/>
              <a:t>15/11/2023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21845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1" y="287478"/>
            <a:ext cx="10767081" cy="1162501"/>
          </a:xfrm>
        </p:spPr>
        <p:txBody>
          <a:bodyPr>
            <a:normAutofit/>
          </a:bodyPr>
          <a:lstStyle>
            <a:lvl1pPr algn="l">
              <a:defRPr sz="4800" u="none"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9" y="2003755"/>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2761945"/>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4"/>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2761945"/>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70FD4-08C6-410E-A7E8-7E4568252D33}" type="datetimeFigureOut">
              <a:rPr lang="en-PH" smtClean="0"/>
              <a:t>15/11/2023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75463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970FD4-08C6-410E-A7E8-7E4568252D33}" type="datetimeFigureOut">
              <a:rPr lang="en-PH" smtClean="0"/>
              <a:t>15/11/2023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41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70FD4-08C6-410E-A7E8-7E4568252D33}" type="datetimeFigureOut">
              <a:rPr lang="en-PH" smtClean="0"/>
              <a:t>15/11/2023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07680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15/11/2023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60589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8970FD4-08C6-410E-A7E8-7E4568252D33}" type="datetimeFigureOut">
              <a:rPr lang="en-PH" smtClean="0"/>
              <a:t>15/11/2023</a:t>
            </a:fld>
            <a:endParaRPr lang="en-P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F945947-E2AC-4F94-A6EC-EB6FDE0155A9}" type="slidenum">
              <a:rPr lang="en-PH" smtClean="0"/>
              <a:t>‹#›</a:t>
            </a:fld>
            <a:endParaRPr lang="en-PH"/>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541887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9.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EC9C-37BF-446D-A489-372A86468223}"/>
              </a:ext>
            </a:extLst>
          </p:cNvPr>
          <p:cNvSpPr>
            <a:spLocks noGrp="1"/>
          </p:cNvSpPr>
          <p:nvPr>
            <p:ph type="ctrTitle"/>
          </p:nvPr>
        </p:nvSpPr>
        <p:spPr>
          <a:xfrm>
            <a:off x="609601" y="2372540"/>
            <a:ext cx="5486400" cy="2239673"/>
          </a:xfrm>
        </p:spPr>
        <p:txBody>
          <a:bodyPr>
            <a:normAutofit fontScale="90000"/>
          </a:bodyPr>
          <a:lstStyle/>
          <a:p>
            <a:r>
              <a:rPr lang="en-PH" dirty="0"/>
              <a:t>CHAPTER 3:</a:t>
            </a:r>
            <a:br>
              <a:rPr lang="en-PH" dirty="0"/>
            </a:br>
            <a:r>
              <a:rPr lang="en-PH" dirty="0"/>
              <a:t>INTRODUCTION TO SQL/ ORACLE SQL</a:t>
            </a:r>
          </a:p>
        </p:txBody>
      </p:sp>
      <p:sp>
        <p:nvSpPr>
          <p:cNvPr id="3" name="Subtitle 2">
            <a:extLst>
              <a:ext uri="{FF2B5EF4-FFF2-40B4-BE49-F238E27FC236}">
                <a16:creationId xmlns:a16="http://schemas.microsoft.com/office/drawing/2014/main" id="{9C188F17-F1A7-40CB-8EE1-36983CE59660}"/>
              </a:ext>
            </a:extLst>
          </p:cNvPr>
          <p:cNvSpPr>
            <a:spLocks noGrp="1"/>
          </p:cNvSpPr>
          <p:nvPr>
            <p:ph type="subTitle" idx="1"/>
          </p:nvPr>
        </p:nvSpPr>
        <p:spPr/>
        <p:txBody>
          <a:bodyPr/>
          <a:lstStyle/>
          <a:p>
            <a:r>
              <a:rPr lang="en-PH" dirty="0"/>
              <a:t>ITP55 – Advanced Database Systems</a:t>
            </a:r>
          </a:p>
        </p:txBody>
      </p:sp>
    </p:spTree>
    <p:extLst>
      <p:ext uri="{BB962C8B-B14F-4D97-AF65-F5344CB8AC3E}">
        <p14:creationId xmlns:p14="http://schemas.microsoft.com/office/powerpoint/2010/main" val="192620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r>
              <a:rPr lang="en-US" sz="3200" dirty="0"/>
              <a:t>We define an SQL relation by using the </a:t>
            </a:r>
            <a:r>
              <a:rPr lang="en-US" sz="3200" i="1" dirty="0"/>
              <a:t>create table </a:t>
            </a:r>
            <a:r>
              <a:rPr lang="en-US" sz="3200" dirty="0"/>
              <a:t>command</a:t>
            </a:r>
          </a:p>
          <a:p>
            <a:r>
              <a:rPr lang="en-US" sz="3200" dirty="0"/>
              <a:t>The general form of the create table command is:</a:t>
            </a:r>
          </a:p>
          <a:p>
            <a:pPr marL="0" indent="0">
              <a:buNone/>
            </a:pPr>
            <a:r>
              <a:rPr lang="en-US" sz="3200" dirty="0">
                <a:latin typeface="Courier New" panose="02070309020205020404" pitchFamily="49" charset="0"/>
                <a:cs typeface="Courier New" panose="02070309020205020404" pitchFamily="49" charset="0"/>
              </a:rPr>
              <a:t>create table r(A1 D1, A2 D2,...,An </a:t>
            </a:r>
            <a:r>
              <a:rPr lang="en-US" sz="3200" dirty="0" err="1">
                <a:latin typeface="Courier New" panose="02070309020205020404" pitchFamily="49" charset="0"/>
                <a:cs typeface="Courier New" panose="02070309020205020404" pitchFamily="49" charset="0"/>
              </a:rPr>
              <a:t>Dn</a:t>
            </a:r>
            <a:r>
              <a:rPr lang="en-US" sz="3200" dirty="0">
                <a:latin typeface="Courier New" panose="02070309020205020404" pitchFamily="49" charset="0"/>
                <a:cs typeface="Courier New" panose="02070309020205020404" pitchFamily="49" charset="0"/>
              </a:rPr>
              <a:t>,</a:t>
            </a:r>
          </a:p>
          <a:p>
            <a:pPr marL="533386" lvl="1" indent="0">
              <a:buNone/>
            </a:pPr>
            <a:r>
              <a:rPr lang="en-US" sz="3200" dirty="0">
                <a:latin typeface="Courier New" panose="02070309020205020404" pitchFamily="49" charset="0"/>
                <a:cs typeface="Courier New" panose="02070309020205020404" pitchFamily="49" charset="0"/>
              </a:rPr>
              <a:t>⟨integrity-constraint1⟩,</a:t>
            </a:r>
          </a:p>
          <a:p>
            <a:pPr marL="533386" lvl="1" indent="0">
              <a:buNone/>
            </a:pPr>
            <a:r>
              <a:rPr lang="en-US" sz="3200" dirty="0">
                <a:latin typeface="Courier New" panose="02070309020205020404" pitchFamily="49" charset="0"/>
                <a:cs typeface="Courier New" panose="02070309020205020404" pitchFamily="49" charset="0"/>
              </a:rPr>
              <a:t>…,</a:t>
            </a:r>
          </a:p>
          <a:p>
            <a:pPr marL="533386" lvl="1" indent="0">
              <a:buNone/>
            </a:pPr>
            <a:r>
              <a:rPr lang="en-US" sz="3200" dirty="0">
                <a:latin typeface="Courier New" panose="02070309020205020404" pitchFamily="49" charset="0"/>
                <a:cs typeface="Courier New" panose="02070309020205020404" pitchFamily="49" charset="0"/>
              </a:rPr>
              <a:t>⟨integrity-</a:t>
            </a:r>
            <a:r>
              <a:rPr lang="en-US" sz="3200" dirty="0" err="1">
                <a:latin typeface="Courier New" panose="02070309020205020404" pitchFamily="49" charset="0"/>
                <a:cs typeface="Courier New" panose="02070309020205020404" pitchFamily="49" charset="0"/>
              </a:rPr>
              <a:t>constraintk</a:t>
            </a:r>
            <a:r>
              <a:rPr lang="en-US" sz="3200" dirty="0">
                <a:latin typeface="Courier New" panose="02070309020205020404" pitchFamily="49" charset="0"/>
                <a:cs typeface="Courier New" panose="02070309020205020404" pitchFamily="49" charset="0"/>
              </a:rPr>
              <a:t>⟩);</a:t>
            </a:r>
            <a:endParaRPr lang="en-PH"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857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r>
              <a:rPr lang="en-US" sz="3200" dirty="0"/>
              <a:t>Example:</a:t>
            </a:r>
          </a:p>
          <a:p>
            <a:pPr marL="0" indent="0">
              <a:buNone/>
            </a:pPr>
            <a:r>
              <a:rPr lang="en-US" sz="3200" dirty="0">
                <a:latin typeface="Courier New" panose="02070309020205020404" pitchFamily="49" charset="0"/>
                <a:cs typeface="Courier New" panose="02070309020205020404" pitchFamily="49" charset="0"/>
              </a:rPr>
              <a:t>create table department</a:t>
            </a:r>
          </a:p>
          <a:p>
            <a:pPr marL="533386" lvl="1" indent="0">
              <a:buNone/>
            </a:pP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dept_name</a:t>
            </a:r>
            <a:r>
              <a:rPr lang="en-US" sz="3200" dirty="0">
                <a:latin typeface="Courier New" panose="02070309020205020404" pitchFamily="49" charset="0"/>
                <a:cs typeface="Courier New" panose="02070309020205020404" pitchFamily="49" charset="0"/>
              </a:rPr>
              <a:t> varchar (20),</a:t>
            </a:r>
          </a:p>
          <a:p>
            <a:pPr marL="533386" lvl="1" indent="0">
              <a:buNone/>
            </a:pPr>
            <a:r>
              <a:rPr lang="en-US" sz="3200" dirty="0">
                <a:latin typeface="Courier New" panose="02070309020205020404" pitchFamily="49" charset="0"/>
                <a:cs typeface="Courier New" panose="02070309020205020404" pitchFamily="49" charset="0"/>
              </a:rPr>
              <a:t>building varchar (15),</a:t>
            </a:r>
          </a:p>
          <a:p>
            <a:pPr marL="533386" lvl="1" indent="0">
              <a:buNone/>
            </a:pPr>
            <a:r>
              <a:rPr lang="en-US" sz="3200" dirty="0">
                <a:latin typeface="Courier New" panose="02070309020205020404" pitchFamily="49" charset="0"/>
                <a:cs typeface="Courier New" panose="02070309020205020404" pitchFamily="49" charset="0"/>
              </a:rPr>
              <a:t>budget numeric (12,2),</a:t>
            </a:r>
          </a:p>
          <a:p>
            <a:pPr marL="533386" lvl="1" indent="0">
              <a:buNone/>
            </a:pPr>
            <a:r>
              <a:rPr lang="en-US" sz="3200" dirty="0">
                <a:latin typeface="Courier New" panose="02070309020205020404" pitchFamily="49" charset="0"/>
                <a:cs typeface="Courier New" panose="02070309020205020404" pitchFamily="49" charset="0"/>
              </a:rPr>
              <a:t>primary key (</a:t>
            </a:r>
            <a:r>
              <a:rPr lang="en-US" sz="3200" dirty="0" err="1">
                <a:latin typeface="Courier New" panose="02070309020205020404" pitchFamily="49" charset="0"/>
                <a:cs typeface="Courier New" panose="02070309020205020404" pitchFamily="49" charset="0"/>
              </a:rPr>
              <a:t>dept_name</a:t>
            </a: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588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r>
              <a:rPr lang="en-US" sz="3200" dirty="0"/>
              <a:t>SQL supports a number of different integrity constraints:</a:t>
            </a:r>
            <a:endParaRPr lang="en-US" sz="3200" dirty="0">
              <a:latin typeface="Courier New" panose="02070309020205020404" pitchFamily="49" charset="0"/>
              <a:cs typeface="Courier New" panose="02070309020205020404" pitchFamily="49" charset="0"/>
            </a:endParaRPr>
          </a:p>
          <a:p>
            <a:r>
              <a:rPr lang="en-US" sz="3200" dirty="0"/>
              <a:t>primary key (…attributes): The primary-key specification says that attributes form the primary key for the relation.</a:t>
            </a:r>
          </a:p>
          <a:p>
            <a:r>
              <a:rPr lang="en-US" sz="3200" dirty="0"/>
              <a:t>foreign key (…attributes) references s: The foreign key specification says that the values of attributes for any tuple in the relation must correspond to values of the primary key attributes of some tuple in relation s.</a:t>
            </a:r>
          </a:p>
        </p:txBody>
      </p:sp>
    </p:spTree>
    <p:extLst>
      <p:ext uri="{BB962C8B-B14F-4D97-AF65-F5344CB8AC3E}">
        <p14:creationId xmlns:p14="http://schemas.microsoft.com/office/powerpoint/2010/main" val="339601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r>
              <a:rPr lang="en-US" sz="3200" dirty="0"/>
              <a:t>not null: The not null constraint on an attribute specifies that the null value is not allowed for that attribute; in other words, the constraint excludes the null value from the domain of that attribute.</a:t>
            </a:r>
          </a:p>
        </p:txBody>
      </p:sp>
    </p:spTree>
    <p:extLst>
      <p:ext uri="{BB962C8B-B14F-4D97-AF65-F5344CB8AC3E}">
        <p14:creationId xmlns:p14="http://schemas.microsoft.com/office/powerpoint/2010/main" val="153380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r>
              <a:rPr lang="en-US" sz="3200" dirty="0"/>
              <a:t>Examples:</a:t>
            </a:r>
          </a:p>
          <a:p>
            <a:pPr marL="514350" indent="-514350">
              <a:buAutoNum type="arabicPeriod"/>
            </a:pPr>
            <a:r>
              <a:rPr lang="en-US" sz="3200" dirty="0"/>
              <a:t>Create a table named department with the following attributes: department name, building name and budget. Set the department name as PK.</a:t>
            </a:r>
          </a:p>
          <a:p>
            <a:pPr marL="514350" indent="-514350">
              <a:buFont typeface="Arial" pitchFamily="34" charset="0"/>
              <a:buAutoNum type="arabicPeriod"/>
            </a:pPr>
            <a:r>
              <a:rPr lang="en-US" sz="3200" dirty="0"/>
              <a:t>Create a table named course with the following attributes: course id, title, department name, credits. Set the course id name as PK. Reference the department name from department table.</a:t>
            </a:r>
          </a:p>
          <a:p>
            <a:pPr marL="0" indent="0">
              <a:buNone/>
            </a:pPr>
            <a:endParaRPr lang="en-US" sz="3200" dirty="0"/>
          </a:p>
          <a:p>
            <a:pPr marL="514350" indent="-514350">
              <a:buAutoNum type="arabicPeriod"/>
            </a:pPr>
            <a:endParaRPr lang="en-US" sz="3200" dirty="0"/>
          </a:p>
        </p:txBody>
      </p:sp>
    </p:spTree>
    <p:extLst>
      <p:ext uri="{BB962C8B-B14F-4D97-AF65-F5344CB8AC3E}">
        <p14:creationId xmlns:p14="http://schemas.microsoft.com/office/powerpoint/2010/main" val="195249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r>
              <a:rPr lang="en-US" sz="3200" dirty="0"/>
              <a:t>Examples:</a:t>
            </a:r>
          </a:p>
          <a:p>
            <a:pPr marL="0" indent="0">
              <a:buNone/>
            </a:pPr>
            <a:r>
              <a:rPr lang="en-US" sz="3200" dirty="0"/>
              <a:t>3. Create a table named instructor with attributes ID, a non-nullable name, department name, salary where ID is the PK and department name is referenced to department table</a:t>
            </a:r>
          </a:p>
          <a:p>
            <a:pPr marL="514350" indent="-514350">
              <a:buAutoNum type="arabicPeriod"/>
            </a:pPr>
            <a:endParaRPr lang="en-US" sz="3200" dirty="0"/>
          </a:p>
        </p:txBody>
      </p:sp>
    </p:spTree>
    <p:extLst>
      <p:ext uri="{BB962C8B-B14F-4D97-AF65-F5344CB8AC3E}">
        <p14:creationId xmlns:p14="http://schemas.microsoft.com/office/powerpoint/2010/main" val="245535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endParaRPr lang="en-US" sz="3200" dirty="0"/>
          </a:p>
        </p:txBody>
      </p:sp>
      <p:pic>
        <p:nvPicPr>
          <p:cNvPr id="7" name="Picture 6">
            <a:extLst>
              <a:ext uri="{FF2B5EF4-FFF2-40B4-BE49-F238E27FC236}">
                <a16:creationId xmlns:a16="http://schemas.microsoft.com/office/drawing/2014/main" id="{A148C0AB-B1B4-4721-B08D-73F4A4DFB81A}"/>
              </a:ext>
            </a:extLst>
          </p:cNvPr>
          <p:cNvPicPr>
            <a:picLocks noChangeAspect="1"/>
          </p:cNvPicPr>
          <p:nvPr/>
        </p:nvPicPr>
        <p:blipFill>
          <a:blip r:embed="rId2"/>
          <a:stretch>
            <a:fillRect/>
          </a:stretch>
        </p:blipFill>
        <p:spPr>
          <a:xfrm>
            <a:off x="5364235" y="2425948"/>
            <a:ext cx="4906060" cy="1943371"/>
          </a:xfrm>
          <a:prstGeom prst="rect">
            <a:avLst/>
          </a:prstGeom>
        </p:spPr>
      </p:pic>
      <p:pic>
        <p:nvPicPr>
          <p:cNvPr id="8" name="Picture 7">
            <a:extLst>
              <a:ext uri="{FF2B5EF4-FFF2-40B4-BE49-F238E27FC236}">
                <a16:creationId xmlns:a16="http://schemas.microsoft.com/office/drawing/2014/main" id="{E32CDC63-5A8B-4784-8C99-205FD1FDED05}"/>
              </a:ext>
            </a:extLst>
          </p:cNvPr>
          <p:cNvPicPr>
            <a:picLocks noChangeAspect="1"/>
          </p:cNvPicPr>
          <p:nvPr/>
        </p:nvPicPr>
        <p:blipFill>
          <a:blip r:embed="rId3"/>
          <a:stretch>
            <a:fillRect/>
          </a:stretch>
        </p:blipFill>
        <p:spPr>
          <a:xfrm>
            <a:off x="1322507" y="2501107"/>
            <a:ext cx="3191320" cy="1409897"/>
          </a:xfrm>
          <a:prstGeom prst="rect">
            <a:avLst/>
          </a:prstGeom>
        </p:spPr>
      </p:pic>
      <p:pic>
        <p:nvPicPr>
          <p:cNvPr id="10" name="Picture 9">
            <a:extLst>
              <a:ext uri="{FF2B5EF4-FFF2-40B4-BE49-F238E27FC236}">
                <a16:creationId xmlns:a16="http://schemas.microsoft.com/office/drawing/2014/main" id="{E583A840-46F4-4E41-8998-5AC9C4676218}"/>
              </a:ext>
            </a:extLst>
          </p:cNvPr>
          <p:cNvPicPr>
            <a:picLocks noChangeAspect="1"/>
          </p:cNvPicPr>
          <p:nvPr/>
        </p:nvPicPr>
        <p:blipFill>
          <a:blip r:embed="rId4"/>
          <a:stretch>
            <a:fillRect/>
          </a:stretch>
        </p:blipFill>
        <p:spPr>
          <a:xfrm>
            <a:off x="5364235" y="4665764"/>
            <a:ext cx="5115639" cy="1857634"/>
          </a:xfrm>
          <a:prstGeom prst="rect">
            <a:avLst/>
          </a:prstGeom>
        </p:spPr>
      </p:pic>
    </p:spTree>
    <p:extLst>
      <p:ext uri="{BB962C8B-B14F-4D97-AF65-F5344CB8AC3E}">
        <p14:creationId xmlns:p14="http://schemas.microsoft.com/office/powerpoint/2010/main" val="2982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r>
              <a:rPr lang="en-US" sz="3200" dirty="0"/>
              <a:t>The </a:t>
            </a:r>
            <a:r>
              <a:rPr lang="en-US" sz="3200" i="1" dirty="0"/>
              <a:t>drop table </a:t>
            </a:r>
            <a:r>
              <a:rPr lang="en-US" sz="3200" dirty="0"/>
              <a:t>command deletes all information about the dropped relation from the database. </a:t>
            </a:r>
          </a:p>
          <a:p>
            <a:pPr marL="0" indent="0">
              <a:buNone/>
            </a:pPr>
            <a:r>
              <a:rPr lang="en-US" sz="3200" dirty="0">
                <a:latin typeface="Courier New" panose="02070309020205020404" pitchFamily="49" charset="0"/>
                <a:cs typeface="Courier New" panose="02070309020205020404" pitchFamily="49" charset="0"/>
              </a:rPr>
              <a:t>drop table r;</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t>Example: Delete the course section table.</a:t>
            </a:r>
          </a:p>
          <a:p>
            <a:pPr marL="0" indent="0">
              <a:buNone/>
            </a:pPr>
            <a:r>
              <a:rPr lang="en-US" sz="3200" dirty="0">
                <a:latin typeface="Courier New" panose="02070309020205020404" pitchFamily="49" charset="0"/>
                <a:cs typeface="Courier New" panose="02070309020205020404" pitchFamily="49" charset="0"/>
              </a:rPr>
              <a:t>drop table section;</a:t>
            </a:r>
          </a:p>
        </p:txBody>
      </p:sp>
    </p:spTree>
    <p:extLst>
      <p:ext uri="{BB962C8B-B14F-4D97-AF65-F5344CB8AC3E}">
        <p14:creationId xmlns:p14="http://schemas.microsoft.com/office/powerpoint/2010/main" val="115876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Basic Schema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pPr marL="0" indent="0">
              <a:buNone/>
            </a:pPr>
            <a:r>
              <a:rPr lang="en-US" sz="3200" dirty="0"/>
              <a:t>We use the alter table command to add attributes to an existing relation.</a:t>
            </a:r>
          </a:p>
          <a:p>
            <a:pPr marL="0" indent="0">
              <a:buNone/>
            </a:pPr>
            <a:r>
              <a:rPr lang="en-US" sz="3200" dirty="0">
                <a:latin typeface="Courier New" panose="02070309020205020404" pitchFamily="49" charset="0"/>
                <a:cs typeface="Courier New" panose="02070309020205020404" pitchFamily="49" charset="0"/>
              </a:rPr>
              <a:t>alter table r add A D;</a:t>
            </a:r>
          </a:p>
          <a:p>
            <a:pPr marL="0" indent="0">
              <a:buNone/>
            </a:pPr>
            <a:r>
              <a:rPr lang="en-US" sz="3200" dirty="0">
                <a:latin typeface="Courier New" panose="02070309020205020404" pitchFamily="49" charset="0"/>
                <a:cs typeface="Courier New" panose="02070309020205020404" pitchFamily="49" charset="0"/>
              </a:rPr>
              <a:t>alter table r drop A;</a:t>
            </a:r>
          </a:p>
          <a:p>
            <a:pPr marL="0" indent="0">
              <a:buNone/>
            </a:pPr>
            <a:endParaRPr lang="en-US" sz="3200" dirty="0"/>
          </a:p>
          <a:p>
            <a:pPr marL="0" indent="0">
              <a:buNone/>
            </a:pPr>
            <a:r>
              <a:rPr lang="en-US" sz="3200" dirty="0"/>
              <a:t>Example: Modify the course table by adding an attribute named cluster.</a:t>
            </a:r>
          </a:p>
          <a:p>
            <a:pPr marL="0" indent="0">
              <a:buNone/>
            </a:pPr>
            <a:r>
              <a:rPr lang="en-US" sz="3200" dirty="0">
                <a:latin typeface="Courier New" panose="02070309020205020404" pitchFamily="49" charset="0"/>
                <a:cs typeface="Courier New" panose="02070309020205020404" pitchFamily="49" charset="0"/>
              </a:rPr>
              <a:t>alter table course add cluster varchar(20);</a:t>
            </a:r>
          </a:p>
        </p:txBody>
      </p:sp>
    </p:spTree>
    <p:extLst>
      <p:ext uri="{BB962C8B-B14F-4D97-AF65-F5344CB8AC3E}">
        <p14:creationId xmlns:p14="http://schemas.microsoft.com/office/powerpoint/2010/main" val="397725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Basic Structure of SQL Queries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p:txBody>
          <a:bodyPr/>
          <a:lstStyle/>
          <a:p>
            <a:r>
              <a:rPr lang="en-US" dirty="0"/>
              <a:t>The basic structure of an SQL query consists of three clauses: select, from, and where. </a:t>
            </a:r>
          </a:p>
          <a:p>
            <a:r>
              <a:rPr lang="en-US" dirty="0"/>
              <a:t>A query takes as its input the relations listed in the </a:t>
            </a:r>
            <a:r>
              <a:rPr lang="en-US" i="1" dirty="0"/>
              <a:t>from</a:t>
            </a:r>
            <a:r>
              <a:rPr lang="en-US" dirty="0"/>
              <a:t> clause, operates on them as specified in the </a:t>
            </a:r>
            <a:r>
              <a:rPr lang="en-US" i="1" dirty="0"/>
              <a:t>where</a:t>
            </a:r>
            <a:r>
              <a:rPr lang="en-US" dirty="0"/>
              <a:t> and </a:t>
            </a:r>
            <a:r>
              <a:rPr lang="en-US" i="1" dirty="0"/>
              <a:t>select</a:t>
            </a:r>
            <a:r>
              <a:rPr lang="en-US" dirty="0"/>
              <a:t> clauses, and then produces a relation as the result.</a:t>
            </a:r>
            <a:endParaRPr lang="en-PH" dirty="0"/>
          </a:p>
        </p:txBody>
      </p:sp>
    </p:spTree>
    <p:extLst>
      <p:ext uri="{BB962C8B-B14F-4D97-AF65-F5344CB8AC3E}">
        <p14:creationId xmlns:p14="http://schemas.microsoft.com/office/powerpoint/2010/main" val="2789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Overview of the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lnSpcReduction="10000"/>
          </a:bodyPr>
          <a:lstStyle/>
          <a:p>
            <a:r>
              <a:rPr lang="en-US" dirty="0"/>
              <a:t>IBM developed the original version of SQL, originally called Sequel, as part of the System R project in the early 1970s. </a:t>
            </a:r>
          </a:p>
          <a:p>
            <a:r>
              <a:rPr lang="en-US" dirty="0"/>
              <a:t>The Sequel language has evolved since then, and its name has changed to SQL (Structured Query Language). </a:t>
            </a:r>
          </a:p>
          <a:p>
            <a:r>
              <a:rPr lang="en-US" dirty="0"/>
              <a:t>SQL has clearly established itself as the standard relational database language.</a:t>
            </a:r>
            <a:endParaRPr lang="en-PH" dirty="0"/>
          </a:p>
        </p:txBody>
      </p:sp>
    </p:spTree>
    <p:extLst>
      <p:ext uri="{BB962C8B-B14F-4D97-AF65-F5344CB8AC3E}">
        <p14:creationId xmlns:p14="http://schemas.microsoft.com/office/powerpoint/2010/main" val="1182735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Basic Structure of SQL Queries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5617027" cy="4500388"/>
          </a:xfrm>
        </p:spPr>
        <p:txBody>
          <a:bodyPr>
            <a:normAutofit fontScale="92500"/>
          </a:bodyPr>
          <a:lstStyle/>
          <a:p>
            <a:r>
              <a:rPr lang="en-PH" dirty="0"/>
              <a:t>Queries on a single relation</a:t>
            </a:r>
          </a:p>
          <a:p>
            <a:pPr marL="0" indent="0">
              <a:buNone/>
            </a:pPr>
            <a:r>
              <a:rPr lang="en-PH" dirty="0">
                <a:latin typeface="Courier New" panose="02070309020205020404" pitchFamily="49" charset="0"/>
                <a:cs typeface="Courier New" panose="02070309020205020404" pitchFamily="49" charset="0"/>
              </a:rPr>
              <a:t>select A from r;</a:t>
            </a:r>
          </a:p>
          <a:p>
            <a:pPr marL="0" indent="0">
              <a:buNone/>
            </a:pPr>
            <a:endParaRPr lang="en-PH" dirty="0"/>
          </a:p>
          <a:p>
            <a:pPr marL="0" indent="0">
              <a:buNone/>
            </a:pPr>
            <a:r>
              <a:rPr lang="en-PH" dirty="0"/>
              <a:t>Example: Find all names in the instructor table.</a:t>
            </a:r>
          </a:p>
          <a:p>
            <a:pPr marL="0" indent="0">
              <a:buNone/>
            </a:pPr>
            <a:r>
              <a:rPr lang="en-PH" b="1" dirty="0">
                <a:latin typeface="Courier New" panose="02070309020205020404" pitchFamily="49" charset="0"/>
                <a:cs typeface="Courier New" panose="02070309020205020404" pitchFamily="49" charset="0"/>
              </a:rPr>
              <a:t>select name from instructor;</a:t>
            </a:r>
          </a:p>
        </p:txBody>
      </p:sp>
      <p:pic>
        <p:nvPicPr>
          <p:cNvPr id="5" name="Picture 4">
            <a:extLst>
              <a:ext uri="{FF2B5EF4-FFF2-40B4-BE49-F238E27FC236}">
                <a16:creationId xmlns:a16="http://schemas.microsoft.com/office/drawing/2014/main" id="{EC42CCE5-911A-4232-B8BD-16FBD5DE6FB7}"/>
              </a:ext>
            </a:extLst>
          </p:cNvPr>
          <p:cNvPicPr>
            <a:picLocks noChangeAspect="1"/>
          </p:cNvPicPr>
          <p:nvPr/>
        </p:nvPicPr>
        <p:blipFill>
          <a:blip r:embed="rId2"/>
          <a:stretch>
            <a:fillRect/>
          </a:stretch>
        </p:blipFill>
        <p:spPr>
          <a:xfrm>
            <a:off x="10391524" y="2360189"/>
            <a:ext cx="1800476" cy="3677163"/>
          </a:xfrm>
          <a:prstGeom prst="rect">
            <a:avLst/>
          </a:prstGeom>
        </p:spPr>
      </p:pic>
      <p:pic>
        <p:nvPicPr>
          <p:cNvPr id="6" name="Content Placeholder 4">
            <a:extLst>
              <a:ext uri="{FF2B5EF4-FFF2-40B4-BE49-F238E27FC236}">
                <a16:creationId xmlns:a16="http://schemas.microsoft.com/office/drawing/2014/main" id="{DC0A7B4E-5A4A-4037-8BCE-DDA095B0E197}"/>
              </a:ext>
            </a:extLst>
          </p:cNvPr>
          <p:cNvPicPr>
            <a:picLocks noChangeAspect="1"/>
          </p:cNvPicPr>
          <p:nvPr/>
        </p:nvPicPr>
        <p:blipFill>
          <a:blip r:embed="rId3"/>
          <a:stretch>
            <a:fillRect/>
          </a:stretch>
        </p:blipFill>
        <p:spPr>
          <a:xfrm>
            <a:off x="5999886" y="2264395"/>
            <a:ext cx="4391638" cy="4143953"/>
          </a:xfrm>
          <a:prstGeom prst="rect">
            <a:avLst/>
          </a:prstGeom>
        </p:spPr>
      </p:pic>
    </p:spTree>
    <p:extLst>
      <p:ext uri="{BB962C8B-B14F-4D97-AF65-F5344CB8AC3E}">
        <p14:creationId xmlns:p14="http://schemas.microsoft.com/office/powerpoint/2010/main" val="38041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Basic Structure of SQL Queries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1" y="1800147"/>
            <a:ext cx="6629399" cy="4500388"/>
          </a:xfrm>
        </p:spPr>
        <p:txBody>
          <a:bodyPr>
            <a:normAutofit fontScale="92500"/>
          </a:bodyPr>
          <a:lstStyle/>
          <a:p>
            <a:r>
              <a:rPr lang="en-US" sz="3600" dirty="0"/>
              <a:t>In those cases where we want to force the elimination of duplicates, we insert the keyword distinct after select. </a:t>
            </a:r>
          </a:p>
          <a:p>
            <a:pPr marL="0" indent="0">
              <a:buNone/>
            </a:pPr>
            <a:r>
              <a:rPr lang="en-PH" sz="3600" dirty="0"/>
              <a:t>Example: Find all unique department names in the instructor table.</a:t>
            </a:r>
            <a:endParaRPr lang="en-PH" sz="3600" dirty="0">
              <a:latin typeface="Courier New" panose="02070309020205020404" pitchFamily="49" charset="0"/>
              <a:cs typeface="Courier New" panose="02070309020205020404" pitchFamily="49" charset="0"/>
            </a:endParaRPr>
          </a:p>
          <a:p>
            <a:pPr marL="0" indent="0">
              <a:buNone/>
            </a:pPr>
            <a:r>
              <a:rPr lang="en-PH" sz="3600" dirty="0">
                <a:latin typeface="Courier New" panose="02070309020205020404" pitchFamily="49" charset="0"/>
                <a:cs typeface="Courier New" panose="02070309020205020404" pitchFamily="49" charset="0"/>
              </a:rPr>
              <a:t>select </a:t>
            </a:r>
            <a:r>
              <a:rPr lang="en-PH" sz="3600" b="1" dirty="0">
                <a:latin typeface="Courier New" panose="02070309020205020404" pitchFamily="49" charset="0"/>
                <a:cs typeface="Courier New" panose="02070309020205020404" pitchFamily="49" charset="0"/>
              </a:rPr>
              <a:t>distinct</a:t>
            </a:r>
            <a:r>
              <a:rPr lang="en-PH" sz="3600" dirty="0">
                <a:latin typeface="Courier New" panose="02070309020205020404" pitchFamily="49" charset="0"/>
                <a:cs typeface="Courier New" panose="02070309020205020404" pitchFamily="49" charset="0"/>
              </a:rPr>
              <a:t> </a:t>
            </a:r>
            <a:r>
              <a:rPr lang="en-PH" sz="3600" dirty="0" err="1">
                <a:latin typeface="Courier New" panose="02070309020205020404" pitchFamily="49" charset="0"/>
                <a:cs typeface="Courier New" panose="02070309020205020404" pitchFamily="49" charset="0"/>
              </a:rPr>
              <a:t>dept_name</a:t>
            </a:r>
            <a:r>
              <a:rPr lang="en-PH" sz="3600" dirty="0">
                <a:latin typeface="Courier New" panose="02070309020205020404" pitchFamily="49" charset="0"/>
                <a:cs typeface="Courier New" panose="02070309020205020404" pitchFamily="49" charset="0"/>
              </a:rPr>
              <a:t> from instructor;</a:t>
            </a:r>
          </a:p>
        </p:txBody>
      </p:sp>
      <p:pic>
        <p:nvPicPr>
          <p:cNvPr id="7" name="Content Placeholder 4">
            <a:extLst>
              <a:ext uri="{FF2B5EF4-FFF2-40B4-BE49-F238E27FC236}">
                <a16:creationId xmlns:a16="http://schemas.microsoft.com/office/drawing/2014/main" id="{885A99C8-CF80-4B4B-9B6F-135E6E816C55}"/>
              </a:ext>
            </a:extLst>
          </p:cNvPr>
          <p:cNvPicPr>
            <a:picLocks noChangeAspect="1"/>
          </p:cNvPicPr>
          <p:nvPr/>
        </p:nvPicPr>
        <p:blipFill>
          <a:blip r:embed="rId2"/>
          <a:stretch>
            <a:fillRect/>
          </a:stretch>
        </p:blipFill>
        <p:spPr>
          <a:xfrm>
            <a:off x="7461520" y="1978364"/>
            <a:ext cx="4391638" cy="4143953"/>
          </a:xfrm>
          <a:prstGeom prst="rect">
            <a:avLst/>
          </a:prstGeom>
        </p:spPr>
      </p:pic>
    </p:spTree>
    <p:extLst>
      <p:ext uri="{BB962C8B-B14F-4D97-AF65-F5344CB8AC3E}">
        <p14:creationId xmlns:p14="http://schemas.microsoft.com/office/powerpoint/2010/main" val="104665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Basic Structure of SQL Queries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1" y="1800147"/>
            <a:ext cx="6629399" cy="4500388"/>
          </a:xfrm>
        </p:spPr>
        <p:txBody>
          <a:bodyPr>
            <a:normAutofit fontScale="92500" lnSpcReduction="20000"/>
          </a:bodyPr>
          <a:lstStyle/>
          <a:p>
            <a:r>
              <a:rPr lang="en-US" dirty="0"/>
              <a:t>The select clause may also contain arithmetic expressions involving the operators +, −, ∗, and / operating on constants or attributes of tuples.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select ID, name, </a:t>
            </a:r>
            <a:r>
              <a:rPr lang="en-US" dirty="0" err="1">
                <a:latin typeface="Courier New" panose="02070309020205020404" pitchFamily="49" charset="0"/>
                <a:cs typeface="Courier New" panose="02070309020205020404" pitchFamily="49" charset="0"/>
              </a:rPr>
              <a:t>dept_name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salary * 1.1 </a:t>
            </a:r>
            <a:r>
              <a:rPr lang="en-US" dirty="0">
                <a:latin typeface="Courier New" panose="02070309020205020404" pitchFamily="49" charset="0"/>
                <a:cs typeface="Courier New" panose="02070309020205020404" pitchFamily="49" charset="0"/>
              </a:rPr>
              <a:t>from instructor;</a:t>
            </a:r>
            <a:endParaRPr lang="en-PH" dirty="0">
              <a:latin typeface="Courier New" panose="02070309020205020404" pitchFamily="49" charset="0"/>
              <a:cs typeface="Courier New" panose="02070309020205020404" pitchFamily="49" charset="0"/>
            </a:endParaRPr>
          </a:p>
        </p:txBody>
      </p:sp>
      <p:pic>
        <p:nvPicPr>
          <p:cNvPr id="7" name="Content Placeholder 4">
            <a:extLst>
              <a:ext uri="{FF2B5EF4-FFF2-40B4-BE49-F238E27FC236}">
                <a16:creationId xmlns:a16="http://schemas.microsoft.com/office/drawing/2014/main" id="{885A99C8-CF80-4B4B-9B6F-135E6E816C55}"/>
              </a:ext>
            </a:extLst>
          </p:cNvPr>
          <p:cNvPicPr>
            <a:picLocks noChangeAspect="1"/>
          </p:cNvPicPr>
          <p:nvPr/>
        </p:nvPicPr>
        <p:blipFill>
          <a:blip r:embed="rId2"/>
          <a:stretch>
            <a:fillRect/>
          </a:stretch>
        </p:blipFill>
        <p:spPr>
          <a:xfrm>
            <a:off x="7461520" y="1978364"/>
            <a:ext cx="4391638" cy="4143953"/>
          </a:xfrm>
          <a:prstGeom prst="rect">
            <a:avLst/>
          </a:prstGeom>
        </p:spPr>
      </p:pic>
    </p:spTree>
    <p:extLst>
      <p:ext uri="{BB962C8B-B14F-4D97-AF65-F5344CB8AC3E}">
        <p14:creationId xmlns:p14="http://schemas.microsoft.com/office/powerpoint/2010/main" val="912373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Basic Structure of SQL Queries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1" y="1800147"/>
            <a:ext cx="6629399" cy="4500388"/>
          </a:xfrm>
        </p:spPr>
        <p:txBody>
          <a:bodyPr>
            <a:normAutofit/>
          </a:bodyPr>
          <a:lstStyle/>
          <a:p>
            <a:r>
              <a:rPr lang="en-US" dirty="0"/>
              <a:t>The where clause allows us to select only those rows in the result relation of the from clause that satisfy a specified predicate</a:t>
            </a:r>
          </a:p>
          <a:p>
            <a:pPr marL="0" indent="0">
              <a:buNone/>
            </a:pPr>
            <a:r>
              <a:rPr lang="en-US" dirty="0">
                <a:latin typeface="Courier New" panose="02070309020205020404" pitchFamily="49" charset="0"/>
                <a:cs typeface="Courier New" panose="02070309020205020404" pitchFamily="49" charset="0"/>
              </a:rPr>
              <a:t>select A from r where condition;</a:t>
            </a:r>
          </a:p>
          <a:p>
            <a:pPr marL="0" indent="0">
              <a:buNone/>
            </a:pPr>
            <a:endParaRPr lang="en-PH" dirty="0">
              <a:latin typeface="Courier New" panose="02070309020205020404" pitchFamily="49" charset="0"/>
              <a:cs typeface="Courier New" panose="02070309020205020404" pitchFamily="49" charset="0"/>
            </a:endParaRPr>
          </a:p>
        </p:txBody>
      </p:sp>
      <p:pic>
        <p:nvPicPr>
          <p:cNvPr id="7" name="Content Placeholder 4">
            <a:extLst>
              <a:ext uri="{FF2B5EF4-FFF2-40B4-BE49-F238E27FC236}">
                <a16:creationId xmlns:a16="http://schemas.microsoft.com/office/drawing/2014/main" id="{885A99C8-CF80-4B4B-9B6F-135E6E816C55}"/>
              </a:ext>
            </a:extLst>
          </p:cNvPr>
          <p:cNvPicPr>
            <a:picLocks noChangeAspect="1"/>
          </p:cNvPicPr>
          <p:nvPr/>
        </p:nvPicPr>
        <p:blipFill>
          <a:blip r:embed="rId2"/>
          <a:stretch>
            <a:fillRect/>
          </a:stretch>
        </p:blipFill>
        <p:spPr>
          <a:xfrm>
            <a:off x="7461520" y="1978364"/>
            <a:ext cx="4391638" cy="4143953"/>
          </a:xfrm>
          <a:prstGeom prst="rect">
            <a:avLst/>
          </a:prstGeom>
        </p:spPr>
      </p:pic>
    </p:spTree>
    <p:extLst>
      <p:ext uri="{BB962C8B-B14F-4D97-AF65-F5344CB8AC3E}">
        <p14:creationId xmlns:p14="http://schemas.microsoft.com/office/powerpoint/2010/main" val="352428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Basic Structure of SQL Queries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1" y="1800147"/>
            <a:ext cx="6629399" cy="4500388"/>
          </a:xfrm>
        </p:spPr>
        <p:txBody>
          <a:bodyPr>
            <a:normAutofit fontScale="92500" lnSpcReduction="20000"/>
          </a:bodyPr>
          <a:lstStyle/>
          <a:p>
            <a:pPr marL="0" indent="0">
              <a:buNone/>
            </a:pPr>
            <a:r>
              <a:rPr lang="en-US" dirty="0"/>
              <a:t>Example: Find all the names of instructors from Computer Sci department that has more than 70,000 salary.</a:t>
            </a:r>
            <a:endParaRPr lang="en-PH" dirty="0">
              <a:latin typeface="Courier New" panose="02070309020205020404" pitchFamily="49" charset="0"/>
              <a:cs typeface="Courier New" panose="02070309020205020404" pitchFamily="49" charset="0"/>
            </a:endParaRPr>
          </a:p>
          <a:p>
            <a:pPr marL="0" indent="0">
              <a:buNone/>
            </a:pPr>
            <a:r>
              <a:rPr lang="en-PH" dirty="0">
                <a:latin typeface="Courier New" panose="02070309020205020404" pitchFamily="49" charset="0"/>
                <a:cs typeface="Courier New" panose="02070309020205020404" pitchFamily="49" charset="0"/>
              </a:rPr>
              <a:t>select name </a:t>
            </a:r>
          </a:p>
          <a:p>
            <a:pPr marL="0" indent="0">
              <a:buNone/>
            </a:pPr>
            <a:r>
              <a:rPr lang="en-PH" dirty="0">
                <a:latin typeface="Courier New" panose="02070309020205020404" pitchFamily="49" charset="0"/>
                <a:cs typeface="Courier New" panose="02070309020205020404" pitchFamily="49" charset="0"/>
              </a:rPr>
              <a:t>from instructor</a:t>
            </a:r>
          </a:p>
          <a:p>
            <a:pPr marL="0" indent="0">
              <a:buNone/>
            </a:pPr>
            <a:r>
              <a:rPr lang="en-PH" dirty="0">
                <a:latin typeface="Courier New" panose="02070309020205020404" pitchFamily="49" charset="0"/>
                <a:cs typeface="Courier New" panose="02070309020205020404" pitchFamily="49" charset="0"/>
              </a:rPr>
              <a:t>where </a:t>
            </a:r>
            <a:r>
              <a:rPr lang="en-PH" dirty="0" err="1">
                <a:latin typeface="Courier New" panose="02070309020205020404" pitchFamily="49" charset="0"/>
                <a:cs typeface="Courier New" panose="02070309020205020404" pitchFamily="49" charset="0"/>
              </a:rPr>
              <a:t>dept_name</a:t>
            </a:r>
            <a:r>
              <a:rPr lang="en-PH" dirty="0">
                <a:latin typeface="Courier New" panose="02070309020205020404" pitchFamily="49" charset="0"/>
                <a:cs typeface="Courier New" panose="02070309020205020404" pitchFamily="49" charset="0"/>
              </a:rPr>
              <a:t> = ‘</a:t>
            </a:r>
            <a:r>
              <a:rPr lang="en-PH" dirty="0" err="1">
                <a:latin typeface="Courier New" panose="02070309020205020404" pitchFamily="49" charset="0"/>
                <a:cs typeface="Courier New" panose="02070309020205020404" pitchFamily="49" charset="0"/>
              </a:rPr>
              <a:t>Comp.Sci</a:t>
            </a:r>
            <a:r>
              <a:rPr lang="en-PH" dirty="0">
                <a:latin typeface="Courier New" panose="02070309020205020404" pitchFamily="49" charset="0"/>
                <a:cs typeface="Courier New" panose="02070309020205020404" pitchFamily="49" charset="0"/>
              </a:rPr>
              <a:t>.’</a:t>
            </a:r>
          </a:p>
          <a:p>
            <a:pPr marL="0" indent="0">
              <a:buNone/>
            </a:pPr>
            <a:r>
              <a:rPr lang="en-PH" dirty="0">
                <a:latin typeface="Courier New" panose="02070309020205020404" pitchFamily="49" charset="0"/>
                <a:cs typeface="Courier New" panose="02070309020205020404" pitchFamily="49" charset="0"/>
              </a:rPr>
              <a:t>and salary &gt; 70000;</a:t>
            </a:r>
          </a:p>
        </p:txBody>
      </p:sp>
      <p:pic>
        <p:nvPicPr>
          <p:cNvPr id="7" name="Content Placeholder 4">
            <a:extLst>
              <a:ext uri="{FF2B5EF4-FFF2-40B4-BE49-F238E27FC236}">
                <a16:creationId xmlns:a16="http://schemas.microsoft.com/office/drawing/2014/main" id="{885A99C8-CF80-4B4B-9B6F-135E6E816C55}"/>
              </a:ext>
            </a:extLst>
          </p:cNvPr>
          <p:cNvPicPr>
            <a:picLocks noChangeAspect="1"/>
          </p:cNvPicPr>
          <p:nvPr/>
        </p:nvPicPr>
        <p:blipFill>
          <a:blip r:embed="rId2"/>
          <a:stretch>
            <a:fillRect/>
          </a:stretch>
        </p:blipFill>
        <p:spPr>
          <a:xfrm>
            <a:off x="6494360" y="2156582"/>
            <a:ext cx="4391638" cy="4143953"/>
          </a:xfrm>
          <a:prstGeom prst="rect">
            <a:avLst/>
          </a:prstGeom>
        </p:spPr>
      </p:pic>
      <p:pic>
        <p:nvPicPr>
          <p:cNvPr id="5" name="Picture 4">
            <a:extLst>
              <a:ext uri="{FF2B5EF4-FFF2-40B4-BE49-F238E27FC236}">
                <a16:creationId xmlns:a16="http://schemas.microsoft.com/office/drawing/2014/main" id="{89A5DAC4-651C-4414-8FCA-73AEA42880FB}"/>
              </a:ext>
            </a:extLst>
          </p:cNvPr>
          <p:cNvPicPr>
            <a:picLocks noChangeAspect="1"/>
          </p:cNvPicPr>
          <p:nvPr/>
        </p:nvPicPr>
        <p:blipFill>
          <a:blip r:embed="rId3"/>
          <a:stretch>
            <a:fillRect/>
          </a:stretch>
        </p:blipFill>
        <p:spPr>
          <a:xfrm>
            <a:off x="10677649" y="3132121"/>
            <a:ext cx="1505160" cy="1314633"/>
          </a:xfrm>
          <a:prstGeom prst="rect">
            <a:avLst/>
          </a:prstGeom>
        </p:spPr>
      </p:pic>
    </p:spTree>
    <p:extLst>
      <p:ext uri="{BB962C8B-B14F-4D97-AF65-F5344CB8AC3E}">
        <p14:creationId xmlns:p14="http://schemas.microsoft.com/office/powerpoint/2010/main" val="24705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Queries on Multiple Relations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fontScale="92500" lnSpcReduction="10000"/>
          </a:bodyPr>
          <a:lstStyle/>
          <a:p>
            <a:r>
              <a:rPr lang="en-US" dirty="0"/>
              <a:t>Queries often need to access information from multiple relations.</a:t>
            </a:r>
          </a:p>
          <a:p>
            <a:r>
              <a:rPr lang="en-US" dirty="0"/>
              <a:t>We list the relations that need to be accessed in the from clause and specify the matching condition in the where clause. </a:t>
            </a:r>
          </a:p>
          <a:p>
            <a:pPr marL="0" indent="0">
              <a:buNone/>
            </a:pPr>
            <a:r>
              <a:rPr lang="en-US" sz="3000" dirty="0">
                <a:latin typeface="Courier New" panose="02070309020205020404" pitchFamily="49" charset="0"/>
                <a:cs typeface="Courier New" panose="02070309020205020404" pitchFamily="49" charset="0"/>
              </a:rPr>
              <a:t>select name, </a:t>
            </a:r>
            <a:r>
              <a:rPr lang="en-US" sz="3000" dirty="0" err="1">
                <a:latin typeface="Courier New" panose="02070309020205020404" pitchFamily="49" charset="0"/>
                <a:cs typeface="Courier New" panose="02070309020205020404" pitchFamily="49" charset="0"/>
              </a:rPr>
              <a:t>instructor.dept_name</a:t>
            </a:r>
            <a:r>
              <a:rPr lang="en-US" sz="3000" dirty="0">
                <a:latin typeface="Courier New" panose="02070309020205020404" pitchFamily="49" charset="0"/>
                <a:cs typeface="Courier New" panose="02070309020205020404" pitchFamily="49" charset="0"/>
              </a:rPr>
              <a:t>, building from instructor, department </a:t>
            </a:r>
          </a:p>
          <a:p>
            <a:pPr marL="0" indent="0">
              <a:buNone/>
            </a:pPr>
            <a:r>
              <a:rPr lang="en-US" sz="3000" dirty="0">
                <a:latin typeface="Courier New" panose="02070309020205020404" pitchFamily="49" charset="0"/>
                <a:cs typeface="Courier New" panose="02070309020205020404" pitchFamily="49" charset="0"/>
              </a:rPr>
              <a:t>where </a:t>
            </a:r>
            <a:r>
              <a:rPr lang="en-US" sz="3000" dirty="0" err="1">
                <a:latin typeface="Courier New" panose="02070309020205020404" pitchFamily="49" charset="0"/>
                <a:cs typeface="Courier New" panose="02070309020205020404" pitchFamily="49" charset="0"/>
              </a:rPr>
              <a:t>instructor.dept_name</a:t>
            </a:r>
            <a:r>
              <a:rPr lang="en-US" sz="3000" dirty="0">
                <a:latin typeface="Courier New" panose="02070309020205020404" pitchFamily="49" charset="0"/>
                <a:cs typeface="Courier New" panose="02070309020205020404" pitchFamily="49" charset="0"/>
              </a:rPr>
              <a:t>= </a:t>
            </a:r>
            <a:r>
              <a:rPr lang="en-US" sz="3000" dirty="0" err="1">
                <a:latin typeface="Courier New" panose="02070309020205020404" pitchFamily="49" charset="0"/>
                <a:cs typeface="Courier New" panose="02070309020205020404" pitchFamily="49" charset="0"/>
              </a:rPr>
              <a:t>department.dept_name</a:t>
            </a:r>
            <a:r>
              <a:rPr lang="en-US" sz="3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8466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fontScale="90000"/>
          </a:bodyPr>
          <a:lstStyle/>
          <a:p>
            <a:r>
              <a:rPr lang="en-PH" dirty="0"/>
              <a:t>Queries on Multiple Relations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4199465" cy="4500388"/>
          </a:xfrm>
        </p:spPr>
        <p:txBody>
          <a:bodyPr>
            <a:normAutofit/>
          </a:bodyPr>
          <a:lstStyle/>
          <a:p>
            <a:endParaRPr lang="en-US" dirty="0"/>
          </a:p>
        </p:txBody>
      </p:sp>
      <p:pic>
        <p:nvPicPr>
          <p:cNvPr id="4" name="Content Placeholder 4">
            <a:extLst>
              <a:ext uri="{FF2B5EF4-FFF2-40B4-BE49-F238E27FC236}">
                <a16:creationId xmlns:a16="http://schemas.microsoft.com/office/drawing/2014/main" id="{CECAC378-C754-4389-BB22-78CAD78302E6}"/>
              </a:ext>
            </a:extLst>
          </p:cNvPr>
          <p:cNvPicPr>
            <a:picLocks noChangeAspect="1"/>
          </p:cNvPicPr>
          <p:nvPr/>
        </p:nvPicPr>
        <p:blipFill>
          <a:blip r:embed="rId2"/>
          <a:stretch>
            <a:fillRect/>
          </a:stretch>
        </p:blipFill>
        <p:spPr>
          <a:xfrm>
            <a:off x="169758" y="1978362"/>
            <a:ext cx="4391638" cy="4143953"/>
          </a:xfrm>
          <a:prstGeom prst="rect">
            <a:avLst/>
          </a:prstGeom>
        </p:spPr>
      </p:pic>
      <p:pic>
        <p:nvPicPr>
          <p:cNvPr id="5" name="Picture 4">
            <a:extLst>
              <a:ext uri="{FF2B5EF4-FFF2-40B4-BE49-F238E27FC236}">
                <a16:creationId xmlns:a16="http://schemas.microsoft.com/office/drawing/2014/main" id="{8A62D63F-ADE5-48AE-8EB0-55253CB5E606}"/>
              </a:ext>
            </a:extLst>
          </p:cNvPr>
          <p:cNvPicPr>
            <a:picLocks noChangeAspect="1"/>
          </p:cNvPicPr>
          <p:nvPr/>
        </p:nvPicPr>
        <p:blipFill>
          <a:blip r:embed="rId3"/>
          <a:stretch>
            <a:fillRect/>
          </a:stretch>
        </p:blipFill>
        <p:spPr>
          <a:xfrm>
            <a:off x="4631267" y="2492783"/>
            <a:ext cx="3486637" cy="3115110"/>
          </a:xfrm>
          <a:prstGeom prst="rect">
            <a:avLst/>
          </a:prstGeom>
        </p:spPr>
      </p:pic>
      <p:pic>
        <p:nvPicPr>
          <p:cNvPr id="7" name="Picture 6">
            <a:extLst>
              <a:ext uri="{FF2B5EF4-FFF2-40B4-BE49-F238E27FC236}">
                <a16:creationId xmlns:a16="http://schemas.microsoft.com/office/drawing/2014/main" id="{AA5D4623-29C6-4D7F-B3C8-981268882831}"/>
              </a:ext>
            </a:extLst>
          </p:cNvPr>
          <p:cNvPicPr>
            <a:picLocks noChangeAspect="1"/>
          </p:cNvPicPr>
          <p:nvPr/>
        </p:nvPicPr>
        <p:blipFill>
          <a:blip r:embed="rId4"/>
          <a:stretch>
            <a:fillRect/>
          </a:stretch>
        </p:blipFill>
        <p:spPr>
          <a:xfrm>
            <a:off x="8190942" y="1978363"/>
            <a:ext cx="4001058" cy="3810532"/>
          </a:xfrm>
          <a:prstGeom prst="rect">
            <a:avLst/>
          </a:prstGeom>
        </p:spPr>
      </p:pic>
    </p:spTree>
    <p:extLst>
      <p:ext uri="{BB962C8B-B14F-4D97-AF65-F5344CB8AC3E}">
        <p14:creationId xmlns:p14="http://schemas.microsoft.com/office/powerpoint/2010/main" val="370822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lnSpcReduction="10000"/>
          </a:bodyPr>
          <a:lstStyle/>
          <a:p>
            <a:r>
              <a:rPr lang="en-US" dirty="0"/>
              <a:t>SQL provides a way of renaming the attributes of a result relation. It uses the as clause, taking the form:</a:t>
            </a:r>
          </a:p>
          <a:p>
            <a:pPr marL="0" indent="0">
              <a:buNone/>
            </a:pPr>
            <a:r>
              <a:rPr lang="en-US" sz="3000" dirty="0">
                <a:latin typeface="Courier New" panose="02070309020205020404" pitchFamily="49" charset="0"/>
                <a:cs typeface="Courier New" panose="02070309020205020404" pitchFamily="49" charset="0"/>
              </a:rPr>
              <a:t>old-name as new-name</a:t>
            </a:r>
          </a:p>
          <a:p>
            <a:pPr marL="0" indent="0">
              <a:buNone/>
            </a:pPr>
            <a:endParaRPr lang="en-US" sz="3000" dirty="0">
              <a:latin typeface="Courier New" panose="02070309020205020404" pitchFamily="49" charset="0"/>
              <a:cs typeface="Courier New" panose="02070309020205020404" pitchFamily="49" charset="0"/>
            </a:endParaRPr>
          </a:p>
          <a:p>
            <a:pPr marL="0" indent="0">
              <a:buNone/>
            </a:pPr>
            <a:r>
              <a:rPr lang="en-US" sz="3000" dirty="0">
                <a:latin typeface="Courier New" panose="02070309020205020404" pitchFamily="49" charset="0"/>
                <a:cs typeface="Courier New" panose="02070309020205020404" pitchFamily="49" charset="0"/>
              </a:rPr>
              <a:t>select name </a:t>
            </a:r>
            <a:r>
              <a:rPr lang="en-US" sz="3000" b="1" dirty="0">
                <a:latin typeface="Courier New" panose="02070309020205020404" pitchFamily="49" charset="0"/>
                <a:cs typeface="Courier New" panose="02070309020205020404" pitchFamily="49" charset="0"/>
              </a:rPr>
              <a:t>as</a:t>
            </a:r>
            <a:r>
              <a:rPr lang="en-US" sz="3000"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instructor_name</a:t>
            </a:r>
            <a:r>
              <a:rPr lang="en-US" sz="3000" dirty="0">
                <a:latin typeface="Courier New" panose="02070309020205020404" pitchFamily="49" charset="0"/>
                <a:cs typeface="Courier New" panose="02070309020205020404" pitchFamily="49" charset="0"/>
              </a:rPr>
              <a:t>, </a:t>
            </a:r>
            <a:r>
              <a:rPr lang="en-US" sz="3000" dirty="0" err="1">
                <a:latin typeface="Courier New" panose="02070309020205020404" pitchFamily="49" charset="0"/>
                <a:cs typeface="Courier New" panose="02070309020205020404" pitchFamily="49" charset="0"/>
              </a:rPr>
              <a:t>course_id</a:t>
            </a:r>
            <a:endParaRPr lang="en-US" sz="3000" dirty="0">
              <a:latin typeface="Courier New" panose="02070309020205020404" pitchFamily="49" charset="0"/>
              <a:cs typeface="Courier New" panose="02070309020205020404" pitchFamily="49" charset="0"/>
            </a:endParaRPr>
          </a:p>
          <a:p>
            <a:pPr marL="0" indent="0">
              <a:buNone/>
            </a:pPr>
            <a:r>
              <a:rPr lang="en-US" sz="3000" dirty="0">
                <a:latin typeface="Courier New" panose="02070309020205020404" pitchFamily="49" charset="0"/>
                <a:cs typeface="Courier New" panose="02070309020205020404" pitchFamily="49" charset="0"/>
              </a:rPr>
              <a:t>from instructor, teaches</a:t>
            </a:r>
          </a:p>
          <a:p>
            <a:pPr marL="0" indent="0">
              <a:buNone/>
            </a:pPr>
            <a:r>
              <a:rPr lang="en-US" sz="3000" dirty="0">
                <a:latin typeface="Courier New" panose="02070309020205020404" pitchFamily="49" charset="0"/>
                <a:cs typeface="Courier New" panose="02070309020205020404" pitchFamily="49" charset="0"/>
              </a:rPr>
              <a:t>where instructor.ID= teaches.ID;</a:t>
            </a:r>
          </a:p>
        </p:txBody>
      </p:sp>
    </p:spTree>
    <p:extLst>
      <p:ext uri="{BB962C8B-B14F-4D97-AF65-F5344CB8AC3E}">
        <p14:creationId xmlns:p14="http://schemas.microsoft.com/office/powerpoint/2010/main" val="4129722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a:bodyPr>
          <a:lstStyle/>
          <a:p>
            <a:r>
              <a:rPr lang="en-US" dirty="0"/>
              <a:t>Pattern matching can be performed on strings using the operator like. We describe patterns by using two special characters:</a:t>
            </a:r>
          </a:p>
          <a:p>
            <a:r>
              <a:rPr lang="en-US" dirty="0"/>
              <a:t>Percent (%): The % character matches any substring.</a:t>
            </a:r>
          </a:p>
          <a:p>
            <a:r>
              <a:rPr lang="en-US" dirty="0"/>
              <a:t>Underscore (_): The _ character matches any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54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a:bodyPr>
          <a:lstStyle/>
          <a:p>
            <a:r>
              <a:rPr lang="en-US" sz="3600" dirty="0"/>
              <a:t>'Intro%' matches any string beginning with “Intro”.</a:t>
            </a:r>
          </a:p>
          <a:p>
            <a:r>
              <a:rPr lang="en-US" sz="3600" dirty="0"/>
              <a:t>'%Comp%' matches any string containing “Comp” as a substring, for example, 'Intro. to Computer Science', and 'Computational Biology’. </a:t>
            </a:r>
          </a:p>
          <a:p>
            <a:r>
              <a:rPr lang="en-US" sz="3600" dirty="0"/>
              <a:t>‘_ _ _ ' matches any string of exactly three characters. </a:t>
            </a:r>
          </a:p>
          <a:p>
            <a:r>
              <a:rPr lang="en-US" sz="3600" dirty="0"/>
              <a:t>' %' matches any string of at least three characters.</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025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Overview of the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fontScale="92500"/>
          </a:bodyPr>
          <a:lstStyle/>
          <a:p>
            <a:r>
              <a:rPr lang="en-US" dirty="0"/>
              <a:t>In 1986, the American National Standards Institute (ANSI) and the International Organization for Standardization (ISO) published an SQL standard, called SQL-86. </a:t>
            </a:r>
          </a:p>
          <a:p>
            <a:r>
              <a:rPr lang="en-US" dirty="0"/>
              <a:t>ANSI published an extended standard for SQL, SQL-89, in 1989. The next version of the standard was SQL-92 standard, followed by SQL:1999, SQL:2003, SQL:2006, SQL:2008, SQL:2011, and most recently SQL:2016.</a:t>
            </a:r>
            <a:endParaRPr lang="en-PH" dirty="0"/>
          </a:p>
        </p:txBody>
      </p:sp>
    </p:spTree>
    <p:extLst>
      <p:ext uri="{BB962C8B-B14F-4D97-AF65-F5344CB8AC3E}">
        <p14:creationId xmlns:p14="http://schemas.microsoft.com/office/powerpoint/2010/main" val="412801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7272865" cy="4500388"/>
          </a:xfrm>
        </p:spPr>
        <p:txBody>
          <a:bodyPr>
            <a:normAutofit/>
          </a:bodyPr>
          <a:lstStyle/>
          <a:p>
            <a:pPr marL="0" indent="0">
              <a:buNone/>
            </a:pPr>
            <a:r>
              <a:rPr lang="en-US" sz="3600" dirty="0"/>
              <a:t>Example: Find all department names from department table where the building has “Watson” on its name.</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select </a:t>
            </a:r>
            <a:r>
              <a:rPr lang="en-US" sz="3600" dirty="0" err="1">
                <a:latin typeface="Courier New" panose="02070309020205020404" pitchFamily="49" charset="0"/>
                <a:cs typeface="Courier New" panose="02070309020205020404" pitchFamily="49" charset="0"/>
              </a:rPr>
              <a:t>dept_name</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from department</a:t>
            </a:r>
          </a:p>
          <a:p>
            <a:pPr marL="0" indent="0">
              <a:buNone/>
            </a:pPr>
            <a:r>
              <a:rPr lang="en-US" sz="3600" dirty="0">
                <a:latin typeface="Courier New" panose="02070309020205020404" pitchFamily="49" charset="0"/>
                <a:cs typeface="Courier New" panose="02070309020205020404" pitchFamily="49" charset="0"/>
              </a:rPr>
              <a:t>where building like '%Watson%';</a:t>
            </a:r>
          </a:p>
          <a:p>
            <a:pPr marL="0" indent="0">
              <a:buNone/>
            </a:pPr>
            <a:endParaRPr lang="en-US" sz="36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89BF9A35-FF56-42E8-8635-EFCF8E912610}"/>
              </a:ext>
            </a:extLst>
          </p:cNvPr>
          <p:cNvPicPr>
            <a:picLocks noChangeAspect="1"/>
          </p:cNvPicPr>
          <p:nvPr/>
        </p:nvPicPr>
        <p:blipFill>
          <a:blip r:embed="rId2"/>
          <a:stretch>
            <a:fillRect/>
          </a:stretch>
        </p:blipFill>
        <p:spPr>
          <a:xfrm>
            <a:off x="7569200" y="2255717"/>
            <a:ext cx="3486637" cy="3115110"/>
          </a:xfrm>
          <a:prstGeom prst="rect">
            <a:avLst/>
          </a:prstGeom>
        </p:spPr>
      </p:pic>
    </p:spTree>
    <p:extLst>
      <p:ext uri="{BB962C8B-B14F-4D97-AF65-F5344CB8AC3E}">
        <p14:creationId xmlns:p14="http://schemas.microsoft.com/office/powerpoint/2010/main" val="1239401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a:bodyPr>
          <a:lstStyle/>
          <a:p>
            <a:r>
              <a:rPr lang="en-US" sz="3600" dirty="0"/>
              <a:t>SQL offers the user some control over the order in which tuples in a relation are displayed. The </a:t>
            </a:r>
            <a:r>
              <a:rPr lang="en-US" sz="3600" i="1" dirty="0"/>
              <a:t>order by </a:t>
            </a:r>
            <a:r>
              <a:rPr lang="en-US" sz="3600" dirty="0"/>
              <a:t>clause causes the tuples in the result of a query to appear in sorted order.</a:t>
            </a:r>
          </a:p>
          <a:p>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3301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7044266" cy="4500388"/>
          </a:xfrm>
        </p:spPr>
        <p:txBody>
          <a:bodyPr>
            <a:normAutofit lnSpcReduction="10000"/>
          </a:bodyPr>
          <a:lstStyle/>
          <a:p>
            <a:pPr marL="0" indent="0">
              <a:buNone/>
            </a:pPr>
            <a:r>
              <a:rPr lang="en-US" sz="3600" dirty="0"/>
              <a:t>Example: Sort the names of all the instructors in the instructor table from the Physics department.</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select name</a:t>
            </a:r>
          </a:p>
          <a:p>
            <a:pPr marL="0" indent="0">
              <a:buNone/>
            </a:pPr>
            <a:r>
              <a:rPr lang="en-US" sz="3600" dirty="0">
                <a:latin typeface="Courier New" panose="02070309020205020404" pitchFamily="49" charset="0"/>
                <a:cs typeface="Courier New" panose="02070309020205020404" pitchFamily="49" charset="0"/>
              </a:rPr>
              <a:t>from instructor</a:t>
            </a:r>
          </a:p>
          <a:p>
            <a:pPr marL="0" indent="0">
              <a:buNone/>
            </a:pPr>
            <a:r>
              <a:rPr lang="en-US" sz="3600" dirty="0">
                <a:latin typeface="Courier New" panose="02070309020205020404" pitchFamily="49" charset="0"/>
                <a:cs typeface="Courier New" panose="02070309020205020404" pitchFamily="49" charset="0"/>
              </a:rPr>
              <a:t>where </a:t>
            </a:r>
            <a:r>
              <a:rPr lang="en-US" sz="3600" dirty="0" err="1">
                <a:latin typeface="Courier New" panose="02070309020205020404" pitchFamily="49" charset="0"/>
                <a:cs typeface="Courier New" panose="02070309020205020404" pitchFamily="49" charset="0"/>
              </a:rPr>
              <a:t>dept_name</a:t>
            </a:r>
            <a:r>
              <a:rPr lang="en-US" sz="3600" dirty="0">
                <a:latin typeface="Courier New" panose="02070309020205020404" pitchFamily="49" charset="0"/>
                <a:cs typeface="Courier New" panose="02070309020205020404" pitchFamily="49" charset="0"/>
              </a:rPr>
              <a:t> = 'Physics'</a:t>
            </a:r>
          </a:p>
          <a:p>
            <a:pPr marL="0" indent="0">
              <a:buNone/>
            </a:pPr>
            <a:r>
              <a:rPr lang="en-US" sz="3600" dirty="0">
                <a:latin typeface="Courier New" panose="02070309020205020404" pitchFamily="49" charset="0"/>
                <a:cs typeface="Courier New" panose="02070309020205020404" pitchFamily="49" charset="0"/>
              </a:rPr>
              <a:t>order by name; </a:t>
            </a:r>
          </a:p>
        </p:txBody>
      </p:sp>
      <p:pic>
        <p:nvPicPr>
          <p:cNvPr id="4" name="Content Placeholder 4">
            <a:extLst>
              <a:ext uri="{FF2B5EF4-FFF2-40B4-BE49-F238E27FC236}">
                <a16:creationId xmlns:a16="http://schemas.microsoft.com/office/drawing/2014/main" id="{1D7D0DD3-AF2C-437B-94D2-EF119E3FCF7A}"/>
              </a:ext>
            </a:extLst>
          </p:cNvPr>
          <p:cNvPicPr>
            <a:picLocks noChangeAspect="1"/>
          </p:cNvPicPr>
          <p:nvPr/>
        </p:nvPicPr>
        <p:blipFill>
          <a:blip r:embed="rId2"/>
          <a:stretch>
            <a:fillRect/>
          </a:stretch>
        </p:blipFill>
        <p:spPr>
          <a:xfrm>
            <a:off x="7586558" y="1978364"/>
            <a:ext cx="4391638" cy="4143953"/>
          </a:xfrm>
          <a:prstGeom prst="rect">
            <a:avLst/>
          </a:prstGeom>
        </p:spPr>
      </p:pic>
    </p:spTree>
    <p:extLst>
      <p:ext uri="{BB962C8B-B14F-4D97-AF65-F5344CB8AC3E}">
        <p14:creationId xmlns:p14="http://schemas.microsoft.com/office/powerpoint/2010/main" val="3625373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7044266" cy="4500388"/>
          </a:xfrm>
        </p:spPr>
        <p:txBody>
          <a:bodyPr>
            <a:normAutofit/>
          </a:bodyPr>
          <a:lstStyle/>
          <a:p>
            <a:pPr marL="0" indent="0">
              <a:buNone/>
            </a:pPr>
            <a:r>
              <a:rPr lang="en-US" sz="3600" dirty="0"/>
              <a:t>Example: Sort all the rows in the instructor by descending salary then by ascending name.</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select *</a:t>
            </a:r>
          </a:p>
          <a:p>
            <a:pPr marL="0" indent="0">
              <a:buNone/>
            </a:pPr>
            <a:r>
              <a:rPr lang="en-US" sz="3600" dirty="0">
                <a:latin typeface="Courier New" panose="02070309020205020404" pitchFamily="49" charset="0"/>
                <a:cs typeface="Courier New" panose="02070309020205020404" pitchFamily="49" charset="0"/>
              </a:rPr>
              <a:t>from instructor</a:t>
            </a:r>
          </a:p>
          <a:p>
            <a:pPr marL="0" indent="0">
              <a:buNone/>
            </a:pPr>
            <a:r>
              <a:rPr lang="en-US" sz="3600" dirty="0">
                <a:latin typeface="Courier New" panose="02070309020205020404" pitchFamily="49" charset="0"/>
                <a:cs typeface="Courier New" panose="02070309020205020404" pitchFamily="49" charset="0"/>
              </a:rPr>
              <a:t>order by salary desc, name </a:t>
            </a:r>
            <a:r>
              <a:rPr lang="en-US" sz="3600" dirty="0" err="1">
                <a:latin typeface="Courier New" panose="02070309020205020404" pitchFamily="49" charset="0"/>
                <a:cs typeface="Courier New" panose="02070309020205020404" pitchFamily="49" charset="0"/>
              </a:rPr>
              <a:t>asc</a:t>
            </a:r>
            <a:r>
              <a:rPr lang="en-US" sz="3600" dirty="0">
                <a:latin typeface="Courier New" panose="02070309020205020404" pitchFamily="49" charset="0"/>
                <a:cs typeface="Courier New" panose="02070309020205020404" pitchFamily="49" charset="0"/>
              </a:rPr>
              <a:t>;</a:t>
            </a:r>
          </a:p>
        </p:txBody>
      </p:sp>
      <p:pic>
        <p:nvPicPr>
          <p:cNvPr id="4" name="Content Placeholder 4">
            <a:extLst>
              <a:ext uri="{FF2B5EF4-FFF2-40B4-BE49-F238E27FC236}">
                <a16:creationId xmlns:a16="http://schemas.microsoft.com/office/drawing/2014/main" id="{1D7D0DD3-AF2C-437B-94D2-EF119E3FCF7A}"/>
              </a:ext>
            </a:extLst>
          </p:cNvPr>
          <p:cNvPicPr>
            <a:picLocks noChangeAspect="1"/>
          </p:cNvPicPr>
          <p:nvPr/>
        </p:nvPicPr>
        <p:blipFill>
          <a:blip r:embed="rId2"/>
          <a:stretch>
            <a:fillRect/>
          </a:stretch>
        </p:blipFill>
        <p:spPr>
          <a:xfrm>
            <a:off x="7586558" y="1978364"/>
            <a:ext cx="4391638" cy="4143953"/>
          </a:xfrm>
          <a:prstGeom prst="rect">
            <a:avLst/>
          </a:prstGeom>
        </p:spPr>
      </p:pic>
    </p:spTree>
    <p:extLst>
      <p:ext uri="{BB962C8B-B14F-4D97-AF65-F5344CB8AC3E}">
        <p14:creationId xmlns:p14="http://schemas.microsoft.com/office/powerpoint/2010/main" val="1970090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a:bodyPr>
          <a:lstStyle/>
          <a:p>
            <a:r>
              <a:rPr lang="en-US" sz="3600" dirty="0"/>
              <a:t>SQL includes a </a:t>
            </a:r>
            <a:r>
              <a:rPr lang="en-US" sz="3600" i="1" dirty="0"/>
              <a:t>between</a:t>
            </a:r>
            <a:r>
              <a:rPr lang="en-US" sz="3600" dirty="0"/>
              <a:t> comparison operator to simplify where clauses that specify that a value be less than or equal to some value and greater than or equal to some other value</a:t>
            </a:r>
          </a:p>
          <a:p>
            <a:pPr marL="0" indent="0">
              <a:buNone/>
            </a:pPr>
            <a:r>
              <a:rPr lang="en-US" sz="3600" dirty="0">
                <a:latin typeface="Courier New" panose="02070309020205020404" pitchFamily="49" charset="0"/>
                <a:cs typeface="Courier New" panose="02070309020205020404" pitchFamily="49" charset="0"/>
              </a:rPr>
              <a:t>select name</a:t>
            </a:r>
          </a:p>
          <a:p>
            <a:pPr marL="0" indent="0">
              <a:buNone/>
            </a:pPr>
            <a:r>
              <a:rPr lang="en-US" sz="3600" dirty="0">
                <a:latin typeface="Courier New" panose="02070309020205020404" pitchFamily="49" charset="0"/>
                <a:cs typeface="Courier New" panose="02070309020205020404" pitchFamily="49" charset="0"/>
              </a:rPr>
              <a:t>from instructor</a:t>
            </a:r>
          </a:p>
          <a:p>
            <a:pPr marL="0" indent="0">
              <a:buNone/>
            </a:pPr>
            <a:r>
              <a:rPr lang="en-US" sz="3600" dirty="0">
                <a:latin typeface="Courier New" panose="02070309020205020404" pitchFamily="49" charset="0"/>
                <a:cs typeface="Courier New" panose="02070309020205020404" pitchFamily="49" charset="0"/>
              </a:rPr>
              <a:t>where salary between 90000 and 100000</a:t>
            </a:r>
          </a:p>
        </p:txBody>
      </p:sp>
    </p:spTree>
    <p:extLst>
      <p:ext uri="{BB962C8B-B14F-4D97-AF65-F5344CB8AC3E}">
        <p14:creationId xmlns:p14="http://schemas.microsoft.com/office/powerpoint/2010/main" val="2963804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59E-12B0-4F66-872E-AC27793D2DBC}"/>
              </a:ext>
            </a:extLst>
          </p:cNvPr>
          <p:cNvSpPr>
            <a:spLocks noGrp="1"/>
          </p:cNvSpPr>
          <p:nvPr>
            <p:ph type="title"/>
          </p:nvPr>
        </p:nvSpPr>
        <p:spPr>
          <a:xfrm>
            <a:off x="609602" y="136524"/>
            <a:ext cx="7044266" cy="1460016"/>
          </a:xfrm>
        </p:spPr>
        <p:txBody>
          <a:bodyPr>
            <a:normAutofit/>
          </a:bodyPr>
          <a:lstStyle/>
          <a:p>
            <a:r>
              <a:rPr lang="en-PH" dirty="0"/>
              <a:t>Additional Basic Operations</a:t>
            </a:r>
          </a:p>
        </p:txBody>
      </p:sp>
      <p:sp>
        <p:nvSpPr>
          <p:cNvPr id="3" name="Content Placeholder 2">
            <a:extLst>
              <a:ext uri="{FF2B5EF4-FFF2-40B4-BE49-F238E27FC236}">
                <a16:creationId xmlns:a16="http://schemas.microsoft.com/office/drawing/2014/main" id="{EC241A7B-9E27-48D7-B726-CAACAEC6F21C}"/>
              </a:ext>
            </a:extLst>
          </p:cNvPr>
          <p:cNvSpPr>
            <a:spLocks noGrp="1"/>
          </p:cNvSpPr>
          <p:nvPr>
            <p:ph idx="1"/>
          </p:nvPr>
        </p:nvSpPr>
        <p:spPr>
          <a:xfrm>
            <a:off x="609602" y="1800147"/>
            <a:ext cx="10363198" cy="4500388"/>
          </a:xfrm>
        </p:spPr>
        <p:txBody>
          <a:bodyPr>
            <a:normAutofit/>
          </a:bodyPr>
          <a:lstStyle/>
          <a:p>
            <a:r>
              <a:rPr lang="en-US" sz="3600" dirty="0"/>
              <a:t>SQL permits us to use the notation (v1,v2, …,</a:t>
            </a:r>
            <a:r>
              <a:rPr lang="en-US" sz="3600" dirty="0" err="1"/>
              <a:t>vn</a:t>
            </a:r>
            <a:r>
              <a:rPr lang="en-US" sz="3600" dirty="0"/>
              <a:t>) to denote a tuple of arity n containing values v1,v2, …,</a:t>
            </a:r>
            <a:r>
              <a:rPr lang="en-US" sz="3600" dirty="0" err="1"/>
              <a:t>vn</a:t>
            </a:r>
            <a:r>
              <a:rPr lang="en-US" sz="3600" dirty="0"/>
              <a:t>; the notation is called a </a:t>
            </a:r>
            <a:r>
              <a:rPr lang="en-US" sz="3600" i="1" dirty="0"/>
              <a:t>row constructor</a:t>
            </a:r>
            <a:r>
              <a:rPr lang="en-US" sz="3600" dirty="0"/>
              <a:t>.</a:t>
            </a:r>
          </a:p>
        </p:txBody>
      </p:sp>
      <p:pic>
        <p:nvPicPr>
          <p:cNvPr id="5" name="Picture 4">
            <a:extLst>
              <a:ext uri="{FF2B5EF4-FFF2-40B4-BE49-F238E27FC236}">
                <a16:creationId xmlns:a16="http://schemas.microsoft.com/office/drawing/2014/main" id="{93719610-8949-4DF3-9066-E8B234B70034}"/>
              </a:ext>
            </a:extLst>
          </p:cNvPr>
          <p:cNvPicPr>
            <a:picLocks noChangeAspect="1"/>
          </p:cNvPicPr>
          <p:nvPr/>
        </p:nvPicPr>
        <p:blipFill>
          <a:blip r:embed="rId2"/>
          <a:stretch>
            <a:fillRect/>
          </a:stretch>
        </p:blipFill>
        <p:spPr>
          <a:xfrm>
            <a:off x="854226" y="3658585"/>
            <a:ext cx="5420481" cy="1047896"/>
          </a:xfrm>
          <a:prstGeom prst="rect">
            <a:avLst/>
          </a:prstGeom>
        </p:spPr>
      </p:pic>
      <p:pic>
        <p:nvPicPr>
          <p:cNvPr id="7" name="Picture 6">
            <a:extLst>
              <a:ext uri="{FF2B5EF4-FFF2-40B4-BE49-F238E27FC236}">
                <a16:creationId xmlns:a16="http://schemas.microsoft.com/office/drawing/2014/main" id="{1BB60CBA-E464-40BE-A2C2-D440CF962BEC}"/>
              </a:ext>
            </a:extLst>
          </p:cNvPr>
          <p:cNvPicPr>
            <a:picLocks noChangeAspect="1"/>
          </p:cNvPicPr>
          <p:nvPr/>
        </p:nvPicPr>
        <p:blipFill>
          <a:blip r:embed="rId3"/>
          <a:stretch>
            <a:fillRect/>
          </a:stretch>
        </p:blipFill>
        <p:spPr>
          <a:xfrm>
            <a:off x="949489" y="4706481"/>
            <a:ext cx="5325218" cy="1019317"/>
          </a:xfrm>
          <a:prstGeom prst="rect">
            <a:avLst/>
          </a:prstGeom>
        </p:spPr>
      </p:pic>
      <p:pic>
        <p:nvPicPr>
          <p:cNvPr id="9" name="Picture 8">
            <a:extLst>
              <a:ext uri="{FF2B5EF4-FFF2-40B4-BE49-F238E27FC236}">
                <a16:creationId xmlns:a16="http://schemas.microsoft.com/office/drawing/2014/main" id="{4FFF2D3C-2873-40D1-90AC-7C0814B064E9}"/>
              </a:ext>
            </a:extLst>
          </p:cNvPr>
          <p:cNvPicPr>
            <a:picLocks noChangeAspect="1"/>
          </p:cNvPicPr>
          <p:nvPr/>
        </p:nvPicPr>
        <p:blipFill>
          <a:blip r:embed="rId4"/>
          <a:stretch>
            <a:fillRect/>
          </a:stretch>
        </p:blipFill>
        <p:spPr>
          <a:xfrm>
            <a:off x="7653868" y="3873924"/>
            <a:ext cx="1400370" cy="1514686"/>
          </a:xfrm>
          <a:prstGeom prst="rect">
            <a:avLst/>
          </a:prstGeom>
        </p:spPr>
      </p:pic>
    </p:spTree>
    <p:extLst>
      <p:ext uri="{BB962C8B-B14F-4D97-AF65-F5344CB8AC3E}">
        <p14:creationId xmlns:p14="http://schemas.microsoft.com/office/powerpoint/2010/main" val="4051580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sp>
        <p:nvSpPr>
          <p:cNvPr id="3" name="Content Placeholder 2">
            <a:extLst>
              <a:ext uri="{FF2B5EF4-FFF2-40B4-BE49-F238E27FC236}">
                <a16:creationId xmlns:a16="http://schemas.microsoft.com/office/drawing/2014/main" id="{DC0AC6D7-139E-43AB-9C80-CF776224A7A5}"/>
              </a:ext>
            </a:extLst>
          </p:cNvPr>
          <p:cNvSpPr>
            <a:spLocks noGrp="1"/>
          </p:cNvSpPr>
          <p:nvPr>
            <p:ph idx="1"/>
          </p:nvPr>
        </p:nvSpPr>
        <p:spPr/>
        <p:txBody>
          <a:bodyPr/>
          <a:lstStyle/>
          <a:p>
            <a:r>
              <a:rPr lang="en-US" i="1" dirty="0"/>
              <a:t>UNION</a:t>
            </a:r>
            <a:r>
              <a:rPr lang="en-US" dirty="0"/>
              <a:t> is used to combine the result of two select statements and automatically eliminates duplicates.</a:t>
            </a:r>
            <a:endParaRPr lang="en-PH" dirty="0"/>
          </a:p>
        </p:txBody>
      </p:sp>
      <p:pic>
        <p:nvPicPr>
          <p:cNvPr id="4" name="Picture 3">
            <a:extLst>
              <a:ext uri="{FF2B5EF4-FFF2-40B4-BE49-F238E27FC236}">
                <a16:creationId xmlns:a16="http://schemas.microsoft.com/office/drawing/2014/main" id="{D65F1230-B3E3-4F3A-9C38-41404A0857BF}"/>
              </a:ext>
            </a:extLst>
          </p:cNvPr>
          <p:cNvPicPr>
            <a:picLocks noChangeAspect="1"/>
          </p:cNvPicPr>
          <p:nvPr/>
        </p:nvPicPr>
        <p:blipFill>
          <a:blip r:embed="rId2"/>
          <a:stretch>
            <a:fillRect/>
          </a:stretch>
        </p:blipFill>
        <p:spPr>
          <a:xfrm>
            <a:off x="6310675" y="3043036"/>
            <a:ext cx="5347749" cy="3461106"/>
          </a:xfrm>
          <a:prstGeom prst="rect">
            <a:avLst/>
          </a:prstGeom>
        </p:spPr>
      </p:pic>
      <p:pic>
        <p:nvPicPr>
          <p:cNvPr id="6" name="Picture 5">
            <a:extLst>
              <a:ext uri="{FF2B5EF4-FFF2-40B4-BE49-F238E27FC236}">
                <a16:creationId xmlns:a16="http://schemas.microsoft.com/office/drawing/2014/main" id="{264C9119-D193-408C-B002-24986BAB83EC}"/>
              </a:ext>
            </a:extLst>
          </p:cNvPr>
          <p:cNvPicPr>
            <a:picLocks noChangeAspect="1"/>
          </p:cNvPicPr>
          <p:nvPr/>
        </p:nvPicPr>
        <p:blipFill>
          <a:blip r:embed="rId3"/>
          <a:stretch>
            <a:fillRect/>
          </a:stretch>
        </p:blipFill>
        <p:spPr>
          <a:xfrm>
            <a:off x="927856" y="3088182"/>
            <a:ext cx="4324954" cy="962159"/>
          </a:xfrm>
          <a:prstGeom prst="rect">
            <a:avLst/>
          </a:prstGeom>
        </p:spPr>
      </p:pic>
      <p:pic>
        <p:nvPicPr>
          <p:cNvPr id="8" name="Picture 7">
            <a:extLst>
              <a:ext uri="{FF2B5EF4-FFF2-40B4-BE49-F238E27FC236}">
                <a16:creationId xmlns:a16="http://schemas.microsoft.com/office/drawing/2014/main" id="{EE2AA16C-E936-4B3D-9091-380EAF53CB29}"/>
              </a:ext>
            </a:extLst>
          </p:cNvPr>
          <p:cNvPicPr>
            <a:picLocks noChangeAspect="1"/>
          </p:cNvPicPr>
          <p:nvPr/>
        </p:nvPicPr>
        <p:blipFill>
          <a:blip r:embed="rId4"/>
          <a:stretch>
            <a:fillRect/>
          </a:stretch>
        </p:blipFill>
        <p:spPr>
          <a:xfrm>
            <a:off x="1004056" y="4226937"/>
            <a:ext cx="3982006" cy="905001"/>
          </a:xfrm>
          <a:prstGeom prst="rect">
            <a:avLst/>
          </a:prstGeom>
        </p:spPr>
      </p:pic>
    </p:spTree>
    <p:extLst>
      <p:ext uri="{BB962C8B-B14F-4D97-AF65-F5344CB8AC3E}">
        <p14:creationId xmlns:p14="http://schemas.microsoft.com/office/powerpoint/2010/main" val="3488306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pic>
        <p:nvPicPr>
          <p:cNvPr id="7" name="Content Placeholder 6">
            <a:extLst>
              <a:ext uri="{FF2B5EF4-FFF2-40B4-BE49-F238E27FC236}">
                <a16:creationId xmlns:a16="http://schemas.microsoft.com/office/drawing/2014/main" id="{58E49E21-BBF3-40B8-92F0-13A6340F4898}"/>
              </a:ext>
            </a:extLst>
          </p:cNvPr>
          <p:cNvPicPr>
            <a:picLocks noGrp="1" noChangeAspect="1"/>
          </p:cNvPicPr>
          <p:nvPr>
            <p:ph idx="1"/>
          </p:nvPr>
        </p:nvPicPr>
        <p:blipFill>
          <a:blip r:embed="rId2"/>
          <a:stretch>
            <a:fillRect/>
          </a:stretch>
        </p:blipFill>
        <p:spPr>
          <a:xfrm>
            <a:off x="960173" y="2006521"/>
            <a:ext cx="4486901" cy="1905266"/>
          </a:xfrm>
        </p:spPr>
      </p:pic>
      <p:pic>
        <p:nvPicPr>
          <p:cNvPr id="4" name="Picture 3">
            <a:extLst>
              <a:ext uri="{FF2B5EF4-FFF2-40B4-BE49-F238E27FC236}">
                <a16:creationId xmlns:a16="http://schemas.microsoft.com/office/drawing/2014/main" id="{D65F1230-B3E3-4F3A-9C38-41404A0857BF}"/>
              </a:ext>
            </a:extLst>
          </p:cNvPr>
          <p:cNvPicPr>
            <a:picLocks noChangeAspect="1"/>
          </p:cNvPicPr>
          <p:nvPr/>
        </p:nvPicPr>
        <p:blipFill>
          <a:blip r:embed="rId3"/>
          <a:stretch>
            <a:fillRect/>
          </a:stretch>
        </p:blipFill>
        <p:spPr>
          <a:xfrm>
            <a:off x="5447074" y="1803321"/>
            <a:ext cx="5347749" cy="3461106"/>
          </a:xfrm>
          <a:prstGeom prst="rect">
            <a:avLst/>
          </a:prstGeom>
        </p:spPr>
      </p:pic>
      <p:pic>
        <p:nvPicPr>
          <p:cNvPr id="10" name="Picture 9">
            <a:extLst>
              <a:ext uri="{FF2B5EF4-FFF2-40B4-BE49-F238E27FC236}">
                <a16:creationId xmlns:a16="http://schemas.microsoft.com/office/drawing/2014/main" id="{78CCE7AF-9E95-4826-8C3F-8FE17396A96E}"/>
              </a:ext>
            </a:extLst>
          </p:cNvPr>
          <p:cNvPicPr>
            <a:picLocks noChangeAspect="1"/>
          </p:cNvPicPr>
          <p:nvPr/>
        </p:nvPicPr>
        <p:blipFill>
          <a:blip r:embed="rId4"/>
          <a:stretch>
            <a:fillRect/>
          </a:stretch>
        </p:blipFill>
        <p:spPr>
          <a:xfrm>
            <a:off x="2107045" y="3901481"/>
            <a:ext cx="1390844" cy="2705478"/>
          </a:xfrm>
          <a:prstGeom prst="rect">
            <a:avLst/>
          </a:prstGeom>
        </p:spPr>
      </p:pic>
    </p:spTree>
    <p:extLst>
      <p:ext uri="{BB962C8B-B14F-4D97-AF65-F5344CB8AC3E}">
        <p14:creationId xmlns:p14="http://schemas.microsoft.com/office/powerpoint/2010/main" val="4091927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sp>
        <p:nvSpPr>
          <p:cNvPr id="3" name="Content Placeholder 2">
            <a:extLst>
              <a:ext uri="{FF2B5EF4-FFF2-40B4-BE49-F238E27FC236}">
                <a16:creationId xmlns:a16="http://schemas.microsoft.com/office/drawing/2014/main" id="{DC0AC6D7-139E-43AB-9C80-CF776224A7A5}"/>
              </a:ext>
            </a:extLst>
          </p:cNvPr>
          <p:cNvSpPr>
            <a:spLocks noGrp="1"/>
          </p:cNvSpPr>
          <p:nvPr>
            <p:ph idx="1"/>
          </p:nvPr>
        </p:nvSpPr>
        <p:spPr/>
        <p:txBody>
          <a:bodyPr/>
          <a:lstStyle/>
          <a:p>
            <a:r>
              <a:rPr lang="en-US" dirty="0"/>
              <a:t>If we want to retain all duplicates, we must write </a:t>
            </a:r>
            <a:r>
              <a:rPr lang="en-US" i="1" dirty="0"/>
              <a:t>union all </a:t>
            </a:r>
            <a:r>
              <a:rPr lang="en-US" dirty="0"/>
              <a:t>in place of union</a:t>
            </a:r>
            <a:endParaRPr lang="en-PH" dirty="0"/>
          </a:p>
        </p:txBody>
      </p:sp>
      <p:pic>
        <p:nvPicPr>
          <p:cNvPr id="7" name="Picture 6">
            <a:extLst>
              <a:ext uri="{FF2B5EF4-FFF2-40B4-BE49-F238E27FC236}">
                <a16:creationId xmlns:a16="http://schemas.microsoft.com/office/drawing/2014/main" id="{1E51907C-D173-42E6-9FD9-7A9834A18B39}"/>
              </a:ext>
            </a:extLst>
          </p:cNvPr>
          <p:cNvPicPr>
            <a:picLocks noChangeAspect="1"/>
          </p:cNvPicPr>
          <p:nvPr/>
        </p:nvPicPr>
        <p:blipFill>
          <a:blip r:embed="rId2"/>
          <a:stretch>
            <a:fillRect/>
          </a:stretch>
        </p:blipFill>
        <p:spPr>
          <a:xfrm>
            <a:off x="1161361" y="3346287"/>
            <a:ext cx="4934639" cy="1991003"/>
          </a:xfrm>
          <a:prstGeom prst="rect">
            <a:avLst/>
          </a:prstGeom>
        </p:spPr>
      </p:pic>
      <p:pic>
        <p:nvPicPr>
          <p:cNvPr id="9" name="Picture 8">
            <a:extLst>
              <a:ext uri="{FF2B5EF4-FFF2-40B4-BE49-F238E27FC236}">
                <a16:creationId xmlns:a16="http://schemas.microsoft.com/office/drawing/2014/main" id="{3650B707-43EF-4FB5-9C1B-CD588803DACA}"/>
              </a:ext>
            </a:extLst>
          </p:cNvPr>
          <p:cNvPicPr>
            <a:picLocks noChangeAspect="1"/>
          </p:cNvPicPr>
          <p:nvPr/>
        </p:nvPicPr>
        <p:blipFill>
          <a:blip r:embed="rId3"/>
          <a:stretch>
            <a:fillRect/>
          </a:stretch>
        </p:blipFill>
        <p:spPr>
          <a:xfrm>
            <a:off x="6403808" y="2611236"/>
            <a:ext cx="5347749" cy="3461106"/>
          </a:xfrm>
          <a:prstGeom prst="rect">
            <a:avLst/>
          </a:prstGeom>
        </p:spPr>
      </p:pic>
    </p:spTree>
    <p:extLst>
      <p:ext uri="{BB962C8B-B14F-4D97-AF65-F5344CB8AC3E}">
        <p14:creationId xmlns:p14="http://schemas.microsoft.com/office/powerpoint/2010/main" val="146378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sp>
        <p:nvSpPr>
          <p:cNvPr id="3" name="Content Placeholder 2">
            <a:extLst>
              <a:ext uri="{FF2B5EF4-FFF2-40B4-BE49-F238E27FC236}">
                <a16:creationId xmlns:a16="http://schemas.microsoft.com/office/drawing/2014/main" id="{DC0AC6D7-139E-43AB-9C80-CF776224A7A5}"/>
              </a:ext>
            </a:extLst>
          </p:cNvPr>
          <p:cNvSpPr>
            <a:spLocks noGrp="1"/>
          </p:cNvSpPr>
          <p:nvPr>
            <p:ph idx="1"/>
          </p:nvPr>
        </p:nvSpPr>
        <p:spPr>
          <a:xfrm>
            <a:off x="609601" y="1800147"/>
            <a:ext cx="10862732" cy="4500388"/>
          </a:xfrm>
        </p:spPr>
        <p:txBody>
          <a:bodyPr/>
          <a:lstStyle/>
          <a:p>
            <a:r>
              <a:rPr lang="en-US" i="1" dirty="0"/>
              <a:t>INTERSECT</a:t>
            </a:r>
            <a:r>
              <a:rPr lang="en-US" dirty="0"/>
              <a:t> is used to combine two SELECT statements, but it only returns the records which are common from both SELECT statements.</a:t>
            </a:r>
          </a:p>
          <a:p>
            <a:endParaRPr lang="en-US" dirty="0"/>
          </a:p>
          <a:p>
            <a:r>
              <a:rPr lang="en-US" dirty="0"/>
              <a:t>If we want to retain all duplicates, we must write </a:t>
            </a:r>
            <a:r>
              <a:rPr lang="en-US" i="1" dirty="0"/>
              <a:t>intersect all </a:t>
            </a:r>
            <a:r>
              <a:rPr lang="en-US" dirty="0"/>
              <a:t>in place of intersect</a:t>
            </a:r>
            <a:endParaRPr lang="en-PH" dirty="0"/>
          </a:p>
        </p:txBody>
      </p:sp>
    </p:spTree>
    <p:extLst>
      <p:ext uri="{BB962C8B-B14F-4D97-AF65-F5344CB8AC3E}">
        <p14:creationId xmlns:p14="http://schemas.microsoft.com/office/powerpoint/2010/main" val="6728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Overview of the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lnSpcReduction="10000"/>
          </a:bodyPr>
          <a:lstStyle/>
          <a:p>
            <a:pPr marL="0" indent="0">
              <a:buNone/>
            </a:pPr>
            <a:r>
              <a:rPr lang="en-US" dirty="0"/>
              <a:t>The SQL language has several parts:</a:t>
            </a:r>
          </a:p>
          <a:p>
            <a:r>
              <a:rPr lang="en-US" dirty="0"/>
              <a:t>Data-definition language (DDL). The SQL DDL provides commands for defining relation schemas, deleting relations, and modifying relation schemas.</a:t>
            </a:r>
          </a:p>
          <a:p>
            <a:r>
              <a:rPr lang="en-US" dirty="0"/>
              <a:t>Data-manipulation language (DML). The SQL DML provides the ability to query information from the database and to insert tuples into, delete tuples from, and modify tuples in the database.</a:t>
            </a:r>
            <a:endParaRPr lang="en-PH" dirty="0"/>
          </a:p>
        </p:txBody>
      </p:sp>
    </p:spTree>
    <p:extLst>
      <p:ext uri="{BB962C8B-B14F-4D97-AF65-F5344CB8AC3E}">
        <p14:creationId xmlns:p14="http://schemas.microsoft.com/office/powerpoint/2010/main" val="321240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sp>
        <p:nvSpPr>
          <p:cNvPr id="3" name="Content Placeholder 2">
            <a:extLst>
              <a:ext uri="{FF2B5EF4-FFF2-40B4-BE49-F238E27FC236}">
                <a16:creationId xmlns:a16="http://schemas.microsoft.com/office/drawing/2014/main" id="{DC0AC6D7-139E-43AB-9C80-CF776224A7A5}"/>
              </a:ext>
            </a:extLst>
          </p:cNvPr>
          <p:cNvSpPr>
            <a:spLocks noGrp="1"/>
          </p:cNvSpPr>
          <p:nvPr>
            <p:ph idx="1"/>
          </p:nvPr>
        </p:nvSpPr>
        <p:spPr>
          <a:xfrm>
            <a:off x="609601" y="1800147"/>
            <a:ext cx="6400799" cy="4500388"/>
          </a:xfrm>
        </p:spPr>
        <p:txBody>
          <a:bodyPr/>
          <a:lstStyle/>
          <a:p>
            <a:endParaRPr lang="en-PH" dirty="0"/>
          </a:p>
          <a:p>
            <a:endParaRPr lang="en-PH" dirty="0"/>
          </a:p>
        </p:txBody>
      </p:sp>
      <p:pic>
        <p:nvPicPr>
          <p:cNvPr id="9" name="Picture 8">
            <a:extLst>
              <a:ext uri="{FF2B5EF4-FFF2-40B4-BE49-F238E27FC236}">
                <a16:creationId xmlns:a16="http://schemas.microsoft.com/office/drawing/2014/main" id="{3650B707-43EF-4FB5-9C1B-CD588803DACA}"/>
              </a:ext>
            </a:extLst>
          </p:cNvPr>
          <p:cNvPicPr>
            <a:picLocks noChangeAspect="1"/>
          </p:cNvPicPr>
          <p:nvPr/>
        </p:nvPicPr>
        <p:blipFill>
          <a:blip r:embed="rId2"/>
          <a:stretch>
            <a:fillRect/>
          </a:stretch>
        </p:blipFill>
        <p:spPr>
          <a:xfrm>
            <a:off x="6844251" y="1712061"/>
            <a:ext cx="5347749" cy="3461106"/>
          </a:xfrm>
          <a:prstGeom prst="rect">
            <a:avLst/>
          </a:prstGeom>
        </p:spPr>
      </p:pic>
      <p:pic>
        <p:nvPicPr>
          <p:cNvPr id="5" name="Picture 4">
            <a:extLst>
              <a:ext uri="{FF2B5EF4-FFF2-40B4-BE49-F238E27FC236}">
                <a16:creationId xmlns:a16="http://schemas.microsoft.com/office/drawing/2014/main" id="{3D5CA086-B67D-4DC4-8BEE-49746F7B4A7E}"/>
              </a:ext>
            </a:extLst>
          </p:cNvPr>
          <p:cNvPicPr>
            <a:picLocks noChangeAspect="1"/>
          </p:cNvPicPr>
          <p:nvPr/>
        </p:nvPicPr>
        <p:blipFill>
          <a:blip r:embed="rId3"/>
          <a:stretch>
            <a:fillRect/>
          </a:stretch>
        </p:blipFill>
        <p:spPr>
          <a:xfrm>
            <a:off x="1025176" y="1853669"/>
            <a:ext cx="5010849" cy="1905266"/>
          </a:xfrm>
          <a:prstGeom prst="rect">
            <a:avLst/>
          </a:prstGeom>
        </p:spPr>
      </p:pic>
      <p:pic>
        <p:nvPicPr>
          <p:cNvPr id="8" name="Picture 7">
            <a:extLst>
              <a:ext uri="{FF2B5EF4-FFF2-40B4-BE49-F238E27FC236}">
                <a16:creationId xmlns:a16="http://schemas.microsoft.com/office/drawing/2014/main" id="{2482136A-9C63-41C5-A30C-9F134E7FAACA}"/>
              </a:ext>
            </a:extLst>
          </p:cNvPr>
          <p:cNvPicPr>
            <a:picLocks noChangeAspect="1"/>
          </p:cNvPicPr>
          <p:nvPr/>
        </p:nvPicPr>
        <p:blipFill>
          <a:blip r:embed="rId4"/>
          <a:stretch>
            <a:fillRect/>
          </a:stretch>
        </p:blipFill>
        <p:spPr>
          <a:xfrm>
            <a:off x="7182917" y="5415029"/>
            <a:ext cx="1353320" cy="885506"/>
          </a:xfrm>
          <a:prstGeom prst="rect">
            <a:avLst/>
          </a:prstGeom>
        </p:spPr>
      </p:pic>
      <p:pic>
        <p:nvPicPr>
          <p:cNvPr id="6" name="Picture 5">
            <a:extLst>
              <a:ext uri="{FF2B5EF4-FFF2-40B4-BE49-F238E27FC236}">
                <a16:creationId xmlns:a16="http://schemas.microsoft.com/office/drawing/2014/main" id="{44019958-4AC1-4D7D-A5B3-B990DC24F03D}"/>
              </a:ext>
            </a:extLst>
          </p:cNvPr>
          <p:cNvPicPr>
            <a:picLocks noChangeAspect="1"/>
          </p:cNvPicPr>
          <p:nvPr/>
        </p:nvPicPr>
        <p:blipFill>
          <a:blip r:embed="rId5"/>
          <a:stretch>
            <a:fillRect/>
          </a:stretch>
        </p:blipFill>
        <p:spPr>
          <a:xfrm>
            <a:off x="1146919" y="3933323"/>
            <a:ext cx="4496427" cy="1895740"/>
          </a:xfrm>
          <a:prstGeom prst="rect">
            <a:avLst/>
          </a:prstGeom>
        </p:spPr>
      </p:pic>
    </p:spTree>
    <p:extLst>
      <p:ext uri="{BB962C8B-B14F-4D97-AF65-F5344CB8AC3E}">
        <p14:creationId xmlns:p14="http://schemas.microsoft.com/office/powerpoint/2010/main" val="90098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sp>
        <p:nvSpPr>
          <p:cNvPr id="3" name="Content Placeholder 2">
            <a:extLst>
              <a:ext uri="{FF2B5EF4-FFF2-40B4-BE49-F238E27FC236}">
                <a16:creationId xmlns:a16="http://schemas.microsoft.com/office/drawing/2014/main" id="{DC0AC6D7-139E-43AB-9C80-CF776224A7A5}"/>
              </a:ext>
            </a:extLst>
          </p:cNvPr>
          <p:cNvSpPr>
            <a:spLocks noGrp="1"/>
          </p:cNvSpPr>
          <p:nvPr>
            <p:ph idx="1"/>
          </p:nvPr>
        </p:nvSpPr>
        <p:spPr>
          <a:xfrm>
            <a:off x="609601" y="1800147"/>
            <a:ext cx="10862732" cy="4500388"/>
          </a:xfrm>
        </p:spPr>
        <p:txBody>
          <a:bodyPr/>
          <a:lstStyle/>
          <a:p>
            <a:r>
              <a:rPr lang="en-PH" i="1" dirty="0"/>
              <a:t>EXCEPT/MINUS </a:t>
            </a:r>
            <a:r>
              <a:rPr lang="en-US" i="1" dirty="0"/>
              <a:t> </a:t>
            </a:r>
            <a:r>
              <a:rPr lang="en-US" dirty="0"/>
              <a:t>includes ONLY results from first result set that are NOT included in second result set</a:t>
            </a:r>
          </a:p>
          <a:p>
            <a:endParaRPr lang="en-US" dirty="0"/>
          </a:p>
          <a:p>
            <a:r>
              <a:rPr lang="en-US" dirty="0"/>
              <a:t>If we want to retain duplicates, we must write </a:t>
            </a:r>
            <a:r>
              <a:rPr lang="en-US" i="1" dirty="0"/>
              <a:t>except all</a:t>
            </a:r>
            <a:r>
              <a:rPr lang="en-US" dirty="0"/>
              <a:t> in place of except</a:t>
            </a:r>
            <a:endParaRPr lang="en-PH" dirty="0"/>
          </a:p>
        </p:txBody>
      </p:sp>
    </p:spTree>
    <p:extLst>
      <p:ext uri="{BB962C8B-B14F-4D97-AF65-F5344CB8AC3E}">
        <p14:creationId xmlns:p14="http://schemas.microsoft.com/office/powerpoint/2010/main" val="3796424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EA6B-C9A3-407F-A3AC-187BC6D81C7B}"/>
              </a:ext>
            </a:extLst>
          </p:cNvPr>
          <p:cNvSpPr>
            <a:spLocks noGrp="1"/>
          </p:cNvSpPr>
          <p:nvPr>
            <p:ph type="title"/>
          </p:nvPr>
        </p:nvSpPr>
        <p:spPr/>
        <p:txBody>
          <a:bodyPr/>
          <a:lstStyle/>
          <a:p>
            <a:r>
              <a:rPr lang="en-PH" dirty="0"/>
              <a:t>Set Operations</a:t>
            </a:r>
          </a:p>
        </p:txBody>
      </p:sp>
      <p:sp>
        <p:nvSpPr>
          <p:cNvPr id="3" name="Content Placeholder 2">
            <a:extLst>
              <a:ext uri="{FF2B5EF4-FFF2-40B4-BE49-F238E27FC236}">
                <a16:creationId xmlns:a16="http://schemas.microsoft.com/office/drawing/2014/main" id="{DC0AC6D7-139E-43AB-9C80-CF776224A7A5}"/>
              </a:ext>
            </a:extLst>
          </p:cNvPr>
          <p:cNvSpPr>
            <a:spLocks noGrp="1"/>
          </p:cNvSpPr>
          <p:nvPr>
            <p:ph idx="1"/>
          </p:nvPr>
        </p:nvSpPr>
        <p:spPr>
          <a:xfrm>
            <a:off x="609601" y="1800147"/>
            <a:ext cx="6400799" cy="4500388"/>
          </a:xfrm>
        </p:spPr>
        <p:txBody>
          <a:bodyPr/>
          <a:lstStyle/>
          <a:p>
            <a:endParaRPr lang="en-PH" dirty="0"/>
          </a:p>
          <a:p>
            <a:endParaRPr lang="en-PH" dirty="0"/>
          </a:p>
        </p:txBody>
      </p:sp>
      <p:pic>
        <p:nvPicPr>
          <p:cNvPr id="9" name="Picture 8">
            <a:extLst>
              <a:ext uri="{FF2B5EF4-FFF2-40B4-BE49-F238E27FC236}">
                <a16:creationId xmlns:a16="http://schemas.microsoft.com/office/drawing/2014/main" id="{3650B707-43EF-4FB5-9C1B-CD588803DACA}"/>
              </a:ext>
            </a:extLst>
          </p:cNvPr>
          <p:cNvPicPr>
            <a:picLocks noChangeAspect="1"/>
          </p:cNvPicPr>
          <p:nvPr/>
        </p:nvPicPr>
        <p:blipFill>
          <a:blip r:embed="rId2"/>
          <a:stretch>
            <a:fillRect/>
          </a:stretch>
        </p:blipFill>
        <p:spPr>
          <a:xfrm>
            <a:off x="6844251" y="1712061"/>
            <a:ext cx="5347749" cy="3461106"/>
          </a:xfrm>
          <a:prstGeom prst="rect">
            <a:avLst/>
          </a:prstGeom>
        </p:spPr>
      </p:pic>
      <p:pic>
        <p:nvPicPr>
          <p:cNvPr id="7" name="Picture 6">
            <a:extLst>
              <a:ext uri="{FF2B5EF4-FFF2-40B4-BE49-F238E27FC236}">
                <a16:creationId xmlns:a16="http://schemas.microsoft.com/office/drawing/2014/main" id="{103A7DA9-6A30-4C4D-AC8A-04FF61C015DE}"/>
              </a:ext>
            </a:extLst>
          </p:cNvPr>
          <p:cNvPicPr>
            <a:picLocks noChangeAspect="1"/>
          </p:cNvPicPr>
          <p:nvPr/>
        </p:nvPicPr>
        <p:blipFill>
          <a:blip r:embed="rId3"/>
          <a:stretch>
            <a:fillRect/>
          </a:stretch>
        </p:blipFill>
        <p:spPr>
          <a:xfrm>
            <a:off x="1008786" y="1800147"/>
            <a:ext cx="4772691" cy="1971950"/>
          </a:xfrm>
          <a:prstGeom prst="rect">
            <a:avLst/>
          </a:prstGeom>
        </p:spPr>
      </p:pic>
      <p:pic>
        <p:nvPicPr>
          <p:cNvPr id="11" name="Picture 10">
            <a:extLst>
              <a:ext uri="{FF2B5EF4-FFF2-40B4-BE49-F238E27FC236}">
                <a16:creationId xmlns:a16="http://schemas.microsoft.com/office/drawing/2014/main" id="{1F924752-5DD2-4BE9-8104-1692B9125907}"/>
              </a:ext>
            </a:extLst>
          </p:cNvPr>
          <p:cNvPicPr>
            <a:picLocks noChangeAspect="1"/>
          </p:cNvPicPr>
          <p:nvPr/>
        </p:nvPicPr>
        <p:blipFill>
          <a:blip r:embed="rId4"/>
          <a:stretch>
            <a:fillRect/>
          </a:stretch>
        </p:blipFill>
        <p:spPr>
          <a:xfrm>
            <a:off x="1080224" y="3772097"/>
            <a:ext cx="4782217" cy="1962424"/>
          </a:xfrm>
          <a:prstGeom prst="rect">
            <a:avLst/>
          </a:prstGeom>
        </p:spPr>
      </p:pic>
    </p:spTree>
    <p:extLst>
      <p:ext uri="{BB962C8B-B14F-4D97-AF65-F5344CB8AC3E}">
        <p14:creationId xmlns:p14="http://schemas.microsoft.com/office/powerpoint/2010/main" val="4098736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8470-764F-4E20-ADEB-3F58C2FE4DF5}"/>
              </a:ext>
            </a:extLst>
          </p:cNvPr>
          <p:cNvSpPr>
            <a:spLocks noGrp="1"/>
          </p:cNvSpPr>
          <p:nvPr>
            <p:ph type="title"/>
          </p:nvPr>
        </p:nvSpPr>
        <p:spPr/>
        <p:txBody>
          <a:bodyPr/>
          <a:lstStyle/>
          <a:p>
            <a:r>
              <a:rPr lang="en-PH" dirty="0"/>
              <a:t>Null Values</a:t>
            </a:r>
          </a:p>
        </p:txBody>
      </p:sp>
      <p:sp>
        <p:nvSpPr>
          <p:cNvPr id="3" name="Content Placeholder 2">
            <a:extLst>
              <a:ext uri="{FF2B5EF4-FFF2-40B4-BE49-F238E27FC236}">
                <a16:creationId xmlns:a16="http://schemas.microsoft.com/office/drawing/2014/main" id="{F1DFDFFE-A09A-41C2-9E33-E72318E25DF3}"/>
              </a:ext>
            </a:extLst>
          </p:cNvPr>
          <p:cNvSpPr>
            <a:spLocks noGrp="1"/>
          </p:cNvSpPr>
          <p:nvPr>
            <p:ph idx="1"/>
          </p:nvPr>
        </p:nvSpPr>
        <p:spPr/>
        <p:txBody>
          <a:bodyPr>
            <a:normAutofit lnSpcReduction="10000"/>
          </a:bodyPr>
          <a:lstStyle/>
          <a:p>
            <a:r>
              <a:rPr lang="en-US" dirty="0"/>
              <a:t>SQL uses the special keyword </a:t>
            </a:r>
            <a:r>
              <a:rPr lang="en-US" i="1" dirty="0"/>
              <a:t>null</a:t>
            </a:r>
            <a:r>
              <a:rPr lang="en-US" dirty="0"/>
              <a:t> in a predicate to test for a null value</a:t>
            </a:r>
          </a:p>
          <a:p>
            <a:r>
              <a:rPr lang="en-US" dirty="0"/>
              <a:t>The predicate is </a:t>
            </a:r>
            <a:r>
              <a:rPr lang="en-US" i="1" dirty="0"/>
              <a:t>not null </a:t>
            </a:r>
            <a:r>
              <a:rPr lang="en-US" dirty="0"/>
              <a:t>succeeds if the value on which it is applied is not null.</a:t>
            </a:r>
          </a:p>
          <a:p>
            <a:pPr marL="0" indent="0">
              <a:buNone/>
            </a:pPr>
            <a:r>
              <a:rPr lang="en-US" dirty="0">
                <a:latin typeface="Courier New" panose="02070309020205020404" pitchFamily="49" charset="0"/>
                <a:cs typeface="Courier New" panose="02070309020205020404" pitchFamily="49" charset="0"/>
              </a:rPr>
              <a:t>select name </a:t>
            </a:r>
          </a:p>
          <a:p>
            <a:pPr marL="0" indent="0">
              <a:buNone/>
            </a:pPr>
            <a:r>
              <a:rPr lang="en-US" dirty="0">
                <a:latin typeface="Courier New" panose="02070309020205020404" pitchFamily="49" charset="0"/>
                <a:cs typeface="Courier New" panose="02070309020205020404" pitchFamily="49" charset="0"/>
              </a:rPr>
              <a:t>from instructor </a:t>
            </a:r>
          </a:p>
          <a:p>
            <a:pPr marL="0" indent="0">
              <a:buNone/>
            </a:pPr>
            <a:r>
              <a:rPr lang="en-US" dirty="0">
                <a:latin typeface="Courier New" panose="02070309020205020404" pitchFamily="49" charset="0"/>
                <a:cs typeface="Courier New" panose="02070309020205020404" pitchFamily="49" charset="0"/>
              </a:rPr>
              <a:t>where salary is null;</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8612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1FFE-7320-40DA-B54B-13FB20685703}"/>
              </a:ext>
            </a:extLst>
          </p:cNvPr>
          <p:cNvSpPr>
            <a:spLocks noGrp="1"/>
          </p:cNvSpPr>
          <p:nvPr>
            <p:ph type="title"/>
          </p:nvPr>
        </p:nvSpPr>
        <p:spPr/>
        <p:txBody>
          <a:bodyPr/>
          <a:lstStyle/>
          <a:p>
            <a:r>
              <a:rPr lang="en-PH" dirty="0"/>
              <a:t>Aggregate Functions</a:t>
            </a:r>
          </a:p>
        </p:txBody>
      </p:sp>
      <p:sp>
        <p:nvSpPr>
          <p:cNvPr id="3" name="Content Placeholder 2">
            <a:extLst>
              <a:ext uri="{FF2B5EF4-FFF2-40B4-BE49-F238E27FC236}">
                <a16:creationId xmlns:a16="http://schemas.microsoft.com/office/drawing/2014/main" id="{B1D11D1C-BE85-4585-A07A-6944616BCA05}"/>
              </a:ext>
            </a:extLst>
          </p:cNvPr>
          <p:cNvSpPr>
            <a:spLocks noGrp="1"/>
          </p:cNvSpPr>
          <p:nvPr>
            <p:ph idx="1"/>
          </p:nvPr>
        </p:nvSpPr>
        <p:spPr/>
        <p:txBody>
          <a:bodyPr>
            <a:normAutofit fontScale="92500" lnSpcReduction="10000"/>
          </a:bodyPr>
          <a:lstStyle/>
          <a:p>
            <a:r>
              <a:rPr lang="en-US" i="1" dirty="0"/>
              <a:t>Aggregate functions </a:t>
            </a:r>
            <a:r>
              <a:rPr lang="en-US" dirty="0"/>
              <a:t>are functions that take a collection (a set or multiset) of values as input and return a single value.</a:t>
            </a:r>
          </a:p>
          <a:p>
            <a:r>
              <a:rPr lang="en-US" dirty="0"/>
              <a:t>Average: avg</a:t>
            </a:r>
          </a:p>
          <a:p>
            <a:r>
              <a:rPr lang="en-US" dirty="0"/>
              <a:t>Minimum: min</a:t>
            </a:r>
          </a:p>
          <a:p>
            <a:r>
              <a:rPr lang="en-US" dirty="0"/>
              <a:t>Maximum: max</a:t>
            </a:r>
          </a:p>
          <a:p>
            <a:r>
              <a:rPr lang="en-US" dirty="0"/>
              <a:t>Total: sum</a:t>
            </a:r>
          </a:p>
          <a:p>
            <a:r>
              <a:rPr lang="en-US" dirty="0"/>
              <a:t>Count: count</a:t>
            </a:r>
            <a:endParaRPr lang="en-PH" dirty="0"/>
          </a:p>
        </p:txBody>
      </p:sp>
    </p:spTree>
    <p:extLst>
      <p:ext uri="{BB962C8B-B14F-4D97-AF65-F5344CB8AC3E}">
        <p14:creationId xmlns:p14="http://schemas.microsoft.com/office/powerpoint/2010/main" val="1200732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1FFE-7320-40DA-B54B-13FB20685703}"/>
              </a:ext>
            </a:extLst>
          </p:cNvPr>
          <p:cNvSpPr>
            <a:spLocks noGrp="1"/>
          </p:cNvSpPr>
          <p:nvPr>
            <p:ph type="title"/>
          </p:nvPr>
        </p:nvSpPr>
        <p:spPr/>
        <p:txBody>
          <a:bodyPr/>
          <a:lstStyle/>
          <a:p>
            <a:r>
              <a:rPr lang="en-PH" dirty="0"/>
              <a:t>Aggregate Functions</a:t>
            </a:r>
          </a:p>
        </p:txBody>
      </p:sp>
      <p:sp>
        <p:nvSpPr>
          <p:cNvPr id="3" name="Content Placeholder 2">
            <a:extLst>
              <a:ext uri="{FF2B5EF4-FFF2-40B4-BE49-F238E27FC236}">
                <a16:creationId xmlns:a16="http://schemas.microsoft.com/office/drawing/2014/main" id="{B1D11D1C-BE85-4585-A07A-6944616BCA05}"/>
              </a:ext>
            </a:extLst>
          </p:cNvPr>
          <p:cNvSpPr>
            <a:spLocks noGrp="1"/>
          </p:cNvSpPr>
          <p:nvPr>
            <p:ph idx="1"/>
          </p:nvPr>
        </p:nvSpPr>
        <p:spPr/>
        <p:txBody>
          <a:bodyPr>
            <a:normAutofit/>
          </a:bodyPr>
          <a:lstStyle/>
          <a:p>
            <a:endParaRPr lang="en-PH" dirty="0"/>
          </a:p>
        </p:txBody>
      </p:sp>
      <p:pic>
        <p:nvPicPr>
          <p:cNvPr id="5" name="Picture 4">
            <a:extLst>
              <a:ext uri="{FF2B5EF4-FFF2-40B4-BE49-F238E27FC236}">
                <a16:creationId xmlns:a16="http://schemas.microsoft.com/office/drawing/2014/main" id="{48683FA8-05AA-4CC3-BD26-5FA14FF123AB}"/>
              </a:ext>
            </a:extLst>
          </p:cNvPr>
          <p:cNvPicPr>
            <a:picLocks noChangeAspect="1"/>
          </p:cNvPicPr>
          <p:nvPr/>
        </p:nvPicPr>
        <p:blipFill>
          <a:blip r:embed="rId2"/>
          <a:stretch>
            <a:fillRect/>
          </a:stretch>
        </p:blipFill>
        <p:spPr>
          <a:xfrm>
            <a:off x="1087496" y="1869549"/>
            <a:ext cx="3677163" cy="1028844"/>
          </a:xfrm>
          <a:prstGeom prst="rect">
            <a:avLst/>
          </a:prstGeom>
        </p:spPr>
      </p:pic>
      <p:pic>
        <p:nvPicPr>
          <p:cNvPr id="7" name="Picture 6">
            <a:extLst>
              <a:ext uri="{FF2B5EF4-FFF2-40B4-BE49-F238E27FC236}">
                <a16:creationId xmlns:a16="http://schemas.microsoft.com/office/drawing/2014/main" id="{9AAC5515-B651-43D9-B317-60452483651A}"/>
              </a:ext>
            </a:extLst>
          </p:cNvPr>
          <p:cNvPicPr>
            <a:picLocks noChangeAspect="1"/>
          </p:cNvPicPr>
          <p:nvPr/>
        </p:nvPicPr>
        <p:blipFill>
          <a:blip r:embed="rId3"/>
          <a:stretch>
            <a:fillRect/>
          </a:stretch>
        </p:blipFill>
        <p:spPr>
          <a:xfrm>
            <a:off x="1113623" y="2821294"/>
            <a:ext cx="3439005" cy="952633"/>
          </a:xfrm>
          <a:prstGeom prst="rect">
            <a:avLst/>
          </a:prstGeom>
        </p:spPr>
      </p:pic>
      <p:pic>
        <p:nvPicPr>
          <p:cNvPr id="9" name="Picture 8">
            <a:extLst>
              <a:ext uri="{FF2B5EF4-FFF2-40B4-BE49-F238E27FC236}">
                <a16:creationId xmlns:a16="http://schemas.microsoft.com/office/drawing/2014/main" id="{D034A489-99F2-47D1-BD84-55D05CC4E5F6}"/>
              </a:ext>
            </a:extLst>
          </p:cNvPr>
          <p:cNvPicPr>
            <a:picLocks noChangeAspect="1"/>
          </p:cNvPicPr>
          <p:nvPr/>
        </p:nvPicPr>
        <p:blipFill>
          <a:blip r:embed="rId4"/>
          <a:stretch>
            <a:fillRect/>
          </a:stretch>
        </p:blipFill>
        <p:spPr>
          <a:xfrm>
            <a:off x="1029575" y="3725993"/>
            <a:ext cx="4505954" cy="1038370"/>
          </a:xfrm>
          <a:prstGeom prst="rect">
            <a:avLst/>
          </a:prstGeom>
        </p:spPr>
      </p:pic>
      <p:pic>
        <p:nvPicPr>
          <p:cNvPr id="10" name="Content Placeholder 4">
            <a:extLst>
              <a:ext uri="{FF2B5EF4-FFF2-40B4-BE49-F238E27FC236}">
                <a16:creationId xmlns:a16="http://schemas.microsoft.com/office/drawing/2014/main" id="{57535A81-76D2-470B-9500-EF433367499C}"/>
              </a:ext>
            </a:extLst>
          </p:cNvPr>
          <p:cNvPicPr>
            <a:picLocks noChangeAspect="1"/>
          </p:cNvPicPr>
          <p:nvPr/>
        </p:nvPicPr>
        <p:blipFill>
          <a:blip r:embed="rId5"/>
          <a:stretch>
            <a:fillRect/>
          </a:stretch>
        </p:blipFill>
        <p:spPr>
          <a:xfrm>
            <a:off x="6306398" y="1869549"/>
            <a:ext cx="4391638" cy="4143953"/>
          </a:xfrm>
          <a:prstGeom prst="rect">
            <a:avLst/>
          </a:prstGeom>
        </p:spPr>
      </p:pic>
      <p:pic>
        <p:nvPicPr>
          <p:cNvPr id="12" name="Picture 11">
            <a:extLst>
              <a:ext uri="{FF2B5EF4-FFF2-40B4-BE49-F238E27FC236}">
                <a16:creationId xmlns:a16="http://schemas.microsoft.com/office/drawing/2014/main" id="{05D12307-77EB-437D-8D6B-2C7107A7A781}"/>
              </a:ext>
            </a:extLst>
          </p:cNvPr>
          <p:cNvPicPr>
            <a:picLocks noChangeAspect="1"/>
          </p:cNvPicPr>
          <p:nvPr/>
        </p:nvPicPr>
        <p:blipFill>
          <a:blip r:embed="rId6"/>
          <a:stretch>
            <a:fillRect/>
          </a:stretch>
        </p:blipFill>
        <p:spPr>
          <a:xfrm>
            <a:off x="1087496" y="4716429"/>
            <a:ext cx="2029108" cy="809738"/>
          </a:xfrm>
          <a:prstGeom prst="rect">
            <a:avLst/>
          </a:prstGeom>
        </p:spPr>
      </p:pic>
    </p:spTree>
    <p:extLst>
      <p:ext uri="{BB962C8B-B14F-4D97-AF65-F5344CB8AC3E}">
        <p14:creationId xmlns:p14="http://schemas.microsoft.com/office/powerpoint/2010/main" val="1920242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1FFE-7320-40DA-B54B-13FB20685703}"/>
              </a:ext>
            </a:extLst>
          </p:cNvPr>
          <p:cNvSpPr>
            <a:spLocks noGrp="1"/>
          </p:cNvSpPr>
          <p:nvPr>
            <p:ph type="title"/>
          </p:nvPr>
        </p:nvSpPr>
        <p:spPr/>
        <p:txBody>
          <a:bodyPr/>
          <a:lstStyle/>
          <a:p>
            <a:r>
              <a:rPr lang="en-PH" dirty="0"/>
              <a:t>Aggregate Functions</a:t>
            </a:r>
          </a:p>
        </p:txBody>
      </p:sp>
      <p:sp>
        <p:nvSpPr>
          <p:cNvPr id="3" name="Content Placeholder 2">
            <a:extLst>
              <a:ext uri="{FF2B5EF4-FFF2-40B4-BE49-F238E27FC236}">
                <a16:creationId xmlns:a16="http://schemas.microsoft.com/office/drawing/2014/main" id="{B1D11D1C-BE85-4585-A07A-6944616BCA05}"/>
              </a:ext>
            </a:extLst>
          </p:cNvPr>
          <p:cNvSpPr>
            <a:spLocks noGrp="1"/>
          </p:cNvSpPr>
          <p:nvPr>
            <p:ph idx="1"/>
          </p:nvPr>
        </p:nvSpPr>
        <p:spPr/>
        <p:txBody>
          <a:bodyPr>
            <a:normAutofit fontScale="92500" lnSpcReduction="10000"/>
          </a:bodyPr>
          <a:lstStyle/>
          <a:p>
            <a:r>
              <a:rPr lang="en-US" dirty="0"/>
              <a:t>There are circumstances where we would like to apply the aggregate function not only to a single set of tuples, but also to a group of sets of tuples; we specify this in SQL using the </a:t>
            </a:r>
            <a:r>
              <a:rPr lang="en-US" i="1" dirty="0"/>
              <a:t>group by </a:t>
            </a:r>
            <a:r>
              <a:rPr lang="en-US" dirty="0"/>
              <a:t>clause. </a:t>
            </a:r>
          </a:p>
          <a:p>
            <a:r>
              <a:rPr lang="en-US" dirty="0"/>
              <a:t>The attribute or attributes given in the group by clause are used to form groups. </a:t>
            </a:r>
          </a:p>
          <a:p>
            <a:r>
              <a:rPr lang="en-US" dirty="0"/>
              <a:t>Tuples with the same value on all attributes in the group by clause are placed in one group.</a:t>
            </a:r>
            <a:endParaRPr lang="en-PH" dirty="0"/>
          </a:p>
        </p:txBody>
      </p:sp>
    </p:spTree>
    <p:extLst>
      <p:ext uri="{BB962C8B-B14F-4D97-AF65-F5344CB8AC3E}">
        <p14:creationId xmlns:p14="http://schemas.microsoft.com/office/powerpoint/2010/main" val="841610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1FFE-7320-40DA-B54B-13FB20685703}"/>
              </a:ext>
            </a:extLst>
          </p:cNvPr>
          <p:cNvSpPr>
            <a:spLocks noGrp="1"/>
          </p:cNvSpPr>
          <p:nvPr>
            <p:ph type="title"/>
          </p:nvPr>
        </p:nvSpPr>
        <p:spPr/>
        <p:txBody>
          <a:bodyPr/>
          <a:lstStyle/>
          <a:p>
            <a:r>
              <a:rPr lang="en-PH" dirty="0"/>
              <a:t>Aggregate Functions</a:t>
            </a:r>
          </a:p>
        </p:txBody>
      </p:sp>
      <p:pic>
        <p:nvPicPr>
          <p:cNvPr id="7" name="Content Placeholder 6">
            <a:extLst>
              <a:ext uri="{FF2B5EF4-FFF2-40B4-BE49-F238E27FC236}">
                <a16:creationId xmlns:a16="http://schemas.microsoft.com/office/drawing/2014/main" id="{887BE2EE-9DC3-4E68-AE17-2F06672F9347}"/>
              </a:ext>
            </a:extLst>
          </p:cNvPr>
          <p:cNvPicPr>
            <a:picLocks noGrp="1" noChangeAspect="1"/>
          </p:cNvPicPr>
          <p:nvPr>
            <p:ph idx="1"/>
          </p:nvPr>
        </p:nvPicPr>
        <p:blipFill>
          <a:blip r:embed="rId2"/>
          <a:stretch>
            <a:fillRect/>
          </a:stretch>
        </p:blipFill>
        <p:spPr>
          <a:xfrm>
            <a:off x="4909396" y="2201089"/>
            <a:ext cx="4334480" cy="3772426"/>
          </a:xfrm>
        </p:spPr>
      </p:pic>
      <p:pic>
        <p:nvPicPr>
          <p:cNvPr id="5" name="Picture 4">
            <a:extLst>
              <a:ext uri="{FF2B5EF4-FFF2-40B4-BE49-F238E27FC236}">
                <a16:creationId xmlns:a16="http://schemas.microsoft.com/office/drawing/2014/main" id="{30C66856-054E-42A2-88B6-1B13E732B361}"/>
              </a:ext>
            </a:extLst>
          </p:cNvPr>
          <p:cNvPicPr>
            <a:picLocks noChangeAspect="1"/>
          </p:cNvPicPr>
          <p:nvPr/>
        </p:nvPicPr>
        <p:blipFill>
          <a:blip r:embed="rId3"/>
          <a:stretch>
            <a:fillRect/>
          </a:stretch>
        </p:blipFill>
        <p:spPr>
          <a:xfrm>
            <a:off x="315333" y="3487707"/>
            <a:ext cx="4639322" cy="1066949"/>
          </a:xfrm>
          <a:prstGeom prst="rect">
            <a:avLst/>
          </a:prstGeom>
        </p:spPr>
      </p:pic>
      <p:pic>
        <p:nvPicPr>
          <p:cNvPr id="11" name="Picture 10">
            <a:extLst>
              <a:ext uri="{FF2B5EF4-FFF2-40B4-BE49-F238E27FC236}">
                <a16:creationId xmlns:a16="http://schemas.microsoft.com/office/drawing/2014/main" id="{B4808F25-5CF4-45A5-A6F0-DA75370B2D63}"/>
              </a:ext>
            </a:extLst>
          </p:cNvPr>
          <p:cNvPicPr>
            <a:picLocks noChangeAspect="1"/>
          </p:cNvPicPr>
          <p:nvPr/>
        </p:nvPicPr>
        <p:blipFill>
          <a:blip r:embed="rId4"/>
          <a:stretch>
            <a:fillRect/>
          </a:stretch>
        </p:blipFill>
        <p:spPr>
          <a:xfrm>
            <a:off x="9289135" y="2768470"/>
            <a:ext cx="2705478" cy="2505425"/>
          </a:xfrm>
          <a:prstGeom prst="rect">
            <a:avLst/>
          </a:prstGeom>
        </p:spPr>
      </p:pic>
    </p:spTree>
    <p:extLst>
      <p:ext uri="{BB962C8B-B14F-4D97-AF65-F5344CB8AC3E}">
        <p14:creationId xmlns:p14="http://schemas.microsoft.com/office/powerpoint/2010/main" val="3069873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1FFE-7320-40DA-B54B-13FB20685703}"/>
              </a:ext>
            </a:extLst>
          </p:cNvPr>
          <p:cNvSpPr>
            <a:spLocks noGrp="1"/>
          </p:cNvSpPr>
          <p:nvPr>
            <p:ph type="title"/>
          </p:nvPr>
        </p:nvSpPr>
        <p:spPr/>
        <p:txBody>
          <a:bodyPr/>
          <a:lstStyle/>
          <a:p>
            <a:r>
              <a:rPr lang="en-PH" dirty="0"/>
              <a:t>Aggregate Functions</a:t>
            </a:r>
          </a:p>
        </p:txBody>
      </p:sp>
      <p:sp>
        <p:nvSpPr>
          <p:cNvPr id="3" name="Content Placeholder 2">
            <a:extLst>
              <a:ext uri="{FF2B5EF4-FFF2-40B4-BE49-F238E27FC236}">
                <a16:creationId xmlns:a16="http://schemas.microsoft.com/office/drawing/2014/main" id="{B1D11D1C-BE85-4585-A07A-6944616BCA05}"/>
              </a:ext>
            </a:extLst>
          </p:cNvPr>
          <p:cNvSpPr>
            <a:spLocks noGrp="1"/>
          </p:cNvSpPr>
          <p:nvPr>
            <p:ph idx="1"/>
          </p:nvPr>
        </p:nvSpPr>
        <p:spPr/>
        <p:txBody>
          <a:bodyPr>
            <a:normAutofit/>
          </a:bodyPr>
          <a:lstStyle/>
          <a:p>
            <a:r>
              <a:rPr lang="en-US" dirty="0"/>
              <a:t>The </a:t>
            </a:r>
            <a:r>
              <a:rPr lang="en-US" i="1" dirty="0"/>
              <a:t>HAVING</a:t>
            </a:r>
            <a:r>
              <a:rPr lang="en-US" dirty="0"/>
              <a:t> clause was added to SQL because the WHERE keyword cannot be used with aggregate functions.</a:t>
            </a:r>
          </a:p>
          <a:p>
            <a:r>
              <a:rPr lang="en-US" dirty="0"/>
              <a:t>This condition does not apply to a single tuple; rather, it applies to each group constructed by the group by clause.</a:t>
            </a:r>
            <a:endParaRPr lang="en-PH" dirty="0"/>
          </a:p>
        </p:txBody>
      </p:sp>
    </p:spTree>
    <p:extLst>
      <p:ext uri="{BB962C8B-B14F-4D97-AF65-F5344CB8AC3E}">
        <p14:creationId xmlns:p14="http://schemas.microsoft.com/office/powerpoint/2010/main" val="577056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1FFE-7320-40DA-B54B-13FB20685703}"/>
              </a:ext>
            </a:extLst>
          </p:cNvPr>
          <p:cNvSpPr>
            <a:spLocks noGrp="1"/>
          </p:cNvSpPr>
          <p:nvPr>
            <p:ph type="title"/>
          </p:nvPr>
        </p:nvSpPr>
        <p:spPr/>
        <p:txBody>
          <a:bodyPr/>
          <a:lstStyle/>
          <a:p>
            <a:r>
              <a:rPr lang="en-PH" dirty="0"/>
              <a:t>Aggregate Functions</a:t>
            </a:r>
          </a:p>
        </p:txBody>
      </p:sp>
      <p:sp>
        <p:nvSpPr>
          <p:cNvPr id="3" name="Content Placeholder 2">
            <a:extLst>
              <a:ext uri="{FF2B5EF4-FFF2-40B4-BE49-F238E27FC236}">
                <a16:creationId xmlns:a16="http://schemas.microsoft.com/office/drawing/2014/main" id="{B1D11D1C-BE85-4585-A07A-6944616BCA05}"/>
              </a:ext>
            </a:extLst>
          </p:cNvPr>
          <p:cNvSpPr>
            <a:spLocks noGrp="1"/>
          </p:cNvSpPr>
          <p:nvPr>
            <p:ph idx="1"/>
          </p:nvPr>
        </p:nvSpPr>
        <p:spPr/>
        <p:txBody>
          <a:bodyPr>
            <a:normAutofit/>
          </a:bodyPr>
          <a:lstStyle/>
          <a:p>
            <a:endParaRPr lang="en-PH" dirty="0"/>
          </a:p>
        </p:txBody>
      </p:sp>
      <p:pic>
        <p:nvPicPr>
          <p:cNvPr id="4" name="Picture 3">
            <a:extLst>
              <a:ext uri="{FF2B5EF4-FFF2-40B4-BE49-F238E27FC236}">
                <a16:creationId xmlns:a16="http://schemas.microsoft.com/office/drawing/2014/main" id="{7EE7BB4E-1029-4383-B95F-1F20A367A1D6}"/>
              </a:ext>
            </a:extLst>
          </p:cNvPr>
          <p:cNvPicPr>
            <a:picLocks noChangeAspect="1"/>
          </p:cNvPicPr>
          <p:nvPr/>
        </p:nvPicPr>
        <p:blipFill>
          <a:blip r:embed="rId2"/>
          <a:stretch>
            <a:fillRect/>
          </a:stretch>
        </p:blipFill>
        <p:spPr>
          <a:xfrm>
            <a:off x="1019125" y="2402710"/>
            <a:ext cx="2705478" cy="2505425"/>
          </a:xfrm>
          <a:prstGeom prst="rect">
            <a:avLst/>
          </a:prstGeom>
        </p:spPr>
      </p:pic>
      <p:pic>
        <p:nvPicPr>
          <p:cNvPr id="6" name="Picture 5">
            <a:extLst>
              <a:ext uri="{FF2B5EF4-FFF2-40B4-BE49-F238E27FC236}">
                <a16:creationId xmlns:a16="http://schemas.microsoft.com/office/drawing/2014/main" id="{CE1EEFB9-E105-4934-99ED-90236E3B3A3F}"/>
              </a:ext>
            </a:extLst>
          </p:cNvPr>
          <p:cNvPicPr>
            <a:picLocks noChangeAspect="1"/>
          </p:cNvPicPr>
          <p:nvPr/>
        </p:nvPicPr>
        <p:blipFill>
          <a:blip r:embed="rId3"/>
          <a:stretch>
            <a:fillRect/>
          </a:stretch>
        </p:blipFill>
        <p:spPr>
          <a:xfrm>
            <a:off x="4205572" y="3118533"/>
            <a:ext cx="4401164" cy="1247949"/>
          </a:xfrm>
          <a:prstGeom prst="rect">
            <a:avLst/>
          </a:prstGeom>
        </p:spPr>
      </p:pic>
      <p:pic>
        <p:nvPicPr>
          <p:cNvPr id="8" name="Picture 7">
            <a:extLst>
              <a:ext uri="{FF2B5EF4-FFF2-40B4-BE49-F238E27FC236}">
                <a16:creationId xmlns:a16="http://schemas.microsoft.com/office/drawing/2014/main" id="{F94741DE-86F1-4A8F-8C9D-E658B578C3CC}"/>
              </a:ext>
            </a:extLst>
          </p:cNvPr>
          <p:cNvPicPr>
            <a:picLocks noChangeAspect="1"/>
          </p:cNvPicPr>
          <p:nvPr/>
        </p:nvPicPr>
        <p:blipFill>
          <a:blip r:embed="rId4"/>
          <a:stretch>
            <a:fillRect/>
          </a:stretch>
        </p:blipFill>
        <p:spPr>
          <a:xfrm>
            <a:off x="8535291" y="2446255"/>
            <a:ext cx="2819794" cy="2257740"/>
          </a:xfrm>
          <a:prstGeom prst="rect">
            <a:avLst/>
          </a:prstGeom>
        </p:spPr>
      </p:pic>
    </p:spTree>
    <p:extLst>
      <p:ext uri="{BB962C8B-B14F-4D97-AF65-F5344CB8AC3E}">
        <p14:creationId xmlns:p14="http://schemas.microsoft.com/office/powerpoint/2010/main" val="265147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Overview of the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a:bodyPr>
          <a:lstStyle/>
          <a:p>
            <a:r>
              <a:rPr lang="en-US" dirty="0"/>
              <a:t>Integrity. The SQL DDL includes commands for specifying integrity constraints that the data stored in the database must satisfy. Updates that violate integrity constraints are disallowed. </a:t>
            </a:r>
          </a:p>
          <a:p>
            <a:r>
              <a:rPr lang="en-US" dirty="0"/>
              <a:t>View definition. The SQL DDL includes commands for defining views. </a:t>
            </a:r>
            <a:endParaRPr lang="en-PH" dirty="0"/>
          </a:p>
        </p:txBody>
      </p:sp>
    </p:spTree>
    <p:extLst>
      <p:ext uri="{BB962C8B-B14F-4D97-AF65-F5344CB8AC3E}">
        <p14:creationId xmlns:p14="http://schemas.microsoft.com/office/powerpoint/2010/main" val="1586051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lnSpcReduction="10000"/>
          </a:bodyPr>
          <a:lstStyle/>
          <a:p>
            <a:r>
              <a:rPr lang="en-US" dirty="0"/>
              <a:t>SQL provides a mechanism for nesting subqueries. A </a:t>
            </a:r>
            <a:r>
              <a:rPr lang="en-US" i="1" dirty="0"/>
              <a:t>subquery</a:t>
            </a:r>
            <a:r>
              <a:rPr lang="en-US" dirty="0"/>
              <a:t> is a select-from-where expression that is nested within another query</a:t>
            </a:r>
          </a:p>
          <a:p>
            <a:endParaRPr lang="en-US" dirty="0"/>
          </a:p>
          <a:p>
            <a:r>
              <a:rPr lang="en-US" dirty="0"/>
              <a:t>A common use of subqueries is to perform tests for set membership, make set comparisons, and determine set cardinality by nesting subqueries in the where clause.</a:t>
            </a:r>
            <a:endParaRPr lang="en-PH" dirty="0"/>
          </a:p>
        </p:txBody>
      </p:sp>
    </p:spTree>
    <p:extLst>
      <p:ext uri="{BB962C8B-B14F-4D97-AF65-F5344CB8AC3E}">
        <p14:creationId xmlns:p14="http://schemas.microsoft.com/office/powerpoint/2010/main" val="2287602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SQL allows testing tuples for membership in a relation. The </a:t>
            </a:r>
            <a:r>
              <a:rPr lang="en-US" i="1" dirty="0"/>
              <a:t>in</a:t>
            </a:r>
            <a:r>
              <a:rPr lang="en-US" dirty="0"/>
              <a:t> connective tests for set membership, where the set is a collection of values produced by a select clause.</a:t>
            </a:r>
          </a:p>
          <a:p>
            <a:endParaRPr lang="en-US" dirty="0"/>
          </a:p>
          <a:p>
            <a:r>
              <a:rPr lang="en-US" dirty="0"/>
              <a:t>The </a:t>
            </a:r>
            <a:r>
              <a:rPr lang="en-US" i="1" dirty="0"/>
              <a:t>not in </a:t>
            </a:r>
            <a:r>
              <a:rPr lang="en-US" dirty="0"/>
              <a:t>connective tests for the absence of set membership.</a:t>
            </a:r>
            <a:endParaRPr lang="en-PH" dirty="0"/>
          </a:p>
        </p:txBody>
      </p:sp>
    </p:spTree>
    <p:extLst>
      <p:ext uri="{BB962C8B-B14F-4D97-AF65-F5344CB8AC3E}">
        <p14:creationId xmlns:p14="http://schemas.microsoft.com/office/powerpoint/2010/main" val="25911088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pic>
        <p:nvPicPr>
          <p:cNvPr id="5" name="Content Placeholder 4">
            <a:extLst>
              <a:ext uri="{FF2B5EF4-FFF2-40B4-BE49-F238E27FC236}">
                <a16:creationId xmlns:a16="http://schemas.microsoft.com/office/drawing/2014/main" id="{CCCDCC9F-B20D-4D60-B41A-D10C9F761EC3}"/>
              </a:ext>
            </a:extLst>
          </p:cNvPr>
          <p:cNvPicPr>
            <a:picLocks noGrp="1" noChangeAspect="1"/>
          </p:cNvPicPr>
          <p:nvPr>
            <p:ph idx="1"/>
          </p:nvPr>
        </p:nvPicPr>
        <p:blipFill>
          <a:blip r:embed="rId2"/>
          <a:stretch>
            <a:fillRect/>
          </a:stretch>
        </p:blipFill>
        <p:spPr>
          <a:xfrm>
            <a:off x="656466" y="3065636"/>
            <a:ext cx="5439534" cy="1743318"/>
          </a:xfrm>
        </p:spPr>
      </p:pic>
      <p:pic>
        <p:nvPicPr>
          <p:cNvPr id="6" name="Picture 5">
            <a:extLst>
              <a:ext uri="{FF2B5EF4-FFF2-40B4-BE49-F238E27FC236}">
                <a16:creationId xmlns:a16="http://schemas.microsoft.com/office/drawing/2014/main" id="{1C4B19AD-300D-4F37-B979-32B7A878DAFD}"/>
              </a:ext>
            </a:extLst>
          </p:cNvPr>
          <p:cNvPicPr>
            <a:picLocks noChangeAspect="1"/>
          </p:cNvPicPr>
          <p:nvPr/>
        </p:nvPicPr>
        <p:blipFill>
          <a:blip r:embed="rId3"/>
          <a:stretch>
            <a:fillRect/>
          </a:stretch>
        </p:blipFill>
        <p:spPr>
          <a:xfrm>
            <a:off x="6096000" y="2049385"/>
            <a:ext cx="6052417" cy="3917173"/>
          </a:xfrm>
          <a:prstGeom prst="rect">
            <a:avLst/>
          </a:prstGeom>
        </p:spPr>
      </p:pic>
    </p:spTree>
    <p:extLst>
      <p:ext uri="{BB962C8B-B14F-4D97-AF65-F5344CB8AC3E}">
        <p14:creationId xmlns:p14="http://schemas.microsoft.com/office/powerpoint/2010/main" val="3271912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The phrase “greater than at least one” is represented in SQL by </a:t>
            </a:r>
            <a:r>
              <a:rPr lang="en-US" i="1" dirty="0"/>
              <a:t>&gt; some</a:t>
            </a:r>
            <a:r>
              <a:rPr lang="en-US" dirty="0"/>
              <a:t>. </a:t>
            </a:r>
          </a:p>
          <a:p>
            <a:r>
              <a:rPr lang="en-US" dirty="0"/>
              <a:t>Example: Find the names of all instructors whose salary is greater than at least one instructor in the Biology department.</a:t>
            </a:r>
          </a:p>
          <a:p>
            <a:endParaRPr lang="en-PH" dirty="0"/>
          </a:p>
        </p:txBody>
      </p:sp>
      <p:pic>
        <p:nvPicPr>
          <p:cNvPr id="5" name="Picture 4">
            <a:extLst>
              <a:ext uri="{FF2B5EF4-FFF2-40B4-BE49-F238E27FC236}">
                <a16:creationId xmlns:a16="http://schemas.microsoft.com/office/drawing/2014/main" id="{6C824946-0A7E-4D54-821A-57AF7AA1B67D}"/>
              </a:ext>
            </a:extLst>
          </p:cNvPr>
          <p:cNvPicPr>
            <a:picLocks noChangeAspect="1"/>
          </p:cNvPicPr>
          <p:nvPr/>
        </p:nvPicPr>
        <p:blipFill>
          <a:blip r:embed="rId2"/>
          <a:stretch>
            <a:fillRect/>
          </a:stretch>
        </p:blipFill>
        <p:spPr>
          <a:xfrm>
            <a:off x="3034676" y="4843007"/>
            <a:ext cx="5687219" cy="1457528"/>
          </a:xfrm>
          <a:prstGeom prst="rect">
            <a:avLst/>
          </a:prstGeom>
        </p:spPr>
      </p:pic>
    </p:spTree>
    <p:extLst>
      <p:ext uri="{BB962C8B-B14F-4D97-AF65-F5344CB8AC3E}">
        <p14:creationId xmlns:p14="http://schemas.microsoft.com/office/powerpoint/2010/main" val="1118027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The construct </a:t>
            </a:r>
            <a:r>
              <a:rPr lang="en-US" i="1" dirty="0"/>
              <a:t>&gt; all </a:t>
            </a:r>
            <a:r>
              <a:rPr lang="en-US" dirty="0"/>
              <a:t>corresponds to the phrase “greater than all.” </a:t>
            </a:r>
          </a:p>
          <a:p>
            <a:r>
              <a:rPr lang="en-US" dirty="0"/>
              <a:t>Example: Find the names of all instructors whose salary is greater than all instructors in the Biology department.</a:t>
            </a:r>
          </a:p>
          <a:p>
            <a:endParaRPr lang="en-PH" dirty="0"/>
          </a:p>
        </p:txBody>
      </p:sp>
      <p:pic>
        <p:nvPicPr>
          <p:cNvPr id="6" name="Picture 5">
            <a:extLst>
              <a:ext uri="{FF2B5EF4-FFF2-40B4-BE49-F238E27FC236}">
                <a16:creationId xmlns:a16="http://schemas.microsoft.com/office/drawing/2014/main" id="{381BD4CF-66CB-416F-8B9F-FAA99BF51AF9}"/>
              </a:ext>
            </a:extLst>
          </p:cNvPr>
          <p:cNvPicPr>
            <a:picLocks noChangeAspect="1"/>
          </p:cNvPicPr>
          <p:nvPr/>
        </p:nvPicPr>
        <p:blipFill>
          <a:blip r:embed="rId2"/>
          <a:stretch>
            <a:fillRect/>
          </a:stretch>
        </p:blipFill>
        <p:spPr>
          <a:xfrm>
            <a:off x="3561220" y="4817140"/>
            <a:ext cx="4477375" cy="1409897"/>
          </a:xfrm>
          <a:prstGeom prst="rect">
            <a:avLst/>
          </a:prstGeom>
        </p:spPr>
      </p:pic>
    </p:spTree>
    <p:extLst>
      <p:ext uri="{BB962C8B-B14F-4D97-AF65-F5344CB8AC3E}">
        <p14:creationId xmlns:p14="http://schemas.microsoft.com/office/powerpoint/2010/main" val="1506439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The </a:t>
            </a:r>
            <a:r>
              <a:rPr lang="en-US" i="1" dirty="0"/>
              <a:t>exists</a:t>
            </a:r>
            <a:r>
              <a:rPr lang="en-US" dirty="0"/>
              <a:t> construct returns the value true if the argument subquery is nonempty</a:t>
            </a:r>
          </a:p>
          <a:p>
            <a:r>
              <a:rPr lang="en-US" dirty="0"/>
              <a:t>Example: Find all courses taught in both the Fall 2017 semester and in the Spring 2018 semester</a:t>
            </a:r>
            <a:endParaRPr lang="en-PH" dirty="0"/>
          </a:p>
        </p:txBody>
      </p:sp>
      <p:pic>
        <p:nvPicPr>
          <p:cNvPr id="5" name="Picture 4">
            <a:extLst>
              <a:ext uri="{FF2B5EF4-FFF2-40B4-BE49-F238E27FC236}">
                <a16:creationId xmlns:a16="http://schemas.microsoft.com/office/drawing/2014/main" id="{8710F3FE-AC0D-4497-95F2-E217932EEF07}"/>
              </a:ext>
            </a:extLst>
          </p:cNvPr>
          <p:cNvPicPr>
            <a:picLocks noChangeAspect="1"/>
          </p:cNvPicPr>
          <p:nvPr/>
        </p:nvPicPr>
        <p:blipFill>
          <a:blip r:embed="rId2"/>
          <a:stretch>
            <a:fillRect/>
          </a:stretch>
        </p:blipFill>
        <p:spPr>
          <a:xfrm>
            <a:off x="2949757" y="4361221"/>
            <a:ext cx="5839640" cy="2019582"/>
          </a:xfrm>
          <a:prstGeom prst="rect">
            <a:avLst/>
          </a:prstGeom>
        </p:spPr>
      </p:pic>
    </p:spTree>
    <p:extLst>
      <p:ext uri="{BB962C8B-B14F-4D97-AF65-F5344CB8AC3E}">
        <p14:creationId xmlns:p14="http://schemas.microsoft.com/office/powerpoint/2010/main" val="496489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The </a:t>
            </a:r>
            <a:r>
              <a:rPr lang="en-US" i="1" dirty="0"/>
              <a:t>unique</a:t>
            </a:r>
            <a:r>
              <a:rPr lang="en-US" dirty="0"/>
              <a:t> construct returns the value true if the argument subquery contains no duplicate tuples.</a:t>
            </a:r>
          </a:p>
          <a:p>
            <a:r>
              <a:rPr lang="en-US" dirty="0"/>
              <a:t>Example: Find all courses that were offered at most once in 2017 </a:t>
            </a:r>
            <a:endParaRPr lang="en-PH" dirty="0"/>
          </a:p>
        </p:txBody>
      </p:sp>
      <p:pic>
        <p:nvPicPr>
          <p:cNvPr id="6" name="Picture 5">
            <a:extLst>
              <a:ext uri="{FF2B5EF4-FFF2-40B4-BE49-F238E27FC236}">
                <a16:creationId xmlns:a16="http://schemas.microsoft.com/office/drawing/2014/main" id="{170E644F-BEB5-4458-8F03-1D56D27F41FA}"/>
              </a:ext>
            </a:extLst>
          </p:cNvPr>
          <p:cNvPicPr>
            <a:picLocks noChangeAspect="1"/>
          </p:cNvPicPr>
          <p:nvPr/>
        </p:nvPicPr>
        <p:blipFill>
          <a:blip r:embed="rId2"/>
          <a:stretch>
            <a:fillRect/>
          </a:stretch>
        </p:blipFill>
        <p:spPr>
          <a:xfrm>
            <a:off x="3452443" y="4218367"/>
            <a:ext cx="5287113" cy="1695687"/>
          </a:xfrm>
          <a:prstGeom prst="rect">
            <a:avLst/>
          </a:prstGeom>
        </p:spPr>
      </p:pic>
    </p:spTree>
    <p:extLst>
      <p:ext uri="{BB962C8B-B14F-4D97-AF65-F5344CB8AC3E}">
        <p14:creationId xmlns:p14="http://schemas.microsoft.com/office/powerpoint/2010/main" val="81214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SQL allows a subquery expression to be used in the from clause. The key concept applied here is that any select-from-where expression returns a relation as a result and, therefore, can be inserted into another select-from-where anywhere that a relation can appear.</a:t>
            </a:r>
            <a:endParaRPr lang="en-PH" dirty="0"/>
          </a:p>
        </p:txBody>
      </p:sp>
    </p:spTree>
    <p:extLst>
      <p:ext uri="{BB962C8B-B14F-4D97-AF65-F5344CB8AC3E}">
        <p14:creationId xmlns:p14="http://schemas.microsoft.com/office/powerpoint/2010/main" val="4275892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Nested Subqueries</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PH" dirty="0"/>
              <a:t>Example: </a:t>
            </a:r>
            <a:r>
              <a:rPr lang="en-US" dirty="0"/>
              <a:t>Find the average instructors’ salaries of those departments where the average salary is greater than $42,000.</a:t>
            </a:r>
            <a:endParaRPr lang="en-PH" dirty="0"/>
          </a:p>
        </p:txBody>
      </p:sp>
      <p:pic>
        <p:nvPicPr>
          <p:cNvPr id="5" name="Picture 4">
            <a:extLst>
              <a:ext uri="{FF2B5EF4-FFF2-40B4-BE49-F238E27FC236}">
                <a16:creationId xmlns:a16="http://schemas.microsoft.com/office/drawing/2014/main" id="{8E144117-9C99-4B75-8D06-D021F06D6F46}"/>
              </a:ext>
            </a:extLst>
          </p:cNvPr>
          <p:cNvPicPr>
            <a:picLocks noChangeAspect="1"/>
          </p:cNvPicPr>
          <p:nvPr/>
        </p:nvPicPr>
        <p:blipFill>
          <a:blip r:embed="rId2"/>
          <a:stretch>
            <a:fillRect/>
          </a:stretch>
        </p:blipFill>
        <p:spPr>
          <a:xfrm>
            <a:off x="3540246" y="3945561"/>
            <a:ext cx="4763165" cy="1457528"/>
          </a:xfrm>
          <a:prstGeom prst="rect">
            <a:avLst/>
          </a:prstGeom>
        </p:spPr>
      </p:pic>
    </p:spTree>
    <p:extLst>
      <p:ext uri="{BB962C8B-B14F-4D97-AF65-F5344CB8AC3E}">
        <p14:creationId xmlns:p14="http://schemas.microsoft.com/office/powerpoint/2010/main" val="2331833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A </a:t>
            </a:r>
            <a:r>
              <a:rPr lang="en-US" i="1" dirty="0"/>
              <a:t>delete</a:t>
            </a:r>
            <a:r>
              <a:rPr lang="en-US" dirty="0"/>
              <a:t> request is expressed in much the same way as a query. We can delete only whole tuples; we cannot delete values on only particular attributes. </a:t>
            </a:r>
          </a:p>
          <a:p>
            <a:endParaRPr lang="en-US" dirty="0"/>
          </a:p>
          <a:p>
            <a:pPr marL="0" indent="0">
              <a:buNone/>
            </a:pPr>
            <a:r>
              <a:rPr lang="en-US" dirty="0">
                <a:latin typeface="Courier New" panose="02070309020205020404" pitchFamily="49" charset="0"/>
                <a:cs typeface="Courier New" panose="02070309020205020404" pitchFamily="49" charset="0"/>
              </a:rPr>
              <a:t>delete from r where P;</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867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BA7-46DC-481B-AF8A-D34A5425A836}"/>
              </a:ext>
            </a:extLst>
          </p:cNvPr>
          <p:cNvSpPr>
            <a:spLocks noGrp="1"/>
          </p:cNvSpPr>
          <p:nvPr>
            <p:ph type="title"/>
          </p:nvPr>
        </p:nvSpPr>
        <p:spPr/>
        <p:txBody>
          <a:bodyPr/>
          <a:lstStyle/>
          <a:p>
            <a:r>
              <a:rPr lang="en-PH" dirty="0"/>
              <a:t>Overview of the SQL</a:t>
            </a:r>
          </a:p>
        </p:txBody>
      </p:sp>
      <p:sp>
        <p:nvSpPr>
          <p:cNvPr id="3" name="Content Placeholder 2">
            <a:extLst>
              <a:ext uri="{FF2B5EF4-FFF2-40B4-BE49-F238E27FC236}">
                <a16:creationId xmlns:a16="http://schemas.microsoft.com/office/drawing/2014/main" id="{17F88020-1AE7-4903-820F-57A362644CBC}"/>
              </a:ext>
            </a:extLst>
          </p:cNvPr>
          <p:cNvSpPr>
            <a:spLocks noGrp="1"/>
          </p:cNvSpPr>
          <p:nvPr>
            <p:ph idx="1"/>
          </p:nvPr>
        </p:nvSpPr>
        <p:spPr/>
        <p:txBody>
          <a:bodyPr>
            <a:normAutofit fontScale="92500" lnSpcReduction="10000"/>
          </a:bodyPr>
          <a:lstStyle/>
          <a:p>
            <a:r>
              <a:rPr lang="en-US" dirty="0"/>
              <a:t>Transaction control. SQL includes commands for specifying the beginning and end points of transactions. </a:t>
            </a:r>
          </a:p>
          <a:p>
            <a:r>
              <a:rPr lang="en-US" dirty="0"/>
              <a:t>Embedded SQL and dynamic SQL. Embedded and dynamic SQL define how SQL statements can be embedded within general-purpose programming languages, such as C, C++, and Java. </a:t>
            </a:r>
          </a:p>
          <a:p>
            <a:r>
              <a:rPr lang="en-US" dirty="0"/>
              <a:t>Authorization. The SQL DDL includes commands for specifying access rights to relations and views.</a:t>
            </a:r>
            <a:endParaRPr lang="en-PH" dirty="0"/>
          </a:p>
        </p:txBody>
      </p:sp>
    </p:spTree>
    <p:extLst>
      <p:ext uri="{BB962C8B-B14F-4D97-AF65-F5344CB8AC3E}">
        <p14:creationId xmlns:p14="http://schemas.microsoft.com/office/powerpoint/2010/main" val="42028061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a:xfrm>
            <a:off x="609602" y="1800147"/>
            <a:ext cx="6958148" cy="4500388"/>
          </a:xfrm>
        </p:spPr>
        <p:txBody>
          <a:bodyPr>
            <a:normAutofit fontScale="92500"/>
          </a:bodyPr>
          <a:lstStyle/>
          <a:p>
            <a:pPr marL="0" indent="0">
              <a:buNone/>
            </a:pPr>
            <a:r>
              <a:rPr lang="en-US" dirty="0"/>
              <a:t>Examples: </a:t>
            </a:r>
          </a:p>
          <a:p>
            <a:pPr marL="0" indent="0">
              <a:buNone/>
            </a:pPr>
            <a:r>
              <a:rPr lang="en-US" dirty="0"/>
              <a:t>1. Delete all tuples in the instructor relation pertaining to instructors in the Finance department.</a:t>
            </a:r>
          </a:p>
          <a:p>
            <a:pPr marL="0" indent="0">
              <a:buNone/>
            </a:pPr>
            <a:r>
              <a:rPr lang="en-US" dirty="0">
                <a:latin typeface="Courier New" panose="02070309020205020404" pitchFamily="49" charset="0"/>
                <a:cs typeface="Courier New" panose="02070309020205020404" pitchFamily="49" charset="0"/>
              </a:rPr>
              <a:t>delete from instructor</a:t>
            </a:r>
          </a:p>
          <a:p>
            <a:pPr marL="0" indent="0">
              <a:buNone/>
            </a:pPr>
            <a:r>
              <a:rPr lang="en-US" dirty="0">
                <a:latin typeface="Courier New" panose="02070309020205020404" pitchFamily="49" charset="0"/>
                <a:cs typeface="Courier New" panose="02070309020205020404" pitchFamily="49" charset="0"/>
              </a:rPr>
              <a:t>where dept name = 'Finance';</a:t>
            </a:r>
            <a:endParaRPr lang="en-PH" dirty="0">
              <a:latin typeface="Courier New" panose="02070309020205020404" pitchFamily="49" charset="0"/>
              <a:cs typeface="Courier New" panose="02070309020205020404" pitchFamily="49" charset="0"/>
            </a:endParaRPr>
          </a:p>
        </p:txBody>
      </p:sp>
      <p:pic>
        <p:nvPicPr>
          <p:cNvPr id="4" name="Content Placeholder 4">
            <a:extLst>
              <a:ext uri="{FF2B5EF4-FFF2-40B4-BE49-F238E27FC236}">
                <a16:creationId xmlns:a16="http://schemas.microsoft.com/office/drawing/2014/main" id="{1FE4F450-F94D-49B7-AD8A-F1C52E672AB3}"/>
              </a:ext>
            </a:extLst>
          </p:cNvPr>
          <p:cNvPicPr>
            <a:picLocks noChangeAspect="1"/>
          </p:cNvPicPr>
          <p:nvPr/>
        </p:nvPicPr>
        <p:blipFill>
          <a:blip r:embed="rId2"/>
          <a:stretch>
            <a:fillRect/>
          </a:stretch>
        </p:blipFill>
        <p:spPr>
          <a:xfrm>
            <a:off x="7664935" y="1978364"/>
            <a:ext cx="4391638" cy="4143953"/>
          </a:xfrm>
          <a:prstGeom prst="rect">
            <a:avLst/>
          </a:prstGeom>
        </p:spPr>
      </p:pic>
    </p:spTree>
    <p:extLst>
      <p:ext uri="{BB962C8B-B14F-4D97-AF65-F5344CB8AC3E}">
        <p14:creationId xmlns:p14="http://schemas.microsoft.com/office/powerpoint/2010/main" val="1674704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a:xfrm>
            <a:off x="609602" y="1800147"/>
            <a:ext cx="6958148" cy="4500388"/>
          </a:xfrm>
        </p:spPr>
        <p:txBody>
          <a:bodyPr>
            <a:normAutofit fontScale="92500"/>
          </a:bodyPr>
          <a:lstStyle/>
          <a:p>
            <a:pPr marL="0" indent="0">
              <a:buNone/>
            </a:pPr>
            <a:r>
              <a:rPr lang="en-US" dirty="0"/>
              <a:t>Examples: </a:t>
            </a:r>
          </a:p>
          <a:p>
            <a:pPr marL="0" indent="0">
              <a:buNone/>
            </a:pPr>
            <a:r>
              <a:rPr lang="en-US" dirty="0"/>
              <a:t>2. Delete all instructors with a salary between $13,000 and $15,000. </a:t>
            </a:r>
          </a:p>
          <a:p>
            <a:pPr marL="0" indent="0">
              <a:buNone/>
            </a:pPr>
            <a:r>
              <a:rPr lang="en-US" dirty="0"/>
              <a:t>3. Delete all tuples in the instructor relation for those instructors associated with a department located in the Watson building.</a:t>
            </a:r>
          </a:p>
        </p:txBody>
      </p:sp>
      <p:pic>
        <p:nvPicPr>
          <p:cNvPr id="4" name="Content Placeholder 4">
            <a:extLst>
              <a:ext uri="{FF2B5EF4-FFF2-40B4-BE49-F238E27FC236}">
                <a16:creationId xmlns:a16="http://schemas.microsoft.com/office/drawing/2014/main" id="{1FE4F450-F94D-49B7-AD8A-F1C52E672AB3}"/>
              </a:ext>
            </a:extLst>
          </p:cNvPr>
          <p:cNvPicPr>
            <a:picLocks noChangeAspect="1"/>
          </p:cNvPicPr>
          <p:nvPr/>
        </p:nvPicPr>
        <p:blipFill>
          <a:blip r:embed="rId2"/>
          <a:stretch>
            <a:fillRect/>
          </a:stretch>
        </p:blipFill>
        <p:spPr>
          <a:xfrm>
            <a:off x="7664935" y="1978364"/>
            <a:ext cx="4391638" cy="4143953"/>
          </a:xfrm>
          <a:prstGeom prst="rect">
            <a:avLst/>
          </a:prstGeom>
        </p:spPr>
      </p:pic>
    </p:spTree>
    <p:extLst>
      <p:ext uri="{BB962C8B-B14F-4D97-AF65-F5344CB8AC3E}">
        <p14:creationId xmlns:p14="http://schemas.microsoft.com/office/powerpoint/2010/main" val="1542930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pic>
        <p:nvPicPr>
          <p:cNvPr id="6" name="Content Placeholder 5">
            <a:extLst>
              <a:ext uri="{FF2B5EF4-FFF2-40B4-BE49-F238E27FC236}">
                <a16:creationId xmlns:a16="http://schemas.microsoft.com/office/drawing/2014/main" id="{33C952BA-EDF1-482F-8F02-1B8C086130B6}"/>
              </a:ext>
            </a:extLst>
          </p:cNvPr>
          <p:cNvPicPr>
            <a:picLocks noGrp="1" noChangeAspect="1"/>
          </p:cNvPicPr>
          <p:nvPr>
            <p:ph idx="1"/>
          </p:nvPr>
        </p:nvPicPr>
        <p:blipFill>
          <a:blip r:embed="rId2"/>
          <a:stretch>
            <a:fillRect/>
          </a:stretch>
        </p:blipFill>
        <p:spPr>
          <a:xfrm>
            <a:off x="1087797" y="2515976"/>
            <a:ext cx="4277322" cy="752580"/>
          </a:xfrm>
        </p:spPr>
      </p:pic>
      <p:pic>
        <p:nvPicPr>
          <p:cNvPr id="4" name="Content Placeholder 4">
            <a:extLst>
              <a:ext uri="{FF2B5EF4-FFF2-40B4-BE49-F238E27FC236}">
                <a16:creationId xmlns:a16="http://schemas.microsoft.com/office/drawing/2014/main" id="{1FE4F450-F94D-49B7-AD8A-F1C52E672AB3}"/>
              </a:ext>
            </a:extLst>
          </p:cNvPr>
          <p:cNvPicPr>
            <a:picLocks noChangeAspect="1"/>
          </p:cNvPicPr>
          <p:nvPr/>
        </p:nvPicPr>
        <p:blipFill>
          <a:blip r:embed="rId3"/>
          <a:stretch>
            <a:fillRect/>
          </a:stretch>
        </p:blipFill>
        <p:spPr>
          <a:xfrm>
            <a:off x="7664935" y="1978364"/>
            <a:ext cx="4391638" cy="4143953"/>
          </a:xfrm>
          <a:prstGeom prst="rect">
            <a:avLst/>
          </a:prstGeom>
        </p:spPr>
      </p:pic>
      <p:pic>
        <p:nvPicPr>
          <p:cNvPr id="8" name="Picture 7">
            <a:extLst>
              <a:ext uri="{FF2B5EF4-FFF2-40B4-BE49-F238E27FC236}">
                <a16:creationId xmlns:a16="http://schemas.microsoft.com/office/drawing/2014/main" id="{4DCBAC5A-F354-4C4D-ACD4-6FBC92EA70BF}"/>
              </a:ext>
            </a:extLst>
          </p:cNvPr>
          <p:cNvPicPr>
            <a:picLocks noChangeAspect="1"/>
          </p:cNvPicPr>
          <p:nvPr/>
        </p:nvPicPr>
        <p:blipFill>
          <a:blip r:embed="rId4"/>
          <a:stretch>
            <a:fillRect/>
          </a:stretch>
        </p:blipFill>
        <p:spPr>
          <a:xfrm>
            <a:off x="1166364" y="3450181"/>
            <a:ext cx="4477375" cy="1200318"/>
          </a:xfrm>
          <a:prstGeom prst="rect">
            <a:avLst/>
          </a:prstGeom>
        </p:spPr>
      </p:pic>
    </p:spTree>
    <p:extLst>
      <p:ext uri="{BB962C8B-B14F-4D97-AF65-F5344CB8AC3E}">
        <p14:creationId xmlns:p14="http://schemas.microsoft.com/office/powerpoint/2010/main" val="4274472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To </a:t>
            </a:r>
            <a:r>
              <a:rPr lang="en-US" i="1" dirty="0"/>
              <a:t>insert</a:t>
            </a:r>
            <a:r>
              <a:rPr lang="en-US" dirty="0"/>
              <a:t> data into a relation, we either specify a tuple to be inserted or write a query whose result is a set of tuples to be inserted. </a:t>
            </a:r>
          </a:p>
          <a:p>
            <a:r>
              <a:rPr lang="en-US" dirty="0"/>
              <a:t>The attribute values for inserted tuples must be members of the corresponding attribute’s domain. </a:t>
            </a:r>
          </a:p>
          <a:p>
            <a:r>
              <a:rPr lang="en-US" dirty="0"/>
              <a:t>Similarly, tuples inserted must have the correct number of attributes. </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4495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pPr marL="0" indent="0">
              <a:buNone/>
            </a:pPr>
            <a:endParaRPr lang="en-PH" dirty="0">
              <a:latin typeface="Courier New" panose="02070309020205020404" pitchFamily="49" charset="0"/>
              <a:cs typeface="Courier New" panose="02070309020205020404" pitchFamily="49" charset="0"/>
            </a:endParaRPr>
          </a:p>
          <a:p>
            <a:pPr marL="0" indent="0">
              <a:buNone/>
            </a:pPr>
            <a:r>
              <a:rPr lang="en-PH" dirty="0">
                <a:latin typeface="Courier New" panose="02070309020205020404" pitchFamily="49" charset="0"/>
                <a:cs typeface="Courier New" panose="02070309020205020404" pitchFamily="49" charset="0"/>
              </a:rPr>
              <a:t>insert into r values (D1, D2, …, </a:t>
            </a:r>
            <a:r>
              <a:rPr lang="en-PH" dirty="0" err="1">
                <a:latin typeface="Courier New" panose="02070309020205020404" pitchFamily="49" charset="0"/>
                <a:cs typeface="Courier New" panose="02070309020205020404" pitchFamily="49" charset="0"/>
              </a:rPr>
              <a:t>Dn</a:t>
            </a:r>
            <a:r>
              <a:rPr lang="en-PH" dirty="0">
                <a:latin typeface="Courier New" panose="02070309020205020404" pitchFamily="49" charset="0"/>
                <a:cs typeface="Courier New" panose="02070309020205020404" pitchFamily="49" charset="0"/>
              </a:rPr>
              <a:t>);</a:t>
            </a:r>
          </a:p>
          <a:p>
            <a:pPr marL="0" indent="0">
              <a:buNone/>
            </a:pPr>
            <a:endParaRPr lang="en-PH" dirty="0">
              <a:latin typeface="Courier New" panose="02070309020205020404" pitchFamily="49" charset="0"/>
              <a:cs typeface="Courier New" panose="02070309020205020404" pitchFamily="49" charset="0"/>
            </a:endParaRPr>
          </a:p>
          <a:p>
            <a:pPr marL="0" indent="0">
              <a:buNone/>
            </a:pPr>
            <a:r>
              <a:rPr lang="en-PH" dirty="0">
                <a:latin typeface="Courier New" panose="02070309020205020404" pitchFamily="49" charset="0"/>
                <a:cs typeface="Courier New" panose="02070309020205020404" pitchFamily="49" charset="0"/>
              </a:rPr>
              <a:t>insert into r(A1, A2, …, An) values (D1, D2, …, </a:t>
            </a:r>
            <a:r>
              <a:rPr lang="en-PH" dirty="0" err="1">
                <a:latin typeface="Courier New" panose="02070309020205020404" pitchFamily="49" charset="0"/>
                <a:cs typeface="Courier New" panose="02070309020205020404" pitchFamily="49" charset="0"/>
              </a:rPr>
              <a:t>Dn</a:t>
            </a:r>
            <a:r>
              <a:rPr lang="en-PH" dirty="0">
                <a:latin typeface="Courier New" panose="02070309020205020404" pitchFamily="49" charset="0"/>
                <a:cs typeface="Courier New" panose="02070309020205020404" pitchFamily="49" charset="0"/>
              </a:rPr>
              <a:t>);</a:t>
            </a:r>
          </a:p>
          <a:p>
            <a:pPr marL="0" indent="0">
              <a:buNone/>
            </a:pP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5794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Examples:</a:t>
            </a:r>
          </a:p>
          <a:p>
            <a:endParaRPr lang="en-PH"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36BF7414-8BC6-4249-94CE-60461983132B}"/>
              </a:ext>
            </a:extLst>
          </p:cNvPr>
          <p:cNvPicPr>
            <a:picLocks noChangeAspect="1"/>
          </p:cNvPicPr>
          <p:nvPr/>
        </p:nvPicPr>
        <p:blipFill>
          <a:blip r:embed="rId2"/>
          <a:stretch>
            <a:fillRect/>
          </a:stretch>
        </p:blipFill>
        <p:spPr>
          <a:xfrm>
            <a:off x="3060945" y="2608573"/>
            <a:ext cx="5582429" cy="752580"/>
          </a:xfrm>
          <a:prstGeom prst="rect">
            <a:avLst/>
          </a:prstGeom>
        </p:spPr>
      </p:pic>
      <p:pic>
        <p:nvPicPr>
          <p:cNvPr id="7" name="Picture 6">
            <a:extLst>
              <a:ext uri="{FF2B5EF4-FFF2-40B4-BE49-F238E27FC236}">
                <a16:creationId xmlns:a16="http://schemas.microsoft.com/office/drawing/2014/main" id="{9F9EECD2-A9B2-4BEE-8DB2-451CC1D4E7B6}"/>
              </a:ext>
            </a:extLst>
          </p:cNvPr>
          <p:cNvPicPr>
            <a:picLocks noChangeAspect="1"/>
          </p:cNvPicPr>
          <p:nvPr/>
        </p:nvPicPr>
        <p:blipFill>
          <a:blip r:embed="rId3"/>
          <a:stretch>
            <a:fillRect/>
          </a:stretch>
        </p:blipFill>
        <p:spPr>
          <a:xfrm>
            <a:off x="3070471" y="3685368"/>
            <a:ext cx="5715798" cy="771633"/>
          </a:xfrm>
          <a:prstGeom prst="rect">
            <a:avLst/>
          </a:prstGeom>
        </p:spPr>
      </p:pic>
      <p:pic>
        <p:nvPicPr>
          <p:cNvPr id="9" name="Picture 8">
            <a:extLst>
              <a:ext uri="{FF2B5EF4-FFF2-40B4-BE49-F238E27FC236}">
                <a16:creationId xmlns:a16="http://schemas.microsoft.com/office/drawing/2014/main" id="{48B6B4C6-D418-4049-9F11-C5AADE1B0A30}"/>
              </a:ext>
            </a:extLst>
          </p:cNvPr>
          <p:cNvPicPr>
            <a:picLocks noChangeAspect="1"/>
          </p:cNvPicPr>
          <p:nvPr/>
        </p:nvPicPr>
        <p:blipFill>
          <a:blip r:embed="rId4"/>
          <a:stretch>
            <a:fillRect/>
          </a:stretch>
        </p:blipFill>
        <p:spPr>
          <a:xfrm>
            <a:off x="3213366" y="4865321"/>
            <a:ext cx="5430008" cy="762106"/>
          </a:xfrm>
          <a:prstGeom prst="rect">
            <a:avLst/>
          </a:prstGeom>
        </p:spPr>
      </p:pic>
    </p:spTree>
    <p:extLst>
      <p:ext uri="{BB962C8B-B14F-4D97-AF65-F5344CB8AC3E}">
        <p14:creationId xmlns:p14="http://schemas.microsoft.com/office/powerpoint/2010/main" val="1755607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a:bodyPr>
          <a:lstStyle/>
          <a:p>
            <a:r>
              <a:rPr lang="en-US" dirty="0"/>
              <a:t>In certain situations, we may wish to change a value in a tuple without changing all values in the tuple. For this purpose, the </a:t>
            </a:r>
            <a:r>
              <a:rPr lang="en-US" i="1" dirty="0"/>
              <a:t>update</a:t>
            </a:r>
            <a:r>
              <a:rPr lang="en-US" dirty="0"/>
              <a:t> statement can be used.</a:t>
            </a:r>
          </a:p>
          <a:p>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update r set A = D;</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80233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CB7D-819A-4BD3-9454-1A63E546FDFF}"/>
              </a:ext>
            </a:extLst>
          </p:cNvPr>
          <p:cNvSpPr>
            <a:spLocks noGrp="1"/>
          </p:cNvSpPr>
          <p:nvPr>
            <p:ph type="title"/>
          </p:nvPr>
        </p:nvSpPr>
        <p:spPr/>
        <p:txBody>
          <a:bodyPr/>
          <a:lstStyle/>
          <a:p>
            <a:r>
              <a:rPr lang="en-PH" dirty="0"/>
              <a:t>Modification of the Database</a:t>
            </a:r>
          </a:p>
        </p:txBody>
      </p:sp>
      <p:sp>
        <p:nvSpPr>
          <p:cNvPr id="3" name="Content Placeholder 2">
            <a:extLst>
              <a:ext uri="{FF2B5EF4-FFF2-40B4-BE49-F238E27FC236}">
                <a16:creationId xmlns:a16="http://schemas.microsoft.com/office/drawing/2014/main" id="{EF5DB82B-90E1-4035-BEF1-A4A4CBBCA787}"/>
              </a:ext>
            </a:extLst>
          </p:cNvPr>
          <p:cNvSpPr>
            <a:spLocks noGrp="1"/>
          </p:cNvSpPr>
          <p:nvPr>
            <p:ph idx="1"/>
          </p:nvPr>
        </p:nvSpPr>
        <p:spPr/>
        <p:txBody>
          <a:bodyPr>
            <a:normAutofit fontScale="92500" lnSpcReduction="20000"/>
          </a:bodyPr>
          <a:lstStyle/>
          <a:p>
            <a:r>
              <a:rPr lang="en-US" dirty="0"/>
              <a:t>Examples: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update instructor </a:t>
            </a:r>
          </a:p>
          <a:p>
            <a:pPr marL="0" indent="0">
              <a:buNone/>
            </a:pPr>
            <a:r>
              <a:rPr lang="en-US" dirty="0">
                <a:latin typeface="Courier New" panose="02070309020205020404" pitchFamily="49" charset="0"/>
                <a:cs typeface="Courier New" panose="02070309020205020404" pitchFamily="49" charset="0"/>
              </a:rPr>
              <a:t>set salary= salary * 1.05;</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update instructor </a:t>
            </a:r>
          </a:p>
          <a:p>
            <a:pPr marL="0" indent="0">
              <a:buNone/>
            </a:pPr>
            <a:r>
              <a:rPr lang="en-US" dirty="0">
                <a:latin typeface="Courier New" panose="02070309020205020404" pitchFamily="49" charset="0"/>
                <a:cs typeface="Courier New" panose="02070309020205020404" pitchFamily="49" charset="0"/>
              </a:rPr>
              <a:t>set salary = salary * 1.05 </a:t>
            </a:r>
          </a:p>
          <a:p>
            <a:pPr marL="0" indent="0">
              <a:buNone/>
            </a:pPr>
            <a:r>
              <a:rPr lang="en-US" dirty="0">
                <a:latin typeface="Courier New" panose="02070309020205020404" pitchFamily="49" charset="0"/>
                <a:cs typeface="Courier New" panose="02070309020205020404" pitchFamily="49" charset="0"/>
              </a:rPr>
              <a:t>where salary &lt; 70000;</a:t>
            </a:r>
            <a:endParaRPr lang="en-PH" dirty="0">
              <a:latin typeface="Courier New" panose="02070309020205020404" pitchFamily="49" charset="0"/>
              <a:cs typeface="Courier New" panose="02070309020205020404" pitchFamily="49" charset="0"/>
            </a:endParaRPr>
          </a:p>
        </p:txBody>
      </p:sp>
      <p:pic>
        <p:nvPicPr>
          <p:cNvPr id="4" name="Content Placeholder 4">
            <a:extLst>
              <a:ext uri="{FF2B5EF4-FFF2-40B4-BE49-F238E27FC236}">
                <a16:creationId xmlns:a16="http://schemas.microsoft.com/office/drawing/2014/main" id="{588C54BB-5DE7-4E7A-A855-5AD3B5CA0C59}"/>
              </a:ext>
            </a:extLst>
          </p:cNvPr>
          <p:cNvPicPr>
            <a:picLocks noChangeAspect="1"/>
          </p:cNvPicPr>
          <p:nvPr/>
        </p:nvPicPr>
        <p:blipFill>
          <a:blip r:embed="rId2"/>
          <a:stretch>
            <a:fillRect/>
          </a:stretch>
        </p:blipFill>
        <p:spPr>
          <a:xfrm>
            <a:off x="7708478" y="1800147"/>
            <a:ext cx="4391638" cy="4143953"/>
          </a:xfrm>
          <a:prstGeom prst="rect">
            <a:avLst/>
          </a:prstGeom>
        </p:spPr>
      </p:pic>
    </p:spTree>
    <p:extLst>
      <p:ext uri="{BB962C8B-B14F-4D97-AF65-F5344CB8AC3E}">
        <p14:creationId xmlns:p14="http://schemas.microsoft.com/office/powerpoint/2010/main" val="1545407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778-3D39-4DA9-8894-F82FC797CEF1}"/>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39BDFABA-4223-4CB2-B91F-781DF72C05DF}"/>
              </a:ext>
            </a:extLst>
          </p:cNvPr>
          <p:cNvSpPr>
            <a:spLocks noGrp="1"/>
          </p:cNvSpPr>
          <p:nvPr>
            <p:ph idx="1"/>
          </p:nvPr>
        </p:nvSpPr>
        <p:spPr/>
        <p:txBody>
          <a:bodyPr/>
          <a:lstStyle/>
          <a:p>
            <a:endParaRPr lang="en-PH" dirty="0"/>
          </a:p>
          <a:p>
            <a:pPr marL="0" indent="0">
              <a:buNone/>
            </a:pPr>
            <a:endParaRPr lang="en-PH" dirty="0"/>
          </a:p>
          <a:p>
            <a:pPr marL="0" indent="0">
              <a:buNone/>
            </a:pPr>
            <a:r>
              <a:rPr lang="en-PH" dirty="0"/>
              <a:t>End of </a:t>
            </a:r>
            <a:r>
              <a:rPr lang="en-PH"/>
              <a:t>Chapter 3</a:t>
            </a:r>
            <a:endParaRPr lang="en-PH" dirty="0"/>
          </a:p>
        </p:txBody>
      </p:sp>
    </p:spTree>
    <p:extLst>
      <p:ext uri="{BB962C8B-B14F-4D97-AF65-F5344CB8AC3E}">
        <p14:creationId xmlns:p14="http://schemas.microsoft.com/office/powerpoint/2010/main" val="188844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SQL Data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fontScale="92500" lnSpcReduction="20000"/>
          </a:bodyPr>
          <a:lstStyle/>
          <a:p>
            <a:pPr marL="0" indent="0">
              <a:buNone/>
            </a:pPr>
            <a:r>
              <a:rPr lang="en-PH" dirty="0"/>
              <a:t>Basic types:</a:t>
            </a:r>
          </a:p>
          <a:p>
            <a:r>
              <a:rPr lang="en-US" dirty="0"/>
              <a:t>char(n): A fixed-length character string with user-specified length n. The full form, character, can be used instead. </a:t>
            </a:r>
          </a:p>
          <a:p>
            <a:r>
              <a:rPr lang="en-US" dirty="0"/>
              <a:t>varchar(n): A variable-length character string with user-specified maximum length n. The full form, character varying, is equivalent. </a:t>
            </a:r>
          </a:p>
          <a:p>
            <a:r>
              <a:rPr lang="en-US" dirty="0"/>
              <a:t>int: An integer (a finite subset of the integers that is machine dependent). The full form, integer, is equivalent.</a:t>
            </a:r>
            <a:endParaRPr lang="en-PH" dirty="0"/>
          </a:p>
        </p:txBody>
      </p:sp>
    </p:spTree>
    <p:extLst>
      <p:ext uri="{BB962C8B-B14F-4D97-AF65-F5344CB8AC3E}">
        <p14:creationId xmlns:p14="http://schemas.microsoft.com/office/powerpoint/2010/main" val="121873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SQL Data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fontScale="92500" lnSpcReduction="10000"/>
          </a:bodyPr>
          <a:lstStyle/>
          <a:p>
            <a:r>
              <a:rPr lang="en-US" sz="3200" dirty="0" err="1"/>
              <a:t>smallint</a:t>
            </a:r>
            <a:r>
              <a:rPr lang="en-US" sz="3200" dirty="0"/>
              <a:t>: A small integer (a machine-dependent subset of the integer type). </a:t>
            </a:r>
          </a:p>
          <a:p>
            <a:r>
              <a:rPr lang="en-US" sz="3200" dirty="0"/>
              <a:t>numeric(p, d): A fixed-point number with user-specified precision. The number consists of p digits (plus a sign), and d of the p digits are to the right of the decimal point. Thus, numeric(3,1) allows 44.5 to be stored exactly, but neither 444.5 nor 0.32 can be stored exactly in a field of this type. </a:t>
            </a:r>
          </a:p>
          <a:p>
            <a:r>
              <a:rPr lang="en-US" sz="3200" dirty="0"/>
              <a:t>real, double precision: Floating-point and double-precision floating-point numbers with machine-dependent precision. </a:t>
            </a:r>
          </a:p>
          <a:p>
            <a:r>
              <a:rPr lang="en-US" sz="3200" dirty="0"/>
              <a:t>float(n): A floating-point number with precision of at least n digits.</a:t>
            </a:r>
            <a:endParaRPr lang="en-PH" sz="3200" dirty="0"/>
          </a:p>
        </p:txBody>
      </p:sp>
    </p:spTree>
    <p:extLst>
      <p:ext uri="{BB962C8B-B14F-4D97-AF65-F5344CB8AC3E}">
        <p14:creationId xmlns:p14="http://schemas.microsoft.com/office/powerpoint/2010/main" val="400519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893-6F08-4173-9C43-DC578F261B29}"/>
              </a:ext>
            </a:extLst>
          </p:cNvPr>
          <p:cNvSpPr>
            <a:spLocks noGrp="1"/>
          </p:cNvSpPr>
          <p:nvPr>
            <p:ph type="title"/>
          </p:nvPr>
        </p:nvSpPr>
        <p:spPr/>
        <p:txBody>
          <a:bodyPr/>
          <a:lstStyle/>
          <a:p>
            <a:r>
              <a:rPr lang="en-PH" dirty="0"/>
              <a:t>SQL Data Definition</a:t>
            </a:r>
          </a:p>
        </p:txBody>
      </p:sp>
      <p:sp>
        <p:nvSpPr>
          <p:cNvPr id="3" name="Content Placeholder 2">
            <a:extLst>
              <a:ext uri="{FF2B5EF4-FFF2-40B4-BE49-F238E27FC236}">
                <a16:creationId xmlns:a16="http://schemas.microsoft.com/office/drawing/2014/main" id="{4B2FA5D4-138C-4C45-A890-BD77BCB838EF}"/>
              </a:ext>
            </a:extLst>
          </p:cNvPr>
          <p:cNvSpPr>
            <a:spLocks noGrp="1"/>
          </p:cNvSpPr>
          <p:nvPr>
            <p:ph idx="1"/>
          </p:nvPr>
        </p:nvSpPr>
        <p:spPr/>
        <p:txBody>
          <a:bodyPr>
            <a:normAutofit/>
          </a:bodyPr>
          <a:lstStyle/>
          <a:p>
            <a:r>
              <a:rPr lang="en-US" sz="3200" dirty="0"/>
              <a:t>Each type may include a special value called the </a:t>
            </a:r>
            <a:r>
              <a:rPr lang="en-US" sz="3200" i="1" dirty="0"/>
              <a:t>null</a:t>
            </a:r>
            <a:r>
              <a:rPr lang="en-US" sz="3200" dirty="0"/>
              <a:t> value. A null value indicates an absent value that may exist but be unknown or that may not exist at all. </a:t>
            </a:r>
            <a:endParaRPr lang="en-PH" sz="3200" dirty="0"/>
          </a:p>
        </p:txBody>
      </p:sp>
    </p:spTree>
    <p:extLst>
      <p:ext uri="{BB962C8B-B14F-4D97-AF65-F5344CB8AC3E}">
        <p14:creationId xmlns:p14="http://schemas.microsoft.com/office/powerpoint/2010/main" val="787563269"/>
      </p:ext>
    </p:extLst>
  </p:cSld>
  <p:clrMapOvr>
    <a:masterClrMapping/>
  </p:clrMapOvr>
</p:sld>
</file>

<file path=ppt/theme/theme1.xml><?xml version="1.0" encoding="utf-8"?>
<a:theme xmlns:a="http://schemas.openxmlformats.org/drawingml/2006/main" name="162549-dashboar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162549-dashboard-template-16x9</Template>
  <TotalTime>364</TotalTime>
  <Words>2607</Words>
  <Application>Microsoft Office PowerPoint</Application>
  <PresentationFormat>Widescreen</PresentationFormat>
  <Paragraphs>250</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Courier New</vt:lpstr>
      <vt:lpstr>162549-dashboard-template-16x9</vt:lpstr>
      <vt:lpstr>CHAPTER 3: INTRODUCTION TO SQL/ ORACLE SQL</vt:lpstr>
      <vt:lpstr>Overview of the SQL</vt:lpstr>
      <vt:lpstr>Overview of the SQL</vt:lpstr>
      <vt:lpstr>Overview of the SQL</vt:lpstr>
      <vt:lpstr>Overview of the SQL</vt:lpstr>
      <vt:lpstr>Overview of the SQL</vt:lpstr>
      <vt:lpstr>SQL Data Definition</vt:lpstr>
      <vt:lpstr>SQL Data Definition</vt:lpstr>
      <vt:lpstr>SQL Data Definition</vt:lpstr>
      <vt:lpstr>Basic Schema Definition</vt:lpstr>
      <vt:lpstr>Basic Schema Definition</vt:lpstr>
      <vt:lpstr>Basic Schema Definition</vt:lpstr>
      <vt:lpstr>Basic Schema Definition</vt:lpstr>
      <vt:lpstr>Basic Schema Definition</vt:lpstr>
      <vt:lpstr>Basic Schema Definition</vt:lpstr>
      <vt:lpstr>Basic Schema Definition</vt:lpstr>
      <vt:lpstr>Basic Schema Definition</vt:lpstr>
      <vt:lpstr>Basic Schema Definition</vt:lpstr>
      <vt:lpstr>Basic Structure of SQL Queries</vt:lpstr>
      <vt:lpstr>Basic Structure of SQL Queries</vt:lpstr>
      <vt:lpstr>Basic Structure of SQL Queries</vt:lpstr>
      <vt:lpstr>Basic Structure of SQL Queries</vt:lpstr>
      <vt:lpstr>Basic Structure of SQL Queries</vt:lpstr>
      <vt:lpstr>Basic Structure of SQL Queries</vt:lpstr>
      <vt:lpstr>Queries on Multiple Relations</vt:lpstr>
      <vt:lpstr>Queries on Multiple Relations</vt:lpstr>
      <vt:lpstr>Additional Basic Operations</vt:lpstr>
      <vt:lpstr>Additional Basic Operations</vt:lpstr>
      <vt:lpstr>Additional Basic Operations</vt:lpstr>
      <vt:lpstr>Additional Basic Operations</vt:lpstr>
      <vt:lpstr>Additional Basic Operations</vt:lpstr>
      <vt:lpstr>Additional Basic Operations</vt:lpstr>
      <vt:lpstr>Additional Basic Operations</vt:lpstr>
      <vt:lpstr>Additional Basic Operations</vt:lpstr>
      <vt:lpstr>Additional Basic Operations</vt:lpstr>
      <vt:lpstr>Set Operations</vt:lpstr>
      <vt:lpstr>Set Operations</vt:lpstr>
      <vt:lpstr>Set Operations</vt:lpstr>
      <vt:lpstr>Set Operations</vt:lpstr>
      <vt:lpstr>Set Operations</vt:lpstr>
      <vt:lpstr>Set Operations</vt:lpstr>
      <vt:lpstr>Set Operations</vt:lpstr>
      <vt:lpstr>Null Values</vt:lpstr>
      <vt:lpstr>Aggregate Functions</vt:lpstr>
      <vt:lpstr>Aggregate Functions</vt:lpstr>
      <vt:lpstr>Aggregate Functions</vt:lpstr>
      <vt:lpstr>Aggregate Functions</vt:lpstr>
      <vt:lpstr>Aggregate Functions</vt:lpstr>
      <vt:lpstr>Aggregate Functions</vt:lpstr>
      <vt:lpstr>Nested Subqueries</vt:lpstr>
      <vt:lpstr>Nested Subqueries</vt:lpstr>
      <vt:lpstr>Nested Subqueries</vt:lpstr>
      <vt:lpstr>Nested Subqueries</vt:lpstr>
      <vt:lpstr>Nested Subqueries</vt:lpstr>
      <vt:lpstr>Nested Subqueries</vt:lpstr>
      <vt:lpstr>Nested Subqueries</vt:lpstr>
      <vt:lpstr>Nested Subqueries</vt:lpstr>
      <vt:lpstr>Nested Subqueries</vt:lpstr>
      <vt:lpstr>Modification of the Database</vt:lpstr>
      <vt:lpstr>Modification of the Database</vt:lpstr>
      <vt:lpstr>Modification of the Database</vt:lpstr>
      <vt:lpstr>Modification of the Database</vt:lpstr>
      <vt:lpstr>Modification of the Database</vt:lpstr>
      <vt:lpstr>Modification of the Database</vt:lpstr>
      <vt:lpstr>Modification of the Database</vt:lpstr>
      <vt:lpstr>Modification of the Database</vt:lpstr>
      <vt:lpstr>Modification of the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 TO SQL/ ORACLE SQL</dc:title>
  <dc:creator>donnie anciro</dc:creator>
  <cp:lastModifiedBy>donnie anciro</cp:lastModifiedBy>
  <cp:revision>58</cp:revision>
  <dcterms:created xsi:type="dcterms:W3CDTF">2023-11-12T14:30:01Z</dcterms:created>
  <dcterms:modified xsi:type="dcterms:W3CDTF">2023-11-15T12:21:24Z</dcterms:modified>
</cp:coreProperties>
</file>