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Bebas Neue" charset="1" panose="00000500000000000000"/>
      <p:regular r:id="rId8"/>
    </p:embeddedFont>
    <p:embeddedFont>
      <p:font typeface="Bebas Neue Bold" charset="1" panose="020B0606020202050201"/>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479F7"/>
        </a:solidFill>
      </p:bgPr>
    </p:bg>
    <p:spTree>
      <p:nvGrpSpPr>
        <p:cNvPr id="1" name=""/>
        <p:cNvGrpSpPr/>
        <p:nvPr/>
      </p:nvGrpSpPr>
      <p:grpSpPr>
        <a:xfrm>
          <a:off x="0" y="0"/>
          <a:ext cx="0" cy="0"/>
          <a:chOff x="0" y="0"/>
          <a:chExt cx="0" cy="0"/>
        </a:xfrm>
      </p:grpSpPr>
      <p:grpSp>
        <p:nvGrpSpPr>
          <p:cNvPr name="Group 2" id="2"/>
          <p:cNvGrpSpPr/>
          <p:nvPr/>
        </p:nvGrpSpPr>
        <p:grpSpPr>
          <a:xfrm rot="0">
            <a:off x="714127" y="683475"/>
            <a:ext cx="16859746" cy="8920050"/>
            <a:chOff x="0" y="0"/>
            <a:chExt cx="4440427" cy="2349314"/>
          </a:xfrm>
        </p:grpSpPr>
        <p:sp>
          <p:nvSpPr>
            <p:cNvPr name="Freeform 3" id="3"/>
            <p:cNvSpPr/>
            <p:nvPr/>
          </p:nvSpPr>
          <p:spPr>
            <a:xfrm flipH="false" flipV="false" rot="0">
              <a:off x="0" y="0"/>
              <a:ext cx="4440427" cy="2349314"/>
            </a:xfrm>
            <a:custGeom>
              <a:avLst/>
              <a:gdLst/>
              <a:ahLst/>
              <a:cxnLst/>
              <a:rect r="r" b="b" t="t" l="l"/>
              <a:pathLst>
                <a:path h="2349314" w="4440427">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name="TextBox 4" id="4"/>
            <p:cNvSpPr txBox="true"/>
            <p:nvPr/>
          </p:nvSpPr>
          <p:spPr>
            <a:xfrm>
              <a:off x="0" y="-38100"/>
              <a:ext cx="4440427" cy="238741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1028700"/>
            <a:ext cx="8415441" cy="8229600"/>
          </a:xfrm>
          <a:custGeom>
            <a:avLst/>
            <a:gdLst/>
            <a:ahLst/>
            <a:cxnLst/>
            <a:rect r="r" b="b" t="t" l="l"/>
            <a:pathLst>
              <a:path h="8229600" w="8415441">
                <a:moveTo>
                  <a:pt x="0" y="0"/>
                </a:moveTo>
                <a:lnTo>
                  <a:pt x="8415441" y="0"/>
                </a:lnTo>
                <a:lnTo>
                  <a:pt x="8415441"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9897370" y="3392362"/>
            <a:ext cx="6872071" cy="4763460"/>
          </a:xfrm>
          <a:prstGeom prst="rect">
            <a:avLst/>
          </a:prstGeom>
        </p:spPr>
        <p:txBody>
          <a:bodyPr anchor="t" rtlCol="false" tIns="0" lIns="0" bIns="0" rIns="0">
            <a:spAutoFit/>
          </a:bodyPr>
          <a:lstStyle/>
          <a:p>
            <a:pPr>
              <a:lnSpc>
                <a:spcPts val="12101"/>
              </a:lnSpc>
            </a:pPr>
            <a:r>
              <a:rPr lang="en-US" sz="12873">
                <a:solidFill>
                  <a:srgbClr val="000000"/>
                </a:solidFill>
                <a:latin typeface="Bebas Neue Bold"/>
              </a:rPr>
              <a:t>DISTRIBUTED CLOUD COMPUTING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7191521" cy="46843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control of hardware-based computing resources such as storage, memory, processors, networking, and allied equipment through software platform is referred to as software defined infrastructure. The concept of cloud computing through virtualization of computing resources is an example of software defined infrastructure.</a:t>
            </a:r>
          </a:p>
        </p:txBody>
      </p:sp>
      <p:sp>
        <p:nvSpPr>
          <p:cNvPr name="TextBox 6" id="6"/>
          <p:cNvSpPr txBox="true"/>
          <p:nvPr/>
        </p:nvSpPr>
        <p:spPr>
          <a:xfrm rot="0">
            <a:off x="1584164" y="2168741"/>
            <a:ext cx="6118937" cy="31457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Software Defined Infrastructure (SDI)</a:t>
            </a:r>
          </a:p>
        </p:txBody>
      </p:sp>
      <p:sp>
        <p:nvSpPr>
          <p:cNvPr name="Freeform 7" id="7"/>
          <p:cNvSpPr/>
          <p:nvPr/>
        </p:nvSpPr>
        <p:spPr>
          <a:xfrm flipH="false" flipV="false" rot="0">
            <a:off x="9666810" y="1366236"/>
            <a:ext cx="7592490" cy="7554528"/>
          </a:xfrm>
          <a:custGeom>
            <a:avLst/>
            <a:gdLst/>
            <a:ahLst/>
            <a:cxnLst/>
            <a:rect r="r" b="b" t="t" l="l"/>
            <a:pathLst>
              <a:path h="7554528" w="7592490">
                <a:moveTo>
                  <a:pt x="0" y="0"/>
                </a:moveTo>
                <a:lnTo>
                  <a:pt x="7592490" y="0"/>
                </a:lnTo>
                <a:lnTo>
                  <a:pt x="7592490"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311277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most important sources for generating the big data include machine generated data, especially in IoT environment, digital transactional data, and social media platforms.</a:t>
            </a:r>
          </a:p>
        </p:txBody>
      </p:sp>
      <p:sp>
        <p:nvSpPr>
          <p:cNvPr name="TextBox 6" id="6"/>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Big Data Processing</a:t>
            </a:r>
          </a:p>
        </p:txBody>
      </p:sp>
      <p:sp>
        <p:nvSpPr>
          <p:cNvPr name="Freeform 7" id="7"/>
          <p:cNvSpPr/>
          <p:nvPr/>
        </p:nvSpPr>
        <p:spPr>
          <a:xfrm flipH="false" flipV="false" rot="0">
            <a:off x="9833734" y="1366236"/>
            <a:ext cx="7258642" cy="7554528"/>
          </a:xfrm>
          <a:custGeom>
            <a:avLst/>
            <a:gdLst/>
            <a:ahLst/>
            <a:cxnLst/>
            <a:rect r="r" b="b" t="t" l="l"/>
            <a:pathLst>
              <a:path h="7554528" w="7258642">
                <a:moveTo>
                  <a:pt x="0" y="0"/>
                </a:moveTo>
                <a:lnTo>
                  <a:pt x="7258642" y="0"/>
                </a:lnTo>
                <a:lnTo>
                  <a:pt x="7258642"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36366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unification of multi-clouds is designed to use the power of distributed computing system, especially the edge computing to process the data from the major data sources efficiently and quickly. </a:t>
            </a:r>
          </a:p>
        </p:txBody>
      </p:sp>
      <p:sp>
        <p:nvSpPr>
          <p:cNvPr name="TextBox 6" id="6"/>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Multi-cloud Uniication</a:t>
            </a:r>
          </a:p>
        </p:txBody>
      </p:sp>
      <p:sp>
        <p:nvSpPr>
          <p:cNvPr name="Freeform 7" id="7"/>
          <p:cNvSpPr/>
          <p:nvPr/>
        </p:nvSpPr>
        <p:spPr>
          <a:xfrm flipH="false" flipV="false" rot="0">
            <a:off x="9695317" y="1366236"/>
            <a:ext cx="7563983" cy="7554528"/>
          </a:xfrm>
          <a:custGeom>
            <a:avLst/>
            <a:gdLst/>
            <a:ahLst/>
            <a:cxnLst/>
            <a:rect r="r" b="b" t="t" l="l"/>
            <a:pathLst>
              <a:path h="7554528" w="7563983">
                <a:moveTo>
                  <a:pt x="0" y="0"/>
                </a:moveTo>
                <a:lnTo>
                  <a:pt x="7563983" y="0"/>
                </a:lnTo>
                <a:lnTo>
                  <a:pt x="7563983"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25888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Centralized management of company resources, processes, and stakeholders is referred to as centralized management in modern field of IT terminology.</a:t>
            </a:r>
          </a:p>
        </p:txBody>
      </p:sp>
      <p:sp>
        <p:nvSpPr>
          <p:cNvPr name="TextBox 6" id="6"/>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Centralized Management</a:t>
            </a:r>
          </a:p>
        </p:txBody>
      </p:sp>
      <p:sp>
        <p:nvSpPr>
          <p:cNvPr name="Freeform 7" id="7"/>
          <p:cNvSpPr/>
          <p:nvPr/>
        </p:nvSpPr>
        <p:spPr>
          <a:xfrm flipH="false" flipV="false" rot="0">
            <a:off x="9718842" y="1366236"/>
            <a:ext cx="7488425" cy="7554528"/>
          </a:xfrm>
          <a:custGeom>
            <a:avLst/>
            <a:gdLst/>
            <a:ahLst/>
            <a:cxnLst/>
            <a:rect r="r" b="b" t="t" l="l"/>
            <a:pathLst>
              <a:path h="7554528" w="7488425">
                <a:moveTo>
                  <a:pt x="0" y="0"/>
                </a:moveTo>
                <a:lnTo>
                  <a:pt x="7488426" y="0"/>
                </a:lnTo>
                <a:lnTo>
                  <a:pt x="7488426"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1075" y="3206013"/>
            <a:ext cx="3451574" cy="845380"/>
            <a:chOff x="0" y="0"/>
            <a:chExt cx="909057" cy="222651"/>
          </a:xfrm>
        </p:grpSpPr>
        <p:sp>
          <p:nvSpPr>
            <p:cNvPr name="Freeform 3" id="3"/>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4" id="4"/>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41075" y="4403468"/>
            <a:ext cx="3451574" cy="845380"/>
            <a:chOff x="0" y="0"/>
            <a:chExt cx="909057" cy="222651"/>
          </a:xfrm>
        </p:grpSpPr>
        <p:sp>
          <p:nvSpPr>
            <p:cNvPr name="Freeform 6" id="6"/>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7" id="7"/>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741075" y="5600922"/>
            <a:ext cx="3451574" cy="845380"/>
            <a:chOff x="0" y="0"/>
            <a:chExt cx="909057" cy="222651"/>
          </a:xfrm>
        </p:grpSpPr>
        <p:sp>
          <p:nvSpPr>
            <p:cNvPr name="Freeform 9" id="9"/>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0" id="10"/>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41075" y="6798377"/>
            <a:ext cx="3451574" cy="845380"/>
            <a:chOff x="0" y="0"/>
            <a:chExt cx="909057" cy="222651"/>
          </a:xfrm>
        </p:grpSpPr>
        <p:sp>
          <p:nvSpPr>
            <p:cNvPr name="Freeform 12" id="12"/>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3" id="13"/>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3095350" y="3206013"/>
            <a:ext cx="3451574" cy="845380"/>
            <a:chOff x="0" y="0"/>
            <a:chExt cx="909057" cy="222651"/>
          </a:xfrm>
        </p:grpSpPr>
        <p:sp>
          <p:nvSpPr>
            <p:cNvPr name="Freeform 15" id="15"/>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6" id="16"/>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3095350" y="4403468"/>
            <a:ext cx="3451574" cy="845380"/>
            <a:chOff x="0" y="0"/>
            <a:chExt cx="909057" cy="222651"/>
          </a:xfrm>
        </p:grpSpPr>
        <p:sp>
          <p:nvSpPr>
            <p:cNvPr name="Freeform 18" id="18"/>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9" id="19"/>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3095350" y="5600922"/>
            <a:ext cx="3451574" cy="845380"/>
            <a:chOff x="0" y="0"/>
            <a:chExt cx="909057" cy="222651"/>
          </a:xfrm>
        </p:grpSpPr>
        <p:sp>
          <p:nvSpPr>
            <p:cNvPr name="Freeform 21" id="21"/>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22" id="22"/>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3" id="23"/>
          <p:cNvSpPr/>
          <p:nvPr/>
        </p:nvSpPr>
        <p:spPr>
          <a:xfrm flipH="false" flipV="false" rot="0">
            <a:off x="5879956" y="2642525"/>
            <a:ext cx="6528087" cy="6373045"/>
          </a:xfrm>
          <a:custGeom>
            <a:avLst/>
            <a:gdLst/>
            <a:ahLst/>
            <a:cxnLst/>
            <a:rect r="r" b="b" t="t" l="l"/>
            <a:pathLst>
              <a:path h="6373045" w="6528087">
                <a:moveTo>
                  <a:pt x="0" y="0"/>
                </a:moveTo>
                <a:lnTo>
                  <a:pt x="6528088" y="0"/>
                </a:lnTo>
                <a:lnTo>
                  <a:pt x="6528088" y="6373045"/>
                </a:lnTo>
                <a:lnTo>
                  <a:pt x="0" y="6373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3810389" y="956677"/>
            <a:ext cx="10667221" cy="1685848"/>
          </a:xfrm>
          <a:prstGeom prst="rect">
            <a:avLst/>
          </a:prstGeom>
        </p:spPr>
        <p:txBody>
          <a:bodyPr anchor="t" rtlCol="false" tIns="0" lIns="0" bIns="0" rIns="0">
            <a:spAutoFit/>
          </a:bodyPr>
          <a:lstStyle/>
          <a:p>
            <a:pPr algn="ctr" marL="0" indent="0" lvl="0">
              <a:lnSpc>
                <a:spcPts val="6375"/>
              </a:lnSpc>
              <a:spcBef>
                <a:spcPct val="0"/>
              </a:spcBef>
            </a:pPr>
            <a:r>
              <a:rPr lang="en-US" sz="6312">
                <a:solidFill>
                  <a:srgbClr val="000000"/>
                </a:solidFill>
                <a:latin typeface="Bebas Neue Bold"/>
              </a:rPr>
              <a:t>Challenges of Distributed Cloud Computing</a:t>
            </a:r>
          </a:p>
        </p:txBody>
      </p:sp>
      <p:sp>
        <p:nvSpPr>
          <p:cNvPr name="TextBox 25" id="25"/>
          <p:cNvSpPr txBox="true"/>
          <p:nvPr/>
        </p:nvSpPr>
        <p:spPr>
          <a:xfrm rot="0">
            <a:off x="2138046" y="3472239"/>
            <a:ext cx="2657633"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Complexity</a:t>
            </a:r>
          </a:p>
        </p:txBody>
      </p:sp>
      <p:sp>
        <p:nvSpPr>
          <p:cNvPr name="TextBox 26" id="26"/>
          <p:cNvSpPr txBox="true"/>
          <p:nvPr/>
        </p:nvSpPr>
        <p:spPr>
          <a:xfrm rot="0">
            <a:off x="1896403" y="4669693"/>
            <a:ext cx="3140918"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Contingency</a:t>
            </a:r>
          </a:p>
        </p:txBody>
      </p:sp>
      <p:sp>
        <p:nvSpPr>
          <p:cNvPr name="TextBox 27" id="27"/>
          <p:cNvSpPr txBox="true"/>
          <p:nvPr/>
        </p:nvSpPr>
        <p:spPr>
          <a:xfrm rot="0">
            <a:off x="2138046" y="5867148"/>
            <a:ext cx="2657633"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Transparency</a:t>
            </a:r>
          </a:p>
        </p:txBody>
      </p:sp>
      <p:sp>
        <p:nvSpPr>
          <p:cNvPr name="TextBox 28" id="28"/>
          <p:cNvSpPr txBox="true"/>
          <p:nvPr/>
        </p:nvSpPr>
        <p:spPr>
          <a:xfrm rot="0">
            <a:off x="1896403" y="7064602"/>
            <a:ext cx="3140918"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Troubleshooting</a:t>
            </a:r>
          </a:p>
        </p:txBody>
      </p:sp>
      <p:sp>
        <p:nvSpPr>
          <p:cNvPr name="TextBox 29" id="29"/>
          <p:cNvSpPr txBox="true"/>
          <p:nvPr/>
        </p:nvSpPr>
        <p:spPr>
          <a:xfrm rot="0">
            <a:off x="13302459" y="3472239"/>
            <a:ext cx="3037357"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Security</a:t>
            </a:r>
          </a:p>
        </p:txBody>
      </p:sp>
      <p:sp>
        <p:nvSpPr>
          <p:cNvPr name="TextBox 30" id="30"/>
          <p:cNvSpPr txBox="true"/>
          <p:nvPr/>
        </p:nvSpPr>
        <p:spPr>
          <a:xfrm rot="0">
            <a:off x="13302459" y="4669693"/>
            <a:ext cx="3037357"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Bandwidth</a:t>
            </a:r>
          </a:p>
        </p:txBody>
      </p:sp>
      <p:sp>
        <p:nvSpPr>
          <p:cNvPr name="TextBox 31" id="31"/>
          <p:cNvSpPr txBox="true"/>
          <p:nvPr/>
        </p:nvSpPr>
        <p:spPr>
          <a:xfrm rot="0">
            <a:off x="13302459" y="5867148"/>
            <a:ext cx="3037357"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Technical faults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479F7"/>
        </a:solidFill>
      </p:bgPr>
    </p:bg>
    <p:spTree>
      <p:nvGrpSpPr>
        <p:cNvPr id="1" name=""/>
        <p:cNvGrpSpPr/>
        <p:nvPr/>
      </p:nvGrpSpPr>
      <p:grpSpPr>
        <a:xfrm>
          <a:off x="0" y="0"/>
          <a:ext cx="0" cy="0"/>
          <a:chOff x="0" y="0"/>
          <a:chExt cx="0" cy="0"/>
        </a:xfrm>
      </p:grpSpPr>
      <p:grpSp>
        <p:nvGrpSpPr>
          <p:cNvPr name="Group 2" id="2"/>
          <p:cNvGrpSpPr/>
          <p:nvPr/>
        </p:nvGrpSpPr>
        <p:grpSpPr>
          <a:xfrm rot="0">
            <a:off x="714127" y="683475"/>
            <a:ext cx="16859746" cy="8920050"/>
            <a:chOff x="0" y="0"/>
            <a:chExt cx="4440427" cy="2349314"/>
          </a:xfrm>
        </p:grpSpPr>
        <p:sp>
          <p:nvSpPr>
            <p:cNvPr name="Freeform 3" id="3"/>
            <p:cNvSpPr/>
            <p:nvPr/>
          </p:nvSpPr>
          <p:spPr>
            <a:xfrm flipH="false" flipV="false" rot="0">
              <a:off x="0" y="0"/>
              <a:ext cx="4440427" cy="2349314"/>
            </a:xfrm>
            <a:custGeom>
              <a:avLst/>
              <a:gdLst/>
              <a:ahLst/>
              <a:cxnLst/>
              <a:rect r="r" b="b" t="t" l="l"/>
              <a:pathLst>
                <a:path h="2349314" w="4440427">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name="TextBox 4" id="4"/>
            <p:cNvSpPr txBox="true"/>
            <p:nvPr/>
          </p:nvSpPr>
          <p:spPr>
            <a:xfrm>
              <a:off x="0" y="-38100"/>
              <a:ext cx="4440427" cy="238741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9752776" y="3879564"/>
            <a:ext cx="7194594" cy="2804098"/>
          </a:xfrm>
          <a:prstGeom prst="rect">
            <a:avLst/>
          </a:prstGeom>
        </p:spPr>
        <p:txBody>
          <a:bodyPr anchor="t" rtlCol="false" tIns="0" lIns="0" bIns="0" rIns="0">
            <a:spAutoFit/>
          </a:bodyPr>
          <a:lstStyle/>
          <a:p>
            <a:pPr>
              <a:lnSpc>
                <a:spcPts val="10588"/>
              </a:lnSpc>
            </a:pPr>
            <a:r>
              <a:rPr lang="en-US" sz="11264">
                <a:solidFill>
                  <a:srgbClr val="000000"/>
                </a:solidFill>
                <a:latin typeface="Bebas Neue Bold"/>
              </a:rPr>
              <a:t>THANK YOU FOR LISTENING!</a:t>
            </a:r>
          </a:p>
        </p:txBody>
      </p:sp>
      <p:sp>
        <p:nvSpPr>
          <p:cNvPr name="Freeform 6" id="6"/>
          <p:cNvSpPr/>
          <p:nvPr/>
        </p:nvSpPr>
        <p:spPr>
          <a:xfrm flipH="false" flipV="false" rot="0">
            <a:off x="1275495" y="1063912"/>
            <a:ext cx="7868505" cy="8159176"/>
          </a:xfrm>
          <a:custGeom>
            <a:avLst/>
            <a:gdLst/>
            <a:ahLst/>
            <a:cxnLst/>
            <a:rect r="r" b="b" t="t" l="l"/>
            <a:pathLst>
              <a:path h="8159176" w="7868505">
                <a:moveTo>
                  <a:pt x="0" y="0"/>
                </a:moveTo>
                <a:lnTo>
                  <a:pt x="7868505" y="0"/>
                </a:lnTo>
                <a:lnTo>
                  <a:pt x="7868505" y="8159176"/>
                </a:lnTo>
                <a:lnTo>
                  <a:pt x="0" y="8159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7559836" cy="46843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concept of distributed cloud computing is a part of cloud computing systems in which the computing resources and software applications are located at different cloud service providers or servers but they act under one cloud computing software for operating and managing the resources across multiple cloud platforms. </a:t>
            </a:r>
          </a:p>
        </p:txBody>
      </p:sp>
      <p:sp>
        <p:nvSpPr>
          <p:cNvPr name="TextBox 6" id="6"/>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distributed computing</a:t>
            </a:r>
          </a:p>
        </p:txBody>
      </p:sp>
      <p:sp>
        <p:nvSpPr>
          <p:cNvPr name="Freeform 7" id="7"/>
          <p:cNvSpPr/>
          <p:nvPr/>
        </p:nvSpPr>
        <p:spPr>
          <a:xfrm flipH="false" flipV="false" rot="0">
            <a:off x="9666810" y="1366236"/>
            <a:ext cx="7592490" cy="7554528"/>
          </a:xfrm>
          <a:custGeom>
            <a:avLst/>
            <a:gdLst/>
            <a:ahLst/>
            <a:cxnLst/>
            <a:rect r="r" b="b" t="t" l="l"/>
            <a:pathLst>
              <a:path h="7554528" w="7592490">
                <a:moveTo>
                  <a:pt x="0" y="0"/>
                </a:moveTo>
                <a:lnTo>
                  <a:pt x="7592490" y="0"/>
                </a:lnTo>
                <a:lnTo>
                  <a:pt x="7592490"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468439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concept of edge cloud computing is somewhat similar to the distributed cloud computing environment. In edge computing, the real-time data or content service is provided to the end-users at the edge of the environment very close to the end-users.</a:t>
            </a:r>
          </a:p>
        </p:txBody>
      </p:sp>
      <p:sp>
        <p:nvSpPr>
          <p:cNvPr name="TextBox 6" id="6"/>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edge cloud computing</a:t>
            </a:r>
          </a:p>
        </p:txBody>
      </p:sp>
      <p:sp>
        <p:nvSpPr>
          <p:cNvPr name="Freeform 7" id="7"/>
          <p:cNvSpPr/>
          <p:nvPr/>
        </p:nvSpPr>
        <p:spPr>
          <a:xfrm flipH="false" flipV="false" rot="0">
            <a:off x="9833734" y="1366236"/>
            <a:ext cx="7258642" cy="7554528"/>
          </a:xfrm>
          <a:custGeom>
            <a:avLst/>
            <a:gdLst/>
            <a:ahLst/>
            <a:cxnLst/>
            <a:rect r="r" b="b" t="t" l="l"/>
            <a:pathLst>
              <a:path h="7554528" w="7258642">
                <a:moveTo>
                  <a:pt x="0" y="0"/>
                </a:moveTo>
                <a:lnTo>
                  <a:pt x="7258642" y="0"/>
                </a:lnTo>
                <a:lnTo>
                  <a:pt x="7258642"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2582" y="7378722"/>
            <a:ext cx="3451574" cy="845380"/>
            <a:chOff x="0" y="0"/>
            <a:chExt cx="909057" cy="222651"/>
          </a:xfrm>
        </p:grpSpPr>
        <p:sp>
          <p:nvSpPr>
            <p:cNvPr name="Freeform 3" id="3"/>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4" id="4"/>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41075" y="3206013"/>
            <a:ext cx="3451574" cy="1197455"/>
            <a:chOff x="0" y="0"/>
            <a:chExt cx="909057" cy="315379"/>
          </a:xfrm>
        </p:grpSpPr>
        <p:sp>
          <p:nvSpPr>
            <p:cNvPr name="Freeform 6" id="6"/>
            <p:cNvSpPr/>
            <p:nvPr/>
          </p:nvSpPr>
          <p:spPr>
            <a:xfrm flipH="false" flipV="false" rot="0">
              <a:off x="0" y="0"/>
              <a:ext cx="909057" cy="315379"/>
            </a:xfrm>
            <a:custGeom>
              <a:avLst/>
              <a:gdLst/>
              <a:ahLst/>
              <a:cxnLst/>
              <a:rect r="r" b="b" t="t" l="l"/>
              <a:pathLst>
                <a:path h="315379" w="909057">
                  <a:moveTo>
                    <a:pt x="76262" y="0"/>
                  </a:moveTo>
                  <a:lnTo>
                    <a:pt x="832794" y="0"/>
                  </a:lnTo>
                  <a:cubicBezTo>
                    <a:pt x="874913" y="0"/>
                    <a:pt x="909057" y="34144"/>
                    <a:pt x="909057" y="76262"/>
                  </a:cubicBezTo>
                  <a:lnTo>
                    <a:pt x="909057" y="239117"/>
                  </a:lnTo>
                  <a:cubicBezTo>
                    <a:pt x="909057" y="281235"/>
                    <a:pt x="874913" y="315379"/>
                    <a:pt x="832794" y="315379"/>
                  </a:cubicBezTo>
                  <a:lnTo>
                    <a:pt x="76262" y="315379"/>
                  </a:lnTo>
                  <a:cubicBezTo>
                    <a:pt x="34144" y="315379"/>
                    <a:pt x="0" y="281235"/>
                    <a:pt x="0" y="239117"/>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7" id="7"/>
            <p:cNvSpPr txBox="true"/>
            <p:nvPr/>
          </p:nvSpPr>
          <p:spPr>
            <a:xfrm>
              <a:off x="0" y="-38100"/>
              <a:ext cx="909057" cy="35347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742582" y="4830713"/>
            <a:ext cx="3451574" cy="845380"/>
            <a:chOff x="0" y="0"/>
            <a:chExt cx="909057" cy="222651"/>
          </a:xfrm>
        </p:grpSpPr>
        <p:sp>
          <p:nvSpPr>
            <p:cNvPr name="Freeform 9" id="9"/>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0" id="10"/>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42582" y="6104718"/>
            <a:ext cx="3451574" cy="845380"/>
            <a:chOff x="0" y="0"/>
            <a:chExt cx="909057" cy="222651"/>
          </a:xfrm>
        </p:grpSpPr>
        <p:sp>
          <p:nvSpPr>
            <p:cNvPr name="Freeform 12" id="12"/>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3" id="13"/>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3095350" y="3206013"/>
            <a:ext cx="3451574" cy="845380"/>
            <a:chOff x="0" y="0"/>
            <a:chExt cx="909057" cy="222651"/>
          </a:xfrm>
        </p:grpSpPr>
        <p:sp>
          <p:nvSpPr>
            <p:cNvPr name="Freeform 15" id="15"/>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6" id="16"/>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3095350" y="4403468"/>
            <a:ext cx="3451574" cy="1272625"/>
            <a:chOff x="0" y="0"/>
            <a:chExt cx="909057" cy="335177"/>
          </a:xfrm>
        </p:grpSpPr>
        <p:sp>
          <p:nvSpPr>
            <p:cNvPr name="Freeform 18" id="18"/>
            <p:cNvSpPr/>
            <p:nvPr/>
          </p:nvSpPr>
          <p:spPr>
            <a:xfrm flipH="false" flipV="false" rot="0">
              <a:off x="0" y="0"/>
              <a:ext cx="909057" cy="335177"/>
            </a:xfrm>
            <a:custGeom>
              <a:avLst/>
              <a:gdLst/>
              <a:ahLst/>
              <a:cxnLst/>
              <a:rect r="r" b="b" t="t" l="l"/>
              <a:pathLst>
                <a:path h="335177" w="909057">
                  <a:moveTo>
                    <a:pt x="76262" y="0"/>
                  </a:moveTo>
                  <a:lnTo>
                    <a:pt x="832794" y="0"/>
                  </a:lnTo>
                  <a:cubicBezTo>
                    <a:pt x="874913" y="0"/>
                    <a:pt x="909057" y="34144"/>
                    <a:pt x="909057" y="76262"/>
                  </a:cubicBezTo>
                  <a:lnTo>
                    <a:pt x="909057" y="258915"/>
                  </a:lnTo>
                  <a:cubicBezTo>
                    <a:pt x="909057" y="279141"/>
                    <a:pt x="901022" y="298538"/>
                    <a:pt x="886720" y="312840"/>
                  </a:cubicBezTo>
                  <a:cubicBezTo>
                    <a:pt x="872418" y="327142"/>
                    <a:pt x="853020" y="335177"/>
                    <a:pt x="832794" y="335177"/>
                  </a:cubicBezTo>
                  <a:lnTo>
                    <a:pt x="76262" y="335177"/>
                  </a:lnTo>
                  <a:cubicBezTo>
                    <a:pt x="34144" y="335177"/>
                    <a:pt x="0" y="301033"/>
                    <a:pt x="0" y="258915"/>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19" id="19"/>
            <p:cNvSpPr txBox="true"/>
            <p:nvPr/>
          </p:nvSpPr>
          <p:spPr>
            <a:xfrm>
              <a:off x="0" y="-38100"/>
              <a:ext cx="909057" cy="373277"/>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3093844" y="6104718"/>
            <a:ext cx="3451574" cy="845380"/>
            <a:chOff x="0" y="0"/>
            <a:chExt cx="909057" cy="222651"/>
          </a:xfrm>
        </p:grpSpPr>
        <p:sp>
          <p:nvSpPr>
            <p:cNvPr name="Freeform 21" id="21"/>
            <p:cNvSpPr/>
            <p:nvPr/>
          </p:nvSpPr>
          <p:spPr>
            <a:xfrm flipH="false" flipV="false" rot="0">
              <a:off x="0" y="0"/>
              <a:ext cx="909057" cy="222651"/>
            </a:xfrm>
            <a:custGeom>
              <a:avLst/>
              <a:gdLst/>
              <a:ahLst/>
              <a:cxnLst/>
              <a:rect r="r" b="b" t="t" l="l"/>
              <a:pathLst>
                <a:path h="222651" w="909057">
                  <a:moveTo>
                    <a:pt x="76262" y="0"/>
                  </a:moveTo>
                  <a:lnTo>
                    <a:pt x="832794" y="0"/>
                  </a:lnTo>
                  <a:cubicBezTo>
                    <a:pt x="874913" y="0"/>
                    <a:pt x="909057" y="34144"/>
                    <a:pt x="909057" y="76262"/>
                  </a:cubicBezTo>
                  <a:lnTo>
                    <a:pt x="909057" y="146389"/>
                  </a:lnTo>
                  <a:cubicBezTo>
                    <a:pt x="909057" y="188508"/>
                    <a:pt x="874913" y="222651"/>
                    <a:pt x="832794" y="222651"/>
                  </a:cubicBezTo>
                  <a:lnTo>
                    <a:pt x="76262" y="222651"/>
                  </a:lnTo>
                  <a:cubicBezTo>
                    <a:pt x="34144" y="222651"/>
                    <a:pt x="0" y="188508"/>
                    <a:pt x="0" y="146389"/>
                  </a:cubicBezTo>
                  <a:lnTo>
                    <a:pt x="0" y="76262"/>
                  </a:lnTo>
                  <a:cubicBezTo>
                    <a:pt x="0" y="34144"/>
                    <a:pt x="34144" y="0"/>
                    <a:pt x="76262" y="0"/>
                  </a:cubicBezTo>
                  <a:close/>
                </a:path>
              </a:pathLst>
            </a:custGeom>
            <a:solidFill>
              <a:srgbClr val="CADDFF"/>
            </a:solidFill>
            <a:ln w="19050" cap="rnd">
              <a:solidFill>
                <a:srgbClr val="000000"/>
              </a:solidFill>
              <a:prstDash val="solid"/>
              <a:round/>
            </a:ln>
          </p:spPr>
        </p:sp>
        <p:sp>
          <p:nvSpPr>
            <p:cNvPr name="TextBox 22" id="22"/>
            <p:cNvSpPr txBox="true"/>
            <p:nvPr/>
          </p:nvSpPr>
          <p:spPr>
            <a:xfrm>
              <a:off x="0" y="-38100"/>
              <a:ext cx="909057" cy="260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3" id="23"/>
          <p:cNvSpPr/>
          <p:nvPr/>
        </p:nvSpPr>
        <p:spPr>
          <a:xfrm flipH="false" flipV="false" rot="0">
            <a:off x="5879956" y="2642525"/>
            <a:ext cx="6528087" cy="6373045"/>
          </a:xfrm>
          <a:custGeom>
            <a:avLst/>
            <a:gdLst/>
            <a:ahLst/>
            <a:cxnLst/>
            <a:rect r="r" b="b" t="t" l="l"/>
            <a:pathLst>
              <a:path h="6373045" w="6528087">
                <a:moveTo>
                  <a:pt x="0" y="0"/>
                </a:moveTo>
                <a:lnTo>
                  <a:pt x="6528088" y="0"/>
                </a:lnTo>
                <a:lnTo>
                  <a:pt x="6528088" y="6373045"/>
                </a:lnTo>
                <a:lnTo>
                  <a:pt x="0" y="63730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3810389" y="1416150"/>
            <a:ext cx="10667221" cy="866698"/>
          </a:xfrm>
          <a:prstGeom prst="rect">
            <a:avLst/>
          </a:prstGeom>
        </p:spPr>
        <p:txBody>
          <a:bodyPr anchor="t" rtlCol="false" tIns="0" lIns="0" bIns="0" rIns="0">
            <a:spAutoFit/>
          </a:bodyPr>
          <a:lstStyle/>
          <a:p>
            <a:pPr algn="ctr" marL="0" indent="0" lvl="0">
              <a:lnSpc>
                <a:spcPts val="6375"/>
              </a:lnSpc>
              <a:spcBef>
                <a:spcPct val="0"/>
              </a:spcBef>
            </a:pPr>
            <a:r>
              <a:rPr lang="en-US" sz="6312">
                <a:solidFill>
                  <a:srgbClr val="000000"/>
                </a:solidFill>
                <a:latin typeface="Bebas Neue Bold"/>
              </a:rPr>
              <a:t>advantages of cloud computing</a:t>
            </a:r>
          </a:p>
        </p:txBody>
      </p:sp>
      <p:sp>
        <p:nvSpPr>
          <p:cNvPr name="TextBox 25" id="25"/>
          <p:cNvSpPr txBox="true"/>
          <p:nvPr/>
        </p:nvSpPr>
        <p:spPr>
          <a:xfrm rot="0">
            <a:off x="1897910" y="7644948"/>
            <a:ext cx="3140918"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Security</a:t>
            </a:r>
          </a:p>
        </p:txBody>
      </p:sp>
      <p:sp>
        <p:nvSpPr>
          <p:cNvPr name="TextBox 26" id="26"/>
          <p:cNvSpPr txBox="true"/>
          <p:nvPr/>
        </p:nvSpPr>
        <p:spPr>
          <a:xfrm rot="0">
            <a:off x="2138046" y="3472239"/>
            <a:ext cx="2657633" cy="6939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Regulatory compliances</a:t>
            </a:r>
          </a:p>
        </p:txBody>
      </p:sp>
      <p:sp>
        <p:nvSpPr>
          <p:cNvPr name="TextBox 27" id="27"/>
          <p:cNvSpPr txBox="true"/>
          <p:nvPr/>
        </p:nvSpPr>
        <p:spPr>
          <a:xfrm rot="0">
            <a:off x="2139553" y="5096939"/>
            <a:ext cx="2657633"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Scalability</a:t>
            </a:r>
          </a:p>
        </p:txBody>
      </p:sp>
      <p:sp>
        <p:nvSpPr>
          <p:cNvPr name="TextBox 28" id="28"/>
          <p:cNvSpPr txBox="true"/>
          <p:nvPr/>
        </p:nvSpPr>
        <p:spPr>
          <a:xfrm rot="0">
            <a:off x="1897910" y="6370943"/>
            <a:ext cx="3140918"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Faster processing</a:t>
            </a:r>
          </a:p>
        </p:txBody>
      </p:sp>
      <p:sp>
        <p:nvSpPr>
          <p:cNvPr name="TextBox 29" id="29"/>
          <p:cNvSpPr txBox="true"/>
          <p:nvPr/>
        </p:nvSpPr>
        <p:spPr>
          <a:xfrm rot="0">
            <a:off x="13302459" y="3472239"/>
            <a:ext cx="3037357"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Flexibility—</a:t>
            </a:r>
          </a:p>
        </p:txBody>
      </p:sp>
      <p:sp>
        <p:nvSpPr>
          <p:cNvPr name="TextBox 30" id="30"/>
          <p:cNvSpPr txBox="true"/>
          <p:nvPr/>
        </p:nvSpPr>
        <p:spPr>
          <a:xfrm rot="0">
            <a:off x="13302459" y="4669693"/>
            <a:ext cx="3037357" cy="6939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Enhanced performance</a:t>
            </a:r>
          </a:p>
        </p:txBody>
      </p:sp>
      <p:sp>
        <p:nvSpPr>
          <p:cNvPr name="TextBox 31" id="31"/>
          <p:cNvSpPr txBox="true"/>
          <p:nvPr/>
        </p:nvSpPr>
        <p:spPr>
          <a:xfrm rot="0">
            <a:off x="13490815" y="6370943"/>
            <a:ext cx="2657633" cy="351028"/>
          </a:xfrm>
          <a:prstGeom prst="rect">
            <a:avLst/>
          </a:prstGeom>
        </p:spPr>
        <p:txBody>
          <a:bodyPr anchor="t" rtlCol="false" tIns="0" lIns="0" bIns="0" rIns="0">
            <a:spAutoFit/>
          </a:bodyPr>
          <a:lstStyle/>
          <a:p>
            <a:pPr algn="ctr" marL="0" indent="0" lvl="0">
              <a:lnSpc>
                <a:spcPts val="2756"/>
              </a:lnSpc>
            </a:pPr>
            <a:r>
              <a:rPr lang="en-US" sz="2600">
                <a:solidFill>
                  <a:srgbClr val="000000"/>
                </a:solidFill>
                <a:latin typeface="Montserrat Classic"/>
              </a:rPr>
              <a:t>Greater uptime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41605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basic working principle of distributed cloud computing is to distribute or split one single task among a number of virtual machines located at different locations to provide faster processing, greater efficiency, and reduced latency in the network. </a:t>
            </a:r>
          </a:p>
        </p:txBody>
      </p:sp>
      <p:sp>
        <p:nvSpPr>
          <p:cNvPr name="TextBox 6" id="6"/>
          <p:cNvSpPr txBox="true"/>
          <p:nvPr/>
        </p:nvSpPr>
        <p:spPr>
          <a:xfrm rot="0">
            <a:off x="1584164" y="2168741"/>
            <a:ext cx="6118937" cy="31457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Working Principle of Distributed Cloud </a:t>
            </a:r>
          </a:p>
        </p:txBody>
      </p:sp>
      <p:sp>
        <p:nvSpPr>
          <p:cNvPr name="Freeform 7" id="7"/>
          <p:cNvSpPr/>
          <p:nvPr/>
        </p:nvSpPr>
        <p:spPr>
          <a:xfrm flipH="false" flipV="false" rot="0">
            <a:off x="9695317" y="1366236"/>
            <a:ext cx="7563983" cy="7554528"/>
          </a:xfrm>
          <a:custGeom>
            <a:avLst/>
            <a:gdLst/>
            <a:ahLst/>
            <a:cxnLst/>
            <a:rect r="r" b="b" t="t" l="l"/>
            <a:pathLst>
              <a:path h="7554528" w="7563983">
                <a:moveTo>
                  <a:pt x="0" y="0"/>
                </a:moveTo>
                <a:lnTo>
                  <a:pt x="7563983" y="0"/>
                </a:lnTo>
                <a:lnTo>
                  <a:pt x="7563983"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423128" y="3366674"/>
            <a:ext cx="8610521" cy="4611867"/>
          </a:xfrm>
          <a:custGeom>
            <a:avLst/>
            <a:gdLst/>
            <a:ahLst/>
            <a:cxnLst/>
            <a:rect r="r" b="b" t="t" l="l"/>
            <a:pathLst>
              <a:path h="4611867" w="8610521">
                <a:moveTo>
                  <a:pt x="0" y="0"/>
                </a:moveTo>
                <a:lnTo>
                  <a:pt x="8610521" y="0"/>
                </a:lnTo>
                <a:lnTo>
                  <a:pt x="8610521" y="4611867"/>
                </a:lnTo>
                <a:lnTo>
                  <a:pt x="0" y="4611867"/>
                </a:lnTo>
                <a:lnTo>
                  <a:pt x="0" y="0"/>
                </a:lnTo>
                <a:close/>
              </a:path>
            </a:pathLst>
          </a:custGeom>
          <a:blipFill>
            <a:blip r:embed="rId2"/>
            <a:stretch>
              <a:fillRect l="0" t="0" r="0" b="0"/>
            </a:stretch>
          </a:blipFill>
        </p:spPr>
      </p:sp>
      <p:sp>
        <p:nvSpPr>
          <p:cNvPr name="TextBox 6" id="6"/>
          <p:cNvSpPr txBox="true"/>
          <p:nvPr/>
        </p:nvSpPr>
        <p:spPr>
          <a:xfrm rot="0">
            <a:off x="1584164" y="4573905"/>
            <a:ext cx="6118937" cy="4684395"/>
          </a:xfrm>
          <a:prstGeom prst="rect">
            <a:avLst/>
          </a:prstGeom>
        </p:spPr>
        <p:txBody>
          <a:bodyPr anchor="t" rtlCol="false" tIns="0" lIns="0" bIns="0" rIns="0">
            <a:spAutoFit/>
          </a:bodyPr>
          <a:lstStyle/>
          <a:p>
            <a:pPr>
              <a:lnSpc>
                <a:spcPts val="4199"/>
              </a:lnSpc>
            </a:pPr>
            <a:r>
              <a:rPr lang="en-US" sz="2799">
                <a:solidFill>
                  <a:srgbClr val="000000"/>
                </a:solidFill>
                <a:latin typeface="Montserrat Classic"/>
              </a:rPr>
              <a:t>The distributed cloud computing system architecture can be further divided into four classes based on the software systems as listed below: </a:t>
            </a:r>
          </a:p>
          <a:p>
            <a:pPr marL="604519" indent="-302260" lvl="1">
              <a:lnSpc>
                <a:spcPts val="4199"/>
              </a:lnSpc>
              <a:buFont typeface="Arial"/>
              <a:buChar char="•"/>
            </a:pPr>
            <a:r>
              <a:rPr lang="en-US" sz="2799">
                <a:solidFill>
                  <a:srgbClr val="000000"/>
                </a:solidFill>
                <a:latin typeface="Montserrat Classic"/>
              </a:rPr>
              <a:t>Layered architecture </a:t>
            </a:r>
          </a:p>
          <a:p>
            <a:pPr marL="604519" indent="-302260" lvl="1">
              <a:lnSpc>
                <a:spcPts val="4199"/>
              </a:lnSpc>
              <a:buFont typeface="Arial"/>
              <a:buChar char="•"/>
            </a:pPr>
            <a:r>
              <a:rPr lang="en-US" sz="2799">
                <a:solidFill>
                  <a:srgbClr val="000000"/>
                </a:solidFill>
                <a:latin typeface="Montserrat Classic"/>
              </a:rPr>
              <a:t>Data-centered architecture </a:t>
            </a:r>
          </a:p>
          <a:p>
            <a:pPr marL="604519" indent="-302260" lvl="1">
              <a:lnSpc>
                <a:spcPts val="4199"/>
              </a:lnSpc>
              <a:buFont typeface="Arial"/>
              <a:buChar char="•"/>
            </a:pPr>
            <a:r>
              <a:rPr lang="en-US" sz="2799">
                <a:solidFill>
                  <a:srgbClr val="000000"/>
                </a:solidFill>
                <a:latin typeface="Montserrat Classic"/>
              </a:rPr>
              <a:t>Event-based architecture </a:t>
            </a:r>
          </a:p>
          <a:p>
            <a:pPr algn="l" marL="604519" indent="-302260" lvl="1">
              <a:lnSpc>
                <a:spcPts val="4199"/>
              </a:lnSpc>
              <a:buFont typeface="Arial"/>
              <a:buChar char="•"/>
            </a:pPr>
            <a:r>
              <a:rPr lang="en-US" sz="2799">
                <a:solidFill>
                  <a:srgbClr val="000000"/>
                </a:solidFill>
                <a:latin typeface="Montserrat Classic"/>
              </a:rPr>
              <a:t>Object-based architecture.</a:t>
            </a:r>
          </a:p>
        </p:txBody>
      </p:sp>
      <p:sp>
        <p:nvSpPr>
          <p:cNvPr name="TextBox 7" id="7"/>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Distributed Cloud Architecture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sp>
        <p:nvSpPr>
          <p:cNvPr name="Freeform 2" id="2"/>
          <p:cNvSpPr/>
          <p:nvPr/>
        </p:nvSpPr>
        <p:spPr>
          <a:xfrm flipH="false" flipV="false" rot="0">
            <a:off x="1215153" y="3380700"/>
            <a:ext cx="4819242" cy="5116647"/>
          </a:xfrm>
          <a:custGeom>
            <a:avLst/>
            <a:gdLst/>
            <a:ahLst/>
            <a:cxnLst/>
            <a:rect r="r" b="b" t="t" l="l"/>
            <a:pathLst>
              <a:path h="5116647" w="4819242">
                <a:moveTo>
                  <a:pt x="0" y="0"/>
                </a:moveTo>
                <a:lnTo>
                  <a:pt x="4819242" y="0"/>
                </a:lnTo>
                <a:lnTo>
                  <a:pt x="4819242" y="5116648"/>
                </a:lnTo>
                <a:lnTo>
                  <a:pt x="0" y="5116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098376" y="3103667"/>
            <a:ext cx="7958219" cy="837123"/>
          </a:xfrm>
          <a:prstGeom prst="rect">
            <a:avLst/>
          </a:prstGeom>
        </p:spPr>
        <p:txBody>
          <a:bodyPr anchor="t" rtlCol="false" tIns="0" lIns="0" bIns="0" rIns="0">
            <a:spAutoFit/>
          </a:bodyPr>
          <a:lstStyle/>
          <a:p>
            <a:pPr algn="l">
              <a:lnSpc>
                <a:spcPts val="7333"/>
              </a:lnSpc>
            </a:pPr>
            <a:r>
              <a:rPr lang="en-US" sz="3666">
                <a:solidFill>
                  <a:srgbClr val="000000"/>
                </a:solidFill>
                <a:latin typeface="Montserrat Classic"/>
              </a:rPr>
              <a:t>Content Delivery Network (CDN) </a:t>
            </a:r>
          </a:p>
        </p:txBody>
      </p:sp>
      <p:grpSp>
        <p:nvGrpSpPr>
          <p:cNvPr name="Group 4" id="4"/>
          <p:cNvGrpSpPr/>
          <p:nvPr/>
        </p:nvGrpSpPr>
        <p:grpSpPr>
          <a:xfrm rot="0">
            <a:off x="7914825" y="3201398"/>
            <a:ext cx="927410" cy="92741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6" id="6"/>
            <p:cNvSpPr txBox="true"/>
            <p:nvPr/>
          </p:nvSpPr>
          <p:spPr>
            <a:xfrm>
              <a:off x="76200" y="38100"/>
              <a:ext cx="660400" cy="698500"/>
            </a:xfrm>
            <a:prstGeom prst="rect">
              <a:avLst/>
            </a:prstGeom>
          </p:spPr>
          <p:txBody>
            <a:bodyPr anchor="ctr" rtlCol="false" tIns="53368" lIns="53368" bIns="53368" rIns="53368"/>
            <a:lstStyle/>
            <a:p>
              <a:pPr algn="ctr">
                <a:lnSpc>
                  <a:spcPts val="2659"/>
                </a:lnSpc>
              </a:pPr>
            </a:p>
          </p:txBody>
        </p:sp>
      </p:grpSp>
      <p:sp>
        <p:nvSpPr>
          <p:cNvPr name="TextBox 7" id="7"/>
          <p:cNvSpPr txBox="true"/>
          <p:nvPr/>
        </p:nvSpPr>
        <p:spPr>
          <a:xfrm rot="0">
            <a:off x="8245239" y="3100837"/>
            <a:ext cx="266582" cy="842783"/>
          </a:xfrm>
          <a:prstGeom prst="rect">
            <a:avLst/>
          </a:prstGeom>
        </p:spPr>
        <p:txBody>
          <a:bodyPr anchor="t" rtlCol="false" tIns="0" lIns="0" bIns="0" rIns="0">
            <a:spAutoFit/>
          </a:bodyPr>
          <a:lstStyle/>
          <a:p>
            <a:pPr algn="ctr">
              <a:lnSpc>
                <a:spcPts val="7353"/>
              </a:lnSpc>
              <a:spcBef>
                <a:spcPct val="0"/>
              </a:spcBef>
            </a:pPr>
            <a:r>
              <a:rPr lang="en-US" sz="3676">
                <a:solidFill>
                  <a:srgbClr val="000000"/>
                </a:solidFill>
                <a:latin typeface="Montserrat Classic Bold"/>
              </a:rPr>
              <a:t>1</a:t>
            </a:r>
          </a:p>
        </p:txBody>
      </p:sp>
      <p:sp>
        <p:nvSpPr>
          <p:cNvPr name="TextBox 8" id="8"/>
          <p:cNvSpPr txBox="true"/>
          <p:nvPr/>
        </p:nvSpPr>
        <p:spPr>
          <a:xfrm rot="0">
            <a:off x="9098376" y="4240627"/>
            <a:ext cx="7958219" cy="837123"/>
          </a:xfrm>
          <a:prstGeom prst="rect">
            <a:avLst/>
          </a:prstGeom>
        </p:spPr>
        <p:txBody>
          <a:bodyPr anchor="t" rtlCol="false" tIns="0" lIns="0" bIns="0" rIns="0">
            <a:spAutoFit/>
          </a:bodyPr>
          <a:lstStyle/>
          <a:p>
            <a:pPr algn="l">
              <a:lnSpc>
                <a:spcPts val="7333"/>
              </a:lnSpc>
            </a:pPr>
            <a:r>
              <a:rPr lang="en-US" sz="3666">
                <a:solidFill>
                  <a:srgbClr val="000000"/>
                </a:solidFill>
                <a:latin typeface="Montserrat Classic"/>
              </a:rPr>
              <a:t>Internet of Things (IoT) and Edge </a:t>
            </a:r>
          </a:p>
        </p:txBody>
      </p:sp>
      <p:grpSp>
        <p:nvGrpSpPr>
          <p:cNvPr name="Group 9" id="9"/>
          <p:cNvGrpSpPr/>
          <p:nvPr/>
        </p:nvGrpSpPr>
        <p:grpSpPr>
          <a:xfrm rot="0">
            <a:off x="7914825" y="4338358"/>
            <a:ext cx="927410" cy="9274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3368" lIns="53368" bIns="53368" rIns="53368"/>
            <a:lstStyle/>
            <a:p>
              <a:pPr algn="ctr">
                <a:lnSpc>
                  <a:spcPts val="2659"/>
                </a:lnSpc>
              </a:pPr>
            </a:p>
          </p:txBody>
        </p:sp>
      </p:grpSp>
      <p:sp>
        <p:nvSpPr>
          <p:cNvPr name="TextBox 12" id="12"/>
          <p:cNvSpPr txBox="true"/>
          <p:nvPr/>
        </p:nvSpPr>
        <p:spPr>
          <a:xfrm rot="0">
            <a:off x="8245239" y="4237797"/>
            <a:ext cx="266582" cy="842783"/>
          </a:xfrm>
          <a:prstGeom prst="rect">
            <a:avLst/>
          </a:prstGeom>
        </p:spPr>
        <p:txBody>
          <a:bodyPr anchor="t" rtlCol="false" tIns="0" lIns="0" bIns="0" rIns="0">
            <a:spAutoFit/>
          </a:bodyPr>
          <a:lstStyle/>
          <a:p>
            <a:pPr algn="ctr">
              <a:lnSpc>
                <a:spcPts val="7353"/>
              </a:lnSpc>
              <a:spcBef>
                <a:spcPct val="0"/>
              </a:spcBef>
            </a:pPr>
            <a:r>
              <a:rPr lang="en-US" sz="3676">
                <a:solidFill>
                  <a:srgbClr val="000000"/>
                </a:solidFill>
                <a:latin typeface="Montserrat Classic Bold"/>
              </a:rPr>
              <a:t>2</a:t>
            </a:r>
          </a:p>
        </p:txBody>
      </p:sp>
      <p:sp>
        <p:nvSpPr>
          <p:cNvPr name="TextBox 13" id="13"/>
          <p:cNvSpPr txBox="true"/>
          <p:nvPr/>
        </p:nvSpPr>
        <p:spPr>
          <a:xfrm rot="0">
            <a:off x="9098376" y="5377587"/>
            <a:ext cx="8803285" cy="837123"/>
          </a:xfrm>
          <a:prstGeom prst="rect">
            <a:avLst/>
          </a:prstGeom>
        </p:spPr>
        <p:txBody>
          <a:bodyPr anchor="t" rtlCol="false" tIns="0" lIns="0" bIns="0" rIns="0">
            <a:spAutoFit/>
          </a:bodyPr>
          <a:lstStyle/>
          <a:p>
            <a:pPr algn="l">
              <a:lnSpc>
                <a:spcPts val="7333"/>
              </a:lnSpc>
            </a:pPr>
            <a:r>
              <a:rPr lang="en-US" sz="3666">
                <a:solidFill>
                  <a:srgbClr val="000000"/>
                </a:solidFill>
                <a:latin typeface="Montserrat Classic"/>
              </a:rPr>
              <a:t>Software Defined Infrastructure (SDI) </a:t>
            </a:r>
          </a:p>
        </p:txBody>
      </p:sp>
      <p:grpSp>
        <p:nvGrpSpPr>
          <p:cNvPr name="Group 14" id="14"/>
          <p:cNvGrpSpPr/>
          <p:nvPr/>
        </p:nvGrpSpPr>
        <p:grpSpPr>
          <a:xfrm rot="0">
            <a:off x="7914825" y="5475319"/>
            <a:ext cx="927410" cy="92741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16" id="16"/>
            <p:cNvSpPr txBox="true"/>
            <p:nvPr/>
          </p:nvSpPr>
          <p:spPr>
            <a:xfrm>
              <a:off x="76200" y="38100"/>
              <a:ext cx="660400" cy="698500"/>
            </a:xfrm>
            <a:prstGeom prst="rect">
              <a:avLst/>
            </a:prstGeom>
          </p:spPr>
          <p:txBody>
            <a:bodyPr anchor="ctr" rtlCol="false" tIns="53368" lIns="53368" bIns="53368" rIns="53368"/>
            <a:lstStyle/>
            <a:p>
              <a:pPr algn="ctr">
                <a:lnSpc>
                  <a:spcPts val="2659"/>
                </a:lnSpc>
              </a:pPr>
            </a:p>
          </p:txBody>
        </p:sp>
      </p:grpSp>
      <p:sp>
        <p:nvSpPr>
          <p:cNvPr name="TextBox 17" id="17"/>
          <p:cNvSpPr txBox="true"/>
          <p:nvPr/>
        </p:nvSpPr>
        <p:spPr>
          <a:xfrm rot="0">
            <a:off x="8245239" y="5374757"/>
            <a:ext cx="266582" cy="842783"/>
          </a:xfrm>
          <a:prstGeom prst="rect">
            <a:avLst/>
          </a:prstGeom>
        </p:spPr>
        <p:txBody>
          <a:bodyPr anchor="t" rtlCol="false" tIns="0" lIns="0" bIns="0" rIns="0">
            <a:spAutoFit/>
          </a:bodyPr>
          <a:lstStyle/>
          <a:p>
            <a:pPr algn="ctr">
              <a:lnSpc>
                <a:spcPts val="7353"/>
              </a:lnSpc>
              <a:spcBef>
                <a:spcPct val="0"/>
              </a:spcBef>
            </a:pPr>
            <a:r>
              <a:rPr lang="en-US" sz="3676">
                <a:solidFill>
                  <a:srgbClr val="000000"/>
                </a:solidFill>
                <a:latin typeface="Montserrat Classic Bold"/>
              </a:rPr>
              <a:t>3</a:t>
            </a:r>
          </a:p>
        </p:txBody>
      </p:sp>
      <p:sp>
        <p:nvSpPr>
          <p:cNvPr name="TextBox 18" id="18"/>
          <p:cNvSpPr txBox="true"/>
          <p:nvPr/>
        </p:nvSpPr>
        <p:spPr>
          <a:xfrm rot="0">
            <a:off x="9098376" y="6514939"/>
            <a:ext cx="7958219" cy="837123"/>
          </a:xfrm>
          <a:prstGeom prst="rect">
            <a:avLst/>
          </a:prstGeom>
        </p:spPr>
        <p:txBody>
          <a:bodyPr anchor="t" rtlCol="false" tIns="0" lIns="0" bIns="0" rIns="0">
            <a:spAutoFit/>
          </a:bodyPr>
          <a:lstStyle/>
          <a:p>
            <a:pPr algn="l">
              <a:lnSpc>
                <a:spcPts val="7333"/>
              </a:lnSpc>
            </a:pPr>
            <a:r>
              <a:rPr lang="en-US" sz="3666">
                <a:solidFill>
                  <a:srgbClr val="000000"/>
                </a:solidFill>
                <a:latin typeface="Montserrat Classic"/>
              </a:rPr>
              <a:t>Big Data Processing</a:t>
            </a:r>
          </a:p>
        </p:txBody>
      </p:sp>
      <p:grpSp>
        <p:nvGrpSpPr>
          <p:cNvPr name="Group 19" id="19"/>
          <p:cNvGrpSpPr/>
          <p:nvPr/>
        </p:nvGrpSpPr>
        <p:grpSpPr>
          <a:xfrm rot="0">
            <a:off x="7914825" y="6612671"/>
            <a:ext cx="927410" cy="92741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21" id="21"/>
            <p:cNvSpPr txBox="true"/>
            <p:nvPr/>
          </p:nvSpPr>
          <p:spPr>
            <a:xfrm>
              <a:off x="76200" y="38100"/>
              <a:ext cx="660400" cy="698500"/>
            </a:xfrm>
            <a:prstGeom prst="rect">
              <a:avLst/>
            </a:prstGeom>
          </p:spPr>
          <p:txBody>
            <a:bodyPr anchor="ctr" rtlCol="false" tIns="53368" lIns="53368" bIns="53368" rIns="53368"/>
            <a:lstStyle/>
            <a:p>
              <a:pPr algn="ctr">
                <a:lnSpc>
                  <a:spcPts val="2659"/>
                </a:lnSpc>
              </a:pPr>
            </a:p>
          </p:txBody>
        </p:sp>
      </p:grpSp>
      <p:sp>
        <p:nvSpPr>
          <p:cNvPr name="TextBox 22" id="22"/>
          <p:cNvSpPr txBox="true"/>
          <p:nvPr/>
        </p:nvSpPr>
        <p:spPr>
          <a:xfrm rot="0">
            <a:off x="8245239" y="6512109"/>
            <a:ext cx="266582" cy="842783"/>
          </a:xfrm>
          <a:prstGeom prst="rect">
            <a:avLst/>
          </a:prstGeom>
        </p:spPr>
        <p:txBody>
          <a:bodyPr anchor="t" rtlCol="false" tIns="0" lIns="0" bIns="0" rIns="0">
            <a:spAutoFit/>
          </a:bodyPr>
          <a:lstStyle/>
          <a:p>
            <a:pPr algn="ctr">
              <a:lnSpc>
                <a:spcPts val="7353"/>
              </a:lnSpc>
              <a:spcBef>
                <a:spcPct val="0"/>
              </a:spcBef>
            </a:pPr>
            <a:r>
              <a:rPr lang="en-US" sz="3676">
                <a:solidFill>
                  <a:srgbClr val="000000"/>
                </a:solidFill>
                <a:latin typeface="Montserrat Classic Bold"/>
              </a:rPr>
              <a:t>4</a:t>
            </a:r>
          </a:p>
        </p:txBody>
      </p:sp>
      <p:sp>
        <p:nvSpPr>
          <p:cNvPr name="TextBox 23" id="23"/>
          <p:cNvSpPr txBox="true"/>
          <p:nvPr/>
        </p:nvSpPr>
        <p:spPr>
          <a:xfrm rot="0">
            <a:off x="9098376" y="7651900"/>
            <a:ext cx="7958219" cy="837123"/>
          </a:xfrm>
          <a:prstGeom prst="rect">
            <a:avLst/>
          </a:prstGeom>
        </p:spPr>
        <p:txBody>
          <a:bodyPr anchor="t" rtlCol="false" tIns="0" lIns="0" bIns="0" rIns="0">
            <a:spAutoFit/>
          </a:bodyPr>
          <a:lstStyle/>
          <a:p>
            <a:pPr algn="l">
              <a:lnSpc>
                <a:spcPts val="7333"/>
              </a:lnSpc>
            </a:pPr>
            <a:r>
              <a:rPr lang="en-US" sz="3666">
                <a:solidFill>
                  <a:srgbClr val="000000"/>
                </a:solidFill>
                <a:latin typeface="Montserrat Classic"/>
              </a:rPr>
              <a:t>Multi-Cloud Unification </a:t>
            </a:r>
          </a:p>
        </p:txBody>
      </p:sp>
      <p:grpSp>
        <p:nvGrpSpPr>
          <p:cNvPr name="Group 24" id="24"/>
          <p:cNvGrpSpPr/>
          <p:nvPr/>
        </p:nvGrpSpPr>
        <p:grpSpPr>
          <a:xfrm rot="0">
            <a:off x="7914825" y="7749631"/>
            <a:ext cx="927410" cy="92741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26" id="26"/>
            <p:cNvSpPr txBox="true"/>
            <p:nvPr/>
          </p:nvSpPr>
          <p:spPr>
            <a:xfrm>
              <a:off x="76200" y="38100"/>
              <a:ext cx="660400" cy="698500"/>
            </a:xfrm>
            <a:prstGeom prst="rect">
              <a:avLst/>
            </a:prstGeom>
          </p:spPr>
          <p:txBody>
            <a:bodyPr anchor="ctr" rtlCol="false" tIns="53368" lIns="53368" bIns="53368" rIns="53368"/>
            <a:lstStyle/>
            <a:p>
              <a:pPr algn="ctr">
                <a:lnSpc>
                  <a:spcPts val="2659"/>
                </a:lnSpc>
              </a:pPr>
            </a:p>
          </p:txBody>
        </p:sp>
      </p:grpSp>
      <p:sp>
        <p:nvSpPr>
          <p:cNvPr name="TextBox 27" id="27"/>
          <p:cNvSpPr txBox="true"/>
          <p:nvPr/>
        </p:nvSpPr>
        <p:spPr>
          <a:xfrm rot="0">
            <a:off x="8245239" y="7649070"/>
            <a:ext cx="266582" cy="842783"/>
          </a:xfrm>
          <a:prstGeom prst="rect">
            <a:avLst/>
          </a:prstGeom>
        </p:spPr>
        <p:txBody>
          <a:bodyPr anchor="t" rtlCol="false" tIns="0" lIns="0" bIns="0" rIns="0">
            <a:spAutoFit/>
          </a:bodyPr>
          <a:lstStyle/>
          <a:p>
            <a:pPr algn="ctr">
              <a:lnSpc>
                <a:spcPts val="7353"/>
              </a:lnSpc>
              <a:spcBef>
                <a:spcPct val="0"/>
              </a:spcBef>
            </a:pPr>
            <a:r>
              <a:rPr lang="en-US" sz="3676">
                <a:solidFill>
                  <a:srgbClr val="000000"/>
                </a:solidFill>
                <a:latin typeface="Montserrat Classic Bold"/>
              </a:rPr>
              <a:t>5</a:t>
            </a:r>
          </a:p>
        </p:txBody>
      </p:sp>
      <p:sp>
        <p:nvSpPr>
          <p:cNvPr name="TextBox 28" id="28"/>
          <p:cNvSpPr txBox="true"/>
          <p:nvPr/>
        </p:nvSpPr>
        <p:spPr>
          <a:xfrm rot="0">
            <a:off x="1028700" y="-531"/>
            <a:ext cx="16187602" cy="3201146"/>
          </a:xfrm>
          <a:prstGeom prst="rect">
            <a:avLst/>
          </a:prstGeom>
        </p:spPr>
        <p:txBody>
          <a:bodyPr anchor="t" rtlCol="false" tIns="0" lIns="0" bIns="0" rIns="0">
            <a:spAutoFit/>
          </a:bodyPr>
          <a:lstStyle/>
          <a:p>
            <a:pPr algn="ctr" marL="0" indent="0" lvl="0">
              <a:lnSpc>
                <a:spcPts val="12475"/>
              </a:lnSpc>
              <a:spcBef>
                <a:spcPct val="0"/>
              </a:spcBef>
            </a:pPr>
            <a:r>
              <a:rPr lang="en-US" sz="10396">
                <a:solidFill>
                  <a:srgbClr val="000000"/>
                </a:solidFill>
                <a:latin typeface="Bebas Neue Bold"/>
              </a:rPr>
              <a:t>Top Use Cases of Distributed Cloud in Industries</a:t>
            </a:r>
          </a:p>
        </p:txBody>
      </p:sp>
      <p:sp>
        <p:nvSpPr>
          <p:cNvPr name="TextBox 29" id="29"/>
          <p:cNvSpPr txBox="true"/>
          <p:nvPr/>
        </p:nvSpPr>
        <p:spPr>
          <a:xfrm rot="0">
            <a:off x="9098376" y="8788860"/>
            <a:ext cx="7958219" cy="837123"/>
          </a:xfrm>
          <a:prstGeom prst="rect">
            <a:avLst/>
          </a:prstGeom>
        </p:spPr>
        <p:txBody>
          <a:bodyPr anchor="t" rtlCol="false" tIns="0" lIns="0" bIns="0" rIns="0">
            <a:spAutoFit/>
          </a:bodyPr>
          <a:lstStyle/>
          <a:p>
            <a:pPr algn="l">
              <a:lnSpc>
                <a:spcPts val="7333"/>
              </a:lnSpc>
            </a:pPr>
            <a:r>
              <a:rPr lang="en-US" sz="3666">
                <a:solidFill>
                  <a:srgbClr val="000000"/>
                </a:solidFill>
                <a:latin typeface="Montserrat Classic"/>
              </a:rPr>
              <a:t>Centralized Management</a:t>
            </a:r>
          </a:p>
        </p:txBody>
      </p:sp>
      <p:grpSp>
        <p:nvGrpSpPr>
          <p:cNvPr name="Group 30" id="30"/>
          <p:cNvGrpSpPr/>
          <p:nvPr/>
        </p:nvGrpSpPr>
        <p:grpSpPr>
          <a:xfrm rot="0">
            <a:off x="7914825" y="8886592"/>
            <a:ext cx="927410" cy="92741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32" id="32"/>
            <p:cNvSpPr txBox="true"/>
            <p:nvPr/>
          </p:nvSpPr>
          <p:spPr>
            <a:xfrm>
              <a:off x="76200" y="38100"/>
              <a:ext cx="660400" cy="698500"/>
            </a:xfrm>
            <a:prstGeom prst="rect">
              <a:avLst/>
            </a:prstGeom>
          </p:spPr>
          <p:txBody>
            <a:bodyPr anchor="ctr" rtlCol="false" tIns="53368" lIns="53368" bIns="53368" rIns="53368"/>
            <a:lstStyle/>
            <a:p>
              <a:pPr algn="ctr">
                <a:lnSpc>
                  <a:spcPts val="2659"/>
                </a:lnSpc>
              </a:pPr>
            </a:p>
          </p:txBody>
        </p:sp>
      </p:grpSp>
      <p:sp>
        <p:nvSpPr>
          <p:cNvPr name="TextBox 33" id="33"/>
          <p:cNvSpPr txBox="true"/>
          <p:nvPr/>
        </p:nvSpPr>
        <p:spPr>
          <a:xfrm rot="0">
            <a:off x="8245239" y="8786030"/>
            <a:ext cx="266582" cy="842783"/>
          </a:xfrm>
          <a:prstGeom prst="rect">
            <a:avLst/>
          </a:prstGeom>
        </p:spPr>
        <p:txBody>
          <a:bodyPr anchor="t" rtlCol="false" tIns="0" lIns="0" bIns="0" rIns="0">
            <a:spAutoFit/>
          </a:bodyPr>
          <a:lstStyle/>
          <a:p>
            <a:pPr algn="ctr">
              <a:lnSpc>
                <a:spcPts val="7353"/>
              </a:lnSpc>
              <a:spcBef>
                <a:spcPct val="0"/>
              </a:spcBef>
            </a:pPr>
            <a:r>
              <a:rPr lang="en-US" sz="3676">
                <a:solidFill>
                  <a:srgbClr val="000000"/>
                </a:solidFill>
                <a:latin typeface="Montserrat Classic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41605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Content delivery network (CDN) is a network of proxy servers that are situated at different geographical locations in such a way that they provide the content very fast by reducing the distance of content to be loaded from the main server located at very remote location.</a:t>
            </a:r>
          </a:p>
        </p:txBody>
      </p:sp>
      <p:sp>
        <p:nvSpPr>
          <p:cNvPr name="TextBox 6" id="6"/>
          <p:cNvSpPr txBox="true"/>
          <p:nvPr/>
        </p:nvSpPr>
        <p:spPr>
          <a:xfrm rot="0">
            <a:off x="1584164" y="2168741"/>
            <a:ext cx="6118937" cy="21170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Content Delivery Network (CDN)</a:t>
            </a:r>
          </a:p>
        </p:txBody>
      </p:sp>
      <p:sp>
        <p:nvSpPr>
          <p:cNvPr name="Freeform 7" id="7"/>
          <p:cNvSpPr/>
          <p:nvPr/>
        </p:nvSpPr>
        <p:spPr>
          <a:xfrm flipH="false" flipV="false" rot="0">
            <a:off x="9718842" y="1366236"/>
            <a:ext cx="7488425" cy="7554528"/>
          </a:xfrm>
          <a:custGeom>
            <a:avLst/>
            <a:gdLst/>
            <a:ahLst/>
            <a:cxnLst/>
            <a:rect r="r" b="b" t="t" l="l"/>
            <a:pathLst>
              <a:path h="7554528" w="7488425">
                <a:moveTo>
                  <a:pt x="0" y="0"/>
                </a:moveTo>
                <a:lnTo>
                  <a:pt x="7488426" y="0"/>
                </a:lnTo>
                <a:lnTo>
                  <a:pt x="7488426" y="7554528"/>
                </a:lnTo>
                <a:lnTo>
                  <a:pt x="0" y="7554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9B9FF"/>
        </a:solidFill>
      </p:bgPr>
    </p:bg>
    <p:spTree>
      <p:nvGrpSpPr>
        <p:cNvPr id="1" name=""/>
        <p:cNvGrpSpPr/>
        <p:nvPr/>
      </p:nvGrpSpPr>
      <p:grpSpPr>
        <a:xfrm>
          <a:off x="0" y="0"/>
          <a:ext cx="0" cy="0"/>
          <a:chOff x="0" y="0"/>
          <a:chExt cx="0" cy="0"/>
        </a:xfrm>
      </p:grpSpPr>
      <p:grpSp>
        <p:nvGrpSpPr>
          <p:cNvPr name="Group 2" id="2"/>
          <p:cNvGrpSpPr/>
          <p:nvPr/>
        </p:nvGrpSpPr>
        <p:grpSpPr>
          <a:xfrm rot="0">
            <a:off x="9144000" y="-248577"/>
            <a:ext cx="9696760" cy="10784153"/>
            <a:chOff x="0" y="0"/>
            <a:chExt cx="2553879" cy="2840271"/>
          </a:xfrm>
        </p:grpSpPr>
        <p:sp>
          <p:nvSpPr>
            <p:cNvPr name="Freeform 3" id="3"/>
            <p:cNvSpPr/>
            <p:nvPr/>
          </p:nvSpPr>
          <p:spPr>
            <a:xfrm flipH="false" flipV="false" rot="0">
              <a:off x="0" y="0"/>
              <a:ext cx="2553879" cy="2840271"/>
            </a:xfrm>
            <a:custGeom>
              <a:avLst/>
              <a:gdLst/>
              <a:ahLst/>
              <a:cxnLst/>
              <a:rect r="r" b="b" t="t" l="l"/>
              <a:pathLst>
                <a:path h="2840271" w="2553879">
                  <a:moveTo>
                    <a:pt x="0" y="0"/>
                  </a:moveTo>
                  <a:lnTo>
                    <a:pt x="2553879" y="0"/>
                  </a:lnTo>
                  <a:lnTo>
                    <a:pt x="2553879" y="2840271"/>
                  </a:lnTo>
                  <a:lnTo>
                    <a:pt x="0" y="2840271"/>
                  </a:lnTo>
                  <a:close/>
                </a:path>
              </a:pathLst>
            </a:custGeom>
            <a:solidFill>
              <a:srgbClr val="FFFFFF"/>
            </a:solidFill>
          </p:spPr>
        </p:sp>
        <p:sp>
          <p:nvSpPr>
            <p:cNvPr name="TextBox 4" id="4"/>
            <p:cNvSpPr txBox="true"/>
            <p:nvPr/>
          </p:nvSpPr>
          <p:spPr>
            <a:xfrm>
              <a:off x="0" y="-38100"/>
              <a:ext cx="2553879" cy="28783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4164" y="5165808"/>
            <a:ext cx="6118937" cy="36366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Montserrat Classic"/>
              </a:rPr>
              <a:t>The IoT and edge computing are other major usage scenarios that require the power of distributed cloud computing technology. The details of IoT and edge cloud computing have already been provided in the previous chapter</a:t>
            </a:r>
          </a:p>
        </p:txBody>
      </p:sp>
      <p:sp>
        <p:nvSpPr>
          <p:cNvPr name="TextBox 6" id="6"/>
          <p:cNvSpPr txBox="true"/>
          <p:nvPr/>
        </p:nvSpPr>
        <p:spPr>
          <a:xfrm rot="0">
            <a:off x="1584164" y="2168741"/>
            <a:ext cx="6118937" cy="3145791"/>
          </a:xfrm>
          <a:prstGeom prst="rect">
            <a:avLst/>
          </a:prstGeom>
        </p:spPr>
        <p:txBody>
          <a:bodyPr anchor="t" rtlCol="false" tIns="0" lIns="0" bIns="0" rIns="0">
            <a:spAutoFit/>
          </a:bodyPr>
          <a:lstStyle/>
          <a:p>
            <a:pPr marL="0" indent="0" lvl="0">
              <a:lnSpc>
                <a:spcPts val="8080"/>
              </a:lnSpc>
            </a:pPr>
            <a:r>
              <a:rPr lang="en-US" sz="8000">
                <a:solidFill>
                  <a:srgbClr val="000000"/>
                </a:solidFill>
                <a:latin typeface="Bebas Neue Bold"/>
              </a:rPr>
              <a:t>Internet of Things (IoT) and Edge</a:t>
            </a:r>
          </a:p>
        </p:txBody>
      </p:sp>
      <p:sp>
        <p:nvSpPr>
          <p:cNvPr name="Freeform 7" id="7"/>
          <p:cNvSpPr/>
          <p:nvPr/>
        </p:nvSpPr>
        <p:spPr>
          <a:xfrm flipH="false" flipV="false" rot="0">
            <a:off x="9731067" y="1381395"/>
            <a:ext cx="7463975" cy="7539369"/>
          </a:xfrm>
          <a:custGeom>
            <a:avLst/>
            <a:gdLst/>
            <a:ahLst/>
            <a:cxnLst/>
            <a:rect r="r" b="b" t="t" l="l"/>
            <a:pathLst>
              <a:path h="7539369" w="7463975">
                <a:moveTo>
                  <a:pt x="0" y="0"/>
                </a:moveTo>
                <a:lnTo>
                  <a:pt x="7463976" y="0"/>
                </a:lnTo>
                <a:lnTo>
                  <a:pt x="7463976" y="7539369"/>
                </a:lnTo>
                <a:lnTo>
                  <a:pt x="0" y="7539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DAF_XwRHUZA</dc:identifier>
  <dcterms:modified xsi:type="dcterms:W3CDTF">2011-08-01T06:04:30Z</dcterms:modified>
  <cp:revision>1</cp:revision>
  <dc:title>ITC61 Chapter 7</dc:title>
</cp:coreProperties>
</file>