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Poppins" charset="1" panose="00000500000000000000"/>
      <p:regular r:id="rId14"/>
    </p:embeddedFont>
    <p:embeddedFont>
      <p:font typeface="Poppins Bold" charset="1" panose="00000800000000000000"/>
      <p:regular r:id="rId15"/>
    </p:embeddedFont>
    <p:embeddedFont>
      <p:font typeface="Poppins Italics" charset="1" panose="00000500000000000000"/>
      <p:regular r:id="rId16"/>
    </p:embeddedFont>
    <p:embeddedFont>
      <p:font typeface="Poppins Bold Italics" charset="1" panose="00000800000000000000"/>
      <p:regular r:id="rId17"/>
    </p:embeddedFont>
    <p:embeddedFont>
      <p:font typeface="Poppins Thin" charset="1" panose="00000300000000000000"/>
      <p:regular r:id="rId18"/>
    </p:embeddedFont>
    <p:embeddedFont>
      <p:font typeface="Poppins Thin Italics" charset="1" panose="00000300000000000000"/>
      <p:regular r:id="rId19"/>
    </p:embeddedFont>
    <p:embeddedFont>
      <p:font typeface="Poppins Extra-Light" charset="1" panose="00000300000000000000"/>
      <p:regular r:id="rId20"/>
    </p:embeddedFont>
    <p:embeddedFont>
      <p:font typeface="Poppins Extra-Light Italics" charset="1" panose="00000300000000000000"/>
      <p:regular r:id="rId21"/>
    </p:embeddedFont>
    <p:embeddedFont>
      <p:font typeface="Poppins Light" charset="1" panose="00000400000000000000"/>
      <p:regular r:id="rId22"/>
    </p:embeddedFont>
    <p:embeddedFont>
      <p:font typeface="Poppins Light Italics" charset="1" panose="00000400000000000000"/>
      <p:regular r:id="rId23"/>
    </p:embeddedFont>
    <p:embeddedFont>
      <p:font typeface="Poppins Medium" charset="1" panose="00000600000000000000"/>
      <p:regular r:id="rId24"/>
    </p:embeddedFont>
    <p:embeddedFont>
      <p:font typeface="Poppins Medium Italics" charset="1" panose="00000600000000000000"/>
      <p:regular r:id="rId25"/>
    </p:embeddedFont>
    <p:embeddedFont>
      <p:font typeface="Poppins Semi-Bold" charset="1" panose="00000700000000000000"/>
      <p:regular r:id="rId26"/>
    </p:embeddedFont>
    <p:embeddedFont>
      <p:font typeface="Poppins Semi-Bold Italics" charset="1" panose="00000700000000000000"/>
      <p:regular r:id="rId27"/>
    </p:embeddedFont>
    <p:embeddedFont>
      <p:font typeface="Poppins Ultra-Bold" charset="1" panose="00000900000000000000"/>
      <p:regular r:id="rId28"/>
    </p:embeddedFont>
    <p:embeddedFont>
      <p:font typeface="Poppins Ultra-Bold Italics" charset="1" panose="00000900000000000000"/>
      <p:regular r:id="rId29"/>
    </p:embeddedFont>
    <p:embeddedFont>
      <p:font typeface="Poppins Heavy" charset="1" panose="00000A00000000000000"/>
      <p:regular r:id="rId30"/>
    </p:embeddedFont>
    <p:embeddedFont>
      <p:font typeface="Poppins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50" Target="slides/slide19.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2817144" y="-214812"/>
            <a:ext cx="5470856" cy="10501812"/>
            <a:chOff x="0" y="0"/>
            <a:chExt cx="7294475" cy="14002417"/>
          </a:xfrm>
        </p:grpSpPr>
        <p:pic>
          <p:nvPicPr>
            <p:cNvPr name="Picture 3" id="3"/>
            <p:cNvPicPr>
              <a:picLocks noChangeAspect="true"/>
            </p:cNvPicPr>
            <p:nvPr/>
          </p:nvPicPr>
          <p:blipFill>
            <a:blip r:embed="rId2"/>
            <a:srcRect l="10782" t="0" r="10782" b="0"/>
            <a:stretch>
              <a:fillRect/>
            </a:stretch>
          </p:blipFill>
          <p:spPr>
            <a:xfrm flipH="false" flipV="false">
              <a:off x="0" y="0"/>
              <a:ext cx="7294475" cy="14002417"/>
            </a:xfrm>
            <a:prstGeom prst="rect">
              <a:avLst/>
            </a:prstGeom>
          </p:spPr>
        </p:pic>
      </p:grpSp>
      <p:sp>
        <p:nvSpPr>
          <p:cNvPr name="AutoShape 4" id="4"/>
          <p:cNvSpPr/>
          <p:nvPr/>
        </p:nvSpPr>
        <p:spPr>
          <a:xfrm rot="0">
            <a:off x="3653603" y="1257300"/>
            <a:ext cx="9163541"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2078268"/>
            <a:ext cx="11788444" cy="3196974"/>
          </a:xfrm>
          <a:prstGeom prst="rect">
            <a:avLst/>
          </a:prstGeom>
        </p:spPr>
        <p:txBody>
          <a:bodyPr anchor="t" rtlCol="false" tIns="0" lIns="0" bIns="0" rIns="0">
            <a:spAutoFit/>
          </a:bodyPr>
          <a:lstStyle/>
          <a:p>
            <a:pPr>
              <a:lnSpc>
                <a:spcPts val="12078"/>
              </a:lnSpc>
            </a:pPr>
            <a:r>
              <a:rPr lang="en-US" sz="10980">
                <a:solidFill>
                  <a:srgbClr val="FFFFFF"/>
                </a:solidFill>
                <a:latin typeface="Poppins Bold"/>
              </a:rPr>
              <a:t>Implementation Strategies</a:t>
            </a:r>
          </a:p>
        </p:txBody>
      </p:sp>
      <p:grpSp>
        <p:nvGrpSpPr>
          <p:cNvPr name="Group 6" id="6"/>
          <p:cNvGrpSpPr/>
          <p:nvPr/>
        </p:nvGrpSpPr>
        <p:grpSpPr>
          <a:xfrm rot="0">
            <a:off x="0" y="7391611"/>
            <a:ext cx="12817144" cy="2895389"/>
            <a:chOff x="0" y="0"/>
            <a:chExt cx="3375709" cy="762572"/>
          </a:xfrm>
        </p:grpSpPr>
        <p:sp>
          <p:nvSpPr>
            <p:cNvPr name="Freeform 7" id="7"/>
            <p:cNvSpPr/>
            <p:nvPr/>
          </p:nvSpPr>
          <p:spPr>
            <a:xfrm flipH="false" flipV="false" rot="0">
              <a:off x="0" y="0"/>
              <a:ext cx="3375709" cy="762572"/>
            </a:xfrm>
            <a:custGeom>
              <a:avLst/>
              <a:gdLst/>
              <a:ahLst/>
              <a:cxnLst/>
              <a:rect r="r" b="b" t="t" l="l"/>
              <a:pathLst>
                <a:path h="762572" w="3375709">
                  <a:moveTo>
                    <a:pt x="0" y="0"/>
                  </a:moveTo>
                  <a:lnTo>
                    <a:pt x="3375709" y="0"/>
                  </a:lnTo>
                  <a:lnTo>
                    <a:pt x="3375709" y="762572"/>
                  </a:lnTo>
                  <a:lnTo>
                    <a:pt x="0" y="762572"/>
                  </a:lnTo>
                  <a:close/>
                </a:path>
              </a:pathLst>
            </a:custGeom>
            <a:solidFill>
              <a:srgbClr val="FFFFFF"/>
            </a:solidFill>
          </p:spPr>
        </p:sp>
        <p:sp>
          <p:nvSpPr>
            <p:cNvPr name="TextBox 8" id="8"/>
            <p:cNvSpPr txBox="true"/>
            <p:nvPr/>
          </p:nvSpPr>
          <p:spPr>
            <a:xfrm>
              <a:off x="0" y="-38100"/>
              <a:ext cx="3375709" cy="800672"/>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Third Party Products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Support</a:t>
            </a:r>
          </a:p>
        </p:txBody>
      </p:sp>
      <p:sp>
        <p:nvSpPr>
          <p:cNvPr name="TextBox 11" id="11"/>
          <p:cNvSpPr txBox="true"/>
          <p:nvPr/>
        </p:nvSpPr>
        <p:spPr>
          <a:xfrm rot="0">
            <a:off x="9036594" y="6206738"/>
            <a:ext cx="7900488" cy="26320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Third-party product support will vary on level of technical expertise and the timing of upgrades that coincide with the ERP vendor upgrades. This will need to be addressed as upgrades are available and tested against the other products that make up the operational environment.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Third Party Products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Strategic Partners</a:t>
            </a:r>
          </a:p>
        </p:txBody>
      </p:sp>
      <p:sp>
        <p:nvSpPr>
          <p:cNvPr name="TextBox 11" id="11"/>
          <p:cNvSpPr txBox="true"/>
          <p:nvPr/>
        </p:nvSpPr>
        <p:spPr>
          <a:xfrm rot="0">
            <a:off x="9036594" y="6206738"/>
            <a:ext cx="7900488" cy="26320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ERP vendors have recognized third-party products and integration can cause problems. To remedy that, ERP vendors have developed relationships with third-party software vendors in the industry to assist in addressing integration and interface issues.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Third Party Products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Middleware</a:t>
            </a:r>
          </a:p>
        </p:txBody>
      </p:sp>
      <p:sp>
        <p:nvSpPr>
          <p:cNvPr name="TextBox 11" id="11"/>
          <p:cNvSpPr txBox="true"/>
          <p:nvPr/>
        </p:nvSpPr>
        <p:spPr>
          <a:xfrm rot="0">
            <a:off x="9036594" y="6206738"/>
            <a:ext cx="7900488" cy="219392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Middleware can assist with the development of reporting databases that use extract, translate, and load (ETL) tools and with newer middleware systems that act as the arbitrator between an ERP and other systems or products.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Database Requirements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6206738"/>
            <a:ext cx="7900488" cy="17557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*Understanding Transactional and Reporting Needs</a:t>
            </a:r>
          </a:p>
          <a:p>
            <a:pPr algn="just">
              <a:lnSpc>
                <a:spcPts val="3499"/>
              </a:lnSpc>
            </a:pPr>
            <a:r>
              <a:rPr lang="en-US" sz="2499">
                <a:solidFill>
                  <a:srgbClr val="000000"/>
                </a:solidFill>
                <a:latin typeface="Poppins"/>
              </a:rPr>
              <a:t>*Selecting Database</a:t>
            </a:r>
          </a:p>
          <a:p>
            <a:pPr algn="just">
              <a:lnSpc>
                <a:spcPts val="3499"/>
              </a:lnSpc>
            </a:pPr>
            <a:r>
              <a:rPr lang="en-US" sz="2499">
                <a:solidFill>
                  <a:srgbClr val="000000"/>
                </a:solidFill>
                <a:latin typeface="Poppins"/>
              </a:rPr>
              <a:t>*Staffing and Database Administration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502536"/>
          </a:xfrm>
          <a:prstGeom prst="rect">
            <a:avLst/>
          </a:prstGeom>
        </p:spPr>
        <p:txBody>
          <a:bodyPr anchor="t" rtlCol="false" tIns="0" lIns="0" bIns="0" rIns="0">
            <a:spAutoFit/>
          </a:bodyPr>
          <a:lstStyle/>
          <a:p>
            <a:pPr>
              <a:lnSpc>
                <a:spcPts val="6380"/>
              </a:lnSpc>
            </a:pPr>
            <a:r>
              <a:rPr lang="en-US" sz="5800">
                <a:solidFill>
                  <a:srgbClr val="FFFFFF"/>
                </a:solidFill>
                <a:latin typeface="Poppins Bold"/>
              </a:rPr>
              <a:t>ERP Implementation Organization and Approaches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6206738"/>
            <a:ext cx="7900488" cy="26320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In an ERP system implementation, governance should outline and define committees and workgroups that are responsible for the different components of the implementation, how the different groups interact, and the decision-making process, including escalation procedures.</a:t>
            </a:r>
          </a:p>
        </p:txBody>
      </p:sp>
      <p:sp>
        <p:nvSpPr>
          <p:cNvPr name="TextBox 11" id="11"/>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Governance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502536"/>
          </a:xfrm>
          <a:prstGeom prst="rect">
            <a:avLst/>
          </a:prstGeom>
        </p:spPr>
        <p:txBody>
          <a:bodyPr anchor="t" rtlCol="false" tIns="0" lIns="0" bIns="0" rIns="0">
            <a:spAutoFit/>
          </a:bodyPr>
          <a:lstStyle/>
          <a:p>
            <a:pPr>
              <a:lnSpc>
                <a:spcPts val="6380"/>
              </a:lnSpc>
            </a:pPr>
            <a:r>
              <a:rPr lang="en-US" sz="5800">
                <a:solidFill>
                  <a:srgbClr val="FFFFFF"/>
                </a:solidFill>
                <a:latin typeface="Poppins Bold"/>
              </a:rPr>
              <a:t>ERP Implementation Organization and Approaches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6206738"/>
            <a:ext cx="7900488" cy="219392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System implementations are complex, time consuming, and resource intensive. ERP systems, however, will grow and change to provide the business with a new way of looking at business processes and decision making.</a:t>
            </a:r>
          </a:p>
        </p:txBody>
      </p:sp>
      <p:sp>
        <p:nvSpPr>
          <p:cNvPr name="TextBox 11" id="11"/>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Implementation Methodology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502536"/>
          </a:xfrm>
          <a:prstGeom prst="rect">
            <a:avLst/>
          </a:prstGeom>
        </p:spPr>
        <p:txBody>
          <a:bodyPr anchor="t" rtlCol="false" tIns="0" lIns="0" bIns="0" rIns="0">
            <a:spAutoFit/>
          </a:bodyPr>
          <a:lstStyle/>
          <a:p>
            <a:pPr>
              <a:lnSpc>
                <a:spcPts val="6380"/>
              </a:lnSpc>
            </a:pPr>
            <a:r>
              <a:rPr lang="en-US" sz="5800">
                <a:solidFill>
                  <a:srgbClr val="FFFFFF"/>
                </a:solidFill>
                <a:latin typeface="Poppins Bold"/>
              </a:rPr>
              <a:t>ERP Implementation Organization and Approaches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6206738"/>
            <a:ext cx="7900488" cy="17557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A vanilla implementation is the decision to implement an ERP as is and modify business processes to match the system or to modify the ERP to match business processes.</a:t>
            </a:r>
          </a:p>
        </p:txBody>
      </p:sp>
      <p:sp>
        <p:nvSpPr>
          <p:cNvPr name="TextBox 11" id="11"/>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Vanilla Implementation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502536"/>
          </a:xfrm>
          <a:prstGeom prst="rect">
            <a:avLst/>
          </a:prstGeom>
        </p:spPr>
        <p:txBody>
          <a:bodyPr anchor="t" rtlCol="false" tIns="0" lIns="0" bIns="0" rIns="0">
            <a:spAutoFit/>
          </a:bodyPr>
          <a:lstStyle/>
          <a:p>
            <a:pPr>
              <a:lnSpc>
                <a:spcPts val="6380"/>
              </a:lnSpc>
            </a:pPr>
            <a:r>
              <a:rPr lang="en-US" sz="5800">
                <a:solidFill>
                  <a:srgbClr val="FFFFFF"/>
                </a:solidFill>
                <a:latin typeface="Poppins Bold"/>
              </a:rPr>
              <a:t>ERP Implementation Organization and Approaches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6206738"/>
            <a:ext cx="7900488" cy="219392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Even though there are many reasons to implement a vanilla ERP, many businesses choose to customize or modify the system to meet business needs (i.e., add in some chocolate) and are very successful.</a:t>
            </a:r>
          </a:p>
        </p:txBody>
      </p:sp>
      <p:sp>
        <p:nvSpPr>
          <p:cNvPr name="TextBox 11" id="11"/>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Modifying an ERP</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1692911"/>
          </a:xfrm>
          <a:prstGeom prst="rect">
            <a:avLst/>
          </a:prstGeom>
        </p:spPr>
        <p:txBody>
          <a:bodyPr anchor="t" rtlCol="false" tIns="0" lIns="0" bIns="0" rIns="0">
            <a:spAutoFit/>
          </a:bodyPr>
          <a:lstStyle/>
          <a:p>
            <a:pPr>
              <a:lnSpc>
                <a:spcPts val="6380"/>
              </a:lnSpc>
            </a:pPr>
            <a:r>
              <a:rPr lang="en-US" sz="5800">
                <a:solidFill>
                  <a:srgbClr val="FFFFFF"/>
                </a:solidFill>
                <a:latin typeface="Poppins Bold"/>
              </a:rPr>
              <a:t>ERP Implementation Example</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6206738"/>
            <a:ext cx="7900488" cy="17557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Piggly Wiggly</a:t>
            </a:r>
          </a:p>
          <a:p>
            <a:pPr algn="just">
              <a:lnSpc>
                <a:spcPts val="3499"/>
              </a:lnSpc>
            </a:pPr>
            <a:r>
              <a:rPr lang="en-US" sz="2499">
                <a:solidFill>
                  <a:srgbClr val="000000"/>
                </a:solidFill>
                <a:latin typeface="Poppins"/>
              </a:rPr>
              <a:t>Celanese</a:t>
            </a:r>
          </a:p>
          <a:p>
            <a:pPr algn="just">
              <a:lnSpc>
                <a:spcPts val="3499"/>
              </a:lnSpc>
            </a:pPr>
            <a:r>
              <a:rPr lang="en-US" sz="2499">
                <a:solidFill>
                  <a:srgbClr val="000000"/>
                </a:solidFill>
                <a:latin typeface="Poppins"/>
              </a:rPr>
              <a:t>University of Massachusetts-Amherst</a:t>
            </a:r>
          </a:p>
          <a:p>
            <a:pPr algn="just">
              <a:lnSpc>
                <a:spcPts val="3499"/>
              </a:lnSpc>
            </a:pPr>
            <a:r>
              <a:rPr lang="en-US" sz="2499">
                <a:solidFill>
                  <a:srgbClr val="000000"/>
                </a:solidFill>
                <a:latin typeface="Poppins"/>
              </a:rPr>
              <a:t>Comair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883286"/>
          </a:xfrm>
          <a:prstGeom prst="rect">
            <a:avLst/>
          </a:prstGeom>
        </p:spPr>
        <p:txBody>
          <a:bodyPr anchor="t" rtlCol="false" tIns="0" lIns="0" bIns="0" rIns="0">
            <a:spAutoFit/>
          </a:bodyPr>
          <a:lstStyle/>
          <a:p>
            <a:pPr>
              <a:lnSpc>
                <a:spcPts val="6380"/>
              </a:lnSpc>
            </a:pPr>
            <a:r>
              <a:rPr lang="en-US" sz="5800">
                <a:solidFill>
                  <a:srgbClr val="FFFFFF"/>
                </a:solidFill>
                <a:latin typeface="Poppins Bold"/>
              </a:rPr>
              <a:t>Platform Issues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6206738"/>
            <a:ext cx="7900488" cy="17557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Servers</a:t>
            </a:r>
          </a:p>
          <a:p>
            <a:pPr algn="just">
              <a:lnSpc>
                <a:spcPts val="3499"/>
              </a:lnSpc>
            </a:pPr>
            <a:r>
              <a:rPr lang="en-US" sz="2499">
                <a:solidFill>
                  <a:srgbClr val="000000"/>
                </a:solidFill>
                <a:latin typeface="Poppins"/>
              </a:rPr>
              <a:t>Network</a:t>
            </a:r>
          </a:p>
          <a:p>
            <a:pPr algn="just">
              <a:lnSpc>
                <a:spcPts val="3499"/>
              </a:lnSpc>
            </a:pPr>
            <a:r>
              <a:rPr lang="en-US" sz="2499">
                <a:solidFill>
                  <a:srgbClr val="000000"/>
                </a:solidFill>
                <a:latin typeface="Poppins"/>
              </a:rPr>
              <a:t>Security</a:t>
            </a:r>
          </a:p>
          <a:p>
            <a:pPr algn="just">
              <a:lnSpc>
                <a:spcPts val="3499"/>
              </a:lnSpc>
            </a:pPr>
            <a:r>
              <a:rPr lang="en-US" sz="2499">
                <a:solidFill>
                  <a:srgbClr val="000000"/>
                </a:solidFill>
                <a:latin typeface="Poppins"/>
              </a:rPr>
              <a:t>Disaster Recovery and Business Continuity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ERP Components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Hardware</a:t>
            </a:r>
          </a:p>
        </p:txBody>
      </p:sp>
      <p:sp>
        <p:nvSpPr>
          <p:cNvPr name="TextBox 11" id="11"/>
          <p:cNvSpPr txBox="true"/>
          <p:nvPr/>
        </p:nvSpPr>
        <p:spPr>
          <a:xfrm rot="0">
            <a:off x="9036594" y="6824286"/>
            <a:ext cx="7900488" cy="17557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Servers</a:t>
            </a:r>
          </a:p>
          <a:p>
            <a:pPr algn="just">
              <a:lnSpc>
                <a:spcPts val="3499"/>
              </a:lnSpc>
            </a:pPr>
            <a:r>
              <a:rPr lang="en-US" sz="2499">
                <a:solidFill>
                  <a:srgbClr val="000000"/>
                </a:solidFill>
                <a:latin typeface="Poppins"/>
              </a:rPr>
              <a:t>Clients</a:t>
            </a:r>
          </a:p>
          <a:p>
            <a:pPr algn="just">
              <a:lnSpc>
                <a:spcPts val="3499"/>
              </a:lnSpc>
            </a:pPr>
            <a:r>
              <a:rPr lang="en-US" sz="2499">
                <a:solidFill>
                  <a:srgbClr val="000000"/>
                </a:solidFill>
                <a:latin typeface="Poppins"/>
              </a:rPr>
              <a:t>Peripherals</a:t>
            </a:r>
          </a:p>
          <a:p>
            <a:pPr algn="just">
              <a:lnSpc>
                <a:spcPts val="349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ERP Components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Software</a:t>
            </a:r>
          </a:p>
        </p:txBody>
      </p:sp>
      <p:sp>
        <p:nvSpPr>
          <p:cNvPr name="TextBox 11" id="11"/>
          <p:cNvSpPr txBox="true"/>
          <p:nvPr/>
        </p:nvSpPr>
        <p:spPr>
          <a:xfrm rot="0">
            <a:off x="9036594" y="6824286"/>
            <a:ext cx="7900488" cy="131762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System Software</a:t>
            </a:r>
          </a:p>
          <a:p>
            <a:pPr algn="just">
              <a:lnSpc>
                <a:spcPts val="3499"/>
              </a:lnSpc>
            </a:pPr>
            <a:r>
              <a:rPr lang="en-US" sz="2499">
                <a:solidFill>
                  <a:srgbClr val="000000"/>
                </a:solidFill>
                <a:latin typeface="Poppins"/>
              </a:rPr>
              <a:t>Database Management Systems</a:t>
            </a:r>
          </a:p>
          <a:p>
            <a:pPr algn="just">
              <a:lnSpc>
                <a:spcPts val="3499"/>
              </a:lnSpc>
            </a:pPr>
            <a:r>
              <a:rPr lang="en-US" sz="2499">
                <a:solidFill>
                  <a:srgbClr val="000000"/>
                </a:solidFill>
                <a:latin typeface="Poppins"/>
              </a:rPr>
              <a:t>Application Software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ERP Components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People Resources</a:t>
            </a:r>
          </a:p>
        </p:txBody>
      </p:sp>
      <p:sp>
        <p:nvSpPr>
          <p:cNvPr name="TextBox 11" id="11"/>
          <p:cNvSpPr txBox="true"/>
          <p:nvPr/>
        </p:nvSpPr>
        <p:spPr>
          <a:xfrm rot="0">
            <a:off x="9036594" y="6824286"/>
            <a:ext cx="7900488" cy="131762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End Users</a:t>
            </a:r>
          </a:p>
          <a:p>
            <a:pPr algn="just">
              <a:lnSpc>
                <a:spcPts val="3499"/>
              </a:lnSpc>
            </a:pPr>
            <a:r>
              <a:rPr lang="en-US" sz="2499">
                <a:solidFill>
                  <a:srgbClr val="000000"/>
                </a:solidFill>
                <a:latin typeface="Poppins"/>
              </a:rPr>
              <a:t>IT Specialists</a:t>
            </a:r>
          </a:p>
          <a:p>
            <a:pPr algn="just">
              <a:lnSpc>
                <a:spcPts val="3499"/>
              </a:lnSpc>
            </a:pPr>
            <a:r>
              <a:rPr lang="en-US" sz="2499">
                <a:solidFill>
                  <a:srgbClr val="000000"/>
                </a:solidFill>
                <a:latin typeface="Poppins"/>
              </a:rPr>
              <a:t>Project Manager</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3989E"/>
        </a:solidFill>
      </p:bgPr>
    </p:bg>
    <p:spTree>
      <p:nvGrpSpPr>
        <p:cNvPr id="1" name=""/>
        <p:cNvGrpSpPr/>
        <p:nvPr/>
      </p:nvGrpSpPr>
      <p:grpSpPr>
        <a:xfrm>
          <a:off x="0" y="0"/>
          <a:ext cx="0" cy="0"/>
          <a:chOff x="0" y="0"/>
          <a:chExt cx="0" cy="0"/>
        </a:xfrm>
      </p:grpSpPr>
      <p:sp>
        <p:nvSpPr>
          <p:cNvPr name="TextBox 2" id="2"/>
          <p:cNvSpPr txBox="true"/>
          <p:nvPr/>
        </p:nvSpPr>
        <p:spPr>
          <a:xfrm rot="0">
            <a:off x="1612574" y="2005094"/>
            <a:ext cx="15217101" cy="1216024"/>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ERP and Virtualization</a:t>
            </a:r>
          </a:p>
        </p:txBody>
      </p:sp>
      <p:sp>
        <p:nvSpPr>
          <p:cNvPr name="TextBox 3" id="3"/>
          <p:cNvSpPr txBox="true"/>
          <p:nvPr/>
        </p:nvSpPr>
        <p:spPr>
          <a:xfrm rot="0">
            <a:off x="1612574" y="4596977"/>
            <a:ext cx="10077450"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rPr>
              <a:t>A main benefit of virtualization is enhanced hardware utilization</a:t>
            </a:r>
          </a:p>
        </p:txBody>
      </p:sp>
      <p:sp>
        <p:nvSpPr>
          <p:cNvPr name="TextBox 4" id="4"/>
          <p:cNvSpPr txBox="true"/>
          <p:nvPr/>
        </p:nvSpPr>
        <p:spPr>
          <a:xfrm rot="0">
            <a:off x="1612574" y="5222215"/>
            <a:ext cx="9416504"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rPr>
              <a:t>Virtualization makes provisioning and deploying more agile</a:t>
            </a:r>
          </a:p>
        </p:txBody>
      </p:sp>
      <p:sp>
        <p:nvSpPr>
          <p:cNvPr name="TextBox 5" id="5"/>
          <p:cNvSpPr txBox="true"/>
          <p:nvPr/>
        </p:nvSpPr>
        <p:spPr>
          <a:xfrm rot="0">
            <a:off x="1612574" y="5844515"/>
            <a:ext cx="13738175" cy="879475"/>
          </a:xfrm>
          <a:prstGeom prst="rect">
            <a:avLst/>
          </a:prstGeom>
        </p:spPr>
        <p:txBody>
          <a:bodyPr anchor="t" rtlCol="false" tIns="0" lIns="0" bIns="0" rIns="0">
            <a:spAutoFit/>
          </a:bodyPr>
          <a:lstStyle/>
          <a:p>
            <a:pPr>
              <a:lnSpc>
                <a:spcPts val="3499"/>
              </a:lnSpc>
              <a:spcBef>
                <a:spcPct val="0"/>
              </a:spcBef>
            </a:pPr>
            <a:r>
              <a:rPr lang="en-US" sz="2499">
                <a:solidFill>
                  <a:srgbClr val="FFFFFF"/>
                </a:solidFill>
                <a:latin typeface="Poppins"/>
              </a:rPr>
              <a:t>Through consolidation, virtualization can lower total cost of operations TCO at the data</a:t>
            </a:r>
          </a:p>
          <a:p>
            <a:pPr>
              <a:lnSpc>
                <a:spcPts val="3499"/>
              </a:lnSpc>
              <a:spcBef>
                <a:spcPct val="0"/>
              </a:spcBef>
            </a:pPr>
            <a:r>
              <a:rPr lang="en-US" sz="2499">
                <a:solidFill>
                  <a:srgbClr val="FFFFFF"/>
                </a:solidFill>
                <a:latin typeface="Poppins"/>
              </a:rPr>
              <a:t>center</a:t>
            </a:r>
          </a:p>
        </p:txBody>
      </p:sp>
      <p:sp>
        <p:nvSpPr>
          <p:cNvPr name="TextBox 6" id="6"/>
          <p:cNvSpPr txBox="true"/>
          <p:nvPr/>
        </p:nvSpPr>
        <p:spPr>
          <a:xfrm rot="0">
            <a:off x="1612574" y="6904965"/>
            <a:ext cx="11998523"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rPr>
              <a:t>Virtualization technology also enhances business continuity and availability</a:t>
            </a:r>
          </a:p>
        </p:txBody>
      </p:sp>
      <p:sp>
        <p:nvSpPr>
          <p:cNvPr name="TextBox 7" id="7"/>
          <p:cNvSpPr txBox="true"/>
          <p:nvPr/>
        </p:nvSpPr>
        <p:spPr>
          <a:xfrm rot="0">
            <a:off x="1612574" y="3356292"/>
            <a:ext cx="1693218" cy="566421"/>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Poppins"/>
              </a:rPr>
              <a:t>Benefits: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3989E"/>
        </a:solidFill>
      </p:bgPr>
    </p:bg>
    <p:spTree>
      <p:nvGrpSpPr>
        <p:cNvPr id="1" name=""/>
        <p:cNvGrpSpPr/>
        <p:nvPr/>
      </p:nvGrpSpPr>
      <p:grpSpPr>
        <a:xfrm>
          <a:off x="0" y="0"/>
          <a:ext cx="0" cy="0"/>
          <a:chOff x="0" y="0"/>
          <a:chExt cx="0" cy="0"/>
        </a:xfrm>
      </p:grpSpPr>
      <p:sp>
        <p:nvSpPr>
          <p:cNvPr name="TextBox 2" id="2"/>
          <p:cNvSpPr txBox="true"/>
          <p:nvPr/>
        </p:nvSpPr>
        <p:spPr>
          <a:xfrm rot="0">
            <a:off x="1612574" y="2005094"/>
            <a:ext cx="15217101" cy="1216024"/>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ERP and Virtualization</a:t>
            </a:r>
          </a:p>
        </p:txBody>
      </p:sp>
      <p:sp>
        <p:nvSpPr>
          <p:cNvPr name="TextBox 3" id="3"/>
          <p:cNvSpPr txBox="true"/>
          <p:nvPr/>
        </p:nvSpPr>
        <p:spPr>
          <a:xfrm rot="0">
            <a:off x="1612574" y="4596977"/>
            <a:ext cx="15217101" cy="879475"/>
          </a:xfrm>
          <a:prstGeom prst="rect">
            <a:avLst/>
          </a:prstGeom>
        </p:spPr>
        <p:txBody>
          <a:bodyPr anchor="t" rtlCol="false" tIns="0" lIns="0" bIns="0" rIns="0">
            <a:spAutoFit/>
          </a:bodyPr>
          <a:lstStyle/>
          <a:p>
            <a:pPr>
              <a:lnSpc>
                <a:spcPts val="3499"/>
              </a:lnSpc>
              <a:spcBef>
                <a:spcPct val="0"/>
              </a:spcBef>
            </a:pPr>
            <a:r>
              <a:rPr lang="en-US" sz="2499">
                <a:solidFill>
                  <a:srgbClr val="FFFFFF"/>
                </a:solidFill>
                <a:latin typeface="Poppins"/>
              </a:rPr>
              <a:t>There may be a tendency to try to squeeze more performance out of a physical server by creating too many virtual machines.</a:t>
            </a:r>
          </a:p>
        </p:txBody>
      </p:sp>
      <p:sp>
        <p:nvSpPr>
          <p:cNvPr name="TextBox 4" id="4"/>
          <p:cNvSpPr txBox="true"/>
          <p:nvPr/>
        </p:nvSpPr>
        <p:spPr>
          <a:xfrm rot="0">
            <a:off x="1612574" y="5844515"/>
            <a:ext cx="15217101" cy="879475"/>
          </a:xfrm>
          <a:prstGeom prst="rect">
            <a:avLst/>
          </a:prstGeom>
        </p:spPr>
        <p:txBody>
          <a:bodyPr anchor="t" rtlCol="false" tIns="0" lIns="0" bIns="0" rIns="0">
            <a:spAutoFit/>
          </a:bodyPr>
          <a:lstStyle/>
          <a:p>
            <a:pPr>
              <a:lnSpc>
                <a:spcPts val="3499"/>
              </a:lnSpc>
              <a:spcBef>
                <a:spcPct val="0"/>
              </a:spcBef>
            </a:pPr>
            <a:r>
              <a:rPr lang="en-US" sz="2499">
                <a:solidFill>
                  <a:srgbClr val="FFFFFF"/>
                </a:solidFill>
                <a:latin typeface="Poppins"/>
              </a:rPr>
              <a:t>The fact is that if a hacker compromises the security of the hypervisor, he or she might get access to all virtual machines running on the host server. </a:t>
            </a:r>
          </a:p>
        </p:txBody>
      </p:sp>
      <p:sp>
        <p:nvSpPr>
          <p:cNvPr name="TextBox 5" id="5"/>
          <p:cNvSpPr txBox="true"/>
          <p:nvPr/>
        </p:nvSpPr>
        <p:spPr>
          <a:xfrm rot="0">
            <a:off x="1612574" y="3356292"/>
            <a:ext cx="2350740" cy="566421"/>
          </a:xfrm>
          <a:prstGeom prst="rect">
            <a:avLst/>
          </a:prstGeom>
        </p:spPr>
        <p:txBody>
          <a:bodyPr anchor="t" rtlCol="false" tIns="0" lIns="0" bIns="0" rIns="0">
            <a:spAutoFit/>
          </a:bodyPr>
          <a:lstStyle/>
          <a:p>
            <a:pPr>
              <a:lnSpc>
                <a:spcPts val="4479"/>
              </a:lnSpc>
              <a:spcBef>
                <a:spcPct val="0"/>
              </a:spcBef>
            </a:pPr>
            <a:r>
              <a:rPr lang="en-US" sz="3199">
                <a:solidFill>
                  <a:srgbClr val="FFFFFF"/>
                </a:solidFill>
                <a:latin typeface="Poppins"/>
              </a:rPr>
              <a:t>Drawbacks: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Third Party Products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What are 3PP?</a:t>
            </a:r>
          </a:p>
        </p:txBody>
      </p:sp>
      <p:sp>
        <p:nvSpPr>
          <p:cNvPr name="TextBox 11" id="11"/>
          <p:cNvSpPr txBox="true"/>
          <p:nvPr/>
        </p:nvSpPr>
        <p:spPr>
          <a:xfrm rot="0">
            <a:off x="9036594" y="6824286"/>
            <a:ext cx="7900488" cy="17557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Third-party products are add-on software components either to make the system operational or to add missing functionality not offered by the ERP system.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Third Party Products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Impacts of Integration of ERP</a:t>
            </a:r>
          </a:p>
        </p:txBody>
      </p:sp>
      <p:sp>
        <p:nvSpPr>
          <p:cNvPr name="TextBox 11" id="11"/>
          <p:cNvSpPr txBox="true"/>
          <p:nvPr/>
        </p:nvSpPr>
        <p:spPr>
          <a:xfrm rot="0">
            <a:off x="9036594" y="6206738"/>
            <a:ext cx="7900488" cy="26320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Integrating a third-party product can be complex and requires a technical skill set within the IT organization to incorporate it into the system. Interfacing a third-party product is less complex and requires a less technical set of skills to develop and support the product.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3989E"/>
        </a:solidFill>
      </p:bgPr>
    </p:bg>
    <p:spTree>
      <p:nvGrpSpPr>
        <p:cNvPr id="1" name=""/>
        <p:cNvGrpSpPr/>
        <p:nvPr/>
      </p:nvGrpSpPr>
      <p:grpSpPr>
        <a:xfrm>
          <a:off x="0" y="0"/>
          <a:ext cx="0" cy="0"/>
          <a:chOff x="0" y="0"/>
          <a:chExt cx="0" cy="0"/>
        </a:xfrm>
      </p:grpSpPr>
      <p:grpSp>
        <p:nvGrpSpPr>
          <p:cNvPr name="Group 2" id="2"/>
          <p:cNvGrpSpPr/>
          <p:nvPr/>
        </p:nvGrpSpPr>
        <p:grpSpPr>
          <a:xfrm rot="0">
            <a:off x="1028700" y="2005094"/>
            <a:ext cx="7251363" cy="7253206"/>
            <a:chOff x="0" y="0"/>
            <a:chExt cx="9668484" cy="9670942"/>
          </a:xfrm>
        </p:grpSpPr>
        <p:pic>
          <p:nvPicPr>
            <p:cNvPr name="Picture 3" id="3"/>
            <p:cNvPicPr>
              <a:picLocks noChangeAspect="true"/>
            </p:cNvPicPr>
            <p:nvPr/>
          </p:nvPicPr>
          <p:blipFill>
            <a:blip r:embed="rId2"/>
            <a:srcRect l="12" t="0" r="12" b="0"/>
            <a:stretch>
              <a:fillRect/>
            </a:stretch>
          </p:blipFill>
          <p:spPr>
            <a:xfrm flipH="false" flipV="false">
              <a:off x="0" y="0"/>
              <a:ext cx="9668484" cy="9670942"/>
            </a:xfrm>
            <a:prstGeom prst="rect">
              <a:avLst/>
            </a:prstGeom>
          </p:spPr>
        </p:pic>
      </p:grpSp>
      <p:sp>
        <p:nvSpPr>
          <p:cNvPr name="AutoShape 4" id="4"/>
          <p:cNvSpPr/>
          <p:nvPr/>
        </p:nvSpPr>
        <p:spPr>
          <a:xfrm rot="0">
            <a:off x="3653603" y="1257300"/>
            <a:ext cx="13605697"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1028700" y="971550"/>
            <a:ext cx="2315355" cy="514350"/>
          </a:xfrm>
          <a:prstGeom prst="rect">
            <a:avLst/>
          </a:prstGeom>
        </p:spPr>
        <p:txBody>
          <a:bodyPr anchor="t" rtlCol="false" tIns="0" lIns="0" bIns="0" rIns="0">
            <a:spAutoFit/>
          </a:bodyPr>
          <a:lstStyle/>
          <a:p>
            <a:pPr>
              <a:lnSpc>
                <a:spcPts val="4200"/>
              </a:lnSpc>
            </a:pPr>
            <a:r>
              <a:rPr lang="en-US" sz="3000">
                <a:solidFill>
                  <a:srgbClr val="FFFFFF"/>
                </a:solidFill>
                <a:latin typeface="Canva Sans Bold"/>
              </a:rPr>
              <a:t>ITE61</a:t>
            </a:r>
          </a:p>
        </p:txBody>
      </p:sp>
      <p:sp>
        <p:nvSpPr>
          <p:cNvPr name="TextBox 6" id="6"/>
          <p:cNvSpPr txBox="true"/>
          <p:nvPr/>
        </p:nvSpPr>
        <p:spPr>
          <a:xfrm rot="0">
            <a:off x="8714375" y="2005094"/>
            <a:ext cx="8115300" cy="2330449"/>
          </a:xfrm>
          <a:prstGeom prst="rect">
            <a:avLst/>
          </a:prstGeom>
        </p:spPr>
        <p:txBody>
          <a:bodyPr anchor="t" rtlCol="false" tIns="0" lIns="0" bIns="0" rIns="0">
            <a:spAutoFit/>
          </a:bodyPr>
          <a:lstStyle/>
          <a:p>
            <a:pPr>
              <a:lnSpc>
                <a:spcPts val="8799"/>
              </a:lnSpc>
            </a:pPr>
            <a:r>
              <a:rPr lang="en-US" sz="7999">
                <a:solidFill>
                  <a:srgbClr val="FFFFFF"/>
                </a:solidFill>
                <a:latin typeface="Poppins Bold"/>
              </a:rPr>
              <a:t>Third Party Products</a:t>
            </a:r>
          </a:p>
        </p:txBody>
      </p:sp>
      <p:grpSp>
        <p:nvGrpSpPr>
          <p:cNvPr name="Group 7" id="7"/>
          <p:cNvGrpSpPr/>
          <p:nvPr/>
        </p:nvGrpSpPr>
        <p:grpSpPr>
          <a:xfrm rot="0">
            <a:off x="8714375" y="5143500"/>
            <a:ext cx="8544925" cy="4114800"/>
            <a:chOff x="0" y="0"/>
            <a:chExt cx="2250515" cy="1083733"/>
          </a:xfrm>
        </p:grpSpPr>
        <p:sp>
          <p:nvSpPr>
            <p:cNvPr name="Freeform 8" id="8"/>
            <p:cNvSpPr/>
            <p:nvPr/>
          </p:nvSpPr>
          <p:spPr>
            <a:xfrm flipH="false" flipV="false" rot="0">
              <a:off x="0" y="0"/>
              <a:ext cx="2250515" cy="1083733"/>
            </a:xfrm>
            <a:custGeom>
              <a:avLst/>
              <a:gdLst/>
              <a:ahLst/>
              <a:cxnLst/>
              <a:rect r="r" b="b" t="t" l="l"/>
              <a:pathLst>
                <a:path h="1083733" w="2250515">
                  <a:moveTo>
                    <a:pt x="0" y="0"/>
                  </a:moveTo>
                  <a:lnTo>
                    <a:pt x="2250515" y="0"/>
                  </a:lnTo>
                  <a:lnTo>
                    <a:pt x="2250515" y="1083733"/>
                  </a:lnTo>
                  <a:lnTo>
                    <a:pt x="0" y="1083733"/>
                  </a:lnTo>
                  <a:close/>
                </a:path>
              </a:pathLst>
            </a:custGeom>
            <a:solidFill>
              <a:srgbClr val="FFFFFF"/>
            </a:solidFill>
          </p:spPr>
        </p:sp>
        <p:sp>
          <p:nvSpPr>
            <p:cNvPr name="TextBox 9" id="9"/>
            <p:cNvSpPr txBox="true"/>
            <p:nvPr/>
          </p:nvSpPr>
          <p:spPr>
            <a:xfrm>
              <a:off x="0" y="-38100"/>
              <a:ext cx="2250515" cy="11218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036594" y="5455153"/>
            <a:ext cx="7900488" cy="523875"/>
          </a:xfrm>
          <a:prstGeom prst="rect">
            <a:avLst/>
          </a:prstGeom>
        </p:spPr>
        <p:txBody>
          <a:bodyPr anchor="t" rtlCol="false" tIns="0" lIns="0" bIns="0" rIns="0">
            <a:spAutoFit/>
          </a:bodyPr>
          <a:lstStyle/>
          <a:p>
            <a:pPr algn="just">
              <a:lnSpc>
                <a:spcPts val="4199"/>
              </a:lnSpc>
            </a:pPr>
            <a:r>
              <a:rPr lang="en-US" sz="2999">
                <a:solidFill>
                  <a:srgbClr val="000000"/>
                </a:solidFill>
                <a:latin typeface="Poppins Bold"/>
              </a:rPr>
              <a:t>Support</a:t>
            </a:r>
          </a:p>
        </p:txBody>
      </p:sp>
      <p:sp>
        <p:nvSpPr>
          <p:cNvPr name="TextBox 11" id="11"/>
          <p:cNvSpPr txBox="true"/>
          <p:nvPr/>
        </p:nvSpPr>
        <p:spPr>
          <a:xfrm rot="0">
            <a:off x="9036594" y="6206738"/>
            <a:ext cx="7900488" cy="2632075"/>
          </a:xfrm>
          <a:prstGeom prst="rect">
            <a:avLst/>
          </a:prstGeom>
        </p:spPr>
        <p:txBody>
          <a:bodyPr anchor="t" rtlCol="false" tIns="0" lIns="0" bIns="0" rIns="0">
            <a:spAutoFit/>
          </a:bodyPr>
          <a:lstStyle/>
          <a:p>
            <a:pPr algn="just">
              <a:lnSpc>
                <a:spcPts val="3499"/>
              </a:lnSpc>
            </a:pPr>
            <a:r>
              <a:rPr lang="en-US" sz="2499">
                <a:solidFill>
                  <a:srgbClr val="000000"/>
                </a:solidFill>
                <a:latin typeface="Poppins"/>
              </a:rPr>
              <a:t>Third-party product support will vary on level of technical expertise and the timing of upgrades that coincide with the ERP vendor upgrades. This will need to be addressed as upgrades are available and tested against the other products that make up the operational environment.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DAF9-qAlMfQ</dc:identifier>
  <dcterms:modified xsi:type="dcterms:W3CDTF">2011-08-01T06:04:30Z</dcterms:modified>
  <cp:revision>1</cp:revision>
  <dc:title>ITE61 Chapter 5</dc:title>
</cp:coreProperties>
</file>