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2"/>
    <p:sldId id="257" r:id="rId33"/>
    <p:sldId id="258" r:id="rId34"/>
    <p:sldId id="259" r:id="rId35"/>
    <p:sldId id="260" r:id="rId36"/>
    <p:sldId id="261" r:id="rId37"/>
    <p:sldId id="262" r:id="rId38"/>
    <p:sldId id="263" r:id="rId3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Poppins" charset="1" panose="00000500000000000000"/>
      <p:regular r:id="rId14"/>
    </p:embeddedFont>
    <p:embeddedFont>
      <p:font typeface="Poppins Bold" charset="1" panose="00000800000000000000"/>
      <p:regular r:id="rId15"/>
    </p:embeddedFont>
    <p:embeddedFont>
      <p:font typeface="Poppins Italics" charset="1" panose="00000500000000000000"/>
      <p:regular r:id="rId16"/>
    </p:embeddedFont>
    <p:embeddedFont>
      <p:font typeface="Poppins Bold Italics" charset="1" panose="00000800000000000000"/>
      <p:regular r:id="rId17"/>
    </p:embeddedFont>
    <p:embeddedFont>
      <p:font typeface="Poppins Thin" charset="1" panose="00000300000000000000"/>
      <p:regular r:id="rId18"/>
    </p:embeddedFont>
    <p:embeddedFont>
      <p:font typeface="Poppins Thin Italics" charset="1" panose="00000300000000000000"/>
      <p:regular r:id="rId19"/>
    </p:embeddedFont>
    <p:embeddedFont>
      <p:font typeface="Poppins Extra-Light" charset="1" panose="00000300000000000000"/>
      <p:regular r:id="rId20"/>
    </p:embeddedFont>
    <p:embeddedFont>
      <p:font typeface="Poppins Extra-Light Italics" charset="1" panose="00000300000000000000"/>
      <p:regular r:id="rId21"/>
    </p:embeddedFont>
    <p:embeddedFont>
      <p:font typeface="Poppins Light" charset="1" panose="00000400000000000000"/>
      <p:regular r:id="rId22"/>
    </p:embeddedFont>
    <p:embeddedFont>
      <p:font typeface="Poppins Light Italics" charset="1" panose="00000400000000000000"/>
      <p:regular r:id="rId23"/>
    </p:embeddedFont>
    <p:embeddedFont>
      <p:font typeface="Poppins Medium" charset="1" panose="00000600000000000000"/>
      <p:regular r:id="rId24"/>
    </p:embeddedFont>
    <p:embeddedFont>
      <p:font typeface="Poppins Medium Italics" charset="1" panose="00000600000000000000"/>
      <p:regular r:id="rId25"/>
    </p:embeddedFont>
    <p:embeddedFont>
      <p:font typeface="Poppins Semi-Bold" charset="1" panose="00000700000000000000"/>
      <p:regular r:id="rId26"/>
    </p:embeddedFont>
    <p:embeddedFont>
      <p:font typeface="Poppins Semi-Bold Italics" charset="1" panose="00000700000000000000"/>
      <p:regular r:id="rId27"/>
    </p:embeddedFont>
    <p:embeddedFont>
      <p:font typeface="Poppins Ultra-Bold" charset="1" panose="00000900000000000000"/>
      <p:regular r:id="rId28"/>
    </p:embeddedFont>
    <p:embeddedFont>
      <p:font typeface="Poppins Ultra-Bold Italics" charset="1" panose="00000900000000000000"/>
      <p:regular r:id="rId29"/>
    </p:embeddedFont>
    <p:embeddedFont>
      <p:font typeface="Poppins Heavy" charset="1" panose="00000A00000000000000"/>
      <p:regular r:id="rId30"/>
    </p:embeddedFont>
    <p:embeddedFont>
      <p:font typeface="Poppins Heavy Italics" charset="1" panose="00000A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slides/slide1.xml" Type="http://schemas.openxmlformats.org/officeDocument/2006/relationships/slide"/><Relationship Id="rId33" Target="slides/slide2.xml" Type="http://schemas.openxmlformats.org/officeDocument/2006/relationships/slide"/><Relationship Id="rId34" Target="slides/slide3.xml" Type="http://schemas.openxmlformats.org/officeDocument/2006/relationships/slide"/><Relationship Id="rId35" Target="slides/slide4.xml" Type="http://schemas.openxmlformats.org/officeDocument/2006/relationships/slide"/><Relationship Id="rId36" Target="slides/slide5.xml" Type="http://schemas.openxmlformats.org/officeDocument/2006/relationships/slide"/><Relationship Id="rId37" Target="slides/slide6.xml" Type="http://schemas.openxmlformats.org/officeDocument/2006/relationships/slide"/><Relationship Id="rId38" Target="slides/slide7.xml" Type="http://schemas.openxmlformats.org/officeDocument/2006/relationships/slide"/><Relationship Id="rId39" Target="slides/slide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3989E"/>
        </a:solidFill>
      </p:bgPr>
    </p:bg>
    <p:spTree>
      <p:nvGrpSpPr>
        <p:cNvPr id="1" name=""/>
        <p:cNvGrpSpPr/>
        <p:nvPr/>
      </p:nvGrpSpPr>
      <p:grpSpPr>
        <a:xfrm>
          <a:off x="0" y="0"/>
          <a:ext cx="0" cy="0"/>
          <a:chOff x="0" y="0"/>
          <a:chExt cx="0" cy="0"/>
        </a:xfrm>
      </p:grpSpPr>
      <p:grpSp>
        <p:nvGrpSpPr>
          <p:cNvPr name="Group 2" id="2"/>
          <p:cNvGrpSpPr/>
          <p:nvPr/>
        </p:nvGrpSpPr>
        <p:grpSpPr>
          <a:xfrm rot="0">
            <a:off x="12817144" y="-214812"/>
            <a:ext cx="5470856" cy="10501812"/>
            <a:chOff x="0" y="0"/>
            <a:chExt cx="7294475" cy="14002417"/>
          </a:xfrm>
        </p:grpSpPr>
        <p:pic>
          <p:nvPicPr>
            <p:cNvPr name="Picture 3" id="3"/>
            <p:cNvPicPr>
              <a:picLocks noChangeAspect="true"/>
            </p:cNvPicPr>
            <p:nvPr/>
          </p:nvPicPr>
          <p:blipFill>
            <a:blip r:embed="rId2"/>
            <a:srcRect l="10782" t="0" r="10782" b="0"/>
            <a:stretch>
              <a:fillRect/>
            </a:stretch>
          </p:blipFill>
          <p:spPr>
            <a:xfrm flipH="false" flipV="false">
              <a:off x="0" y="0"/>
              <a:ext cx="7294475" cy="14002417"/>
            </a:xfrm>
            <a:prstGeom prst="rect">
              <a:avLst/>
            </a:prstGeom>
          </p:spPr>
        </p:pic>
      </p:grpSp>
      <p:sp>
        <p:nvSpPr>
          <p:cNvPr name="AutoShape 4" id="4"/>
          <p:cNvSpPr/>
          <p:nvPr/>
        </p:nvSpPr>
        <p:spPr>
          <a:xfrm rot="0">
            <a:off x="3653603" y="1257300"/>
            <a:ext cx="9163541" cy="0"/>
          </a:xfrm>
          <a:prstGeom prst="line">
            <a:avLst/>
          </a:prstGeom>
          <a:ln cap="flat" w="38100">
            <a:solidFill>
              <a:srgbClr val="FFFFFF"/>
            </a:solidFill>
            <a:prstDash val="solid"/>
            <a:headEnd type="none" len="sm" w="sm"/>
            <a:tailEnd type="none" len="sm" w="sm"/>
          </a:ln>
        </p:spPr>
      </p:sp>
      <p:sp>
        <p:nvSpPr>
          <p:cNvPr name="TextBox 5" id="5"/>
          <p:cNvSpPr txBox="true"/>
          <p:nvPr/>
        </p:nvSpPr>
        <p:spPr>
          <a:xfrm rot="0">
            <a:off x="1028700" y="2078268"/>
            <a:ext cx="11788444" cy="4730499"/>
          </a:xfrm>
          <a:prstGeom prst="rect">
            <a:avLst/>
          </a:prstGeom>
        </p:spPr>
        <p:txBody>
          <a:bodyPr anchor="t" rtlCol="false" tIns="0" lIns="0" bIns="0" rIns="0">
            <a:spAutoFit/>
          </a:bodyPr>
          <a:lstStyle/>
          <a:p>
            <a:pPr>
              <a:lnSpc>
                <a:spcPts val="12078"/>
              </a:lnSpc>
            </a:pPr>
            <a:r>
              <a:rPr lang="en-US" sz="10980">
                <a:solidFill>
                  <a:srgbClr val="FFFFFF"/>
                </a:solidFill>
                <a:latin typeface="Poppins Bold"/>
              </a:rPr>
              <a:t>Operations and Post Implementation</a:t>
            </a:r>
          </a:p>
        </p:txBody>
      </p:sp>
      <p:grpSp>
        <p:nvGrpSpPr>
          <p:cNvPr name="Group 6" id="6"/>
          <p:cNvGrpSpPr/>
          <p:nvPr/>
        </p:nvGrpSpPr>
        <p:grpSpPr>
          <a:xfrm rot="0">
            <a:off x="0" y="7391611"/>
            <a:ext cx="12817144" cy="2895389"/>
            <a:chOff x="0" y="0"/>
            <a:chExt cx="3375709" cy="762572"/>
          </a:xfrm>
        </p:grpSpPr>
        <p:sp>
          <p:nvSpPr>
            <p:cNvPr name="Freeform 7" id="7"/>
            <p:cNvSpPr/>
            <p:nvPr/>
          </p:nvSpPr>
          <p:spPr>
            <a:xfrm flipH="false" flipV="false" rot="0">
              <a:off x="0" y="0"/>
              <a:ext cx="3375709" cy="762572"/>
            </a:xfrm>
            <a:custGeom>
              <a:avLst/>
              <a:gdLst/>
              <a:ahLst/>
              <a:cxnLst/>
              <a:rect r="r" b="b" t="t" l="l"/>
              <a:pathLst>
                <a:path h="762572" w="3375709">
                  <a:moveTo>
                    <a:pt x="0" y="0"/>
                  </a:moveTo>
                  <a:lnTo>
                    <a:pt x="3375709" y="0"/>
                  </a:lnTo>
                  <a:lnTo>
                    <a:pt x="3375709" y="762572"/>
                  </a:lnTo>
                  <a:lnTo>
                    <a:pt x="0" y="762572"/>
                  </a:lnTo>
                  <a:close/>
                </a:path>
              </a:pathLst>
            </a:custGeom>
            <a:solidFill>
              <a:srgbClr val="FFFFFF"/>
            </a:solidFill>
          </p:spPr>
        </p:sp>
        <p:sp>
          <p:nvSpPr>
            <p:cNvPr name="TextBox 8" id="8"/>
            <p:cNvSpPr txBox="true"/>
            <p:nvPr/>
          </p:nvSpPr>
          <p:spPr>
            <a:xfrm>
              <a:off x="0" y="-38100"/>
              <a:ext cx="3375709" cy="800672"/>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028700" y="971550"/>
            <a:ext cx="2315355" cy="514350"/>
          </a:xfrm>
          <a:prstGeom prst="rect">
            <a:avLst/>
          </a:prstGeom>
        </p:spPr>
        <p:txBody>
          <a:bodyPr anchor="t" rtlCol="false" tIns="0" lIns="0" bIns="0" rIns="0">
            <a:spAutoFit/>
          </a:bodyPr>
          <a:lstStyle/>
          <a:p>
            <a:pPr>
              <a:lnSpc>
                <a:spcPts val="4200"/>
              </a:lnSpc>
            </a:pPr>
            <a:r>
              <a:rPr lang="en-US" sz="3000">
                <a:solidFill>
                  <a:srgbClr val="FFFFFF"/>
                </a:solidFill>
                <a:latin typeface="Canva Sans Bold"/>
              </a:rPr>
              <a:t>ITE61</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3989E"/>
        </a:solidFill>
      </p:bgPr>
    </p:bg>
    <p:spTree>
      <p:nvGrpSpPr>
        <p:cNvPr id="1" name=""/>
        <p:cNvGrpSpPr/>
        <p:nvPr/>
      </p:nvGrpSpPr>
      <p:grpSpPr>
        <a:xfrm>
          <a:off x="0" y="0"/>
          <a:ext cx="0" cy="0"/>
          <a:chOff x="0" y="0"/>
          <a:chExt cx="0" cy="0"/>
        </a:xfrm>
      </p:grpSpPr>
      <p:sp>
        <p:nvSpPr>
          <p:cNvPr name="TextBox 2" id="2"/>
          <p:cNvSpPr txBox="true"/>
          <p:nvPr/>
        </p:nvSpPr>
        <p:spPr>
          <a:xfrm rot="0">
            <a:off x="1584498" y="1890017"/>
            <a:ext cx="15119004" cy="1030605"/>
          </a:xfrm>
          <a:prstGeom prst="rect">
            <a:avLst/>
          </a:prstGeom>
        </p:spPr>
        <p:txBody>
          <a:bodyPr anchor="t" rtlCol="false" tIns="0" lIns="0" bIns="0" rIns="0">
            <a:spAutoFit/>
          </a:bodyPr>
          <a:lstStyle/>
          <a:p>
            <a:pPr>
              <a:lnSpc>
                <a:spcPts val="2640"/>
              </a:lnSpc>
              <a:spcBef>
                <a:spcPct val="0"/>
              </a:spcBef>
            </a:pPr>
            <a:r>
              <a:rPr lang="en-US" sz="2400">
                <a:solidFill>
                  <a:srgbClr val="FFFFFF"/>
                </a:solidFill>
                <a:latin typeface="Poppins"/>
              </a:rPr>
              <a:t>Several tasks and activities need to fall into place to Go-live, and determining the level of readiness is a challenge. If an elaborate readiness checkpoint is not in place, steps will be missed and</a:t>
            </a:r>
          </a:p>
          <a:p>
            <a:pPr>
              <a:lnSpc>
                <a:spcPts val="2640"/>
              </a:lnSpc>
              <a:spcBef>
                <a:spcPct val="0"/>
              </a:spcBef>
            </a:pPr>
            <a:r>
              <a:rPr lang="en-US" sz="2400">
                <a:solidFill>
                  <a:srgbClr val="FFFFFF"/>
                </a:solidFill>
                <a:latin typeface="Poppins"/>
              </a:rPr>
              <a:t>the Go-live will be very bumpy or, worse, have to retreat back to the old legacy system</a:t>
            </a:r>
          </a:p>
        </p:txBody>
      </p:sp>
      <p:sp>
        <p:nvSpPr>
          <p:cNvPr name="TextBox 3" id="3"/>
          <p:cNvSpPr txBox="true"/>
          <p:nvPr/>
        </p:nvSpPr>
        <p:spPr>
          <a:xfrm rot="0">
            <a:off x="1584498" y="3349086"/>
            <a:ext cx="15119004" cy="697230"/>
          </a:xfrm>
          <a:prstGeom prst="rect">
            <a:avLst/>
          </a:prstGeom>
        </p:spPr>
        <p:txBody>
          <a:bodyPr anchor="t" rtlCol="false" tIns="0" lIns="0" bIns="0" rIns="0">
            <a:spAutoFit/>
          </a:bodyPr>
          <a:lstStyle/>
          <a:p>
            <a:pPr>
              <a:lnSpc>
                <a:spcPts val="2640"/>
              </a:lnSpc>
              <a:spcBef>
                <a:spcPct val="0"/>
              </a:spcBef>
            </a:pPr>
            <a:r>
              <a:rPr lang="en-US" sz="2400">
                <a:solidFill>
                  <a:srgbClr val="FFFFFF"/>
                </a:solidFill>
                <a:latin typeface="Poppins"/>
              </a:rPr>
              <a:t>The Go-live readiness process will clarify the progress toward completing the activities and identifying the major issues on which to focus before going live.</a:t>
            </a:r>
          </a:p>
        </p:txBody>
      </p:sp>
      <p:sp>
        <p:nvSpPr>
          <p:cNvPr name="TextBox 4" id="4"/>
          <p:cNvSpPr txBox="true"/>
          <p:nvPr/>
        </p:nvSpPr>
        <p:spPr>
          <a:xfrm rot="0">
            <a:off x="1584498" y="4474941"/>
            <a:ext cx="15119004" cy="1030605"/>
          </a:xfrm>
          <a:prstGeom prst="rect">
            <a:avLst/>
          </a:prstGeom>
        </p:spPr>
        <p:txBody>
          <a:bodyPr anchor="t" rtlCol="false" tIns="0" lIns="0" bIns="0" rIns="0">
            <a:spAutoFit/>
          </a:bodyPr>
          <a:lstStyle/>
          <a:p>
            <a:pPr>
              <a:lnSpc>
                <a:spcPts val="2640"/>
              </a:lnSpc>
              <a:spcBef>
                <a:spcPct val="0"/>
              </a:spcBef>
            </a:pPr>
            <a:r>
              <a:rPr lang="en-US" sz="2400">
                <a:solidFill>
                  <a:srgbClr val="FFFFFF"/>
                </a:solidFill>
                <a:latin typeface="Poppins"/>
              </a:rPr>
              <a:t>With the first readiness review many tasks and activities will not be completed or look close to completion. The conversion team may not have had a successful conversion, and testing will likely be problematic, especially if development is not complete.</a:t>
            </a:r>
          </a:p>
        </p:txBody>
      </p:sp>
      <p:sp>
        <p:nvSpPr>
          <p:cNvPr name="TextBox 5" id="5"/>
          <p:cNvSpPr txBox="true"/>
          <p:nvPr/>
        </p:nvSpPr>
        <p:spPr>
          <a:xfrm rot="0">
            <a:off x="1584498" y="5934171"/>
            <a:ext cx="15119004" cy="697230"/>
          </a:xfrm>
          <a:prstGeom prst="rect">
            <a:avLst/>
          </a:prstGeom>
        </p:spPr>
        <p:txBody>
          <a:bodyPr anchor="t" rtlCol="false" tIns="0" lIns="0" bIns="0" rIns="0">
            <a:spAutoFit/>
          </a:bodyPr>
          <a:lstStyle/>
          <a:p>
            <a:pPr>
              <a:lnSpc>
                <a:spcPts val="2640"/>
              </a:lnSpc>
              <a:spcBef>
                <a:spcPct val="0"/>
              </a:spcBef>
            </a:pPr>
            <a:r>
              <a:rPr lang="en-US" sz="2400">
                <a:solidFill>
                  <a:srgbClr val="FFFFFF"/>
                </a:solidFill>
                <a:latin typeface="Poppins"/>
              </a:rPr>
              <a:t>Go-live readiness is at best tedious and time consuming. Most staff and users will be frustrated with the process during the first round of review.</a:t>
            </a:r>
          </a:p>
        </p:txBody>
      </p:sp>
      <p:sp>
        <p:nvSpPr>
          <p:cNvPr name="TextBox 6" id="6"/>
          <p:cNvSpPr txBox="true"/>
          <p:nvPr/>
        </p:nvSpPr>
        <p:spPr>
          <a:xfrm rot="0">
            <a:off x="1584498" y="7060026"/>
            <a:ext cx="15119004" cy="1030605"/>
          </a:xfrm>
          <a:prstGeom prst="rect">
            <a:avLst/>
          </a:prstGeom>
        </p:spPr>
        <p:txBody>
          <a:bodyPr anchor="t" rtlCol="false" tIns="0" lIns="0" bIns="0" rIns="0">
            <a:spAutoFit/>
          </a:bodyPr>
          <a:lstStyle/>
          <a:p>
            <a:pPr>
              <a:lnSpc>
                <a:spcPts val="2640"/>
              </a:lnSpc>
              <a:spcBef>
                <a:spcPct val="0"/>
              </a:spcBef>
            </a:pPr>
            <a:r>
              <a:rPr lang="en-US" sz="2400">
                <a:solidFill>
                  <a:srgbClr val="FFFFFF"/>
                </a:solidFill>
                <a:latin typeface="Poppins"/>
              </a:rPr>
              <a:t>Go-live readiness reviews need to be documented and communicated to the project team and the company. Readiness involves documenting the current metrics related to what remains to be completed.</a:t>
            </a:r>
          </a:p>
        </p:txBody>
      </p:sp>
      <p:sp>
        <p:nvSpPr>
          <p:cNvPr name="TextBox 7" id="7"/>
          <p:cNvSpPr txBox="true"/>
          <p:nvPr/>
        </p:nvSpPr>
        <p:spPr>
          <a:xfrm rot="0">
            <a:off x="1584498" y="8519256"/>
            <a:ext cx="15119004" cy="1030605"/>
          </a:xfrm>
          <a:prstGeom prst="rect">
            <a:avLst/>
          </a:prstGeom>
        </p:spPr>
        <p:txBody>
          <a:bodyPr anchor="t" rtlCol="false" tIns="0" lIns="0" bIns="0" rIns="0">
            <a:spAutoFit/>
          </a:bodyPr>
          <a:lstStyle/>
          <a:p>
            <a:pPr>
              <a:lnSpc>
                <a:spcPts val="2640"/>
              </a:lnSpc>
              <a:spcBef>
                <a:spcPct val="0"/>
              </a:spcBef>
            </a:pPr>
            <a:r>
              <a:rPr lang="en-US" sz="2400">
                <a:solidFill>
                  <a:srgbClr val="FFFFFF"/>
                </a:solidFill>
                <a:latin typeface="Poppins"/>
              </a:rPr>
              <a:t>The first readiness review will bring several issues to light on which to focus and, one hopes, not too many surprises. From the first to the last review, the teams will see significant project progress toward going live.</a:t>
            </a:r>
          </a:p>
        </p:txBody>
      </p:sp>
      <p:sp>
        <p:nvSpPr>
          <p:cNvPr name="TextBox 8" id="8"/>
          <p:cNvSpPr txBox="true"/>
          <p:nvPr/>
        </p:nvSpPr>
        <p:spPr>
          <a:xfrm rot="0">
            <a:off x="1584498" y="245367"/>
            <a:ext cx="13438669" cy="1216024"/>
          </a:xfrm>
          <a:prstGeom prst="rect">
            <a:avLst/>
          </a:prstGeom>
        </p:spPr>
        <p:txBody>
          <a:bodyPr anchor="t" rtlCol="false" tIns="0" lIns="0" bIns="0" rIns="0">
            <a:spAutoFit/>
          </a:bodyPr>
          <a:lstStyle/>
          <a:p>
            <a:pPr>
              <a:lnSpc>
                <a:spcPts val="8799"/>
              </a:lnSpc>
            </a:pPr>
            <a:r>
              <a:rPr lang="en-US" sz="7999">
                <a:solidFill>
                  <a:srgbClr val="FFFFFF"/>
                </a:solidFill>
                <a:latin typeface="Poppins Bold"/>
              </a:rPr>
              <a:t>Go Live Readiness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03989E"/>
        </a:solidFill>
      </p:bgPr>
    </p:bg>
    <p:spTree>
      <p:nvGrpSpPr>
        <p:cNvPr id="1" name=""/>
        <p:cNvGrpSpPr/>
        <p:nvPr/>
      </p:nvGrpSpPr>
      <p:grpSpPr>
        <a:xfrm>
          <a:off x="0" y="0"/>
          <a:ext cx="0" cy="0"/>
          <a:chOff x="0" y="0"/>
          <a:chExt cx="0" cy="0"/>
        </a:xfrm>
      </p:grpSpPr>
      <p:sp>
        <p:nvSpPr>
          <p:cNvPr name="TextBox 2" id="2"/>
          <p:cNvSpPr txBox="true"/>
          <p:nvPr/>
        </p:nvSpPr>
        <p:spPr>
          <a:xfrm rot="0">
            <a:off x="1584498" y="1890017"/>
            <a:ext cx="15119004" cy="697230"/>
          </a:xfrm>
          <a:prstGeom prst="rect">
            <a:avLst/>
          </a:prstGeom>
        </p:spPr>
        <p:txBody>
          <a:bodyPr anchor="t" rtlCol="false" tIns="0" lIns="0" bIns="0" rIns="0">
            <a:spAutoFit/>
          </a:bodyPr>
          <a:lstStyle/>
          <a:p>
            <a:pPr>
              <a:lnSpc>
                <a:spcPts val="2640"/>
              </a:lnSpc>
              <a:spcBef>
                <a:spcPct val="0"/>
              </a:spcBef>
            </a:pPr>
            <a:r>
              <a:rPr lang="en-US" sz="2400">
                <a:solidFill>
                  <a:srgbClr val="FFFFFF"/>
                </a:solidFill>
                <a:latin typeface="Poppins"/>
              </a:rPr>
              <a:t>Training must be provided to everyone who will be using the system and should use real data and examples that will be performed once the system is “live”</a:t>
            </a:r>
          </a:p>
        </p:txBody>
      </p:sp>
      <p:sp>
        <p:nvSpPr>
          <p:cNvPr name="TextBox 3" id="3"/>
          <p:cNvSpPr txBox="true"/>
          <p:nvPr/>
        </p:nvSpPr>
        <p:spPr>
          <a:xfrm rot="0">
            <a:off x="1584498" y="3015872"/>
            <a:ext cx="15119004" cy="697230"/>
          </a:xfrm>
          <a:prstGeom prst="rect">
            <a:avLst/>
          </a:prstGeom>
        </p:spPr>
        <p:txBody>
          <a:bodyPr anchor="t" rtlCol="false" tIns="0" lIns="0" bIns="0" rIns="0">
            <a:spAutoFit/>
          </a:bodyPr>
          <a:lstStyle/>
          <a:p>
            <a:pPr>
              <a:lnSpc>
                <a:spcPts val="2640"/>
              </a:lnSpc>
              <a:spcBef>
                <a:spcPct val="0"/>
              </a:spcBef>
            </a:pPr>
            <a:r>
              <a:rPr lang="en-US" sz="2400">
                <a:solidFill>
                  <a:srgbClr val="FFFFFF"/>
                </a:solidFill>
                <a:latin typeface="Poppins"/>
              </a:rPr>
              <a:t>A training program must be available with predictable results that follow the training guides and show examples.</a:t>
            </a:r>
          </a:p>
        </p:txBody>
      </p:sp>
      <p:sp>
        <p:nvSpPr>
          <p:cNvPr name="TextBox 4" id="4"/>
          <p:cNvSpPr txBox="true"/>
          <p:nvPr/>
        </p:nvSpPr>
        <p:spPr>
          <a:xfrm rot="0">
            <a:off x="1584498" y="4141727"/>
            <a:ext cx="15119004" cy="697230"/>
          </a:xfrm>
          <a:prstGeom prst="rect">
            <a:avLst/>
          </a:prstGeom>
        </p:spPr>
        <p:txBody>
          <a:bodyPr anchor="t" rtlCol="false" tIns="0" lIns="0" bIns="0" rIns="0">
            <a:spAutoFit/>
          </a:bodyPr>
          <a:lstStyle/>
          <a:p>
            <a:pPr>
              <a:lnSpc>
                <a:spcPts val="2640"/>
              </a:lnSpc>
              <a:spcBef>
                <a:spcPct val="0"/>
              </a:spcBef>
            </a:pPr>
            <a:r>
              <a:rPr lang="en-US" sz="2400">
                <a:solidFill>
                  <a:srgbClr val="FFFFFF"/>
                </a:solidFill>
                <a:latin typeface="Poppins"/>
              </a:rPr>
              <a:t>Many organizations are using training as a validation of the users’ understanding of how to use the system. This is sometimes called a “certification” process.</a:t>
            </a:r>
          </a:p>
        </p:txBody>
      </p:sp>
      <p:sp>
        <p:nvSpPr>
          <p:cNvPr name="TextBox 5" id="5"/>
          <p:cNvSpPr txBox="true"/>
          <p:nvPr/>
        </p:nvSpPr>
        <p:spPr>
          <a:xfrm rot="0">
            <a:off x="1584498" y="5267582"/>
            <a:ext cx="15119004" cy="697230"/>
          </a:xfrm>
          <a:prstGeom prst="rect">
            <a:avLst/>
          </a:prstGeom>
        </p:spPr>
        <p:txBody>
          <a:bodyPr anchor="t" rtlCol="false" tIns="0" lIns="0" bIns="0" rIns="0">
            <a:spAutoFit/>
          </a:bodyPr>
          <a:lstStyle/>
          <a:p>
            <a:pPr>
              <a:lnSpc>
                <a:spcPts val="2640"/>
              </a:lnSpc>
              <a:spcBef>
                <a:spcPct val="0"/>
              </a:spcBef>
            </a:pPr>
            <a:r>
              <a:rPr lang="en-US" sz="2400">
                <a:solidFill>
                  <a:srgbClr val="FFFFFF"/>
                </a:solidFill>
                <a:latin typeface="Poppins"/>
              </a:rPr>
              <a:t>With regard to operability, approximately 10–15 percent of ERP implementations have smooth introductions that deliver the anticipated benefits</a:t>
            </a:r>
          </a:p>
        </p:txBody>
      </p:sp>
      <p:sp>
        <p:nvSpPr>
          <p:cNvPr name="TextBox 6" id="6"/>
          <p:cNvSpPr txBox="true"/>
          <p:nvPr/>
        </p:nvSpPr>
        <p:spPr>
          <a:xfrm rot="0">
            <a:off x="1584498" y="6393437"/>
            <a:ext cx="15119004" cy="363855"/>
          </a:xfrm>
          <a:prstGeom prst="rect">
            <a:avLst/>
          </a:prstGeom>
        </p:spPr>
        <p:txBody>
          <a:bodyPr anchor="t" rtlCol="false" tIns="0" lIns="0" bIns="0" rIns="0">
            <a:spAutoFit/>
          </a:bodyPr>
          <a:lstStyle/>
          <a:p>
            <a:pPr>
              <a:lnSpc>
                <a:spcPts val="2640"/>
              </a:lnSpc>
              <a:spcBef>
                <a:spcPct val="0"/>
              </a:spcBef>
            </a:pPr>
            <a:r>
              <a:rPr lang="en-US" sz="2400">
                <a:solidFill>
                  <a:srgbClr val="FFFFFF"/>
                </a:solidFill>
                <a:latin typeface="Poppins"/>
              </a:rPr>
              <a:t>ERP training can be delivered by several different methods and a variety of personnel</a:t>
            </a:r>
          </a:p>
        </p:txBody>
      </p:sp>
      <p:sp>
        <p:nvSpPr>
          <p:cNvPr name="TextBox 7" id="7"/>
          <p:cNvSpPr txBox="true"/>
          <p:nvPr/>
        </p:nvSpPr>
        <p:spPr>
          <a:xfrm rot="0">
            <a:off x="1584498" y="7185917"/>
            <a:ext cx="15119004" cy="697230"/>
          </a:xfrm>
          <a:prstGeom prst="rect">
            <a:avLst/>
          </a:prstGeom>
        </p:spPr>
        <p:txBody>
          <a:bodyPr anchor="t" rtlCol="false" tIns="0" lIns="0" bIns="0" rIns="0">
            <a:spAutoFit/>
          </a:bodyPr>
          <a:lstStyle/>
          <a:p>
            <a:pPr>
              <a:lnSpc>
                <a:spcPts val="2640"/>
              </a:lnSpc>
              <a:spcBef>
                <a:spcPct val="0"/>
              </a:spcBef>
            </a:pPr>
            <a:r>
              <a:rPr lang="en-US" sz="2400">
                <a:solidFill>
                  <a:srgbClr val="FFFFFF"/>
                </a:solidFill>
                <a:latin typeface="Poppins"/>
              </a:rPr>
              <a:t>ERP training has become a giant business, and it is usually independent of the ERP applications themselves. </a:t>
            </a:r>
          </a:p>
        </p:txBody>
      </p:sp>
      <p:sp>
        <p:nvSpPr>
          <p:cNvPr name="TextBox 8" id="8"/>
          <p:cNvSpPr txBox="true"/>
          <p:nvPr/>
        </p:nvSpPr>
        <p:spPr>
          <a:xfrm rot="0">
            <a:off x="1584498" y="245367"/>
            <a:ext cx="13438669" cy="1216024"/>
          </a:xfrm>
          <a:prstGeom prst="rect">
            <a:avLst/>
          </a:prstGeom>
        </p:spPr>
        <p:txBody>
          <a:bodyPr anchor="t" rtlCol="false" tIns="0" lIns="0" bIns="0" rIns="0">
            <a:spAutoFit/>
          </a:bodyPr>
          <a:lstStyle/>
          <a:p>
            <a:pPr>
              <a:lnSpc>
                <a:spcPts val="8799"/>
              </a:lnSpc>
            </a:pPr>
            <a:r>
              <a:rPr lang="en-US" sz="7999">
                <a:solidFill>
                  <a:srgbClr val="FFFFFF"/>
                </a:solidFill>
                <a:latin typeface="Poppins Bold"/>
              </a:rPr>
              <a:t>ERP Training</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03989E"/>
        </a:solidFill>
      </p:bgPr>
    </p:bg>
    <p:spTree>
      <p:nvGrpSpPr>
        <p:cNvPr id="1" name=""/>
        <p:cNvGrpSpPr/>
        <p:nvPr/>
      </p:nvGrpSpPr>
      <p:grpSpPr>
        <a:xfrm>
          <a:off x="0" y="0"/>
          <a:ext cx="0" cy="0"/>
          <a:chOff x="0" y="0"/>
          <a:chExt cx="0" cy="0"/>
        </a:xfrm>
      </p:grpSpPr>
      <p:sp>
        <p:nvSpPr>
          <p:cNvPr name="TextBox 2" id="2"/>
          <p:cNvSpPr txBox="true"/>
          <p:nvPr/>
        </p:nvSpPr>
        <p:spPr>
          <a:xfrm rot="0">
            <a:off x="1584498" y="1890017"/>
            <a:ext cx="15119004" cy="697230"/>
          </a:xfrm>
          <a:prstGeom prst="rect">
            <a:avLst/>
          </a:prstGeom>
        </p:spPr>
        <p:txBody>
          <a:bodyPr anchor="t" rtlCol="false" tIns="0" lIns="0" bIns="0" rIns="0">
            <a:spAutoFit/>
          </a:bodyPr>
          <a:lstStyle/>
          <a:p>
            <a:pPr>
              <a:lnSpc>
                <a:spcPts val="2640"/>
              </a:lnSpc>
              <a:spcBef>
                <a:spcPct val="0"/>
              </a:spcBef>
            </a:pPr>
            <a:r>
              <a:rPr lang="en-US" sz="2400">
                <a:solidFill>
                  <a:srgbClr val="FFFFFF"/>
                </a:solidFill>
                <a:latin typeface="Poppins"/>
              </a:rPr>
              <a:t>The stabilization process begins when the ERP system software is in production, initial training is complete, and conversion of critical data is done.</a:t>
            </a:r>
          </a:p>
        </p:txBody>
      </p:sp>
      <p:sp>
        <p:nvSpPr>
          <p:cNvPr name="TextBox 3" id="3"/>
          <p:cNvSpPr txBox="true"/>
          <p:nvPr/>
        </p:nvSpPr>
        <p:spPr>
          <a:xfrm rot="0">
            <a:off x="1584498" y="3015872"/>
            <a:ext cx="15119004" cy="697230"/>
          </a:xfrm>
          <a:prstGeom prst="rect">
            <a:avLst/>
          </a:prstGeom>
        </p:spPr>
        <p:txBody>
          <a:bodyPr anchor="t" rtlCol="false" tIns="0" lIns="0" bIns="0" rIns="0">
            <a:spAutoFit/>
          </a:bodyPr>
          <a:lstStyle/>
          <a:p>
            <a:pPr>
              <a:lnSpc>
                <a:spcPts val="2640"/>
              </a:lnSpc>
              <a:spcBef>
                <a:spcPct val="0"/>
              </a:spcBef>
            </a:pPr>
            <a:r>
              <a:rPr lang="en-US" sz="2400">
                <a:solidFill>
                  <a:srgbClr val="FFFFFF"/>
                </a:solidFill>
                <a:latin typeface="Poppins"/>
              </a:rPr>
              <a:t>After the ERP system goes live, the organization will need to shift into a stabilization process. This process can take anywhere from 60 to 90 days, depending on the number of issues</a:t>
            </a:r>
          </a:p>
        </p:txBody>
      </p:sp>
      <p:sp>
        <p:nvSpPr>
          <p:cNvPr name="TextBox 4" id="4"/>
          <p:cNvSpPr txBox="true"/>
          <p:nvPr/>
        </p:nvSpPr>
        <p:spPr>
          <a:xfrm rot="0">
            <a:off x="1584498" y="4141727"/>
            <a:ext cx="15119004" cy="1030605"/>
          </a:xfrm>
          <a:prstGeom prst="rect">
            <a:avLst/>
          </a:prstGeom>
        </p:spPr>
        <p:txBody>
          <a:bodyPr anchor="t" rtlCol="false" tIns="0" lIns="0" bIns="0" rIns="0">
            <a:spAutoFit/>
          </a:bodyPr>
          <a:lstStyle/>
          <a:p>
            <a:pPr>
              <a:lnSpc>
                <a:spcPts val="2640"/>
              </a:lnSpc>
              <a:spcBef>
                <a:spcPct val="0"/>
              </a:spcBef>
            </a:pPr>
            <a:r>
              <a:rPr lang="en-US" sz="2400">
                <a:solidFill>
                  <a:srgbClr val="FFFFFF"/>
                </a:solidFill>
                <a:latin typeface="Poppins"/>
              </a:rPr>
              <a:t>During the stabilization period, the IT staff will be monitoring the infrastructure for response times and ensure that backups are taken appropriately for all hardware and software; hence, they are often simultaneously researching and fixing problems.</a:t>
            </a:r>
          </a:p>
        </p:txBody>
      </p:sp>
      <p:sp>
        <p:nvSpPr>
          <p:cNvPr name="TextBox 5" id="5"/>
          <p:cNvSpPr txBox="true"/>
          <p:nvPr/>
        </p:nvSpPr>
        <p:spPr>
          <a:xfrm rot="0">
            <a:off x="1584498" y="5600957"/>
            <a:ext cx="15119004" cy="697230"/>
          </a:xfrm>
          <a:prstGeom prst="rect">
            <a:avLst/>
          </a:prstGeom>
        </p:spPr>
        <p:txBody>
          <a:bodyPr anchor="t" rtlCol="false" tIns="0" lIns="0" bIns="0" rIns="0">
            <a:spAutoFit/>
          </a:bodyPr>
          <a:lstStyle/>
          <a:p>
            <a:pPr>
              <a:lnSpc>
                <a:spcPts val="2640"/>
              </a:lnSpc>
              <a:spcBef>
                <a:spcPct val="0"/>
              </a:spcBef>
            </a:pPr>
            <a:r>
              <a:rPr lang="en-US" sz="2400">
                <a:solidFill>
                  <a:srgbClr val="FFFFFF"/>
                </a:solidFill>
                <a:latin typeface="Poppins"/>
              </a:rPr>
              <a:t>Stabilization is a demanding and frustrating period, which is characterized by long hours, many problems, and lots of anxiety.</a:t>
            </a:r>
          </a:p>
        </p:txBody>
      </p:sp>
      <p:sp>
        <p:nvSpPr>
          <p:cNvPr name="TextBox 6" id="6"/>
          <p:cNvSpPr txBox="true"/>
          <p:nvPr/>
        </p:nvSpPr>
        <p:spPr>
          <a:xfrm rot="0">
            <a:off x="1584498" y="6726812"/>
            <a:ext cx="15119004" cy="697230"/>
          </a:xfrm>
          <a:prstGeom prst="rect">
            <a:avLst/>
          </a:prstGeom>
        </p:spPr>
        <p:txBody>
          <a:bodyPr anchor="t" rtlCol="false" tIns="0" lIns="0" bIns="0" rIns="0">
            <a:spAutoFit/>
          </a:bodyPr>
          <a:lstStyle/>
          <a:p>
            <a:pPr>
              <a:lnSpc>
                <a:spcPts val="2640"/>
              </a:lnSpc>
              <a:spcBef>
                <a:spcPct val="0"/>
              </a:spcBef>
            </a:pPr>
            <a:r>
              <a:rPr lang="en-US" sz="2400">
                <a:solidFill>
                  <a:srgbClr val="FFFFFF"/>
                </a:solidFill>
                <a:latin typeface="Poppins"/>
              </a:rPr>
              <a:t>There are strategies that the company can apply to minimize business disruptions due to stabilization problems.</a:t>
            </a:r>
          </a:p>
        </p:txBody>
      </p:sp>
      <p:sp>
        <p:nvSpPr>
          <p:cNvPr name="TextBox 7" id="7"/>
          <p:cNvSpPr txBox="true"/>
          <p:nvPr/>
        </p:nvSpPr>
        <p:spPr>
          <a:xfrm rot="0">
            <a:off x="1584498" y="245367"/>
            <a:ext cx="13438669" cy="1216024"/>
          </a:xfrm>
          <a:prstGeom prst="rect">
            <a:avLst/>
          </a:prstGeom>
        </p:spPr>
        <p:txBody>
          <a:bodyPr anchor="t" rtlCol="false" tIns="0" lIns="0" bIns="0" rIns="0">
            <a:spAutoFit/>
          </a:bodyPr>
          <a:lstStyle/>
          <a:p>
            <a:pPr>
              <a:lnSpc>
                <a:spcPts val="8799"/>
              </a:lnSpc>
            </a:pPr>
            <a:r>
              <a:rPr lang="en-US" sz="7999">
                <a:solidFill>
                  <a:srgbClr val="FFFFFF"/>
                </a:solidFill>
                <a:latin typeface="Poppins Bold"/>
              </a:rPr>
              <a:t>STABILIZATION</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03989E"/>
        </a:solidFill>
      </p:bgPr>
    </p:bg>
    <p:spTree>
      <p:nvGrpSpPr>
        <p:cNvPr id="1" name=""/>
        <p:cNvGrpSpPr/>
        <p:nvPr/>
      </p:nvGrpSpPr>
      <p:grpSpPr>
        <a:xfrm>
          <a:off x="0" y="0"/>
          <a:ext cx="0" cy="0"/>
          <a:chOff x="0" y="0"/>
          <a:chExt cx="0" cy="0"/>
        </a:xfrm>
      </p:grpSpPr>
      <p:sp>
        <p:nvSpPr>
          <p:cNvPr name="TextBox 2" id="2"/>
          <p:cNvSpPr txBox="true"/>
          <p:nvPr/>
        </p:nvSpPr>
        <p:spPr>
          <a:xfrm rot="0">
            <a:off x="1584498" y="1890017"/>
            <a:ext cx="15119004" cy="697230"/>
          </a:xfrm>
          <a:prstGeom prst="rect">
            <a:avLst/>
          </a:prstGeom>
        </p:spPr>
        <p:txBody>
          <a:bodyPr anchor="t" rtlCol="false" tIns="0" lIns="0" bIns="0" rIns="0">
            <a:spAutoFit/>
          </a:bodyPr>
          <a:lstStyle/>
          <a:p>
            <a:pPr>
              <a:lnSpc>
                <a:spcPts val="2640"/>
              </a:lnSpc>
              <a:spcBef>
                <a:spcPct val="0"/>
              </a:spcBef>
            </a:pPr>
            <a:r>
              <a:rPr lang="en-US" sz="2400">
                <a:solidFill>
                  <a:srgbClr val="FFFFFF"/>
                </a:solidFill>
                <a:latin typeface="Poppins"/>
              </a:rPr>
              <a:t>The development of a postproduction support plan and process is as important as any set of activities outlined during the development phase.</a:t>
            </a:r>
          </a:p>
        </p:txBody>
      </p:sp>
      <p:sp>
        <p:nvSpPr>
          <p:cNvPr name="TextBox 3" id="3"/>
          <p:cNvSpPr txBox="true"/>
          <p:nvPr/>
        </p:nvSpPr>
        <p:spPr>
          <a:xfrm rot="0">
            <a:off x="1584498" y="3015872"/>
            <a:ext cx="15119004" cy="1030605"/>
          </a:xfrm>
          <a:prstGeom prst="rect">
            <a:avLst/>
          </a:prstGeom>
        </p:spPr>
        <p:txBody>
          <a:bodyPr anchor="t" rtlCol="false" tIns="0" lIns="0" bIns="0" rIns="0">
            <a:spAutoFit/>
          </a:bodyPr>
          <a:lstStyle/>
          <a:p>
            <a:pPr>
              <a:lnSpc>
                <a:spcPts val="2640"/>
              </a:lnSpc>
              <a:spcBef>
                <a:spcPct val="0"/>
              </a:spcBef>
            </a:pPr>
            <a:r>
              <a:rPr lang="en-US" sz="2400">
                <a:solidFill>
                  <a:srgbClr val="FFFFFF"/>
                </a:solidFill>
                <a:latin typeface="Poppins"/>
              </a:rPr>
              <a:t>Managing the daily system operations and ensuring that the system is doing what it needs to do is really the purpose of postproduction support. Many new processes must be understood and communicated to gain the benefits of the ERP implementation fully</a:t>
            </a:r>
          </a:p>
        </p:txBody>
      </p:sp>
      <p:sp>
        <p:nvSpPr>
          <p:cNvPr name="TextBox 4" id="4"/>
          <p:cNvSpPr txBox="true"/>
          <p:nvPr/>
        </p:nvSpPr>
        <p:spPr>
          <a:xfrm rot="0">
            <a:off x="1584498" y="4475102"/>
            <a:ext cx="15119004" cy="1030605"/>
          </a:xfrm>
          <a:prstGeom prst="rect">
            <a:avLst/>
          </a:prstGeom>
        </p:spPr>
        <p:txBody>
          <a:bodyPr anchor="t" rtlCol="false" tIns="0" lIns="0" bIns="0" rIns="0">
            <a:spAutoFit/>
          </a:bodyPr>
          <a:lstStyle/>
          <a:p>
            <a:pPr>
              <a:lnSpc>
                <a:spcPts val="2640"/>
              </a:lnSpc>
              <a:spcBef>
                <a:spcPct val="0"/>
              </a:spcBef>
            </a:pPr>
            <a:r>
              <a:rPr lang="en-US" sz="2400">
                <a:solidFill>
                  <a:srgbClr val="FFFFFF"/>
                </a:solidFill>
                <a:latin typeface="Poppins"/>
              </a:rPr>
              <a:t>Many of the risks associated with cutting over to the new ERP can be reduced by appropriate pre–Go-live and end-user training, but additional support is needed after the system is put into production.</a:t>
            </a:r>
          </a:p>
        </p:txBody>
      </p:sp>
      <p:sp>
        <p:nvSpPr>
          <p:cNvPr name="TextBox 5" id="5"/>
          <p:cNvSpPr txBox="true"/>
          <p:nvPr/>
        </p:nvSpPr>
        <p:spPr>
          <a:xfrm rot="0">
            <a:off x="1584498" y="5934332"/>
            <a:ext cx="15119004" cy="1363980"/>
          </a:xfrm>
          <a:prstGeom prst="rect">
            <a:avLst/>
          </a:prstGeom>
        </p:spPr>
        <p:txBody>
          <a:bodyPr anchor="t" rtlCol="false" tIns="0" lIns="0" bIns="0" rIns="0">
            <a:spAutoFit/>
          </a:bodyPr>
          <a:lstStyle/>
          <a:p>
            <a:pPr>
              <a:lnSpc>
                <a:spcPts val="2640"/>
              </a:lnSpc>
              <a:spcBef>
                <a:spcPct val="0"/>
              </a:spcBef>
            </a:pPr>
            <a:r>
              <a:rPr lang="en-US" sz="2400">
                <a:solidFill>
                  <a:srgbClr val="FFFFFF"/>
                </a:solidFill>
                <a:latin typeface="Poppins"/>
              </a:rPr>
              <a:t>There are numerous ways to add support to users in addition to in-person support. This includes Web-based frequently asked questions (FAQs), job aids that are printable that describe how to access and complete a function within the system, short videos on using the system, and complete training documentation that shows and describes step by step how to use the system</a:t>
            </a:r>
          </a:p>
        </p:txBody>
      </p:sp>
      <p:sp>
        <p:nvSpPr>
          <p:cNvPr name="TextBox 6" id="6"/>
          <p:cNvSpPr txBox="true"/>
          <p:nvPr/>
        </p:nvSpPr>
        <p:spPr>
          <a:xfrm rot="0">
            <a:off x="1584498" y="245367"/>
            <a:ext cx="15291312" cy="1216024"/>
          </a:xfrm>
          <a:prstGeom prst="rect">
            <a:avLst/>
          </a:prstGeom>
        </p:spPr>
        <p:txBody>
          <a:bodyPr anchor="t" rtlCol="false" tIns="0" lIns="0" bIns="0" rIns="0">
            <a:spAutoFit/>
          </a:bodyPr>
          <a:lstStyle/>
          <a:p>
            <a:pPr>
              <a:lnSpc>
                <a:spcPts val="8799"/>
              </a:lnSpc>
            </a:pPr>
            <a:r>
              <a:rPr lang="en-US" sz="7999">
                <a:solidFill>
                  <a:srgbClr val="FFFFFF"/>
                </a:solidFill>
                <a:latin typeface="Poppins Bold"/>
              </a:rPr>
              <a:t>POST PRODUCTION SUPPORT</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03989E"/>
        </a:solidFill>
      </p:bgPr>
    </p:bg>
    <p:spTree>
      <p:nvGrpSpPr>
        <p:cNvPr id="1" name=""/>
        <p:cNvGrpSpPr/>
        <p:nvPr/>
      </p:nvGrpSpPr>
      <p:grpSpPr>
        <a:xfrm>
          <a:off x="0" y="0"/>
          <a:ext cx="0" cy="0"/>
          <a:chOff x="0" y="0"/>
          <a:chExt cx="0" cy="0"/>
        </a:xfrm>
      </p:grpSpPr>
      <p:sp>
        <p:nvSpPr>
          <p:cNvPr name="TextBox 2" id="2"/>
          <p:cNvSpPr txBox="true"/>
          <p:nvPr/>
        </p:nvSpPr>
        <p:spPr>
          <a:xfrm rot="0">
            <a:off x="1028700" y="420688"/>
            <a:ext cx="15125402" cy="1216024"/>
          </a:xfrm>
          <a:prstGeom prst="rect">
            <a:avLst/>
          </a:prstGeom>
        </p:spPr>
        <p:txBody>
          <a:bodyPr anchor="t" rtlCol="false" tIns="0" lIns="0" bIns="0" rIns="0">
            <a:spAutoFit/>
          </a:bodyPr>
          <a:lstStyle/>
          <a:p>
            <a:pPr algn="ctr">
              <a:lnSpc>
                <a:spcPts val="8799"/>
              </a:lnSpc>
              <a:spcBef>
                <a:spcPct val="0"/>
              </a:spcBef>
            </a:pPr>
            <a:r>
              <a:rPr lang="en-US" sz="7999">
                <a:solidFill>
                  <a:srgbClr val="FFFFFF"/>
                </a:solidFill>
                <a:latin typeface="Poppins Bold"/>
              </a:rPr>
              <a:t>Postimplementation support</a:t>
            </a:r>
          </a:p>
        </p:txBody>
      </p:sp>
      <p:sp>
        <p:nvSpPr>
          <p:cNvPr name="TextBox 3" id="3"/>
          <p:cNvSpPr txBox="true"/>
          <p:nvPr/>
        </p:nvSpPr>
        <p:spPr>
          <a:xfrm rot="0">
            <a:off x="1028700" y="2158335"/>
            <a:ext cx="9571746" cy="3376295"/>
          </a:xfrm>
          <a:prstGeom prst="rect">
            <a:avLst/>
          </a:prstGeom>
        </p:spPr>
        <p:txBody>
          <a:bodyPr anchor="t" rtlCol="false" tIns="0" lIns="0" bIns="0" rIns="0">
            <a:spAutoFit/>
          </a:bodyPr>
          <a:lstStyle/>
          <a:p>
            <a:pPr marL="690881" indent="-345440" lvl="1">
              <a:lnSpc>
                <a:spcPts val="4480"/>
              </a:lnSpc>
              <a:buFont typeface="Arial"/>
              <a:buChar char="•"/>
            </a:pPr>
            <a:r>
              <a:rPr lang="en-US" sz="3200">
                <a:solidFill>
                  <a:srgbClr val="FFFFFF"/>
                </a:solidFill>
                <a:latin typeface="Poppins"/>
              </a:rPr>
              <a:t>Training</a:t>
            </a:r>
          </a:p>
          <a:p>
            <a:pPr marL="690881" indent="-345440" lvl="1">
              <a:lnSpc>
                <a:spcPts val="4480"/>
              </a:lnSpc>
              <a:buFont typeface="Arial"/>
              <a:buChar char="•"/>
            </a:pPr>
            <a:r>
              <a:rPr lang="en-US" sz="3200">
                <a:solidFill>
                  <a:srgbClr val="FFFFFF"/>
                </a:solidFill>
                <a:latin typeface="Poppins"/>
              </a:rPr>
              <a:t>Go-live support</a:t>
            </a:r>
          </a:p>
          <a:p>
            <a:pPr marL="690881" indent="-345440" lvl="1">
              <a:lnSpc>
                <a:spcPts val="4480"/>
              </a:lnSpc>
              <a:buFont typeface="Arial"/>
              <a:buChar char="•"/>
            </a:pPr>
            <a:r>
              <a:rPr lang="en-US" sz="3200">
                <a:solidFill>
                  <a:srgbClr val="FFFFFF"/>
                </a:solidFill>
                <a:latin typeface="Poppins"/>
              </a:rPr>
              <a:t>Data validation</a:t>
            </a:r>
          </a:p>
          <a:p>
            <a:pPr marL="690881" indent="-345440" lvl="1">
              <a:lnSpc>
                <a:spcPts val="4480"/>
              </a:lnSpc>
              <a:buFont typeface="Arial"/>
              <a:buChar char="•"/>
            </a:pPr>
            <a:r>
              <a:rPr lang="en-US" sz="3200">
                <a:solidFill>
                  <a:srgbClr val="FFFFFF"/>
                </a:solidFill>
                <a:latin typeface="Poppins"/>
              </a:rPr>
              <a:t>Data correction</a:t>
            </a:r>
          </a:p>
          <a:p>
            <a:pPr marL="690881" indent="-345440" lvl="1">
              <a:lnSpc>
                <a:spcPts val="4480"/>
              </a:lnSpc>
              <a:buFont typeface="Arial"/>
              <a:buChar char="•"/>
            </a:pPr>
            <a:r>
              <a:rPr lang="en-US" sz="3200">
                <a:solidFill>
                  <a:srgbClr val="FFFFFF"/>
                </a:solidFill>
                <a:latin typeface="Poppins"/>
              </a:rPr>
              <a:t>Patches and fixes</a:t>
            </a:r>
          </a:p>
          <a:p>
            <a:pPr marL="690881" indent="-345440" lvl="1">
              <a:lnSpc>
                <a:spcPts val="4480"/>
              </a:lnSpc>
              <a:buFont typeface="Arial"/>
              <a:buChar char="•"/>
            </a:pPr>
            <a:r>
              <a:rPr lang="en-US" sz="3200">
                <a:solidFill>
                  <a:srgbClr val="FFFFFF"/>
                </a:solidFill>
                <a:latin typeface="Poppins"/>
              </a:rPr>
              <a:t>New features/upgrades</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03989E"/>
        </a:solidFill>
      </p:bgPr>
    </p:bg>
    <p:spTree>
      <p:nvGrpSpPr>
        <p:cNvPr id="1" name=""/>
        <p:cNvGrpSpPr/>
        <p:nvPr/>
      </p:nvGrpSpPr>
      <p:grpSpPr>
        <a:xfrm>
          <a:off x="0" y="0"/>
          <a:ext cx="0" cy="0"/>
          <a:chOff x="0" y="0"/>
          <a:chExt cx="0" cy="0"/>
        </a:xfrm>
      </p:grpSpPr>
      <p:sp>
        <p:nvSpPr>
          <p:cNvPr name="TextBox 2" id="2"/>
          <p:cNvSpPr txBox="true"/>
          <p:nvPr/>
        </p:nvSpPr>
        <p:spPr>
          <a:xfrm rot="0">
            <a:off x="1584498" y="1890017"/>
            <a:ext cx="15119004" cy="1030605"/>
          </a:xfrm>
          <a:prstGeom prst="rect">
            <a:avLst/>
          </a:prstGeom>
        </p:spPr>
        <p:txBody>
          <a:bodyPr anchor="t" rtlCol="false" tIns="0" lIns="0" bIns="0" rIns="0">
            <a:spAutoFit/>
          </a:bodyPr>
          <a:lstStyle/>
          <a:p>
            <a:pPr>
              <a:lnSpc>
                <a:spcPts val="2640"/>
              </a:lnSpc>
              <a:spcBef>
                <a:spcPct val="0"/>
              </a:spcBef>
            </a:pPr>
            <a:r>
              <a:rPr lang="en-US" sz="2400">
                <a:solidFill>
                  <a:srgbClr val="FFFFFF"/>
                </a:solidFill>
                <a:latin typeface="Poppins"/>
              </a:rPr>
              <a:t>You need to concentrate on the visible key issues in an ERP implementation, but a good project manager must work at all issues including those that are much less obvious and yet still important to the long-term ERP system success. This is exactly the case with knowledge transfer</a:t>
            </a:r>
          </a:p>
        </p:txBody>
      </p:sp>
      <p:sp>
        <p:nvSpPr>
          <p:cNvPr name="TextBox 3" id="3"/>
          <p:cNvSpPr txBox="true"/>
          <p:nvPr/>
        </p:nvSpPr>
        <p:spPr>
          <a:xfrm rot="0">
            <a:off x="1584498" y="3349247"/>
            <a:ext cx="15119004" cy="1363980"/>
          </a:xfrm>
          <a:prstGeom prst="rect">
            <a:avLst/>
          </a:prstGeom>
        </p:spPr>
        <p:txBody>
          <a:bodyPr anchor="t" rtlCol="false" tIns="0" lIns="0" bIns="0" rIns="0">
            <a:spAutoFit/>
          </a:bodyPr>
          <a:lstStyle/>
          <a:p>
            <a:pPr>
              <a:lnSpc>
                <a:spcPts val="2640"/>
              </a:lnSpc>
              <a:spcBef>
                <a:spcPct val="0"/>
              </a:spcBef>
            </a:pPr>
            <a:r>
              <a:rPr lang="en-US" sz="2400">
                <a:solidFill>
                  <a:srgbClr val="FFFFFF"/>
                </a:solidFill>
                <a:latin typeface="Poppins"/>
              </a:rPr>
              <a:t>The ERP implementation process can be divided into major phases: Requirements Gathering and Definition, Build, Go-Live, Stabilization, and Ongoing Support. Knowledge is gained and lost during any of these phases, and the most problematic time frames are moving from one phase to another.</a:t>
            </a:r>
          </a:p>
        </p:txBody>
      </p:sp>
      <p:sp>
        <p:nvSpPr>
          <p:cNvPr name="TextBox 4" id="4"/>
          <p:cNvSpPr txBox="true"/>
          <p:nvPr/>
        </p:nvSpPr>
        <p:spPr>
          <a:xfrm rot="0">
            <a:off x="1584498" y="5141852"/>
            <a:ext cx="15119004" cy="697230"/>
          </a:xfrm>
          <a:prstGeom prst="rect">
            <a:avLst/>
          </a:prstGeom>
        </p:spPr>
        <p:txBody>
          <a:bodyPr anchor="t" rtlCol="false" tIns="0" lIns="0" bIns="0" rIns="0">
            <a:spAutoFit/>
          </a:bodyPr>
          <a:lstStyle/>
          <a:p>
            <a:pPr>
              <a:lnSpc>
                <a:spcPts val="2640"/>
              </a:lnSpc>
              <a:spcBef>
                <a:spcPct val="0"/>
              </a:spcBef>
            </a:pPr>
            <a:r>
              <a:rPr lang="en-US" sz="2400">
                <a:solidFill>
                  <a:srgbClr val="FFFFFF"/>
                </a:solidFill>
                <a:latin typeface="Poppins"/>
              </a:rPr>
              <a:t>Multiple aspects of the implementation process must be documented during the Definition and Build phases.</a:t>
            </a:r>
          </a:p>
        </p:txBody>
      </p:sp>
      <p:sp>
        <p:nvSpPr>
          <p:cNvPr name="TextBox 5" id="5"/>
          <p:cNvSpPr txBox="true"/>
          <p:nvPr/>
        </p:nvSpPr>
        <p:spPr>
          <a:xfrm rot="0">
            <a:off x="1584498" y="245367"/>
            <a:ext cx="15291312" cy="1216024"/>
          </a:xfrm>
          <a:prstGeom prst="rect">
            <a:avLst/>
          </a:prstGeom>
        </p:spPr>
        <p:txBody>
          <a:bodyPr anchor="t" rtlCol="false" tIns="0" lIns="0" bIns="0" rIns="0">
            <a:spAutoFit/>
          </a:bodyPr>
          <a:lstStyle/>
          <a:p>
            <a:pPr>
              <a:lnSpc>
                <a:spcPts val="8799"/>
              </a:lnSpc>
            </a:pPr>
            <a:r>
              <a:rPr lang="en-US" sz="7999">
                <a:solidFill>
                  <a:srgbClr val="FFFFFF"/>
                </a:solidFill>
                <a:latin typeface="Poppins Bold"/>
              </a:rPr>
              <a:t>KNOWLEDGE TRANSFER</a:t>
            </a:r>
          </a:p>
        </p:txBody>
      </p:sp>
      <p:sp>
        <p:nvSpPr>
          <p:cNvPr name="TextBox 6" id="6"/>
          <p:cNvSpPr txBox="true"/>
          <p:nvPr/>
        </p:nvSpPr>
        <p:spPr>
          <a:xfrm rot="0">
            <a:off x="1584498" y="6267707"/>
            <a:ext cx="15119004" cy="1030605"/>
          </a:xfrm>
          <a:prstGeom prst="rect">
            <a:avLst/>
          </a:prstGeom>
        </p:spPr>
        <p:txBody>
          <a:bodyPr anchor="t" rtlCol="false" tIns="0" lIns="0" bIns="0" rIns="0">
            <a:spAutoFit/>
          </a:bodyPr>
          <a:lstStyle/>
          <a:p>
            <a:pPr>
              <a:lnSpc>
                <a:spcPts val="2640"/>
              </a:lnSpc>
              <a:spcBef>
                <a:spcPct val="0"/>
              </a:spcBef>
            </a:pPr>
            <a:r>
              <a:rPr lang="en-US" sz="2400">
                <a:solidFill>
                  <a:srgbClr val="FFFFFF"/>
                </a:solidFill>
                <a:latin typeface="Poppins"/>
              </a:rPr>
              <a:t>The team composition is likely to change in the Go-Live and Stabilization phases: Internal and external resources used in the Define and Build phases leave, especially third-party consultants, whereas new internal staff takes their place. </a:t>
            </a:r>
          </a:p>
        </p:txBody>
      </p:sp>
      <p:sp>
        <p:nvSpPr>
          <p:cNvPr name="TextBox 7" id="7"/>
          <p:cNvSpPr txBox="true"/>
          <p:nvPr/>
        </p:nvSpPr>
        <p:spPr>
          <a:xfrm rot="0">
            <a:off x="1584498" y="7726937"/>
            <a:ext cx="15119004" cy="1030605"/>
          </a:xfrm>
          <a:prstGeom prst="rect">
            <a:avLst/>
          </a:prstGeom>
        </p:spPr>
        <p:txBody>
          <a:bodyPr anchor="t" rtlCol="false" tIns="0" lIns="0" bIns="0" rIns="0">
            <a:spAutoFit/>
          </a:bodyPr>
          <a:lstStyle/>
          <a:p>
            <a:pPr>
              <a:lnSpc>
                <a:spcPts val="2640"/>
              </a:lnSpc>
              <a:spcBef>
                <a:spcPct val="0"/>
              </a:spcBef>
            </a:pPr>
            <a:r>
              <a:rPr lang="en-US" sz="2400">
                <a:solidFill>
                  <a:srgbClr val="FFFFFF"/>
                </a:solidFill>
                <a:latin typeface="Poppins"/>
              </a:rPr>
              <a:t>There are knowledge management systems that can help streamline the process of knowledge and skill transfer. With such a system in place, one centralized data repository can then be used by the implementation team to store the documents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3989E"/>
        </a:solidFill>
      </p:bgPr>
    </p:bg>
    <p:spTree>
      <p:nvGrpSpPr>
        <p:cNvPr id="1" name=""/>
        <p:cNvGrpSpPr/>
        <p:nvPr/>
      </p:nvGrpSpPr>
      <p:grpSpPr>
        <a:xfrm>
          <a:off x="0" y="0"/>
          <a:ext cx="0" cy="0"/>
          <a:chOff x="0" y="0"/>
          <a:chExt cx="0" cy="0"/>
        </a:xfrm>
      </p:grpSpPr>
      <p:grpSp>
        <p:nvGrpSpPr>
          <p:cNvPr name="Group 2" id="2"/>
          <p:cNvGrpSpPr/>
          <p:nvPr/>
        </p:nvGrpSpPr>
        <p:grpSpPr>
          <a:xfrm rot="0">
            <a:off x="12817144" y="-214812"/>
            <a:ext cx="5470856" cy="10501812"/>
            <a:chOff x="0" y="0"/>
            <a:chExt cx="7294475" cy="14002417"/>
          </a:xfrm>
        </p:grpSpPr>
        <p:pic>
          <p:nvPicPr>
            <p:cNvPr name="Picture 3" id="3"/>
            <p:cNvPicPr>
              <a:picLocks noChangeAspect="true"/>
            </p:cNvPicPr>
            <p:nvPr/>
          </p:nvPicPr>
          <p:blipFill>
            <a:blip r:embed="rId2"/>
            <a:srcRect l="10782" t="0" r="10782" b="0"/>
            <a:stretch>
              <a:fillRect/>
            </a:stretch>
          </p:blipFill>
          <p:spPr>
            <a:xfrm flipH="false" flipV="false">
              <a:off x="0" y="0"/>
              <a:ext cx="7294475" cy="14002417"/>
            </a:xfrm>
            <a:prstGeom prst="rect">
              <a:avLst/>
            </a:prstGeom>
          </p:spPr>
        </p:pic>
      </p:grpSp>
      <p:sp>
        <p:nvSpPr>
          <p:cNvPr name="AutoShape 4" id="4"/>
          <p:cNvSpPr/>
          <p:nvPr/>
        </p:nvSpPr>
        <p:spPr>
          <a:xfrm rot="0">
            <a:off x="3653603" y="1257300"/>
            <a:ext cx="9163541" cy="0"/>
          </a:xfrm>
          <a:prstGeom prst="line">
            <a:avLst/>
          </a:prstGeom>
          <a:ln cap="flat" w="38100">
            <a:solidFill>
              <a:srgbClr val="FFFFFF"/>
            </a:solidFill>
            <a:prstDash val="solid"/>
            <a:headEnd type="none" len="sm" w="sm"/>
            <a:tailEnd type="none" len="sm" w="sm"/>
          </a:ln>
        </p:spPr>
      </p:sp>
      <p:sp>
        <p:nvSpPr>
          <p:cNvPr name="TextBox 5" id="5"/>
          <p:cNvSpPr txBox="true"/>
          <p:nvPr/>
        </p:nvSpPr>
        <p:spPr>
          <a:xfrm rot="0">
            <a:off x="1028700" y="2068743"/>
            <a:ext cx="11142339" cy="2807869"/>
          </a:xfrm>
          <a:prstGeom prst="rect">
            <a:avLst/>
          </a:prstGeom>
        </p:spPr>
        <p:txBody>
          <a:bodyPr anchor="t" rtlCol="false" tIns="0" lIns="0" bIns="0" rIns="0">
            <a:spAutoFit/>
          </a:bodyPr>
          <a:lstStyle/>
          <a:p>
            <a:pPr>
              <a:lnSpc>
                <a:spcPts val="10576"/>
              </a:lnSpc>
            </a:pPr>
            <a:r>
              <a:rPr lang="en-US" sz="9615">
                <a:solidFill>
                  <a:srgbClr val="FFFFFF"/>
                </a:solidFill>
                <a:latin typeface="Poppins Bold"/>
              </a:rPr>
              <a:t>Thank You For Your Attention!</a:t>
            </a:r>
          </a:p>
        </p:txBody>
      </p:sp>
      <p:grpSp>
        <p:nvGrpSpPr>
          <p:cNvPr name="Group 6" id="6"/>
          <p:cNvGrpSpPr/>
          <p:nvPr/>
        </p:nvGrpSpPr>
        <p:grpSpPr>
          <a:xfrm rot="0">
            <a:off x="0" y="7391611"/>
            <a:ext cx="12817144" cy="2895389"/>
            <a:chOff x="0" y="0"/>
            <a:chExt cx="3375709" cy="762572"/>
          </a:xfrm>
        </p:grpSpPr>
        <p:sp>
          <p:nvSpPr>
            <p:cNvPr name="Freeform 7" id="7"/>
            <p:cNvSpPr/>
            <p:nvPr/>
          </p:nvSpPr>
          <p:spPr>
            <a:xfrm flipH="false" flipV="false" rot="0">
              <a:off x="0" y="0"/>
              <a:ext cx="3375709" cy="762572"/>
            </a:xfrm>
            <a:custGeom>
              <a:avLst/>
              <a:gdLst/>
              <a:ahLst/>
              <a:cxnLst/>
              <a:rect r="r" b="b" t="t" l="l"/>
              <a:pathLst>
                <a:path h="762572" w="3375709">
                  <a:moveTo>
                    <a:pt x="0" y="0"/>
                  </a:moveTo>
                  <a:lnTo>
                    <a:pt x="3375709" y="0"/>
                  </a:lnTo>
                  <a:lnTo>
                    <a:pt x="3375709" y="762572"/>
                  </a:lnTo>
                  <a:lnTo>
                    <a:pt x="0" y="762572"/>
                  </a:lnTo>
                  <a:close/>
                </a:path>
              </a:pathLst>
            </a:custGeom>
            <a:solidFill>
              <a:srgbClr val="FFFFFF"/>
            </a:solidFill>
          </p:spPr>
        </p:sp>
        <p:sp>
          <p:nvSpPr>
            <p:cNvPr name="TextBox 8" id="8"/>
            <p:cNvSpPr txBox="true"/>
            <p:nvPr/>
          </p:nvSpPr>
          <p:spPr>
            <a:xfrm>
              <a:off x="0" y="-38100"/>
              <a:ext cx="3375709" cy="800672"/>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028700" y="971550"/>
            <a:ext cx="2315355" cy="514350"/>
          </a:xfrm>
          <a:prstGeom prst="rect">
            <a:avLst/>
          </a:prstGeom>
        </p:spPr>
        <p:txBody>
          <a:bodyPr anchor="t" rtlCol="false" tIns="0" lIns="0" bIns="0" rIns="0">
            <a:spAutoFit/>
          </a:bodyPr>
          <a:lstStyle/>
          <a:p>
            <a:pPr>
              <a:lnSpc>
                <a:spcPts val="4200"/>
              </a:lnSpc>
            </a:pPr>
            <a:r>
              <a:rPr lang="en-US" sz="3000">
                <a:solidFill>
                  <a:srgbClr val="FFFFFF"/>
                </a:solidFill>
                <a:latin typeface="Canva Sans Bold"/>
              </a:rPr>
              <a:t>Pitch Deck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DAF_xKHd7tI</dc:identifier>
  <dcterms:modified xsi:type="dcterms:W3CDTF">2011-08-01T06:04:30Z</dcterms:modified>
  <cp:revision>1</cp:revision>
  <dc:title>ITE61 Chapter 8</dc:title>
</cp:coreProperties>
</file>