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111"/>
  </p:notesMasterIdLst>
  <p:handoutMasterIdLst>
    <p:handoutMasterId r:id="rId112"/>
  </p:handoutMasterIdLst>
  <p:sldIdLst>
    <p:sldId id="256" r:id="rId2"/>
    <p:sldId id="297" r:id="rId3"/>
    <p:sldId id="299" r:id="rId4"/>
    <p:sldId id="303" r:id="rId5"/>
    <p:sldId id="304" r:id="rId6"/>
    <p:sldId id="306" r:id="rId7"/>
    <p:sldId id="307" r:id="rId8"/>
    <p:sldId id="308" r:id="rId9"/>
    <p:sldId id="349" r:id="rId10"/>
    <p:sldId id="319" r:id="rId11"/>
    <p:sldId id="282" r:id="rId12"/>
    <p:sldId id="257" r:id="rId13"/>
    <p:sldId id="258" r:id="rId14"/>
    <p:sldId id="259" r:id="rId15"/>
    <p:sldId id="322" r:id="rId16"/>
    <p:sldId id="348" r:id="rId17"/>
    <p:sldId id="268" r:id="rId18"/>
    <p:sldId id="271" r:id="rId19"/>
    <p:sldId id="323" r:id="rId20"/>
    <p:sldId id="260" r:id="rId21"/>
    <p:sldId id="265" r:id="rId22"/>
    <p:sldId id="261" r:id="rId23"/>
    <p:sldId id="262" r:id="rId24"/>
    <p:sldId id="279" r:id="rId25"/>
    <p:sldId id="263" r:id="rId26"/>
    <p:sldId id="324" r:id="rId27"/>
    <p:sldId id="309" r:id="rId28"/>
    <p:sldId id="347" r:id="rId29"/>
    <p:sldId id="277" r:id="rId30"/>
    <p:sldId id="278" r:id="rId31"/>
    <p:sldId id="280" r:id="rId32"/>
    <p:sldId id="325" r:id="rId33"/>
    <p:sldId id="326" r:id="rId34"/>
    <p:sldId id="281" r:id="rId35"/>
    <p:sldId id="327" r:id="rId36"/>
    <p:sldId id="328" r:id="rId37"/>
    <p:sldId id="302" r:id="rId38"/>
    <p:sldId id="329" r:id="rId39"/>
    <p:sldId id="340" r:id="rId40"/>
    <p:sldId id="335" r:id="rId41"/>
    <p:sldId id="336" r:id="rId42"/>
    <p:sldId id="346" r:id="rId43"/>
    <p:sldId id="291" r:id="rId44"/>
    <p:sldId id="295" r:id="rId45"/>
    <p:sldId id="301" r:id="rId46"/>
    <p:sldId id="311" r:id="rId47"/>
    <p:sldId id="350" r:id="rId48"/>
    <p:sldId id="283" r:id="rId49"/>
    <p:sldId id="284" r:id="rId50"/>
    <p:sldId id="359" r:id="rId51"/>
    <p:sldId id="287" r:id="rId52"/>
    <p:sldId id="354" r:id="rId53"/>
    <p:sldId id="290" r:id="rId54"/>
    <p:sldId id="355" r:id="rId55"/>
    <p:sldId id="352" r:id="rId56"/>
    <p:sldId id="356" r:id="rId57"/>
    <p:sldId id="292" r:id="rId58"/>
    <p:sldId id="357" r:id="rId59"/>
    <p:sldId id="358" r:id="rId60"/>
    <p:sldId id="353" r:id="rId61"/>
    <p:sldId id="272" r:id="rId62"/>
    <p:sldId id="360" r:id="rId63"/>
    <p:sldId id="361" r:id="rId64"/>
    <p:sldId id="362" r:id="rId65"/>
    <p:sldId id="363" r:id="rId66"/>
    <p:sldId id="364" r:id="rId67"/>
    <p:sldId id="365" r:id="rId68"/>
    <p:sldId id="366" r:id="rId69"/>
    <p:sldId id="367" r:id="rId70"/>
    <p:sldId id="267" r:id="rId71"/>
    <p:sldId id="269" r:id="rId72"/>
    <p:sldId id="368" r:id="rId73"/>
    <p:sldId id="369" r:id="rId74"/>
    <p:sldId id="288" r:id="rId75"/>
    <p:sldId id="294" r:id="rId76"/>
    <p:sldId id="270" r:id="rId77"/>
    <p:sldId id="370" r:id="rId78"/>
    <p:sldId id="371" r:id="rId79"/>
    <p:sldId id="372" r:id="rId80"/>
    <p:sldId id="373" r:id="rId81"/>
    <p:sldId id="374" r:id="rId82"/>
    <p:sldId id="375" r:id="rId83"/>
    <p:sldId id="376" r:id="rId84"/>
    <p:sldId id="377" r:id="rId85"/>
    <p:sldId id="378" r:id="rId86"/>
    <p:sldId id="379" r:id="rId87"/>
    <p:sldId id="313" r:id="rId88"/>
    <p:sldId id="380" r:id="rId89"/>
    <p:sldId id="315" r:id="rId90"/>
    <p:sldId id="381" r:id="rId91"/>
    <p:sldId id="317" r:id="rId92"/>
    <p:sldId id="318" r:id="rId93"/>
    <p:sldId id="382" r:id="rId94"/>
    <p:sldId id="383" r:id="rId95"/>
    <p:sldId id="384" r:id="rId96"/>
    <p:sldId id="310" r:id="rId97"/>
    <p:sldId id="385" r:id="rId98"/>
    <p:sldId id="386" r:id="rId99"/>
    <p:sldId id="387" r:id="rId100"/>
    <p:sldId id="388" r:id="rId101"/>
    <p:sldId id="389" r:id="rId102"/>
    <p:sldId id="273" r:id="rId103"/>
    <p:sldId id="275" r:id="rId104"/>
    <p:sldId id="390" r:id="rId105"/>
    <p:sldId id="391" r:id="rId106"/>
    <p:sldId id="392" r:id="rId107"/>
    <p:sldId id="264" r:id="rId108"/>
    <p:sldId id="298" r:id="rId109"/>
    <p:sldId id="393"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91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46238" y="2005779"/>
            <a:ext cx="7388941" cy="166165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75735" y="3834579"/>
            <a:ext cx="7382308" cy="1071715"/>
          </a:xfrm>
        </p:spPr>
        <p:txBody>
          <a:bodyPr>
            <a:normAutofit/>
          </a:bodyPr>
          <a:lstStyle>
            <a:lvl1pPr marL="0" indent="0" algn="r">
              <a:buNone/>
              <a:defRPr sz="2800" b="0" i="0">
                <a:solidFill>
                  <a:srgbClr val="DBF2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0A7055C-8A82-1E43-AADF-396B26E07F2B}" type="datetime1">
              <a:rPr lang="en-US" smtClean="0"/>
              <a:pPr>
                <a:defRPr/>
              </a:pPr>
              <a:t>1/28/2024</a:t>
            </a:fld>
            <a:endParaRPr lang="en-US"/>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6" name="Slide Number Placeholder 5"/>
          <p:cNvSpPr>
            <a:spLocks noGrp="1"/>
          </p:cNvSpPr>
          <p:nvPr>
            <p:ph type="sldNum" sz="quarter" idx="12"/>
          </p:nvPr>
        </p:nvSpPr>
        <p:spPr/>
        <p:txBody>
          <a:bodyPr/>
          <a:lstStyle/>
          <a:p>
            <a:pPr>
              <a:defRPr/>
            </a:pPr>
            <a:fld id="{8A6632A1-E96B-D240-A8CB-6EE7FCFAC9F9}" type="slidenum">
              <a:rPr lang="en-US" smtClean="0"/>
              <a:pPr>
                <a:defRPr/>
              </a:pPr>
              <a:t>‹#›</a:t>
            </a:fld>
            <a:endParaRPr lang="en-US"/>
          </a:p>
        </p:txBody>
      </p:sp>
    </p:spTree>
    <p:extLst>
      <p:ext uri="{BB962C8B-B14F-4D97-AF65-F5344CB8AC3E}">
        <p14:creationId xmlns:p14="http://schemas.microsoft.com/office/powerpoint/2010/main" val="271660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DD2171E-7F5B-1645-A3F1-E3F76AA76B1C}" type="datetime1">
              <a:rPr lang="en-US" smtClean="0"/>
              <a:pPr>
                <a:defRPr/>
              </a:pPr>
              <a:t>1/28/2024</a:t>
            </a:fld>
            <a:endParaRPr lang="en-US"/>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7" name="Slide Number Placeholder 6"/>
          <p:cNvSpPr>
            <a:spLocks noGrp="1"/>
          </p:cNvSpPr>
          <p:nvPr>
            <p:ph type="sldNum" sz="quarter" idx="12"/>
          </p:nvPr>
        </p:nvSpPr>
        <p:spPr/>
        <p:txBody>
          <a:bodyPr/>
          <a:lstStyle/>
          <a:p>
            <a:pPr>
              <a:defRPr/>
            </a:pPr>
            <a:fld id="{6F498F28-1EFD-694F-A2AA-842B8894902D}" type="slidenum">
              <a:rPr lang="en-US" smtClean="0"/>
              <a:pPr>
                <a:defRPr/>
              </a:pPr>
              <a:t>‹#›</a:t>
            </a:fld>
            <a:endParaRPr lang="en-US"/>
          </a:p>
        </p:txBody>
      </p:sp>
    </p:spTree>
    <p:extLst>
      <p:ext uri="{BB962C8B-B14F-4D97-AF65-F5344CB8AC3E}">
        <p14:creationId xmlns:p14="http://schemas.microsoft.com/office/powerpoint/2010/main" val="30667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2F71CA6-DDE3-BD41-A149-F9C0D24AC3A1}" type="datetime1">
              <a:rPr lang="en-US" smtClean="0"/>
              <a:pPr>
                <a:defRPr/>
              </a:pPr>
              <a:t>1/28/2024</a:t>
            </a:fld>
            <a:endParaRPr lang="en-US"/>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6" name="Slide Number Placeholder 5"/>
          <p:cNvSpPr>
            <a:spLocks noGrp="1"/>
          </p:cNvSpPr>
          <p:nvPr>
            <p:ph type="sldNum" sz="quarter" idx="12"/>
          </p:nvPr>
        </p:nvSpPr>
        <p:spPr/>
        <p:txBody>
          <a:bodyPr/>
          <a:lstStyle/>
          <a:p>
            <a:pPr>
              <a:defRPr/>
            </a:pPr>
            <a:fld id="{3463E0A2-0798-9745-87DA-7E77F2F38D9A}" type="slidenum">
              <a:rPr lang="en-US" smtClean="0"/>
              <a:pPr>
                <a:defRPr/>
              </a:pPr>
              <a:t>‹#›</a:t>
            </a:fld>
            <a:endParaRPr lang="en-US"/>
          </a:p>
        </p:txBody>
      </p:sp>
    </p:spTree>
    <p:extLst>
      <p:ext uri="{BB962C8B-B14F-4D97-AF65-F5344CB8AC3E}">
        <p14:creationId xmlns:p14="http://schemas.microsoft.com/office/powerpoint/2010/main" val="3026491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F23FA63-2FD4-ED40-AA09-0FF67DD9B210}" type="datetime1">
              <a:rPr lang="en-US" smtClean="0"/>
              <a:pPr>
                <a:defRPr/>
              </a:pPr>
              <a:t>1/28/2024</a:t>
            </a:fld>
            <a:endParaRPr lang="en-US"/>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6" name="Slide Number Placeholder 5"/>
          <p:cNvSpPr>
            <a:spLocks noGrp="1"/>
          </p:cNvSpPr>
          <p:nvPr>
            <p:ph type="sldNum" sz="quarter" idx="12"/>
          </p:nvPr>
        </p:nvSpPr>
        <p:spPr/>
        <p:txBody>
          <a:bodyPr/>
          <a:lstStyle/>
          <a:p>
            <a:pPr>
              <a:defRPr/>
            </a:pPr>
            <a:fld id="{5B7A154E-9DB1-494A-8AF2-8A9764AB2719}" type="slidenum">
              <a:rPr lang="en-US" smtClean="0"/>
              <a:pPr>
                <a:defRPr/>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32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6" y="299112"/>
            <a:ext cx="8259098" cy="1018035"/>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63714" y="1622323"/>
            <a:ext cx="8246070" cy="474897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6587C51-A7E8-E041-9BD1-9BCA697A5811}" type="datetime1">
              <a:rPr lang="en-US" smtClean="0"/>
              <a:pPr>
                <a:defRPr/>
              </a:pPr>
              <a:t>1/28/2024</a:t>
            </a:fld>
            <a:endParaRPr lang="en-US"/>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6" name="Slide Number Placeholder 5"/>
          <p:cNvSpPr>
            <a:spLocks noGrp="1"/>
          </p:cNvSpPr>
          <p:nvPr>
            <p:ph type="sldNum" sz="quarter" idx="12"/>
          </p:nvPr>
        </p:nvSpPr>
        <p:spPr/>
        <p:txBody>
          <a:bodyPr/>
          <a:lstStyle/>
          <a:p>
            <a:pPr>
              <a:defRPr/>
            </a:pPr>
            <a:fld id="{6A4D3DC4-9E7F-1C47-B729-896D53019E3D}" type="slidenum">
              <a:rPr lang="en-US" smtClean="0"/>
              <a:pPr>
                <a:defRPr/>
              </a:pPr>
              <a:t>‹#›</a:t>
            </a:fld>
            <a:endParaRPr lang="en-US"/>
          </a:p>
        </p:txBody>
      </p:sp>
    </p:spTree>
    <p:extLst>
      <p:ext uri="{BB962C8B-B14F-4D97-AF65-F5344CB8AC3E}">
        <p14:creationId xmlns:p14="http://schemas.microsoft.com/office/powerpoint/2010/main" val="222264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5511" y="424062"/>
            <a:ext cx="6224988" cy="967132"/>
          </a:xfrm>
        </p:spPr>
        <p:txBody>
          <a:bodyPr>
            <a:normAutofit/>
          </a:bodyPr>
          <a:lstStyle>
            <a:lvl1pPr algn="l">
              <a:defRPr sz="3600">
                <a:solidFill>
                  <a:srgbClr val="6E7A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418735" y="1425678"/>
            <a:ext cx="6245943" cy="4825652"/>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272B022-BC72-0B43-A9D0-138C93EE97D0}" type="datetime1">
              <a:rPr lang="en-US" smtClean="0"/>
              <a:pPr>
                <a:defRPr/>
              </a:pPr>
              <a:t>1/28/2024</a:t>
            </a:fld>
            <a:endParaRPr lang="en-US"/>
          </a:p>
        </p:txBody>
      </p:sp>
      <p:sp>
        <p:nvSpPr>
          <p:cNvPr id="5" name="Footer Placeholder 4"/>
          <p:cNvSpPr>
            <a:spLocks noGrp="1"/>
          </p:cNvSpPr>
          <p:nvPr>
            <p:ph type="ftr" sz="quarter" idx="11"/>
          </p:nvPr>
        </p:nvSpPr>
        <p:spPr/>
        <p:txBody>
          <a:bodyPr/>
          <a:lstStyle/>
          <a:p>
            <a:pPr>
              <a:defRPr/>
            </a:pPr>
            <a:r>
              <a:rPr lang="en-US"/>
              <a:t>Chapter 1  Introduction</a:t>
            </a:r>
            <a:endParaRPr lang="en-US" dirty="0"/>
          </a:p>
        </p:txBody>
      </p:sp>
      <p:sp>
        <p:nvSpPr>
          <p:cNvPr id="6" name="Slide Number Placeholder 5"/>
          <p:cNvSpPr>
            <a:spLocks noGrp="1"/>
          </p:cNvSpPr>
          <p:nvPr>
            <p:ph type="sldNum" sz="quarter" idx="12"/>
          </p:nvPr>
        </p:nvSpPr>
        <p:spPr/>
        <p:txBody>
          <a:bodyPr/>
          <a:lstStyle/>
          <a:p>
            <a:pPr>
              <a:defRPr/>
            </a:pPr>
            <a:fld id="{FC0CE10A-1ABB-4B47-8A20-2A1E99C99C63}" type="slidenum">
              <a:rPr lang="en-US" smtClean="0"/>
              <a:pPr>
                <a:defRPr/>
              </a:pPr>
              <a:t>‹#›</a:t>
            </a:fld>
            <a:endParaRPr lang="en-US" dirty="0"/>
          </a:p>
        </p:txBody>
      </p:sp>
    </p:spTree>
    <p:extLst>
      <p:ext uri="{BB962C8B-B14F-4D97-AF65-F5344CB8AC3E}">
        <p14:creationId xmlns:p14="http://schemas.microsoft.com/office/powerpoint/2010/main" val="5495223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DDE94-1FC3-7840-BAE2-EB57978533F4}" type="datetime1">
              <a:rPr lang="en-US" smtClean="0"/>
              <a:pPr>
                <a:defRPr/>
              </a:pPr>
              <a:t>1/28/2024</a:t>
            </a:fld>
            <a:endParaRPr lang="en-US"/>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6" name="Slide Number Placeholder 5"/>
          <p:cNvSpPr>
            <a:spLocks noGrp="1"/>
          </p:cNvSpPr>
          <p:nvPr>
            <p:ph type="sldNum" sz="quarter" idx="12"/>
          </p:nvPr>
        </p:nvSpPr>
        <p:spPr/>
        <p:txBody>
          <a:bodyPr/>
          <a:lstStyle/>
          <a:p>
            <a:pPr>
              <a:defRPr/>
            </a:pPr>
            <a:fld id="{D7DFF1E1-6940-BA49-963A-85FADE0EAFB2}" type="slidenum">
              <a:rPr lang="en-US" smtClean="0"/>
              <a:pPr>
                <a:defRPr/>
              </a:pPr>
              <a:t>‹#›</a:t>
            </a:fld>
            <a:endParaRPr lang="en-US"/>
          </a:p>
        </p:txBody>
      </p:sp>
    </p:spTree>
    <p:extLst>
      <p:ext uri="{BB962C8B-B14F-4D97-AF65-F5344CB8AC3E}">
        <p14:creationId xmlns:p14="http://schemas.microsoft.com/office/powerpoint/2010/main" val="372592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E4A5A006-5C58-2B4C-917D-DC522223A38A}" type="datetime1">
              <a:rPr lang="en-US" smtClean="0"/>
              <a:pPr>
                <a:defRPr/>
              </a:pPr>
              <a:t>1/28/2024</a:t>
            </a:fld>
            <a:endParaRPr lang="en-US"/>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7" name="Slide Number Placeholder 6"/>
          <p:cNvSpPr>
            <a:spLocks noGrp="1"/>
          </p:cNvSpPr>
          <p:nvPr>
            <p:ph type="sldNum" sz="quarter" idx="12"/>
          </p:nvPr>
        </p:nvSpPr>
        <p:spPr/>
        <p:txBody>
          <a:bodyPr/>
          <a:lstStyle/>
          <a:p>
            <a:pPr>
              <a:defRPr/>
            </a:pPr>
            <a:fld id="{C2FAEA27-515E-094A-842B-7E18C3B58789}" type="slidenum">
              <a:rPr lang="en-US" smtClean="0"/>
              <a:pPr>
                <a:defRPr/>
              </a:pPr>
              <a:t>‹#›</a:t>
            </a:fld>
            <a:endParaRPr lang="en-US"/>
          </a:p>
        </p:txBody>
      </p:sp>
    </p:spTree>
    <p:extLst>
      <p:ext uri="{BB962C8B-B14F-4D97-AF65-F5344CB8AC3E}">
        <p14:creationId xmlns:p14="http://schemas.microsoft.com/office/powerpoint/2010/main" val="332625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5" y="303202"/>
            <a:ext cx="8093365" cy="1018033"/>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22131" y="2079536"/>
            <a:ext cx="4040188" cy="639763"/>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22131" y="2709399"/>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7253" y="2079536"/>
            <a:ext cx="4041775" cy="639763"/>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57253" y="2709399"/>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254EF3D-88D6-7744-A172-8368A7C6913D}" type="datetime1">
              <a:rPr lang="en-US" smtClean="0"/>
              <a:pPr>
                <a:defRPr/>
              </a:pPr>
              <a:t>1/28/2024</a:t>
            </a:fld>
            <a:endParaRPr lang="en-US"/>
          </a:p>
        </p:txBody>
      </p:sp>
      <p:sp>
        <p:nvSpPr>
          <p:cNvPr id="8" name="Footer Placeholder 7"/>
          <p:cNvSpPr>
            <a:spLocks noGrp="1"/>
          </p:cNvSpPr>
          <p:nvPr>
            <p:ph type="ftr" sz="quarter" idx="11"/>
          </p:nvPr>
        </p:nvSpPr>
        <p:spPr/>
        <p:txBody>
          <a:bodyPr/>
          <a:lstStyle/>
          <a:p>
            <a:pPr>
              <a:defRPr/>
            </a:pPr>
            <a:r>
              <a:rPr lang="en-US"/>
              <a:t>Chapter 1  Introduction</a:t>
            </a:r>
          </a:p>
        </p:txBody>
      </p:sp>
      <p:sp>
        <p:nvSpPr>
          <p:cNvPr id="9" name="Slide Number Placeholder 8"/>
          <p:cNvSpPr>
            <a:spLocks noGrp="1"/>
          </p:cNvSpPr>
          <p:nvPr>
            <p:ph type="sldNum" sz="quarter" idx="12"/>
          </p:nvPr>
        </p:nvSpPr>
        <p:spPr/>
        <p:txBody>
          <a:bodyPr/>
          <a:lstStyle/>
          <a:p>
            <a:pPr>
              <a:defRPr/>
            </a:pPr>
            <a:fld id="{1CB38100-995D-D845-AEB2-0A3B47AC4C36}" type="slidenum">
              <a:rPr lang="en-US" smtClean="0"/>
              <a:pPr>
                <a:defRPr/>
              </a:pPr>
              <a:t>‹#›</a:t>
            </a:fld>
            <a:endParaRPr lang="en-US"/>
          </a:p>
        </p:txBody>
      </p:sp>
    </p:spTree>
    <p:extLst>
      <p:ext uri="{BB962C8B-B14F-4D97-AF65-F5344CB8AC3E}">
        <p14:creationId xmlns:p14="http://schemas.microsoft.com/office/powerpoint/2010/main" val="400304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42C67EE4-B3D2-0E43-92EA-AF9BDEBF847C}" type="datetime1">
              <a:rPr lang="en-US" smtClean="0"/>
              <a:pPr>
                <a:defRPr/>
              </a:pPr>
              <a:t>1/28/2024</a:t>
            </a:fld>
            <a:endParaRPr lang="en-US"/>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5323AA34-E435-CB43-B1EC-D16A672B4041}" type="slidenum">
              <a:rPr lang="en-US" smtClean="0"/>
              <a:pPr>
                <a:defRPr/>
              </a:pPr>
              <a:t>‹#›</a:t>
            </a:fld>
            <a:endParaRPr lang="en-US"/>
          </a:p>
        </p:txBody>
      </p:sp>
    </p:spTree>
    <p:extLst>
      <p:ext uri="{BB962C8B-B14F-4D97-AF65-F5344CB8AC3E}">
        <p14:creationId xmlns:p14="http://schemas.microsoft.com/office/powerpoint/2010/main" val="177614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E8FE08-9159-5F4F-AA60-5E481B75A42B}" type="datetime1">
              <a:rPr lang="en-US" smtClean="0"/>
              <a:pPr>
                <a:defRPr/>
              </a:pPr>
              <a:t>1/28/2024</a:t>
            </a:fld>
            <a:endParaRPr lang="en-US"/>
          </a:p>
        </p:txBody>
      </p:sp>
      <p:sp>
        <p:nvSpPr>
          <p:cNvPr id="3" name="Footer Placeholder 2"/>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483CC7AD-8559-7E43-A1EB-295EC20609A1}" type="slidenum">
              <a:rPr lang="en-US" smtClean="0"/>
              <a:pPr>
                <a:defRPr/>
              </a:pPr>
              <a:t>‹#›</a:t>
            </a:fld>
            <a:endParaRPr lang="en-US"/>
          </a:p>
        </p:txBody>
      </p:sp>
    </p:spTree>
    <p:extLst>
      <p:ext uri="{BB962C8B-B14F-4D97-AF65-F5344CB8AC3E}">
        <p14:creationId xmlns:p14="http://schemas.microsoft.com/office/powerpoint/2010/main" val="104412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6182ED7-CE03-0249-AD06-B17D70FBB114}" type="datetime1">
              <a:rPr lang="en-US" smtClean="0"/>
              <a:pPr>
                <a:defRPr/>
              </a:pPr>
              <a:t>1/28/2024</a:t>
            </a:fld>
            <a:endParaRPr lang="en-US"/>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7" name="Slide Number Placeholder 6"/>
          <p:cNvSpPr>
            <a:spLocks noGrp="1"/>
          </p:cNvSpPr>
          <p:nvPr>
            <p:ph type="sldNum" sz="quarter" idx="12"/>
          </p:nvPr>
        </p:nvSpPr>
        <p:spPr/>
        <p:txBody>
          <a:bodyPr/>
          <a:lstStyle/>
          <a:p>
            <a:pPr>
              <a:defRPr/>
            </a:pPr>
            <a:fld id="{9CCF4E67-007C-EC49-A171-0CCACA5728AA}" type="slidenum">
              <a:rPr lang="en-US" smtClean="0"/>
              <a:pPr>
                <a:defRPr/>
              </a:pPr>
              <a:t>‹#›</a:t>
            </a:fld>
            <a:endParaRPr lang="en-US"/>
          </a:p>
        </p:txBody>
      </p:sp>
    </p:spTree>
    <p:extLst>
      <p:ext uri="{BB962C8B-B14F-4D97-AF65-F5344CB8AC3E}">
        <p14:creationId xmlns:p14="http://schemas.microsoft.com/office/powerpoint/2010/main" val="265560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272B022-BC72-0B43-A9D0-138C93EE97D0}" type="datetime1">
              <a:rPr lang="en-US" smtClean="0"/>
              <a:pPr>
                <a:defRPr/>
              </a:pPr>
              <a:t>1/28/2024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Chapter 1  Introduction</a:t>
            </a:r>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C0CE10A-1ABB-4B47-8A20-2A1E99C99C63}" type="slidenum">
              <a:rPr lang="en-US" smtClean="0"/>
              <a:pPr>
                <a:defRPr/>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pic>
        <p:nvPicPr>
          <p:cNvPr id="8" name="Picture 7" descr="Cover.jpg">
            <a:extLst>
              <a:ext uri="{FF2B5EF4-FFF2-40B4-BE49-F238E27FC236}">
                <a16:creationId xmlns:a16="http://schemas.microsoft.com/office/drawing/2014/main" id="{C2C4A9C4-72EB-477D-9192-2D1F52C1B2BA}"/>
              </a:ext>
            </a:extLst>
          </p:cNvPr>
          <p:cNvPicPr>
            <a:picLocks noChangeAspect="1"/>
          </p:cNvPicPr>
          <p:nvPr userDrawn="1"/>
        </p:nvPicPr>
        <p:blipFill>
          <a:blip r:embed="rId15"/>
          <a:stretch>
            <a:fillRect/>
          </a:stretch>
        </p:blipFill>
        <p:spPr>
          <a:xfrm>
            <a:off x="7750432" y="287213"/>
            <a:ext cx="923795" cy="1143000"/>
          </a:xfrm>
          <a:prstGeom prst="rect">
            <a:avLst/>
          </a:prstGeom>
        </p:spPr>
      </p:pic>
      <p:cxnSp>
        <p:nvCxnSpPr>
          <p:cNvPr id="9" name="Straight Connector 8">
            <a:extLst>
              <a:ext uri="{FF2B5EF4-FFF2-40B4-BE49-F238E27FC236}">
                <a16:creationId xmlns:a16="http://schemas.microsoft.com/office/drawing/2014/main" id="{4287286C-DE98-4498-89BD-D046D7484681}"/>
              </a:ext>
            </a:extLst>
          </p:cNvPr>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74115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0.pd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0.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1.pd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d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0.pd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d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d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0.pd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0.pd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d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2.pd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1.pd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0.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SIA RECAP</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idx="1"/>
          </p:nvPr>
        </p:nvSpPr>
        <p:spPr/>
        <p:txBody>
          <a:bodyPr/>
          <a:lstStyle/>
          <a:p>
            <a:r>
              <a:rPr lang="en-GB" dirty="0"/>
              <a:t>Plan-driven processes are processes where all of the process activities are planned in advance and progress is measured against this plan. </a:t>
            </a:r>
          </a:p>
          <a:p>
            <a:r>
              <a:rPr lang="en-GB" dirty="0"/>
              <a:t>In agile processes, planning is incremental and it is easier to change the process to reflect changing customer requirements. </a:t>
            </a:r>
          </a:p>
          <a:p>
            <a:r>
              <a:rPr lang="en-GB" dirty="0"/>
              <a:t>In practice, most practical processes include elements of both plan-driven and agile approaches. </a:t>
            </a:r>
          </a:p>
          <a:p>
            <a:r>
              <a:rPr lang="en-GB" dirty="0"/>
              <a:t>There are no right or wrong software processes.</a:t>
            </a:r>
            <a:endParaRPr lang="en-US" dirty="0"/>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Evolution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9 Software evolution</a:t>
            </a:r>
          </a:p>
        </p:txBody>
      </p:sp>
      <p:sp>
        <p:nvSpPr>
          <p:cNvPr id="4" name="Slide Number Placeholder 3"/>
          <p:cNvSpPr>
            <a:spLocks noGrp="1"/>
          </p:cNvSpPr>
          <p:nvPr>
            <p:ph type="sldNum" sz="quarter" idx="12"/>
          </p:nvPr>
        </p:nvSpPr>
        <p:spPr/>
        <p:txBody>
          <a:bodyPr/>
          <a:lstStyle/>
          <a:p>
            <a:fld id="{C8735F24-F0A4-DB4E-AAD6-0E2C6B4C4636}"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 all organizations is implementing and managing change to their existing software systems.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p>
        </p:txBody>
      </p:sp>
      <p:sp>
        <p:nvSpPr>
          <p:cNvPr id="3" name="Content Placeholder 2"/>
          <p:cNvSpPr>
            <a:spLocks noGrp="1"/>
          </p:cNvSpPr>
          <p:nvPr>
            <p:ph idx="1"/>
          </p:nvPr>
        </p:nvSpPr>
        <p:spPr/>
        <p:txBody>
          <a:bodyPr>
            <a:normAutofit fontScale="92500" lnSpcReduction="20000"/>
          </a:bodyPr>
          <a:lstStyle/>
          <a:p>
            <a:r>
              <a:rPr lang="en-US" dirty="0"/>
              <a:t>Evolution</a:t>
            </a:r>
          </a:p>
          <a:p>
            <a:pPr lvl="1"/>
            <a:r>
              <a:rPr lang="en-US" dirty="0"/>
              <a:t>The stage in a software system’s life cycle where it is in operational use and is evolving as new requirements are proposed and implemented in the system.</a:t>
            </a:r>
          </a:p>
          <a:p>
            <a:r>
              <a:rPr lang="en-US" dirty="0"/>
              <a:t>Servicing</a:t>
            </a:r>
          </a:p>
          <a:p>
            <a:pPr lvl="1"/>
            <a:r>
              <a:rPr lang="en-US" dirty="0"/>
              <a:t>At this stage, the software remains useful but the only changes made are those required to keep it operational i.e. bug fixes and changes to reflect changes in the software’s environment. No new functionality is added.</a:t>
            </a:r>
          </a:p>
          <a:p>
            <a:r>
              <a:rPr lang="en-US" dirty="0"/>
              <a:t>Phase-out</a:t>
            </a:r>
          </a:p>
          <a:p>
            <a:pPr lvl="1"/>
            <a:r>
              <a:rPr lang="en-US" dirty="0"/>
              <a:t>The software may still be used but no further changes are made to it.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evolution process</a:t>
            </a:r>
            <a:r>
              <a:rPr lang="en-GB" dirty="0"/>
              <a:t> </a:t>
            </a:r>
            <a:endParaRPr lang="en-US" dirty="0"/>
          </a:p>
        </p:txBody>
      </p:sp>
      <p:pic>
        <p:nvPicPr>
          <p:cNvPr id="4" name="Content Placeholder 3" descr="9.4 EvolutionProcess.eps"/>
          <p:cNvPicPr>
            <a:picLocks noGrp="1" noChangeAspect="1"/>
          </p:cNvPicPr>
          <p:nvPr>
            <p:ph idx="1"/>
          </p:nvPr>
        </p:nvPicPr>
        <p:blipFill>
          <a:blip r:embed="rId2"/>
          <a:stretch>
            <a:fillRect/>
          </a:stretch>
        </p:blipFill>
        <p:spPr>
          <a:xfrm>
            <a:off x="1932319" y="3272722"/>
            <a:ext cx="5307936" cy="1447619"/>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repaired to allow normal operation to continue;</a:t>
            </a:r>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p>
          <a:p>
            <a:r>
              <a:rPr lang="en-GB" dirty="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106</a:t>
            </a:fld>
            <a:endParaRPr lang="en-US"/>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effort distribution</a:t>
            </a:r>
            <a:r>
              <a:rPr lang="en-GB" dirty="0"/>
              <a:t> </a:t>
            </a:r>
            <a:endParaRPr lang="en-US" dirty="0"/>
          </a:p>
        </p:txBody>
      </p:sp>
      <p:pic>
        <p:nvPicPr>
          <p:cNvPr id="4" name="Content Placeholder 3" descr="9.8 MaintEffo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idx="1"/>
          </p:nvPr>
        </p:nvSpPr>
        <p:spPr/>
        <p:txBody>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4742-E006-4EF3-9A4D-E259A05B77D9}"/>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2A1B58C8-8435-439D-A726-5AEA9665D8FE}"/>
              </a:ext>
            </a:extLst>
          </p:cNvPr>
          <p:cNvSpPr>
            <a:spLocks noGrp="1"/>
          </p:cNvSpPr>
          <p:nvPr>
            <p:ph idx="1"/>
          </p:nvPr>
        </p:nvSpPr>
        <p:spPr/>
        <p:txBody>
          <a:bodyPr/>
          <a:lstStyle/>
          <a:p>
            <a:endParaRPr lang="en-PH" dirty="0"/>
          </a:p>
          <a:p>
            <a:endParaRPr lang="en-PH" dirty="0"/>
          </a:p>
          <a:p>
            <a:endParaRPr lang="en-PH" dirty="0"/>
          </a:p>
          <a:p>
            <a:endParaRPr lang="en-PH" dirty="0"/>
          </a:p>
          <a:p>
            <a:r>
              <a:rPr lang="en-PH" dirty="0"/>
              <a:t>END OF CHAPTER 1</a:t>
            </a:r>
          </a:p>
        </p:txBody>
      </p:sp>
      <p:sp>
        <p:nvSpPr>
          <p:cNvPr id="4" name="Footer Placeholder 3">
            <a:extLst>
              <a:ext uri="{FF2B5EF4-FFF2-40B4-BE49-F238E27FC236}">
                <a16:creationId xmlns:a16="http://schemas.microsoft.com/office/drawing/2014/main" id="{1075CA1C-DB84-4003-B997-9C307FB4CDA7}"/>
              </a:ext>
            </a:extLst>
          </p:cNvPr>
          <p:cNvSpPr>
            <a:spLocks noGrp="1"/>
          </p:cNvSpPr>
          <p:nvPr>
            <p:ph type="ftr" sz="quarter" idx="11"/>
          </p:nvPr>
        </p:nvSpPr>
        <p:spPr/>
        <p:txBody>
          <a:bodyPr/>
          <a:lstStyle/>
          <a:p>
            <a:pPr>
              <a:defRPr/>
            </a:pPr>
            <a:r>
              <a:rPr lang="en-US"/>
              <a:t>Chapter 1  Introduction</a:t>
            </a:r>
          </a:p>
        </p:txBody>
      </p:sp>
      <p:sp>
        <p:nvSpPr>
          <p:cNvPr id="5" name="Slide Number Placeholder 4">
            <a:extLst>
              <a:ext uri="{FF2B5EF4-FFF2-40B4-BE49-F238E27FC236}">
                <a16:creationId xmlns:a16="http://schemas.microsoft.com/office/drawing/2014/main" id="{91A3CF2D-C3DF-46F6-A5E1-32628E95AC97}"/>
              </a:ext>
            </a:extLst>
          </p:cNvPr>
          <p:cNvSpPr>
            <a:spLocks noGrp="1"/>
          </p:cNvSpPr>
          <p:nvPr>
            <p:ph type="sldNum" sz="quarter" idx="12"/>
          </p:nvPr>
        </p:nvSpPr>
        <p:spPr/>
        <p:txBody>
          <a:bodyPr/>
          <a:lstStyle/>
          <a:p>
            <a:pPr>
              <a:defRPr/>
            </a:pPr>
            <a:fld id="{6A4D3DC4-9E7F-1C47-B729-896D53019E3D}" type="slidenum">
              <a:rPr lang="en-US" smtClean="0"/>
              <a:pPr>
                <a:defRPr/>
              </a:pPr>
              <a:t>109</a:t>
            </a:fld>
            <a:endParaRPr lang="en-US"/>
          </a:p>
        </p:txBody>
      </p:sp>
    </p:spTree>
    <p:extLst>
      <p:ext uri="{BB962C8B-B14F-4D97-AF65-F5344CB8AC3E}">
        <p14:creationId xmlns:p14="http://schemas.microsoft.com/office/powerpoint/2010/main" val="315179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Software process models</a:t>
            </a:r>
            <a:endParaRPr lang="en-GB" dirty="0"/>
          </a:p>
        </p:txBody>
      </p:sp>
      <p:sp>
        <p:nvSpPr>
          <p:cNvPr id="25603" name="Rectangle 3"/>
          <p:cNvSpPr>
            <a:spLocks noGrp="1" noChangeArrowheads="1"/>
          </p:cNvSpPr>
          <p:nvPr>
            <p:ph idx="1"/>
          </p:nvPr>
        </p:nvSpPr>
        <p:spPr/>
        <p:txBody>
          <a:bodyPr>
            <a:normAutofit fontScale="92500" lnSpcReduction="20000"/>
          </a:bodyPr>
          <a:lstStyle/>
          <a:p>
            <a:r>
              <a:rPr lang="en-GB" dirty="0"/>
              <a:t>The waterfall model</a:t>
            </a:r>
          </a:p>
          <a:p>
            <a:pPr lvl="1"/>
            <a:r>
              <a:rPr lang="en-GB" dirty="0"/>
              <a:t>Plan-driven model. Separate and distinct phases of specification and development.</a:t>
            </a:r>
          </a:p>
          <a:p>
            <a:r>
              <a:rPr lang="en-GB" dirty="0"/>
              <a:t>Incremental development</a:t>
            </a:r>
          </a:p>
          <a:p>
            <a:pPr lvl="1"/>
            <a:r>
              <a:rPr lang="en-GB" dirty="0"/>
              <a:t>Specification, development and validation are interleaved. May be plan-driven or agile.</a:t>
            </a:r>
          </a:p>
          <a:p>
            <a:r>
              <a:rPr lang="en-GB" dirty="0"/>
              <a:t>Reuse-oriented software engineering</a:t>
            </a:r>
          </a:p>
          <a:p>
            <a:pPr lvl="1"/>
            <a:r>
              <a:rPr lang="en-GB" dirty="0"/>
              <a:t>The system is assembled from existing components. May be plan-driven or agile.</a:t>
            </a:r>
          </a:p>
          <a:p>
            <a:r>
              <a:rPr lang="en-GB" dirty="0"/>
              <a:t>In practice, most large systems are developed using a process that incorporates elements from all of these models.</a:t>
            </a:r>
          </a:p>
        </p:txBody>
      </p:sp>
      <p:sp>
        <p:nvSpPr>
          <p:cNvPr id="10" name="Footer Placeholder 9"/>
          <p:cNvSpPr>
            <a:spLocks noGrp="1"/>
          </p:cNvSpPr>
          <p:nvPr>
            <p:ph type="ftr" sz="quarter" idx="11"/>
          </p:nvPr>
        </p:nvSpPr>
        <p:spPr/>
        <p:txBody>
          <a:bodyPr/>
          <a:lstStyle/>
          <a:p>
            <a:pPr>
              <a:defRPr/>
            </a:pPr>
            <a:r>
              <a:rPr lang="en-US" dirty="0"/>
              <a:t>Chapter 2 Software Processes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GB" dirty="0"/>
              <a:t>The waterfall model</a:t>
            </a:r>
            <a:br>
              <a:rPr lang="en-GB" dirty="0"/>
            </a:br>
            <a:endParaRPr lang="en-US" dirty="0"/>
          </a:p>
        </p:txBody>
      </p:sp>
      <p:sp>
        <p:nvSpPr>
          <p:cNvPr id="8" name="Footer Placeholder 7"/>
          <p:cNvSpPr>
            <a:spLocks noGrp="1"/>
          </p:cNvSpPr>
          <p:nvPr>
            <p:ph type="ftr" sz="quarter" idx="11"/>
          </p:nvPr>
        </p:nvSpPr>
        <p:spPr/>
        <p:txBody>
          <a:bodyPr/>
          <a:lstStyle/>
          <a:p>
            <a:pPr>
              <a:defRPr/>
            </a:pPr>
            <a:r>
              <a:rPr lang="en-US" dirty="0"/>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GB" dirty="0"/>
              <a:t>Incremental development </a:t>
            </a:r>
            <a:br>
              <a:rPr lang="en-GB" dirty="0"/>
            </a:br>
            <a:endParaRPr lang="en-US" dirty="0"/>
          </a:p>
        </p:txBody>
      </p:sp>
      <p:sp>
        <p:nvSpPr>
          <p:cNvPr id="8" name="Footer Placeholder 7"/>
          <p:cNvSpPr>
            <a:spLocks noGrp="1"/>
          </p:cNvSpPr>
          <p:nvPr>
            <p:ph type="ftr" sz="quarter" idx="11"/>
          </p:nvPr>
        </p:nvSpPr>
        <p:spPr/>
        <p:txBody>
          <a:bodyPr/>
          <a:lstStyle/>
          <a:p>
            <a:pPr>
              <a:defRPr/>
            </a:pPr>
            <a:r>
              <a:rPr lang="en-US" dirty="0"/>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Reuse-oriented software engineering</a:t>
            </a:r>
          </a:p>
        </p:txBody>
      </p:sp>
      <p:sp>
        <p:nvSpPr>
          <p:cNvPr id="8" name="Footer Placeholder 7"/>
          <p:cNvSpPr>
            <a:spLocks noGrp="1"/>
          </p:cNvSpPr>
          <p:nvPr>
            <p:ph type="ftr" sz="quarter" idx="11"/>
          </p:nvPr>
        </p:nvSpPr>
        <p:spPr/>
        <p:txBody>
          <a:bodyPr/>
          <a:lstStyle/>
          <a:p>
            <a:pPr>
              <a:defRPr/>
            </a:pPr>
            <a:r>
              <a:rPr lang="en-US" dirty="0"/>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pic>
        <p:nvPicPr>
          <p:cNvPr id="4" name="Picture 3" descr="2.3 Reuse_based_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component</a:t>
            </a:r>
          </a:p>
        </p:txBody>
      </p:sp>
      <p:sp>
        <p:nvSpPr>
          <p:cNvPr id="3" name="Content Placeholder 2"/>
          <p:cNvSpPr>
            <a:spLocks noGrp="1"/>
          </p:cNvSpPr>
          <p:nvPr>
            <p:ph idx="1"/>
          </p:nvPr>
        </p:nvSpPr>
        <p:spPr/>
        <p:txBody>
          <a:bodyPr/>
          <a:lstStyle/>
          <a:p>
            <a:r>
              <a:rPr lang="en-GB" dirty="0"/>
              <a:t>Web services that are developed according to service standards and which are available for remote invocation. </a:t>
            </a:r>
          </a:p>
          <a:p>
            <a:r>
              <a:rPr lang="en-GB" dirty="0"/>
              <a:t>Collections of objects that are developed as a package to be integrated with a component framework such as .NET or J2EE.</a:t>
            </a:r>
          </a:p>
          <a:p>
            <a:r>
              <a:rPr lang="en-GB" dirty="0"/>
              <a:t>Stand-alone software systems (COTS) that are configured for use in a particular environment.</a:t>
            </a:r>
          </a:p>
          <a:p>
            <a:endParaRPr lang="en-US" dirty="0"/>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pic>
        <p:nvPicPr>
          <p:cNvPr id="4" name="Picture 3" descr="3.3-XP-ReleaseCyc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normAutofit fontScale="92500" lnSpcReduction="20000"/>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a:t>
                      </a:r>
                      <a:r>
                        <a:rPr kumimoji="0" lang="en-GB" sz="1600" b="0" i="0" u="none" strike="noStrike" cap="none" normalizeH="0" baseline="0">
                          <a:ln>
                            <a:noFill/>
                          </a:ln>
                          <a:solidFill>
                            <a:srgbClr val="000000"/>
                          </a:solidFill>
                          <a:effectLst/>
                          <a:latin typeface="Arial"/>
                          <a:ea typeface="Times New Roman" charset="0"/>
                          <a:cs typeface="Arial"/>
                        </a:rPr>
                        <a:t>’. </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idx="1"/>
          </p:nvPr>
        </p:nvSpPr>
        <p:spPr/>
        <p:txBody>
          <a:bodyPr>
            <a:normAutofit lnSpcReduction="10000"/>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normAutofit fontScale="85000" lnSpcReduction="10000"/>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normAutofit fontScale="85000" lnSpcReduction="20000"/>
          </a:bodyPr>
          <a:lstStyle/>
          <a:p>
            <a:r>
              <a:rPr lang="en-GB" dirty="0"/>
              <a:t>The Scrum approach is a general agile method but its focus is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the customer requires from a system and the constraints under which it operates and is developed.</a:t>
            </a:r>
          </a:p>
          <a:p>
            <a:r>
              <a:rPr lang="en-GB" dirty="0"/>
              <a:t>The requirements themselves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normAutofit fontScale="92500" lnSpcReduction="10000"/>
          </a:bodyPr>
          <a:lstStyle/>
          <a:p>
            <a:r>
              <a:rPr lang="en-US" dirty="0"/>
              <a:t>Software engineering is an </a:t>
            </a:r>
            <a:r>
              <a:rPr lang="en-US" b="1" dirty="0"/>
              <a:t>engineering discipline </a:t>
            </a:r>
            <a:r>
              <a:rPr lang="en-US" dirty="0"/>
              <a:t>that is concerned with </a:t>
            </a:r>
            <a:r>
              <a:rPr lang="en-US" b="1" dirty="0"/>
              <a:t>all aspects of software production </a:t>
            </a:r>
            <a:r>
              <a:rPr lang="en-US" dirty="0"/>
              <a:t>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A requirement is a high-level abstract statement of a service or of a system constraint.</a:t>
            </a:r>
          </a:p>
          <a:p>
            <a:pPr>
              <a:lnSpc>
                <a:spcPct val="90000"/>
              </a:lnSpc>
            </a:pPr>
            <a:r>
              <a:rPr lang="en-GB" dirty="0"/>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246070" cy="1104900"/>
          </a:xfrm>
          <a:noFill/>
          <a:ln/>
        </p:spPr>
        <p:txBody>
          <a:bodyPr lIns="90487" tIns="44450" rIns="90487" bIns="44450"/>
          <a:lstStyle/>
          <a:p>
            <a:r>
              <a:rPr lang="en-GB" dirty="0"/>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plus diagrams of the services the 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pic>
        <p:nvPicPr>
          <p:cNvPr id="3" name="Picture 2">
            <a:extLst>
              <a:ext uri="{FF2B5EF4-FFF2-40B4-BE49-F238E27FC236}">
                <a16:creationId xmlns:a16="http://schemas.microsoft.com/office/drawing/2014/main" id="{8879A940-15D3-4629-AB95-35D515E4FF7D}"/>
              </a:ext>
            </a:extLst>
          </p:cNvPr>
          <p:cNvPicPr>
            <a:picLocks noChangeAspect="1"/>
          </p:cNvPicPr>
          <p:nvPr/>
        </p:nvPicPr>
        <p:blipFill>
          <a:blip r:embed="rId2"/>
          <a:stretch>
            <a:fillRect/>
          </a:stretch>
        </p:blipFill>
        <p:spPr>
          <a:xfrm>
            <a:off x="1371903" y="1487245"/>
            <a:ext cx="6488684" cy="469900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pic>
        <p:nvPicPr>
          <p:cNvPr id="3" name="Picture 2">
            <a:extLst>
              <a:ext uri="{FF2B5EF4-FFF2-40B4-BE49-F238E27FC236}">
                <a16:creationId xmlns:a16="http://schemas.microsoft.com/office/drawing/2014/main" id="{C231A2D1-22AC-4C72-8929-B31846256998}"/>
              </a:ext>
            </a:extLst>
          </p:cNvPr>
          <p:cNvPicPr>
            <a:picLocks noChangeAspect="1"/>
          </p:cNvPicPr>
          <p:nvPr/>
        </p:nvPicPr>
        <p:blipFill>
          <a:blip r:embed="rId2"/>
          <a:stretch>
            <a:fillRect/>
          </a:stretch>
        </p:blipFill>
        <p:spPr>
          <a:xfrm>
            <a:off x="1737917" y="2060848"/>
            <a:ext cx="5668166" cy="324847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noAutofit/>
          </a:bodyPr>
          <a:lstStyle/>
          <a:p>
            <a:pPr>
              <a:lnSpc>
                <a:spcPct val="90000"/>
              </a:lnSpc>
            </a:pPr>
            <a:r>
              <a:rPr lang="en-GB" sz="2400" dirty="0"/>
              <a:t>Functional requirements</a:t>
            </a:r>
          </a:p>
          <a:p>
            <a:pPr lvl="1">
              <a:lnSpc>
                <a:spcPct val="90000"/>
              </a:lnSpc>
            </a:pPr>
            <a:r>
              <a:rPr lang="en-GB" sz="2400" dirty="0"/>
              <a:t>Statements of services the system should provide, how the system should react to particular inputs and how the system should behave in particular situations.</a:t>
            </a:r>
          </a:p>
          <a:p>
            <a:pPr lvl="1">
              <a:lnSpc>
                <a:spcPct val="90000"/>
              </a:lnSpc>
            </a:pPr>
            <a:r>
              <a:rPr lang="en-GB" sz="2400" dirty="0"/>
              <a:t>May state what the system should not do.</a:t>
            </a:r>
          </a:p>
          <a:p>
            <a:pPr>
              <a:lnSpc>
                <a:spcPct val="90000"/>
              </a:lnSpc>
            </a:pPr>
            <a:r>
              <a:rPr lang="en-GB" sz="2400" dirty="0"/>
              <a:t>Non-functional requirements</a:t>
            </a:r>
          </a:p>
          <a:p>
            <a:pPr lvl="1">
              <a:lnSpc>
                <a:spcPct val="90000"/>
              </a:lnSpc>
            </a:pPr>
            <a:r>
              <a:rPr lang="en-GB" sz="2400" dirty="0"/>
              <a:t>Constraints on the services or functions offered by the system such as timing constraints, constraints on the development process, standards, etc.</a:t>
            </a:r>
          </a:p>
          <a:p>
            <a:pPr lvl="1">
              <a:lnSpc>
                <a:spcPct val="90000"/>
              </a:lnSpc>
            </a:pPr>
            <a:r>
              <a:rPr lang="en-GB" sz="2400" dirty="0"/>
              <a:t>Often apply to the system as a whole rather than individual features or services.</a:t>
            </a:r>
          </a:p>
          <a:p>
            <a:pPr>
              <a:lnSpc>
                <a:spcPct val="90000"/>
              </a:lnSpc>
            </a:pPr>
            <a:r>
              <a:rPr lang="en-GB" sz="2400" dirty="0"/>
              <a:t>Domain requirements</a:t>
            </a:r>
          </a:p>
          <a:p>
            <a:pPr lvl="1">
              <a:lnSpc>
                <a:spcPct val="90000"/>
              </a:lnSpc>
            </a:pPr>
            <a:r>
              <a:rPr lang="en-GB" sz="2400" dirty="0"/>
              <a:t>Constraints on the system from the domain of operation</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3" name="Picture 2">
            <a:extLst>
              <a:ext uri="{FF2B5EF4-FFF2-40B4-BE49-F238E27FC236}">
                <a16:creationId xmlns:a16="http://schemas.microsoft.com/office/drawing/2014/main" id="{6CC694A8-7184-41B7-8A3E-A0EB373CA2DC}"/>
              </a:ext>
            </a:extLst>
          </p:cNvPr>
          <p:cNvPicPr>
            <a:picLocks noChangeAspect="1"/>
          </p:cNvPicPr>
          <p:nvPr/>
        </p:nvPicPr>
        <p:blipFill>
          <a:blip r:embed="rId2"/>
          <a:stretch>
            <a:fillRect/>
          </a:stretch>
        </p:blipFill>
        <p:spPr>
          <a:xfrm>
            <a:off x="1094355" y="1700808"/>
            <a:ext cx="6937434" cy="401256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61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normAutofit lnSpcReduction="10000"/>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extLst>
      <p:ext uri="{BB962C8B-B14F-4D97-AF65-F5344CB8AC3E}">
        <p14:creationId xmlns:p14="http://schemas.microsoft.com/office/powerpoint/2010/main" val="2466395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extLst>
      <p:ext uri="{BB962C8B-B14F-4D97-AF65-F5344CB8AC3E}">
        <p14:creationId xmlns:p14="http://schemas.microsoft.com/office/powerpoint/2010/main" val="314067065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noAutofit/>
          </a:bodyPr>
          <a:lstStyle/>
          <a:p>
            <a:pPr>
              <a:lnSpc>
                <a:spcPct val="90000"/>
              </a:lnSpc>
            </a:pPr>
            <a:r>
              <a:rPr lang="en-GB" sz="2400" dirty="0"/>
              <a:t>Requirements discovery</a:t>
            </a:r>
          </a:p>
          <a:p>
            <a:pPr lvl="1">
              <a:lnSpc>
                <a:spcPct val="90000"/>
              </a:lnSpc>
            </a:pPr>
            <a:r>
              <a:rPr lang="en-GB" sz="24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400" dirty="0"/>
              <a:t>Groups related requirements and organises them into coherent clusters.</a:t>
            </a:r>
          </a:p>
          <a:p>
            <a:pPr>
              <a:lnSpc>
                <a:spcPct val="90000"/>
              </a:lnSpc>
            </a:pPr>
            <a:r>
              <a:rPr lang="en-GB" sz="2400" dirty="0"/>
              <a:t>Prioritisation and negotiation</a:t>
            </a:r>
          </a:p>
          <a:p>
            <a:pPr lvl="1">
              <a:lnSpc>
                <a:spcPct val="90000"/>
              </a:lnSpc>
            </a:pPr>
            <a:r>
              <a:rPr lang="en-GB" sz="2400" dirty="0"/>
              <a:t>Prioritising requirements and resolving requirements conflicts.</a:t>
            </a:r>
          </a:p>
          <a:p>
            <a:pPr>
              <a:lnSpc>
                <a:spcPct val="90000"/>
              </a:lnSpc>
            </a:pPr>
            <a:r>
              <a:rPr lang="en-GB" sz="2400" dirty="0"/>
              <a:t>Requirements specification</a:t>
            </a:r>
          </a:p>
          <a:p>
            <a:pPr lvl="1">
              <a:lnSpc>
                <a:spcPct val="90000"/>
              </a:lnSpc>
            </a:pPr>
            <a:r>
              <a:rPr lang="en-GB" sz="2400" dirty="0"/>
              <a:t>Requirements are documented and input into the next round of the spiral.</a:t>
            </a:r>
          </a:p>
        </p:txBody>
      </p:sp>
    </p:spTree>
    <p:extLst>
      <p:ext uri="{BB962C8B-B14F-4D97-AF65-F5344CB8AC3E}">
        <p14:creationId xmlns:p14="http://schemas.microsoft.com/office/powerpoint/2010/main" val="41149191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extLst>
      <p:ext uri="{BB962C8B-B14F-4D97-AF65-F5344CB8AC3E}">
        <p14:creationId xmlns:p14="http://schemas.microsoft.com/office/powerpoint/2010/main" val="1964640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 elicitation technique: Interviewing</a:t>
            </a:r>
          </a:p>
        </p:txBody>
      </p:sp>
      <p:sp>
        <p:nvSpPr>
          <p:cNvPr id="3" name="Content Placeholder 2"/>
          <p:cNvSpPr>
            <a:spLocks noGrp="1"/>
          </p:cNvSpPr>
          <p:nvPr>
            <p:ph idx="1"/>
          </p:nvPr>
        </p:nvSpPr>
        <p:spPr/>
        <p:txBody>
          <a:bodyPr>
            <a:normAutofit fontScale="92500" lnSpcReduction="20000"/>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dirty="0"/>
          </a:p>
        </p:txBody>
      </p:sp>
    </p:spTree>
    <p:extLst>
      <p:ext uri="{BB962C8B-B14F-4D97-AF65-F5344CB8AC3E}">
        <p14:creationId xmlns:p14="http://schemas.microsoft.com/office/powerpoint/2010/main" val="1741612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extLst>
      <p:ext uri="{BB962C8B-B14F-4D97-AF65-F5344CB8AC3E}">
        <p14:creationId xmlns:p14="http://schemas.microsoft.com/office/powerpoint/2010/main" val="1860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normAutofit lnSpcReduction="10000"/>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System Modeling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normAutofit lnSpcReduction="10000"/>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normAutofit lnSpcReduction="10000"/>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normAutofit lnSpcReduction="10000"/>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pic>
        <p:nvPicPr>
          <p:cNvPr id="4" name="Picture 3" descr="5.2 Detentio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MHC-PMS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1 MHCPMS-Context.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0"/>
              <a:t>Use cases in the MHC-PMS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54</a:t>
            </a:fld>
            <a:endParaRPr lang="en-US"/>
          </a:p>
        </p:txBody>
      </p:sp>
      <p:pic>
        <p:nvPicPr>
          <p:cNvPr id="4" name="Picture 3" descr="5.5 RecepUseC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normAutofit lnSpcReduction="10000"/>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56</a:t>
            </a:fld>
            <a:endParaRPr lang="en-US"/>
          </a:p>
        </p:txBody>
      </p:sp>
      <p:pic>
        <p:nvPicPr>
          <p:cNvPr id="4" name="Picture 3" descr="5.7 TransferData.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normAutofit fontScale="92500"/>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pic>
        <p:nvPicPr>
          <p:cNvPr id="4" name="Picture 3" descr="5.9 MHCPMS-clas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59</a:t>
            </a:fld>
            <a:endParaRPr lang="en-US"/>
          </a:p>
        </p:txBody>
      </p:sp>
      <p:pic>
        <p:nvPicPr>
          <p:cNvPr id="4" name="Picture 3" descr="5.9 MHCPMS-clas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normAutofit fontScale="85000" lnSpcReduction="10000"/>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61</a:t>
            </a:fld>
            <a:endParaRPr lang="en-US"/>
          </a:p>
        </p:txBody>
      </p:sp>
      <p:pic>
        <p:nvPicPr>
          <p:cNvPr id="4" name="Picture 3" descr="5.16 MWOvenState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Architectural Design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65</a:t>
            </a:fld>
            <a:endParaRPr lang="en-US"/>
          </a:p>
        </p:txBody>
      </p:sp>
      <p:pic>
        <p:nvPicPr>
          <p:cNvPr id="2662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67</a:t>
            </a:fld>
            <a:endParaRPr lang="en-US"/>
          </a:p>
        </p:txBody>
      </p:sp>
      <p:pic>
        <p:nvPicPr>
          <p:cNvPr id="1638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normAutofit fontScale="92500" lnSpcReduction="20000"/>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of the pipe and filter architecture</a:t>
            </a:r>
            <a:r>
              <a:rPr lang="en-GB" dirty="0"/>
              <a:t> </a:t>
            </a:r>
            <a:endParaRPr lang="en-US" dirty="0"/>
          </a:p>
        </p:txBody>
      </p:sp>
      <p:pic>
        <p:nvPicPr>
          <p:cNvPr id="4" name="Content Placeholder 3" descr="6.13 InvoiceProc.eps"/>
          <p:cNvPicPr>
            <a:picLocks noGrp="1" noChangeAspect="1"/>
          </p:cNvPicPr>
          <p:nvPr>
            <p:ph idx="1"/>
          </p:nvPr>
        </p:nvPicPr>
        <p:blipFill>
          <a:blip r:embed="rId2"/>
          <a:stretch>
            <a:fillRect/>
          </a:stretch>
        </p:blipFill>
        <p:spPr>
          <a:xfrm>
            <a:off x="1964065" y="3247325"/>
            <a:ext cx="5244444" cy="1498413"/>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6B43-4786-44FF-8E10-7A237599E0CA}"/>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D1FF47A6-5406-418C-A84A-7667C1ED8985}"/>
              </a:ext>
            </a:extLst>
          </p:cNvPr>
          <p:cNvSpPr>
            <a:spLocks noGrp="1"/>
          </p:cNvSpPr>
          <p:nvPr>
            <p:ph idx="1"/>
          </p:nvPr>
        </p:nvSpPr>
        <p:spPr/>
        <p:txBody>
          <a:bodyPr>
            <a:normAutofit lnSpcReduction="10000"/>
          </a:bodyPr>
          <a:lstStyle/>
          <a:p>
            <a:endParaRPr lang="en-PH" dirty="0"/>
          </a:p>
          <a:p>
            <a:endParaRPr lang="en-PH" dirty="0"/>
          </a:p>
          <a:p>
            <a:endParaRPr lang="en-PH" dirty="0"/>
          </a:p>
          <a:p>
            <a:endParaRPr lang="en-PH" dirty="0"/>
          </a:p>
          <a:p>
            <a:endParaRPr lang="en-PH" dirty="0"/>
          </a:p>
          <a:p>
            <a:endParaRPr lang="en-PH" dirty="0"/>
          </a:p>
          <a:p>
            <a:endParaRPr lang="en-PH" dirty="0"/>
          </a:p>
          <a:p>
            <a:pPr marL="0" indent="0">
              <a:buNone/>
            </a:pPr>
            <a:endParaRPr lang="en-PH" dirty="0"/>
          </a:p>
          <a:p>
            <a:pPr marL="0" indent="0">
              <a:buNone/>
            </a:pPr>
            <a:r>
              <a:rPr lang="en-PH" dirty="0"/>
              <a:t>https://www.youtube.com/watch?app=desktop&amp;v=f6zXyq4VPP8</a:t>
            </a:r>
          </a:p>
        </p:txBody>
      </p:sp>
      <p:sp>
        <p:nvSpPr>
          <p:cNvPr id="4" name="Footer Placeholder 3">
            <a:extLst>
              <a:ext uri="{FF2B5EF4-FFF2-40B4-BE49-F238E27FC236}">
                <a16:creationId xmlns:a16="http://schemas.microsoft.com/office/drawing/2014/main" id="{CD9F4D82-4447-4568-BFF1-72FEF1FC37D7}"/>
              </a:ext>
            </a:extLst>
          </p:cNvPr>
          <p:cNvSpPr>
            <a:spLocks noGrp="1"/>
          </p:cNvSpPr>
          <p:nvPr>
            <p:ph type="ftr" sz="quarter" idx="11"/>
          </p:nvPr>
        </p:nvSpPr>
        <p:spPr/>
        <p:txBody>
          <a:bodyPr/>
          <a:lstStyle/>
          <a:p>
            <a:pPr>
              <a:defRPr/>
            </a:pPr>
            <a:r>
              <a:rPr lang="en-US"/>
              <a:t>Chapter 1  Introduction</a:t>
            </a:r>
          </a:p>
        </p:txBody>
      </p:sp>
      <p:sp>
        <p:nvSpPr>
          <p:cNvPr id="5" name="Slide Number Placeholder 4">
            <a:extLst>
              <a:ext uri="{FF2B5EF4-FFF2-40B4-BE49-F238E27FC236}">
                <a16:creationId xmlns:a16="http://schemas.microsoft.com/office/drawing/2014/main" id="{B6C632A3-3D30-4351-8314-E24F6ACBA419}"/>
              </a:ext>
            </a:extLst>
          </p:cNvPr>
          <p:cNvSpPr>
            <a:spLocks noGrp="1"/>
          </p:cNvSpPr>
          <p:nvPr>
            <p:ph type="sldNum" sz="quarter" idx="12"/>
          </p:nvPr>
        </p:nvSpPr>
        <p:spPr/>
        <p:txBody>
          <a:bodyPr/>
          <a:lstStyle/>
          <a:p>
            <a:pPr>
              <a:defRPr/>
            </a:pPr>
            <a:fld id="{6A4D3DC4-9E7F-1C47-B729-896D53019E3D}" type="slidenum">
              <a:rPr lang="en-US" smtClean="0"/>
              <a:pPr>
                <a:defRPr/>
              </a:pPr>
              <a:t>72</a:t>
            </a:fld>
            <a:endParaRPr lang="en-US"/>
          </a:p>
        </p:txBody>
      </p:sp>
      <p:pic>
        <p:nvPicPr>
          <p:cNvPr id="1026" name="Picture 2" descr="Top 5 Most Used Architecture Patterns - YouTube">
            <a:extLst>
              <a:ext uri="{FF2B5EF4-FFF2-40B4-BE49-F238E27FC236}">
                <a16:creationId xmlns:a16="http://schemas.microsoft.com/office/drawing/2014/main" id="{B64D5174-8886-40B7-A680-40A9D46DB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31" y="194335"/>
            <a:ext cx="7528361" cy="423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247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Design and Implementation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normAutofit lnSpcReduction="10000"/>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normAutofit fontScale="92500" lnSpcReduction="10000"/>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normAutofit fontScale="92500" lnSpcReduction="10000"/>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77</a:t>
            </a:fld>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78</a:t>
            </a:fld>
            <a:endParaRPr 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normAutofit fontScale="92500" lnSpcReduction="10000"/>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normAutofit/>
          </a:bodyPr>
          <a:lstStyle/>
          <a:p>
            <a:r>
              <a:rPr lang="en-US" sz="2400" dirty="0"/>
              <a:t>Testing is intended to show that a program does what it is intended to do and to discover program defects before it is put into use. </a:t>
            </a:r>
          </a:p>
          <a:p>
            <a:r>
              <a:rPr lang="en-US" sz="2400" dirty="0"/>
              <a:t>When you test software, you execute a program using artificial data. </a:t>
            </a:r>
          </a:p>
          <a:p>
            <a:r>
              <a:rPr lang="en-US" sz="2400" dirty="0"/>
              <a:t>You check the results of the test run for errors, anomalies or information about the program’s non-functional attributes. </a:t>
            </a:r>
          </a:p>
          <a:p>
            <a:r>
              <a:rPr lang="en-GB" sz="2400" dirty="0"/>
              <a:t>Can reveal the presence of errors NOT their </a:t>
            </a:r>
            <a:br>
              <a:rPr lang="en-GB" sz="2400" dirty="0"/>
            </a:br>
            <a:r>
              <a:rPr lang="en-GB" sz="2400" dirty="0"/>
              <a:t>absence.</a:t>
            </a:r>
          </a:p>
          <a:p>
            <a:r>
              <a:rPr lang="en-GB" sz="2400" dirty="0"/>
              <a:t>Testing is part of a more general verification and validation process, which also includes static validation techniques.</a:t>
            </a:r>
            <a:endParaRPr lang="en-GB" sz="2400" i="1" dirty="0"/>
          </a:p>
          <a:p>
            <a:endParaRPr lang="en-US" sz="2400"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t>The first goal leads to </a:t>
            </a:r>
            <a:r>
              <a:rPr lang="en-US" dirty="0">
                <a:solidFill>
                  <a:srgbClr val="FF0000"/>
                </a:solidFill>
              </a:rPr>
              <a:t>validation testing</a:t>
            </a:r>
          </a:p>
          <a:p>
            <a:pPr lvl="1"/>
            <a:r>
              <a:rPr lang="en-US" dirty="0"/>
              <a:t>You expect the system to perform correctly using a given set of test cases that reflect the system’s expected use. </a:t>
            </a:r>
          </a:p>
          <a:p>
            <a:r>
              <a:rPr lang="en-US" dirty="0"/>
              <a:t>The second goal leads to </a:t>
            </a:r>
            <a:r>
              <a:rPr lang="en-US" dirty="0">
                <a:solidFill>
                  <a:srgbClr val="FF0000"/>
                </a:solidFill>
              </a:rPr>
              <a:t>defect testing</a:t>
            </a:r>
          </a:p>
          <a:p>
            <a:pPr lvl="1"/>
            <a:r>
              <a:rPr lang="en-US" dirty="0"/>
              <a:t>The test cases are designed to expose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normAutofit lnSpcReduction="10000"/>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normAutofit fontScale="92500"/>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normAutofit fontScale="92500" lnSpcReduction="10000"/>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99</a:t>
            </a:fld>
            <a:endParaRPr lang="en-US"/>
          </a:p>
        </p:txBody>
      </p:sp>
    </p:spTree>
  </p:cSld>
  <p:clrMapOvr>
    <a:masterClrMapping/>
  </p:clrMapOvr>
</p:sld>
</file>

<file path=ppt/theme/theme1.xml><?xml version="1.0" encoding="utf-8"?>
<a:theme xmlns:a="http://schemas.openxmlformats.org/drawingml/2006/main" name="160871-computer-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160871-computer-template-16x9</Template>
  <TotalTime>2149</TotalTime>
  <Words>6289</Words>
  <Application>Microsoft Office PowerPoint</Application>
  <PresentationFormat>On-screen Show (4:3)</PresentationFormat>
  <Paragraphs>680</Paragraphs>
  <Slides>109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109</vt:i4>
      </vt:variant>
    </vt:vector>
  </HeadingPairs>
  <TitlesOfParts>
    <vt:vector size="112" baseType="lpstr">
      <vt:lpstr>Arial</vt:lpstr>
      <vt:lpstr>Calibri</vt:lpstr>
      <vt:lpstr>160871-computer-template-16x9</vt:lpstr>
      <vt:lpstr>SIA RECAP</vt:lpstr>
      <vt:lpstr>Software products</vt:lpstr>
      <vt:lpstr>Software engineering</vt:lpstr>
      <vt:lpstr>Importance of software engineering</vt:lpstr>
      <vt:lpstr>Software process activities</vt:lpstr>
      <vt:lpstr>Application types</vt:lpstr>
      <vt:lpstr>Application types</vt:lpstr>
      <vt:lpstr>Application types</vt:lpstr>
      <vt:lpstr>Software Processes</vt:lpstr>
      <vt:lpstr>Plan-driven and agile processes</vt:lpstr>
      <vt:lpstr>Software process models</vt:lpstr>
      <vt:lpstr>The waterfall model </vt:lpstr>
      <vt:lpstr>Incremental development  </vt:lpstr>
      <vt:lpstr>Reuse-oriented software engineering</vt:lpstr>
      <vt:lpstr>Types of software component</vt:lpstr>
      <vt:lpstr>Agile Software Development</vt:lpstr>
      <vt:lpstr>Agile methods</vt:lpstr>
      <vt:lpstr>Extreme programming</vt:lpstr>
      <vt:lpstr>The extreme programming release cycle </vt:lpstr>
      <vt:lpstr>Extreme programming practices (a) </vt:lpstr>
      <vt:lpstr>Extreme programming practices (b)</vt:lpstr>
      <vt:lpstr>A ‘prescribing medication’ story </vt:lpstr>
      <vt:lpstr>Examples of task cards for prescribing medication </vt:lpstr>
      <vt:lpstr>Testing in XP</vt:lpstr>
      <vt:lpstr>Test case description for dose checking </vt:lpstr>
      <vt:lpstr>Test automation</vt:lpstr>
      <vt:lpstr>Scrum</vt:lpstr>
      <vt:lpstr>Requirements Engineering</vt:lpstr>
      <vt:lpstr>Requirements engineering</vt:lpstr>
      <vt:lpstr>What is a requirement?</vt:lpstr>
      <vt:lpstr>Types of requirement</vt:lpstr>
      <vt:lpstr>User and system requirements </vt:lpstr>
      <vt:lpstr>Readers of different types of requirements specification </vt:lpstr>
      <vt:lpstr>Functional and non-functional requirements</vt:lpstr>
      <vt:lpstr>Types of nonfunctional requirement </vt:lpstr>
      <vt:lpstr>Metrics for specifying nonfunctional requirements</vt:lpstr>
      <vt:lpstr>Requirements engineering processes</vt:lpstr>
      <vt:lpstr>Requirements elicitation and analysis</vt:lpstr>
      <vt:lpstr>Process activities</vt:lpstr>
      <vt:lpstr>Requirements discovery</vt:lpstr>
      <vt:lpstr>Requirement elicitation technique: Interviewing</vt:lpstr>
      <vt:lpstr>Scenarios</vt:lpstr>
      <vt:lpstr>The software requirements document</vt:lpstr>
      <vt:lpstr>Requirements validation</vt:lpstr>
      <vt:lpstr>Requirements management</vt:lpstr>
      <vt:lpstr>System Modeling</vt:lpstr>
      <vt:lpstr>System modeling</vt:lpstr>
      <vt:lpstr>System perspectives</vt:lpstr>
      <vt:lpstr>UML diagram types</vt:lpstr>
      <vt:lpstr>Process model of involuntary detention </vt:lpstr>
      <vt:lpstr>Context models</vt:lpstr>
      <vt:lpstr>The context of the MHC-PMS </vt:lpstr>
      <vt:lpstr>Use case modeling</vt:lpstr>
      <vt:lpstr>Use cases in the MHC-PMS involving the role ‘Medical Receptionist’ </vt:lpstr>
      <vt:lpstr>Sequence diagrams</vt:lpstr>
      <vt:lpstr>Sequence diagram for Transfer Data </vt:lpstr>
      <vt:lpstr>Class diagrams</vt:lpstr>
      <vt:lpstr>Classes and associations in the MHC-PMS </vt:lpstr>
      <vt:lpstr>Classes and associations in the MHC-PMS </vt:lpstr>
      <vt:lpstr>State machine models</vt:lpstr>
      <vt:lpstr>State diagram of a microwave oven </vt:lpstr>
      <vt:lpstr>Architectural Design</vt:lpstr>
      <vt:lpstr>Software architecture</vt:lpstr>
      <vt:lpstr>Box and line diagrams</vt:lpstr>
      <vt:lpstr>The architecture of a packing robot control system</vt:lpstr>
      <vt:lpstr>Architectural patterns</vt:lpstr>
      <vt:lpstr>The organization of the Model-View-Controller </vt:lpstr>
      <vt:lpstr>A generic layered architecture </vt:lpstr>
      <vt:lpstr>A repository architecture for an IDE </vt:lpstr>
      <vt:lpstr>A client–server architecture for a film library </vt:lpstr>
      <vt:lpstr>An example of the pipe and filter architecture </vt:lpstr>
      <vt:lpstr>PowerPoint Presentation</vt:lpstr>
      <vt:lpstr>Design and Implementation</vt:lpstr>
      <vt:lpstr>Design and implementation</vt:lpstr>
      <vt:lpstr>Build or buy</vt:lpstr>
      <vt:lpstr>Process stages</vt:lpstr>
      <vt:lpstr>Design models</vt:lpstr>
      <vt:lpstr>Examples of design models</vt:lpstr>
      <vt:lpstr>Interface specification</vt:lpstr>
      <vt:lpstr>Design patterns</vt:lpstr>
      <vt:lpstr>Reuse</vt:lpstr>
      <vt:lpstr>Configuration management</vt:lpstr>
      <vt:lpstr>Development platform tools</vt:lpstr>
      <vt:lpstr>Integrated development environments (IDEs)</vt:lpstr>
      <vt:lpstr>License models</vt:lpstr>
      <vt:lpstr>Software Testing</vt:lpstr>
      <vt:lpstr>Program testing</vt:lpstr>
      <vt:lpstr>Validation and defect testing</vt:lpstr>
      <vt:lpstr>Stages of testing</vt:lpstr>
      <vt:lpstr>Unit testing</vt:lpstr>
      <vt:lpstr>Automated testing</vt:lpstr>
      <vt:lpstr>Automated test components</vt:lpstr>
      <vt:lpstr>Component testing</vt:lpstr>
      <vt:lpstr>System testing</vt:lpstr>
      <vt:lpstr>Test-driven development</vt:lpstr>
      <vt:lpstr>Regression testing</vt:lpstr>
      <vt:lpstr>Release testing</vt:lpstr>
      <vt:lpstr>Performance testing</vt:lpstr>
      <vt:lpstr>User testing</vt:lpstr>
      <vt:lpstr>Agile methods and acceptance testing</vt:lpstr>
      <vt:lpstr>Software Evolution</vt:lpstr>
      <vt:lpstr>Software change</vt:lpstr>
      <vt:lpstr>Evolution and servicing</vt:lpstr>
      <vt:lpstr>The software evolution process </vt:lpstr>
      <vt:lpstr>Urgent change requests</vt:lpstr>
      <vt:lpstr>Software maintenance</vt:lpstr>
      <vt:lpstr>Maintenance effort distribution </vt:lpstr>
      <vt:lpstr>System re-engineering</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donnie anciro</cp:lastModifiedBy>
  <cp:revision>38</cp:revision>
  <dcterms:created xsi:type="dcterms:W3CDTF">2009-12-29T10:39:27Z</dcterms:created>
  <dcterms:modified xsi:type="dcterms:W3CDTF">2024-01-28T06:22:56Z</dcterms:modified>
</cp:coreProperties>
</file>