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ondensed" charset="1" panose="02000000000000000000"/>
      <p:regular r:id="rId10"/>
    </p:embeddedFont>
    <p:embeddedFont>
      <p:font typeface="Roboto Condensed Bold" charset="1" panose="02000000000000000000"/>
      <p:regular r:id="rId11"/>
    </p:embeddedFont>
    <p:embeddedFont>
      <p:font typeface="Roboto Condensed Italics" charset="1" panose="02000000000000000000"/>
      <p:regular r:id="rId12"/>
    </p:embeddedFont>
    <p:embeddedFont>
      <p:font typeface="Roboto Condensed Bold Italics" charset="1" panose="02000000000000000000"/>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Light" charset="1" panose="020B0306030504020204"/>
      <p:regular r:id="rId18"/>
    </p:embeddedFont>
    <p:embeddedFont>
      <p:font typeface="Open Sans Light Italics" charset="1" panose="020B0306030504020204"/>
      <p:regular r:id="rId19"/>
    </p:embeddedFont>
    <p:embeddedFont>
      <p:font typeface="Open Sans Ultra-Bold" charset="1" panose="00000000000000000000"/>
      <p:regular r:id="rId20"/>
    </p:embeddedFont>
    <p:embeddedFont>
      <p:font typeface="Open Sans Ultra-Bold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37" Target="slides/slide16.xml" Type="http://schemas.openxmlformats.org/officeDocument/2006/relationships/slide"/><Relationship Id="rId38" Target="slides/slide17.xml" Type="http://schemas.openxmlformats.org/officeDocument/2006/relationships/slide"/><Relationship Id="rId39" Target="slides/slide18.xml" Type="http://schemas.openxmlformats.org/officeDocument/2006/relationships/slide"/><Relationship Id="rId4" Target="theme/theme1.xml" Type="http://schemas.openxmlformats.org/officeDocument/2006/relationships/theme"/><Relationship Id="rId40" Target="slides/slide19.xml" Type="http://schemas.openxmlformats.org/officeDocument/2006/relationships/slide"/><Relationship Id="rId41" Target="slides/slide20.xml" Type="http://schemas.openxmlformats.org/officeDocument/2006/relationships/slide"/><Relationship Id="rId42" Target="slides/slide21.xml" Type="http://schemas.openxmlformats.org/officeDocument/2006/relationships/slide"/><Relationship Id="rId43" Target="slides/slide22.xml" Type="http://schemas.openxmlformats.org/officeDocument/2006/relationships/slide"/><Relationship Id="rId44" Target="slides/slide23.xml" Type="http://schemas.openxmlformats.org/officeDocument/2006/relationships/slide"/><Relationship Id="rId45" Target="slides/slide24.xml" Type="http://schemas.openxmlformats.org/officeDocument/2006/relationships/slide"/><Relationship Id="rId46" Target="slides/slide25.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2926113" y="-4777360"/>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917265" y="-8450056"/>
            <a:ext cx="17520116" cy="1752011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B3C8"/>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9332240" y="0"/>
            <a:ext cx="8955760" cy="895576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0" y="0"/>
                  </a:moveTo>
                  <a:cubicBezTo>
                    <a:pt x="0" y="3506470"/>
                    <a:pt x="2843530" y="6350000"/>
                    <a:pt x="6350000" y="6350000"/>
                  </a:cubicBezTo>
                  <a:lnTo>
                    <a:pt x="6350000" y="0"/>
                  </a:lnTo>
                  <a:lnTo>
                    <a:pt x="0" y="0"/>
                  </a:lnTo>
                  <a:close/>
                </a:path>
              </a:pathLst>
            </a:custGeom>
            <a:blipFill>
              <a:blip r:embed="rId4"/>
              <a:stretch>
                <a:fillRect l="-25046" t="0" r="-25046" b="0"/>
              </a:stretch>
            </a:blipFill>
          </p:spPr>
        </p:sp>
      </p:grpSp>
      <p:grpSp>
        <p:nvGrpSpPr>
          <p:cNvPr name="Group 8" id="8"/>
          <p:cNvGrpSpPr>
            <a:grpSpLocks noChangeAspect="true"/>
          </p:cNvGrpSpPr>
          <p:nvPr/>
        </p:nvGrpSpPr>
        <p:grpSpPr>
          <a:xfrm rot="0">
            <a:off x="8446077" y="2640449"/>
            <a:ext cx="4062386" cy="4062386"/>
            <a:chOff x="0" y="0"/>
            <a:chExt cx="6350000" cy="6350000"/>
          </a:xfrm>
        </p:grpSpPr>
        <p:sp>
          <p:nvSpPr>
            <p:cNvPr name="Freeform 9" id="9"/>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DB3C8"/>
            </a:solidFill>
          </p:spPr>
        </p:sp>
        <p:sp>
          <p:nvSpPr>
            <p:cNvPr name="Freeform 10" id="10"/>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5"/>
              <a:stretch>
                <a:fillRect l="-25806" t="0" r="-44205" b="-13137"/>
              </a:stretch>
            </a:blipFill>
          </p:spPr>
        </p:sp>
      </p:grpSp>
      <p:sp>
        <p:nvSpPr>
          <p:cNvPr name="Freeform 11" id="11"/>
          <p:cNvSpPr/>
          <p:nvPr/>
        </p:nvSpPr>
        <p:spPr>
          <a:xfrm flipH="false" flipV="false" rot="9675324">
            <a:off x="-1523214" y="5006317"/>
            <a:ext cx="24228392" cy="8121818"/>
          </a:xfrm>
          <a:custGeom>
            <a:avLst/>
            <a:gdLst/>
            <a:ahLst/>
            <a:cxnLst/>
            <a:rect r="r" b="b" t="t" l="l"/>
            <a:pathLst>
              <a:path h="8121818" w="24228392">
                <a:moveTo>
                  <a:pt x="0" y="0"/>
                </a:moveTo>
                <a:lnTo>
                  <a:pt x="24228392" y="0"/>
                </a:lnTo>
                <a:lnTo>
                  <a:pt x="24228392" y="8121817"/>
                </a:lnTo>
                <a:lnTo>
                  <a:pt x="0" y="8121817"/>
                </a:lnTo>
                <a:lnTo>
                  <a:pt x="0" y="0"/>
                </a:lnTo>
                <a:close/>
              </a:path>
            </a:pathLst>
          </a:custGeom>
          <a:blipFill>
            <a:blip r:embed="rId6">
              <a:extLst>
                <a:ext uri="{96DAC541-7B7A-43D3-8B79-37D633B846F1}">
                  <asvg:svgBlip xmlns:asvg="http://schemas.microsoft.com/office/drawing/2016/SVG/main" r:embed="rId7"/>
                </a:ext>
              </a:extLst>
            </a:blip>
            <a:stretch>
              <a:fillRect l="0" t="-46918" r="0" b="0"/>
            </a:stretch>
          </a:blipFill>
        </p:spPr>
      </p:sp>
      <p:sp>
        <p:nvSpPr>
          <p:cNvPr name="TextBox 12" id="12"/>
          <p:cNvSpPr txBox="true"/>
          <p:nvPr/>
        </p:nvSpPr>
        <p:spPr>
          <a:xfrm rot="0">
            <a:off x="1028700" y="5901499"/>
            <a:ext cx="7157940" cy="1776731"/>
          </a:xfrm>
          <a:prstGeom prst="rect">
            <a:avLst/>
          </a:prstGeom>
        </p:spPr>
        <p:txBody>
          <a:bodyPr anchor="t" rtlCol="false" tIns="0" lIns="0" bIns="0" rIns="0">
            <a:spAutoFit/>
          </a:bodyPr>
          <a:lstStyle/>
          <a:p>
            <a:pPr>
              <a:lnSpc>
                <a:spcPts val="14419"/>
              </a:lnSpc>
            </a:pPr>
            <a:r>
              <a:rPr lang="en-US" sz="10299">
                <a:solidFill>
                  <a:srgbClr val="D9EAF3"/>
                </a:solidFill>
                <a:latin typeface="Roboto Condensed Bold"/>
              </a:rPr>
              <a:t>Secure</a:t>
            </a:r>
          </a:p>
        </p:txBody>
      </p:sp>
      <p:sp>
        <p:nvSpPr>
          <p:cNvPr name="TextBox 13" id="13"/>
          <p:cNvSpPr txBox="true"/>
          <p:nvPr/>
        </p:nvSpPr>
        <p:spPr>
          <a:xfrm rot="0">
            <a:off x="1028700" y="7293329"/>
            <a:ext cx="9448570" cy="17767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Protocols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8781638" cy="138430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HYPERTEXT TRANSFER PROTOCOL OVER SSL/TLS (HTTPS)</a:t>
            </a:r>
          </a:p>
        </p:txBody>
      </p:sp>
      <p:sp>
        <p:nvSpPr>
          <p:cNvPr name="TextBox 9" id="9"/>
          <p:cNvSpPr txBox="true"/>
          <p:nvPr/>
        </p:nvSpPr>
        <p:spPr>
          <a:xfrm rot="0">
            <a:off x="8795563" y="4458987"/>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Hypertext Transfer Protocol Secure (HTTPS) is the use of SSL or TLS to encrypt a channel over which HTTP traffic is transmitted. Because of issues with all versions of SSL, only TLS is recommended for use. HTTPS uses TCP port 443 and is the most widely used method to secure HTTP traffic.</a:t>
            </a:r>
          </a:p>
        </p:txBody>
      </p:sp>
      <p:sp>
        <p:nvSpPr>
          <p:cNvPr name="TextBox 10" id="10"/>
          <p:cNvSpPr txBox="true"/>
          <p:nvPr/>
        </p:nvSpPr>
        <p:spPr>
          <a:xfrm rot="0">
            <a:off x="8795563" y="1527309"/>
            <a:ext cx="544636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Protocols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8781638" cy="138430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HYPERTEXT TRANSFER PROTOCOL OVER SSL/TLS (HTTPS)</a:t>
            </a:r>
          </a:p>
        </p:txBody>
      </p:sp>
      <p:sp>
        <p:nvSpPr>
          <p:cNvPr name="TextBox 9" id="9"/>
          <p:cNvSpPr txBox="true"/>
          <p:nvPr/>
        </p:nvSpPr>
        <p:spPr>
          <a:xfrm rot="0">
            <a:off x="8795563" y="4458987"/>
            <a:ext cx="9205875" cy="5334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Secure Sockets Layer (SSL) is a deprecated application of encryption technology developed for transport-layer protocols across the Web. This protocol used public key encryption methods to exchange a symmetric key for use in confidentiality and integrity protection as well as authentication. The last version, v3, is outdated, having been replaced by the IETF standard TLS. All versions of SSL have been deprecated due to security issues, and in the vast majority of commercial servers employing SSL/TLS, SSL has been retired.</a:t>
            </a:r>
          </a:p>
        </p:txBody>
      </p:sp>
      <p:sp>
        <p:nvSpPr>
          <p:cNvPr name="TextBox 10" id="10"/>
          <p:cNvSpPr txBox="true"/>
          <p:nvPr/>
        </p:nvSpPr>
        <p:spPr>
          <a:xfrm rot="0">
            <a:off x="8795563" y="1527309"/>
            <a:ext cx="544636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Protocols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8781638" cy="138430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HYPERTEXT TRANSFER PROTOCOL OVER SSL/TLS (HTTPS)</a:t>
            </a:r>
          </a:p>
        </p:txBody>
      </p:sp>
      <p:sp>
        <p:nvSpPr>
          <p:cNvPr name="TextBox 9" id="9"/>
          <p:cNvSpPr txBox="true"/>
          <p:nvPr/>
        </p:nvSpPr>
        <p:spPr>
          <a:xfrm rot="0">
            <a:off x="8795563" y="4458987"/>
            <a:ext cx="9205875"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Transport Layer Security (TLS) is an IETF standard for the employment of encryption technology and replaces SSL. Using the same basic principles, TLS updates the mechanisms employed by SSL. Although sometimes referred to as SSL, it is a separate standard. The standard port for SSL and TLS is undefined because it depends on what the protocol being protected uses; for example, port 80 for HTTP becomes port 443 when it is for HTTPS. </a:t>
            </a:r>
          </a:p>
        </p:txBody>
      </p:sp>
      <p:sp>
        <p:nvSpPr>
          <p:cNvPr name="TextBox 10" id="10"/>
          <p:cNvSpPr txBox="true"/>
          <p:nvPr/>
        </p:nvSpPr>
        <p:spPr>
          <a:xfrm rot="0">
            <a:off x="8795563" y="1527309"/>
            <a:ext cx="544636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Protocols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8781638"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IPSEC</a:t>
            </a:r>
          </a:p>
        </p:txBody>
      </p:sp>
      <p:sp>
        <p:nvSpPr>
          <p:cNvPr name="TextBox 9" id="9"/>
          <p:cNvSpPr txBox="true"/>
          <p:nvPr/>
        </p:nvSpPr>
        <p:spPr>
          <a:xfrm rot="0">
            <a:off x="8795563" y="4458987"/>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IPSec is a set of protocols developed by the IETF to securely exchange packets at the network layer (layer 3) of the OSI model (RFCs 2401–2412). Although these protocols work only in conjunction with IP networks, once an IPSec connection is established, it is possible to tunnel across other networks at lower levels of the OSI model. </a:t>
            </a:r>
          </a:p>
        </p:txBody>
      </p:sp>
      <p:sp>
        <p:nvSpPr>
          <p:cNvPr name="TextBox 10" id="10"/>
          <p:cNvSpPr txBox="true"/>
          <p:nvPr/>
        </p:nvSpPr>
        <p:spPr>
          <a:xfrm rot="0">
            <a:off x="8795563" y="1527309"/>
            <a:ext cx="544636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Protocols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8781638" cy="20891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POST OFFICE PROTOCOL (POP) / INTERNET MESSAGE ACCESS PROTOCOL (IMAP) </a:t>
            </a:r>
          </a:p>
        </p:txBody>
      </p:sp>
      <p:sp>
        <p:nvSpPr>
          <p:cNvPr name="TextBox 9" id="9"/>
          <p:cNvSpPr txBox="true"/>
          <p:nvPr/>
        </p:nvSpPr>
        <p:spPr>
          <a:xfrm rot="0">
            <a:off x="8795563" y="5061738"/>
            <a:ext cx="9205875"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Post Office Protocol (POP) / Internet Message Access Protocol (IMAP) refers to POP3 and IMAP4, respectively, using ports 110 for POP3 and 143 for IMAP. When POP and IMAP are sent over an SSL/TLS session, secure POP3 utilizes TCP port 995 and secure IMAP4 uses TCP port 993. Encrypted data from the e-mail client is sent to the e-mail server over an SSL/TLS session. With the deprecation of SSL, TLS is the preferred protocol today. </a:t>
            </a:r>
          </a:p>
        </p:txBody>
      </p:sp>
      <p:sp>
        <p:nvSpPr>
          <p:cNvPr name="TextBox 10" id="10"/>
          <p:cNvSpPr txBox="true"/>
          <p:nvPr/>
        </p:nvSpPr>
        <p:spPr>
          <a:xfrm rot="0">
            <a:off x="8795563" y="1527309"/>
            <a:ext cx="544636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Protocols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227862"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Cases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Use</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VOICE AND VIDEO </a:t>
            </a:r>
          </a:p>
        </p:txBody>
      </p:sp>
      <p:sp>
        <p:nvSpPr>
          <p:cNvPr name="TextBox 11" id="11"/>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Voice and video are frequently streaming media and, as such, have their own protocols for the encoding of the data streams. To securely transfer this material, you can use the Secure Real-time Transport Protocol (SRTP), which securely delivers audio and video over IP networks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227862"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Cases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Use</a:t>
            </a:r>
          </a:p>
        </p:txBody>
      </p:sp>
      <p:sp>
        <p:nvSpPr>
          <p:cNvPr name="TextBox 10" id="10"/>
          <p:cNvSpPr txBox="true"/>
          <p:nvPr/>
        </p:nvSpPr>
        <p:spPr>
          <a:xfrm rot="0">
            <a:off x="8795563" y="2801138"/>
            <a:ext cx="5596391"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TIME SYNCHRONIZATION</a:t>
            </a:r>
          </a:p>
        </p:txBody>
      </p:sp>
      <p:sp>
        <p:nvSpPr>
          <p:cNvPr name="TextBox 11" id="11"/>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Network Time Protocol (NTP) is the standard for time synchronization across servers and clients. NTP is transmitted over UDP port 123. NTP has no assurance against a man-in-the-middle attack, and although this has raised concerns over the implications, to date, nothing has been done to secure NTP directly, or to engineer an out-of-band security check.</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227862"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Cases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Use</a:t>
            </a:r>
          </a:p>
        </p:txBody>
      </p:sp>
      <p:sp>
        <p:nvSpPr>
          <p:cNvPr name="TextBox 10" id="10"/>
          <p:cNvSpPr txBox="true"/>
          <p:nvPr/>
        </p:nvSpPr>
        <p:spPr>
          <a:xfrm rot="0">
            <a:off x="8795563" y="2801138"/>
            <a:ext cx="5596391"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E-MAIL AND THE WEB</a:t>
            </a:r>
          </a:p>
        </p:txBody>
      </p:sp>
      <p:sp>
        <p:nvSpPr>
          <p:cNvPr name="TextBox 11" id="11"/>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E-mail and the Web are both native plaintext-based systems. As discussed previously in this chapter, HTTPS, which relies on SSL/TLS, is used to secure web connections. Use of HTTPS is widespread and common. Keep in mind that SSL is no longer considered secure. E-mail is a bit more complicated to secure, and the best option is via S/MIME, also discussed previously in this chapter.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227862"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Cases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Use</a:t>
            </a:r>
          </a:p>
        </p:txBody>
      </p:sp>
      <p:sp>
        <p:nvSpPr>
          <p:cNvPr name="TextBox 10" id="10"/>
          <p:cNvSpPr txBox="true"/>
          <p:nvPr/>
        </p:nvSpPr>
        <p:spPr>
          <a:xfrm rot="0">
            <a:off x="8795563" y="2801138"/>
            <a:ext cx="5596391"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 FILE TRANSFER</a:t>
            </a:r>
          </a:p>
        </p:txBody>
      </p:sp>
      <p:sp>
        <p:nvSpPr>
          <p:cNvPr name="TextBox 11" id="11"/>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Secure file transfer can be accomplished via a wide range of methods, ensuring the confidentiality and integrity of file transfers across networks. FTP is not secure, but as previously discussed, SFTP and FTPS are secure alternatives that can be used.</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227862"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Cases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Use</a:t>
            </a:r>
          </a:p>
        </p:txBody>
      </p:sp>
      <p:sp>
        <p:nvSpPr>
          <p:cNvPr name="TextBox 10" id="10"/>
          <p:cNvSpPr txBox="true"/>
          <p:nvPr/>
        </p:nvSpPr>
        <p:spPr>
          <a:xfrm rot="0">
            <a:off x="8795563" y="2801138"/>
            <a:ext cx="5596391"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DIRECTORY SERVICES</a:t>
            </a:r>
          </a:p>
        </p:txBody>
      </p:sp>
      <p:sp>
        <p:nvSpPr>
          <p:cNvPr name="TextBox 11" id="11"/>
          <p:cNvSpPr txBox="true"/>
          <p:nvPr/>
        </p:nvSpPr>
        <p:spPr>
          <a:xfrm rot="0">
            <a:off x="8795563" y="3841440"/>
            <a:ext cx="9205875"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Directory services use LDAP as the primary protocol. When security is required, LDAPS is a common option, as described previously. Directory services are frequently found behind the scenes with respect to logon information.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544636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Protocols</a:t>
            </a:r>
          </a:p>
        </p:txBody>
      </p:sp>
      <p:sp>
        <p:nvSpPr>
          <p:cNvPr name="TextBox 9" id="9"/>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Protocols act as a common language, allowing different components to talk using a shared, known set of commands. Secure protocols are those that have built-in security mechanisms so that, by default, security can be enforced via the protocol.</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227862"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Cases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Use</a:t>
            </a:r>
          </a:p>
        </p:txBody>
      </p:sp>
      <p:sp>
        <p:nvSpPr>
          <p:cNvPr name="TextBox 10" id="10"/>
          <p:cNvSpPr txBox="true"/>
          <p:nvPr/>
        </p:nvSpPr>
        <p:spPr>
          <a:xfrm rot="0">
            <a:off x="8795563" y="2801138"/>
            <a:ext cx="5596391"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REMOTE ACCESS</a:t>
            </a:r>
          </a:p>
        </p:txBody>
      </p:sp>
      <p:sp>
        <p:nvSpPr>
          <p:cNvPr name="TextBox 11" id="11"/>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Remote access is the means by which users can access computer resources across a network. Securing remote access can be done via many means— some for securing the authentication process and others for the actual data access itself. As with many situations that require securing communication channels or data in transit, organizations commonly use SSL/TLS to secure remote access.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227862"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Cases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Use</a:t>
            </a:r>
          </a:p>
        </p:txBody>
      </p:sp>
      <p:sp>
        <p:nvSpPr>
          <p:cNvPr name="TextBox 10" id="10"/>
          <p:cNvSpPr txBox="true"/>
          <p:nvPr/>
        </p:nvSpPr>
        <p:spPr>
          <a:xfrm rot="0">
            <a:off x="8795563" y="2801138"/>
            <a:ext cx="7676552"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DOMAIN NAME RESOLUTION</a:t>
            </a:r>
          </a:p>
        </p:txBody>
      </p:sp>
      <p:sp>
        <p:nvSpPr>
          <p:cNvPr name="TextBox 11" id="11"/>
          <p:cNvSpPr txBox="true"/>
          <p:nvPr/>
        </p:nvSpPr>
        <p:spPr>
          <a:xfrm rot="0">
            <a:off x="8795563" y="3841440"/>
            <a:ext cx="9205875" cy="4800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Domain name resolution is performed primarily by the DNS protocol. DNS is a plaintext protocol and the secure version, DNSSEC, is not widely deployed as yet. For local deployments, DNSSEC has been available in Windows Active Directory domains since 2012. From an operational perspective, both TCP and UDP port 53 can be used for DNS, with the need of firewall protection between the Internet and TCP port 53 to prevent attackers from accessing zone transfers. </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227862"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Cases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Use</a:t>
            </a:r>
          </a:p>
        </p:txBody>
      </p:sp>
      <p:sp>
        <p:nvSpPr>
          <p:cNvPr name="TextBox 10" id="10"/>
          <p:cNvSpPr txBox="true"/>
          <p:nvPr/>
        </p:nvSpPr>
        <p:spPr>
          <a:xfrm rot="0">
            <a:off x="8795563" y="2801138"/>
            <a:ext cx="7676552"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ROUTING AND SWITCHING</a:t>
            </a:r>
          </a:p>
        </p:txBody>
      </p:sp>
      <p:sp>
        <p:nvSpPr>
          <p:cNvPr name="TextBox 11" id="11"/>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Routing and switching are the backbone functions of networking in a system. Managing the data associated with networking is the province of SNMPv3. SNMPv3 enables applications to manage data associated with networking and devices. Local access to the boxes may be accomplished by Telnet, although for security reasons SSH should be used instead. </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227862"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Cases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Use</a:t>
            </a:r>
          </a:p>
        </p:txBody>
      </p:sp>
      <p:sp>
        <p:nvSpPr>
          <p:cNvPr name="TextBox 10" id="10"/>
          <p:cNvSpPr txBox="true"/>
          <p:nvPr/>
        </p:nvSpPr>
        <p:spPr>
          <a:xfrm rot="0">
            <a:off x="8795563" y="2801138"/>
            <a:ext cx="7676552"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NETWORK ADDRESS ALLOCATION</a:t>
            </a:r>
          </a:p>
        </p:txBody>
      </p:sp>
      <p:sp>
        <p:nvSpPr>
          <p:cNvPr name="TextBox 11" id="11"/>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Managing network address allocation functions in a network requires multiple decision criteria, including the reduction of complexity and the management of device names and locations. SNMPv3 has many functions that can be employed to manage the data flows of this information to management applications that can assist administrators in network assignments.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227862"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Cases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Use</a:t>
            </a:r>
          </a:p>
        </p:txBody>
      </p:sp>
      <p:sp>
        <p:nvSpPr>
          <p:cNvPr name="TextBox 10" id="10"/>
          <p:cNvSpPr txBox="true"/>
          <p:nvPr/>
        </p:nvSpPr>
        <p:spPr>
          <a:xfrm rot="0">
            <a:off x="8795563" y="2801138"/>
            <a:ext cx="7676552"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SUBSCRIPTION SERVICES</a:t>
            </a:r>
          </a:p>
        </p:txBody>
      </p:sp>
      <p:sp>
        <p:nvSpPr>
          <p:cNvPr name="TextBox 11" id="11"/>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Subscription services involve the management of data flows to and from a system based on either a push (publish) or pull (subscribe) model. Managing what data elements are needed by which nodes is a problem you can tackle by using directory services such as LDAP.</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sp>
        <p:nvSpPr>
          <p:cNvPr name="Freeform 3" id="3"/>
          <p:cNvSpPr/>
          <p:nvPr/>
        </p:nvSpPr>
        <p:spPr>
          <a:xfrm flipH="false" flipV="false" rot="0">
            <a:off x="10283949" y="-5270406"/>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352530"/>
            <a:ext cx="4084047" cy="1776731"/>
          </a:xfrm>
          <a:prstGeom prst="rect">
            <a:avLst/>
          </a:prstGeom>
        </p:spPr>
        <p:txBody>
          <a:bodyPr anchor="t" rtlCol="false" tIns="0" lIns="0" bIns="0" rIns="0">
            <a:spAutoFit/>
          </a:bodyPr>
          <a:lstStyle/>
          <a:p>
            <a:pPr>
              <a:lnSpc>
                <a:spcPts val="14419"/>
              </a:lnSpc>
            </a:pPr>
            <a:r>
              <a:rPr lang="en-US" sz="10299">
                <a:solidFill>
                  <a:srgbClr val="D9EAF3"/>
                </a:solidFill>
                <a:latin typeface="Roboto Condensed Bold"/>
              </a:rPr>
              <a:t>Thank</a:t>
            </a:r>
          </a:p>
        </p:txBody>
      </p:sp>
      <p:sp>
        <p:nvSpPr>
          <p:cNvPr name="TextBox 5" id="5"/>
          <p:cNvSpPr txBox="true"/>
          <p:nvPr/>
        </p:nvSpPr>
        <p:spPr>
          <a:xfrm rot="0">
            <a:off x="1028700" y="3668462"/>
            <a:ext cx="4084047" cy="17767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8781638" cy="138430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DOMAIN NAME SYSTEM SECURITY EXTENSIONS (DNSSEC)</a:t>
            </a:r>
          </a:p>
        </p:txBody>
      </p:sp>
      <p:sp>
        <p:nvSpPr>
          <p:cNvPr name="TextBox 9" id="9"/>
          <p:cNvSpPr txBox="true"/>
          <p:nvPr/>
        </p:nvSpPr>
        <p:spPr>
          <a:xfrm rot="0">
            <a:off x="8795563" y="4458987"/>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Domain Name System (DNS) is a protocol for the translation of names into IP addresses. When a user enters a name such as www.example.com, DNS converts this name into the actual numerical IP address. DNS records are also used for e-mail delivery. The DNS protocol uses UDP over port 53 for standard queries, although TCP can be used for large transfers such as zone transfers.</a:t>
            </a:r>
          </a:p>
        </p:txBody>
      </p:sp>
      <p:sp>
        <p:nvSpPr>
          <p:cNvPr name="TextBox 10" id="10"/>
          <p:cNvSpPr txBox="true"/>
          <p:nvPr/>
        </p:nvSpPr>
        <p:spPr>
          <a:xfrm rot="0">
            <a:off x="8795563" y="1527309"/>
            <a:ext cx="544636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Protocols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8781638" cy="138430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DOMAIN NAME SYSTEM SECURITY EXTENSIONS (DNSSEC)</a:t>
            </a:r>
          </a:p>
        </p:txBody>
      </p:sp>
      <p:sp>
        <p:nvSpPr>
          <p:cNvPr name="TextBox 9" id="9"/>
          <p:cNvSpPr txBox="true"/>
          <p:nvPr/>
        </p:nvSpPr>
        <p:spPr>
          <a:xfrm rot="0">
            <a:off x="8795563" y="4458987"/>
            <a:ext cx="9205875"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DNSSEC (Domain Name System Security Extensions) is a set of extensions to the DNS protocol that, through the use of cryptography, enables origin authentication of DNS data, authenticated denial of existence, and data integrity but does not extend to availability or confidentiality. DNSSEC records are signed so that all DNSSEC responses are authenticated but not encrypted. This prevents unauthorized DNS responses from being interpreted as correct.</a:t>
            </a:r>
          </a:p>
        </p:txBody>
      </p:sp>
      <p:sp>
        <p:nvSpPr>
          <p:cNvPr name="TextBox 10" id="10"/>
          <p:cNvSpPr txBox="true"/>
          <p:nvPr/>
        </p:nvSpPr>
        <p:spPr>
          <a:xfrm rot="0">
            <a:off x="8795563" y="1527309"/>
            <a:ext cx="544636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Protocols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8781638"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SECURE SHELL (SSH)</a:t>
            </a:r>
          </a:p>
        </p:txBody>
      </p:sp>
      <p:sp>
        <p:nvSpPr>
          <p:cNvPr name="TextBox 9" id="9"/>
          <p:cNvSpPr txBox="true"/>
          <p:nvPr/>
        </p:nvSpPr>
        <p:spPr>
          <a:xfrm rot="0">
            <a:off x="8795563" y="4458987"/>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Secure Shell (SSH) protocol is an encrypted remote terminal connection program used for remote connections to a server. SSH uses asymmetric encryption but generally requires an independent source of trust with a server, such as manually receiving a server key, to operate. SSH uses TCP port 22 as its default port.</a:t>
            </a:r>
          </a:p>
        </p:txBody>
      </p:sp>
      <p:sp>
        <p:nvSpPr>
          <p:cNvPr name="TextBox 10" id="10"/>
          <p:cNvSpPr txBox="true"/>
          <p:nvPr/>
        </p:nvSpPr>
        <p:spPr>
          <a:xfrm rot="0">
            <a:off x="8795563" y="1527309"/>
            <a:ext cx="544636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Protocols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8781638" cy="138430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SECURE/MULTIPURPOSE INTERNET MAIL EXTENSIONS (S/MIME) </a:t>
            </a:r>
          </a:p>
        </p:txBody>
      </p:sp>
      <p:sp>
        <p:nvSpPr>
          <p:cNvPr name="TextBox 9" id="9"/>
          <p:cNvSpPr txBox="true"/>
          <p:nvPr/>
        </p:nvSpPr>
        <p:spPr>
          <a:xfrm rot="0">
            <a:off x="8795563" y="4458987"/>
            <a:ext cx="9205875" cy="5334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MIME (Multipurpose Internet Mail Extensions) is a standard for transmitting binary data via e-mail. E-mails are sent as plaintext files, and any attachments need to be encoded so as to fit the plaintext format. </a:t>
            </a:r>
          </a:p>
          <a:p>
            <a:pPr>
              <a:lnSpc>
                <a:spcPts val="4200"/>
              </a:lnSpc>
            </a:pPr>
          </a:p>
          <a:p>
            <a:pPr>
              <a:lnSpc>
                <a:spcPts val="4200"/>
              </a:lnSpc>
            </a:pPr>
            <a:r>
              <a:rPr lang="en-US" sz="3000">
                <a:solidFill>
                  <a:srgbClr val="FFFFFF"/>
                </a:solidFill>
                <a:latin typeface="Roboto Condensed"/>
              </a:rPr>
              <a:t>S/MIME (Secure/Multipurpose Internet Mail Extensions) is a standard for public key encryption and signing of MIME data in e-mails. S/MIME is designed to provide cryptographic protections to e-mails and is built into the majority of modern e-mail software to facilitate interoperability.</a:t>
            </a:r>
          </a:p>
        </p:txBody>
      </p:sp>
      <p:sp>
        <p:nvSpPr>
          <p:cNvPr name="TextBox 10" id="10"/>
          <p:cNvSpPr txBox="true"/>
          <p:nvPr/>
        </p:nvSpPr>
        <p:spPr>
          <a:xfrm rot="0">
            <a:off x="8795563" y="1527309"/>
            <a:ext cx="544636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Protocols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8781638" cy="138430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SECURE REAL-TIME TRANSPORT PROTOCOL (SRTP)</a:t>
            </a:r>
          </a:p>
        </p:txBody>
      </p:sp>
      <p:sp>
        <p:nvSpPr>
          <p:cNvPr name="TextBox 9" id="9"/>
          <p:cNvSpPr txBox="true"/>
          <p:nvPr/>
        </p:nvSpPr>
        <p:spPr>
          <a:xfrm rot="0">
            <a:off x="8795563" y="4458987"/>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Secure Real-time Transport Protocol (SRTP) is a network protocol for securely delivering audio and video over IP networks. SRTP uses cryptography to provide encryption, message authentication and integrity, and replay protection to the Real-time Transport Protocol (RTP) data. </a:t>
            </a:r>
          </a:p>
        </p:txBody>
      </p:sp>
      <p:sp>
        <p:nvSpPr>
          <p:cNvPr name="TextBox 10" id="10"/>
          <p:cNvSpPr txBox="true"/>
          <p:nvPr/>
        </p:nvSpPr>
        <p:spPr>
          <a:xfrm rot="0">
            <a:off x="8795563" y="1527309"/>
            <a:ext cx="544636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Protocols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8781638" cy="138430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FILE TRANSFER PROTOCOL, SECURE (FTPS)</a:t>
            </a:r>
          </a:p>
        </p:txBody>
      </p:sp>
      <p:sp>
        <p:nvSpPr>
          <p:cNvPr name="TextBox 9" id="9"/>
          <p:cNvSpPr txBox="true"/>
          <p:nvPr/>
        </p:nvSpPr>
        <p:spPr>
          <a:xfrm rot="0">
            <a:off x="8795563" y="4458987"/>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File Transfer Protocol, Secure (FTPS) is the implementation of FTP over an SSL/TLS secured channel. This supports complete FTP compatibility, yet provides the encryption protections enabled by SSL/TLS. FTPS uses TCP port 989 (data connection port) and port 990 (control connection port). As SSL has been deprecated, under RFC 7568, now only TLS is used in FTPS. </a:t>
            </a:r>
          </a:p>
        </p:txBody>
      </p:sp>
      <p:sp>
        <p:nvSpPr>
          <p:cNvPr name="TextBox 10" id="10"/>
          <p:cNvSpPr txBox="true"/>
          <p:nvPr/>
        </p:nvSpPr>
        <p:spPr>
          <a:xfrm rot="0">
            <a:off x="8795563" y="1527309"/>
            <a:ext cx="544636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Protocols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8781638" cy="138430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SIMPLE NETWORK MANAGEMENT PROTOCOL, VERSION 3 (SNMPV3)</a:t>
            </a:r>
          </a:p>
        </p:txBody>
      </p:sp>
      <p:sp>
        <p:nvSpPr>
          <p:cNvPr name="TextBox 9" id="9"/>
          <p:cNvSpPr txBox="true"/>
          <p:nvPr/>
        </p:nvSpPr>
        <p:spPr>
          <a:xfrm rot="0">
            <a:off x="8795563" y="4458987"/>
            <a:ext cx="9205875" cy="4800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Simple Network Management Protocol, version 3 (SNMPv3) is a standard for managing devices on IP-based networks. SNMPv3 was developed specifically to address the security concerns and vulnerabilities of SNMPv1 and SNMPv2. SNMP is an application-layer protocol, part of the IP suite of protocols, and can be used to manage and monitor devices, including network devices, computers, and other devices connected to the IP network. All versions of SNMP require ports 161 and 162 to be open on a firewall. </a:t>
            </a:r>
          </a:p>
        </p:txBody>
      </p:sp>
      <p:sp>
        <p:nvSpPr>
          <p:cNvPr name="TextBox 10" id="10"/>
          <p:cNvSpPr txBox="true"/>
          <p:nvPr/>
        </p:nvSpPr>
        <p:spPr>
          <a:xfrm rot="0">
            <a:off x="8795563" y="1527309"/>
            <a:ext cx="544636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Protocols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DAGBhFHsEPA</dc:identifier>
  <dcterms:modified xsi:type="dcterms:W3CDTF">2011-08-01T06:04:30Z</dcterms:modified>
  <cp:revision>1</cp:revision>
  <dc:title>ITP63 Chapter 17</dc:title>
</cp:coreProperties>
</file>