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47" Target="slides/slide26.xml" Type="http://schemas.openxmlformats.org/officeDocument/2006/relationships/slide"/><Relationship Id="rId48" Target="slides/slide27.xml" Type="http://schemas.openxmlformats.org/officeDocument/2006/relationships/slide"/><Relationship Id="rId49" Target="slides/slide28.xml" Type="http://schemas.openxmlformats.org/officeDocument/2006/relationships/slide"/><Relationship Id="rId5" Target="tableStyles.xml" Type="http://schemas.openxmlformats.org/officeDocument/2006/relationships/tableStyles"/><Relationship Id="rId50" Target="slides/slide29.xml" Type="http://schemas.openxmlformats.org/officeDocument/2006/relationships/slide"/><Relationship Id="rId51" Target="slides/slide30.xml" Type="http://schemas.openxmlformats.org/officeDocument/2006/relationships/slide"/><Relationship Id="rId52" Target="slides/slide31.xml" Type="http://schemas.openxmlformats.org/officeDocument/2006/relationships/slide"/><Relationship Id="rId53" Target="slides/slide32.xml" Type="http://schemas.openxmlformats.org/officeDocument/2006/relationships/slide"/><Relationship Id="rId54" Target="slides/slide33.xml" Type="http://schemas.openxmlformats.org/officeDocument/2006/relationships/slide"/><Relationship Id="rId55" Target="slides/slide34.xml" Type="http://schemas.openxmlformats.org/officeDocument/2006/relationships/slide"/><Relationship Id="rId56" Target="slides/slide35.xml" Type="http://schemas.openxmlformats.org/officeDocument/2006/relationships/slide"/><Relationship Id="rId57" Target="slides/slide36.xml" Type="http://schemas.openxmlformats.org/officeDocument/2006/relationships/slide"/><Relationship Id="rId58" Target="slides/slide37.xml" Type="http://schemas.openxmlformats.org/officeDocument/2006/relationships/slide"/><Relationship Id="rId59" Target="slides/slide38.xml" Type="http://schemas.openxmlformats.org/officeDocument/2006/relationships/slide"/><Relationship Id="rId6" Target="fonts/font6.fntdata" Type="http://schemas.openxmlformats.org/officeDocument/2006/relationships/font"/><Relationship Id="rId60" Target="slides/slide39.xml" Type="http://schemas.openxmlformats.org/officeDocument/2006/relationships/slide"/><Relationship Id="rId61" Target="slides/slide40.xml" Type="http://schemas.openxmlformats.org/officeDocument/2006/relationships/slide"/><Relationship Id="rId62" Target="slides/slide41.xml" Type="http://schemas.openxmlformats.org/officeDocument/2006/relationships/slide"/><Relationship Id="rId63" Target="slides/slide42.xml" Type="http://schemas.openxmlformats.org/officeDocument/2006/relationships/slide"/><Relationship Id="rId64" Target="slides/slide43.xml" Type="http://schemas.openxmlformats.org/officeDocument/2006/relationships/slide"/><Relationship Id="rId65" Target="slides/slide44.xml" Type="http://schemas.openxmlformats.org/officeDocument/2006/relationships/slide"/><Relationship Id="rId66" Target="slides/slide45.xml" Type="http://schemas.openxmlformats.org/officeDocument/2006/relationships/slide"/><Relationship Id="rId67" Target="slides/slide46.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618271" y="5898664"/>
            <a:ext cx="8685558"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Threat Actors,</a:t>
            </a:r>
          </a:p>
        </p:txBody>
      </p:sp>
      <p:sp>
        <p:nvSpPr>
          <p:cNvPr name="TextBox 13" id="13"/>
          <p:cNvSpPr txBox="true"/>
          <p:nvPr/>
        </p:nvSpPr>
        <p:spPr>
          <a:xfrm rot="0">
            <a:off x="618271" y="7290495"/>
            <a:ext cx="17427939"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Vectors and Intelligence Sources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BLACK HAT HACKERS</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Black hat hackers </a:t>
            </a:r>
            <a:r>
              <a:rPr lang="en-US" sz="3000">
                <a:solidFill>
                  <a:srgbClr val="FFFFFF"/>
                </a:solidFill>
                <a:latin typeface="Roboto Condensed"/>
              </a:rPr>
              <a:t>are the opposite of white hats. Rather than use their skills for good, they use their skills for illegal and criminal activities. Individuals and groups that act in an unauthorized manner are violating laws and causing risk to systems.</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GRAY HAT HACKERS</a:t>
            </a:r>
          </a:p>
        </p:txBody>
      </p:sp>
      <p:sp>
        <p:nvSpPr>
          <p:cNvPr name="TextBox 9" id="9"/>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Gray hat hackers </a:t>
            </a:r>
            <a:r>
              <a:rPr lang="en-US" sz="3000">
                <a:solidFill>
                  <a:srgbClr val="FFFFFF"/>
                </a:solidFill>
                <a:latin typeface="Roboto Condensed"/>
              </a:rPr>
              <a:t>live with one foot in each world. They may use their skills for good at their job as a white hat hacker, but then at other times they use the same skills illegally acting as a black hat hacker.</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SHADOW IT</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Shadow IT </a:t>
            </a:r>
            <a:r>
              <a:rPr lang="en-US" sz="3000">
                <a:solidFill>
                  <a:srgbClr val="FFFFFF"/>
                </a:solidFill>
                <a:latin typeface="Roboto Condensed"/>
              </a:rPr>
              <a:t>is a name given to the parts of an organization that perform their own IT functions. These groups rise up out of a desire to “get things done” when central IT does not respond in what the unit considers to be a reasonable time frame.</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COMPETITORS</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Competitors</a:t>
            </a:r>
            <a:r>
              <a:rPr lang="en-US" sz="3000">
                <a:solidFill>
                  <a:srgbClr val="FFFFFF"/>
                </a:solidFill>
                <a:latin typeface="Roboto Condensed"/>
              </a:rPr>
              <a:t> can be a threat to a business on the field of battle: sales, markdowns, rival products—it is a battle for customers every day. But this is just business—legal and normal. But competitors have been known to attack other firms’ IT processes.</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INTERNAL VS EXTERNAL</a:t>
            </a:r>
          </a:p>
        </p:txBody>
      </p:sp>
      <p:sp>
        <p:nvSpPr>
          <p:cNvPr name="TextBox 9" id="9"/>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Internal threat actors </a:t>
            </a:r>
            <a:r>
              <a:rPr lang="en-US" sz="3000">
                <a:solidFill>
                  <a:srgbClr val="FFFFFF"/>
                </a:solidFill>
                <a:latin typeface="Roboto Condensed"/>
              </a:rPr>
              <a:t>have one significant advantage over external actors: they have access to the system. Although the access may be limited to the user level, it still provides the threat actor the ability to pursue their attack. </a:t>
            </a:r>
          </a:p>
          <a:p>
            <a:pPr>
              <a:lnSpc>
                <a:spcPts val="4200"/>
              </a:lnSpc>
            </a:pPr>
          </a:p>
          <a:p>
            <a:pPr>
              <a:lnSpc>
                <a:spcPts val="4200"/>
              </a:lnSpc>
            </a:pPr>
            <a:r>
              <a:rPr lang="en-US" sz="3000">
                <a:solidFill>
                  <a:srgbClr val="FFFFFF"/>
                </a:solidFill>
                <a:latin typeface="Roboto Condensed Italics"/>
              </a:rPr>
              <a:t>External actors </a:t>
            </a:r>
            <a:r>
              <a:rPr lang="en-US" sz="3000">
                <a:solidFill>
                  <a:srgbClr val="FFFFFF"/>
                </a:solidFill>
                <a:latin typeface="Roboto Condensed"/>
              </a:rPr>
              <a:t>have an additional step to take: the establishment of access to the target system. </a:t>
            </a:r>
          </a:p>
          <a:p>
            <a:pPr>
              <a:lnSpc>
                <a:spcPts val="4200"/>
              </a:lnSpc>
            </a:pPr>
          </a:p>
        </p:txBody>
      </p:sp>
      <p:sp>
        <p:nvSpPr>
          <p:cNvPr name="TextBox 10" id="10"/>
          <p:cNvSpPr txBox="true"/>
          <p:nvPr/>
        </p:nvSpPr>
        <p:spPr>
          <a:xfrm rot="0">
            <a:off x="12324275" y="1527309"/>
            <a:ext cx="374419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of Actors</a:t>
            </a:r>
          </a:p>
        </p:txBody>
      </p:sp>
      <p:sp>
        <p:nvSpPr>
          <p:cNvPr name="TextBox 11" id="11"/>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Attributes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LEVEL OF SOPHISTICATION</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 </a:t>
            </a:r>
            <a:r>
              <a:rPr lang="en-US" sz="3000">
                <a:solidFill>
                  <a:srgbClr val="FFFFFF"/>
                </a:solidFill>
                <a:latin typeface="Roboto Condensed Italics"/>
              </a:rPr>
              <a:t>level of sophistication/capability</a:t>
            </a:r>
            <a:r>
              <a:rPr lang="en-US" sz="3000">
                <a:solidFill>
                  <a:srgbClr val="FFFFFF"/>
                </a:solidFill>
                <a:latin typeface="Roboto Condensed"/>
              </a:rPr>
              <a:t>, the greater the skill level, the more an individual will be expected to lead and design the attacks. When it comes to the sophistication level of the attack itself, one notable trend is that as the skill level goes up, so too does the use of minimal methods.</a:t>
            </a:r>
          </a:p>
          <a:p>
            <a:pPr>
              <a:lnSpc>
                <a:spcPts val="4200"/>
              </a:lnSpc>
            </a:pPr>
          </a:p>
        </p:txBody>
      </p:sp>
      <p:sp>
        <p:nvSpPr>
          <p:cNvPr name="TextBox 10" id="10"/>
          <p:cNvSpPr txBox="true"/>
          <p:nvPr/>
        </p:nvSpPr>
        <p:spPr>
          <a:xfrm rot="0">
            <a:off x="12324275" y="1527309"/>
            <a:ext cx="374419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of Actors</a:t>
            </a:r>
          </a:p>
        </p:txBody>
      </p:sp>
      <p:sp>
        <p:nvSpPr>
          <p:cNvPr name="TextBox 11" id="11"/>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Attributes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FUNDING</a:t>
            </a:r>
          </a:p>
        </p:txBody>
      </p:sp>
      <p:sp>
        <p:nvSpPr>
          <p:cNvPr name="TextBox 9" id="9"/>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Depending on the resources or funding, criminal organizations and nation-states may have larger budgets, bigger teams, and the ability to pursue campaigns for longer periods of time. Cybersecurity is challenging for attackers as well as defenders, and there are expenses associated with maintaining teams and tools used by threat actors against a system.</a:t>
            </a:r>
          </a:p>
          <a:p>
            <a:pPr>
              <a:lnSpc>
                <a:spcPts val="4200"/>
              </a:lnSpc>
            </a:pPr>
          </a:p>
        </p:txBody>
      </p:sp>
      <p:sp>
        <p:nvSpPr>
          <p:cNvPr name="TextBox 10" id="10"/>
          <p:cNvSpPr txBox="true"/>
          <p:nvPr/>
        </p:nvSpPr>
        <p:spPr>
          <a:xfrm rot="0">
            <a:off x="12324275" y="1527309"/>
            <a:ext cx="374419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of Actors</a:t>
            </a:r>
          </a:p>
        </p:txBody>
      </p:sp>
      <p:sp>
        <p:nvSpPr>
          <p:cNvPr name="TextBox 11" id="11"/>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Attributes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INTENT/MOTIVATION</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intent or motivation </a:t>
            </a:r>
            <a:r>
              <a:rPr lang="en-US" sz="3000">
                <a:solidFill>
                  <a:srgbClr val="FFFFFF"/>
                </a:solidFill>
                <a:latin typeface="Roboto Condensed"/>
              </a:rPr>
              <a:t>behind an attack can be simple or multifold in nature. A script kiddie is just trying to make a technique work. A more skilled threat actor is usually pursuing a specific objective, such as trying to make a point as a hacktivist. </a:t>
            </a:r>
          </a:p>
          <a:p>
            <a:pPr>
              <a:lnSpc>
                <a:spcPts val="4200"/>
              </a:lnSpc>
            </a:pPr>
          </a:p>
        </p:txBody>
      </p:sp>
      <p:sp>
        <p:nvSpPr>
          <p:cNvPr name="TextBox 10" id="10"/>
          <p:cNvSpPr txBox="true"/>
          <p:nvPr/>
        </p:nvSpPr>
        <p:spPr>
          <a:xfrm rot="0">
            <a:off x="12324275" y="1527309"/>
            <a:ext cx="374419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of Actors</a:t>
            </a:r>
          </a:p>
        </p:txBody>
      </p:sp>
      <p:sp>
        <p:nvSpPr>
          <p:cNvPr name="TextBox 11" id="11"/>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Attributes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Vectors </a:t>
            </a:r>
            <a:r>
              <a:rPr lang="en-US" sz="3000">
                <a:solidFill>
                  <a:srgbClr val="FFFFFF"/>
                </a:solidFill>
                <a:latin typeface="Roboto Condensed"/>
              </a:rPr>
              <a:t>is the term for the various methods that an attacker can use to get in— whether it is direct access via wireless or e-mail channels, social media, supply chain, an external data source such as removable media, or the cloud.</a:t>
            </a:r>
          </a:p>
          <a:p>
            <a:pPr>
              <a:lnSpc>
                <a:spcPts val="4200"/>
              </a:lnSpc>
            </a:pPr>
          </a:p>
        </p:txBody>
      </p:sp>
      <p:sp>
        <p:nvSpPr>
          <p:cNvPr name="TextBox 9" id="9"/>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Vectors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Direct access </a:t>
            </a:r>
            <a:r>
              <a:rPr lang="en-US" sz="3000">
                <a:solidFill>
                  <a:srgbClr val="FFFFFF"/>
                </a:solidFill>
                <a:latin typeface="Roboto Condensed"/>
              </a:rPr>
              <a:t>is just that: the attacker has direct access to the system. This can be an insider attack, or perhaps outsiders are given the ability to interact directly with the systems, such as web servers</a:t>
            </a:r>
          </a:p>
          <a:p>
            <a:pPr>
              <a:lnSpc>
                <a:spcPts val="4200"/>
              </a:lnSpc>
            </a:pPr>
          </a:p>
        </p:txBody>
      </p:sp>
      <p:sp>
        <p:nvSpPr>
          <p:cNvPr name="TextBox 9" id="9"/>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Vectors</a:t>
            </a:r>
          </a:p>
        </p:txBody>
      </p:sp>
      <p:sp>
        <p:nvSpPr>
          <p:cNvPr name="TextBox 10" id="10"/>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DIRECT ACCESS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HACKING</a:t>
            </a:r>
          </a:p>
        </p:txBody>
      </p:sp>
      <p:sp>
        <p:nvSpPr>
          <p:cNvPr name="TextBox 9" id="9"/>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act of deliberately accessing computer systems and networks without authorization is generally referred to as </a:t>
            </a:r>
            <a:r>
              <a:rPr lang="en-US" sz="3000">
                <a:solidFill>
                  <a:srgbClr val="FFFFFF"/>
                </a:solidFill>
                <a:latin typeface="Roboto Condensed Italics"/>
              </a:rPr>
              <a:t>hacking</a:t>
            </a:r>
            <a:r>
              <a:rPr lang="en-US" sz="3000">
                <a:solidFill>
                  <a:srgbClr val="FFFFFF"/>
                </a:solidFill>
                <a:latin typeface="Roboto Condensed"/>
              </a:rPr>
              <a:t>, with individuals who conduct this activity being referred to as </a:t>
            </a:r>
            <a:r>
              <a:rPr lang="en-US" sz="3000">
                <a:solidFill>
                  <a:srgbClr val="FFFFFF"/>
                </a:solidFill>
                <a:latin typeface="Roboto Condensed Italics"/>
              </a:rPr>
              <a:t>hackers</a:t>
            </a:r>
            <a:r>
              <a:rPr lang="en-US" sz="3000">
                <a:solidFill>
                  <a:srgbClr val="FFFFFF"/>
                </a:solidFill>
                <a:latin typeface="Roboto Condensed"/>
              </a:rPr>
              <a:t>. The term hacking also applies to the act of exceeding one’s authority in a system. </a:t>
            </a: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With respect to attack vectors,</a:t>
            </a:r>
            <a:r>
              <a:rPr lang="en-US" sz="3000">
                <a:solidFill>
                  <a:srgbClr val="FFFFFF"/>
                </a:solidFill>
                <a:latin typeface="Roboto Condensed Italics"/>
              </a:rPr>
              <a:t> wireless access </a:t>
            </a:r>
            <a:r>
              <a:rPr lang="en-US" sz="3000">
                <a:solidFill>
                  <a:srgbClr val="FFFFFF"/>
                </a:solidFill>
                <a:latin typeface="Roboto Condensed"/>
              </a:rPr>
              <a:t>brings a host of new opportunities. No longer does the attacker have to have direct physical access to the network—a wireless signal can bring it to the attacker, who may only have to sit in the parking lot to perform their attack.</a:t>
            </a:r>
          </a:p>
          <a:p>
            <a:pPr>
              <a:lnSpc>
                <a:spcPts val="4200"/>
              </a:lnSpc>
            </a:pPr>
          </a:p>
        </p:txBody>
      </p:sp>
      <p:sp>
        <p:nvSpPr>
          <p:cNvPr name="TextBox 9" id="9"/>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Vectors</a:t>
            </a:r>
          </a:p>
        </p:txBody>
      </p:sp>
      <p:sp>
        <p:nvSpPr>
          <p:cNvPr name="TextBox 10" id="10"/>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WIRELESS ACCESS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E-mail</a:t>
            </a:r>
            <a:r>
              <a:rPr lang="en-US" sz="3000">
                <a:solidFill>
                  <a:srgbClr val="FFFFFF"/>
                </a:solidFill>
                <a:latin typeface="Roboto Condensed"/>
              </a:rPr>
              <a:t> is one of the preferred vectors for social engineering attacks. Sending an e-mail that includes links or attachments is a manner of interacting with a user. </a:t>
            </a:r>
          </a:p>
          <a:p>
            <a:pPr>
              <a:lnSpc>
                <a:spcPts val="4200"/>
              </a:lnSpc>
            </a:pPr>
          </a:p>
        </p:txBody>
      </p:sp>
      <p:sp>
        <p:nvSpPr>
          <p:cNvPr name="TextBox 9" id="9"/>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Vectors</a:t>
            </a:r>
          </a:p>
        </p:txBody>
      </p:sp>
      <p:sp>
        <p:nvSpPr>
          <p:cNvPr name="TextBox 10" id="10"/>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E-MAIL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supply chain vector </a:t>
            </a:r>
            <a:r>
              <a:rPr lang="en-US" sz="3000">
                <a:solidFill>
                  <a:srgbClr val="FFFFFF"/>
                </a:solidFill>
                <a:latin typeface="Roboto Condensed"/>
              </a:rPr>
              <a:t>involves using a company’s supply chain as an unwitting agent in the attack.</a:t>
            </a:r>
          </a:p>
          <a:p>
            <a:pPr>
              <a:lnSpc>
                <a:spcPts val="4200"/>
              </a:lnSpc>
            </a:pPr>
          </a:p>
        </p:txBody>
      </p:sp>
      <p:sp>
        <p:nvSpPr>
          <p:cNvPr name="TextBox 9" id="9"/>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Vectors</a:t>
            </a:r>
          </a:p>
        </p:txBody>
      </p:sp>
      <p:sp>
        <p:nvSpPr>
          <p:cNvPr name="TextBox 10" id="10"/>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SUPPLY CHAIN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Social media </a:t>
            </a:r>
            <a:r>
              <a:rPr lang="en-US" sz="3000">
                <a:solidFill>
                  <a:srgbClr val="FFFFFF"/>
                </a:solidFill>
                <a:latin typeface="Roboto Condensed"/>
              </a:rPr>
              <a:t>can be a vector for social engineering attacks because it connects an attacker directly to a user, and many of the security checks seen with corporate e-mail and other communication channels are not present.</a:t>
            </a:r>
          </a:p>
          <a:p>
            <a:pPr>
              <a:lnSpc>
                <a:spcPts val="4200"/>
              </a:lnSpc>
            </a:pPr>
          </a:p>
        </p:txBody>
      </p:sp>
      <p:sp>
        <p:nvSpPr>
          <p:cNvPr name="TextBox 9" id="9"/>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Vectors</a:t>
            </a:r>
          </a:p>
        </p:txBody>
      </p:sp>
      <p:sp>
        <p:nvSpPr>
          <p:cNvPr name="TextBox 10" id="10"/>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SOCIAL MEDIA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Removable media</a:t>
            </a:r>
            <a:r>
              <a:rPr lang="en-US" sz="3000">
                <a:solidFill>
                  <a:srgbClr val="FFFFFF"/>
                </a:solidFill>
                <a:latin typeface="Roboto Condensed"/>
              </a:rPr>
              <a:t>, typically in the form of USB memory sticks, represents a clear threat vector. This type of storage is small, ubiquitous, and takes no skill to attach to a PC.</a:t>
            </a:r>
          </a:p>
          <a:p>
            <a:pPr>
              <a:lnSpc>
                <a:spcPts val="4200"/>
              </a:lnSpc>
            </a:pPr>
          </a:p>
        </p:txBody>
      </p:sp>
      <p:sp>
        <p:nvSpPr>
          <p:cNvPr name="TextBox 9" id="9"/>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Vectors</a:t>
            </a:r>
          </a:p>
        </p:txBody>
      </p:sp>
      <p:sp>
        <p:nvSpPr>
          <p:cNvPr name="TextBox 10" id="10"/>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REMOVABLE MEDIA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cloud</a:t>
            </a:r>
            <a:r>
              <a:rPr lang="en-US" sz="3000">
                <a:solidFill>
                  <a:srgbClr val="FFFFFF"/>
                </a:solidFill>
                <a:latin typeface="Roboto Condensed"/>
              </a:rPr>
              <a:t> is another attack vector. If you are connected to the cloud, it will be for business purposes, and therefore you will have some form of trust in it. But if you view the cloud, and especially cloud storage, as just someone else’s computer, you can see the vector.</a:t>
            </a:r>
          </a:p>
          <a:p>
            <a:pPr>
              <a:lnSpc>
                <a:spcPts val="4200"/>
              </a:lnSpc>
            </a:pPr>
          </a:p>
        </p:txBody>
      </p:sp>
      <p:sp>
        <p:nvSpPr>
          <p:cNvPr name="TextBox 9" id="9"/>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Vectors</a:t>
            </a:r>
          </a:p>
        </p:txBody>
      </p:sp>
      <p:sp>
        <p:nvSpPr>
          <p:cNvPr name="TextBox 10" id="10"/>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CLOUD</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Threat intelligence</a:t>
            </a:r>
            <a:r>
              <a:rPr lang="en-US" sz="3000">
                <a:solidFill>
                  <a:srgbClr val="FFFFFF"/>
                </a:solidFill>
                <a:latin typeface="Roboto Condensed"/>
              </a:rPr>
              <a:t> is the gathering of information from a variety of sources, including nonpublic sources, to allow an entity to properly focus its defenses against the most likely threat actors.</a:t>
            </a:r>
          </a:p>
          <a:p>
            <a:pPr>
              <a:lnSpc>
                <a:spcPts val="4200"/>
              </a:lnSpc>
            </a:pPr>
          </a:p>
          <a:p>
            <a:pPr>
              <a:lnSpc>
                <a:spcPts val="4200"/>
              </a:lnSpc>
            </a:pPr>
            <a:r>
              <a:rPr lang="en-US" sz="3000">
                <a:solidFill>
                  <a:srgbClr val="FFFFFF"/>
                </a:solidFill>
                <a:latin typeface="Roboto Condensed Italics"/>
              </a:rPr>
              <a:t>Threat intelligence sources</a:t>
            </a:r>
            <a:r>
              <a:rPr lang="en-US" sz="3000">
                <a:solidFill>
                  <a:srgbClr val="FFFFFF"/>
                </a:solidFill>
                <a:latin typeface="Roboto Condensed"/>
              </a:rPr>
              <a:t> are the places where one can get information, and there is a wide range of them—from open source, to proprietary, to specialized sources.</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Open source intelligence, </a:t>
            </a:r>
            <a:r>
              <a:rPr lang="en-US" sz="3000">
                <a:solidFill>
                  <a:srgbClr val="FFFFFF"/>
                </a:solidFill>
                <a:latin typeface="Roboto Condensed"/>
              </a:rPr>
              <a:t>sometimes called open </a:t>
            </a:r>
            <a:r>
              <a:rPr lang="en-US" sz="3000">
                <a:solidFill>
                  <a:srgbClr val="FFFFFF"/>
                </a:solidFill>
                <a:latin typeface="Roboto Condensed Italics"/>
              </a:rPr>
              <a:t>source threat intelligence</a:t>
            </a:r>
            <a:r>
              <a:rPr lang="en-US" sz="3000">
                <a:solidFill>
                  <a:srgbClr val="FFFFFF"/>
                </a:solidFill>
                <a:latin typeface="Roboto Condensed"/>
              </a:rPr>
              <a:t>, refers to intelligence data collected from public sources. There is a wide range of public sources of information concerning current cybersecurity activity. </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OPEN SOURCE INTELLIGENCE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threat intelligence marketplace is filled with security firms offering threat intelligence products. One of their primary offerings is access to their </a:t>
            </a:r>
            <a:r>
              <a:rPr lang="en-US" sz="3000">
                <a:solidFill>
                  <a:srgbClr val="FFFFFF"/>
                </a:solidFill>
                <a:latin typeface="Roboto Condensed Italics"/>
              </a:rPr>
              <a:t>closed or proprietary threat intelligence </a:t>
            </a:r>
            <a:r>
              <a:rPr lang="en-US" sz="3000">
                <a:solidFill>
                  <a:srgbClr val="FFFFFF"/>
                </a:solidFill>
                <a:latin typeface="Roboto Condensed"/>
              </a:rPr>
              <a:t>database</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CLOSED THREAT INTELLIGENCE</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Knowing what vulnerabilities exist in software is a challenge. Because there are so many pieces of software and so many vulnerabilities, this is a data problem that needs a database to catalog and maintain. And there are </a:t>
            </a:r>
            <a:r>
              <a:rPr lang="en-US" sz="3000">
                <a:solidFill>
                  <a:srgbClr val="FFFFFF"/>
                </a:solidFill>
                <a:latin typeface="Roboto Condensed Italics"/>
              </a:rPr>
              <a:t>vulnerability databases</a:t>
            </a:r>
            <a:r>
              <a:rPr lang="en-US" sz="3000">
                <a:solidFill>
                  <a:srgbClr val="FFFFFF"/>
                </a:solidFill>
                <a:latin typeface="Roboto Condensed"/>
              </a:rPr>
              <a:t>—and not one but several.</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VULNERABILITY DATABASES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APT</a:t>
            </a:r>
          </a:p>
        </p:txBody>
      </p:sp>
      <p:sp>
        <p:nvSpPr>
          <p:cNvPr name="TextBox 9" id="9"/>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major advance in cyberattacks is the development of </a:t>
            </a:r>
            <a:r>
              <a:rPr lang="en-US" sz="3000">
                <a:solidFill>
                  <a:srgbClr val="FFFFFF"/>
                </a:solidFill>
                <a:latin typeface="Roboto Condensed Italics"/>
              </a:rPr>
              <a:t>advanced persistent threats (APTs)</a:t>
            </a:r>
            <a:r>
              <a:rPr lang="en-US" sz="3000">
                <a:solidFill>
                  <a:srgbClr val="FFFFFF"/>
                </a:solidFill>
                <a:latin typeface="Roboto Condensed"/>
              </a:rPr>
              <a:t>. An APT attack is characterized by using toolkits to achieve a presence on a target network and then, instead of just moving to steal information, focusing on the long game by maintaining a persistent presence on the target network</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dark web is a subset of the worldwide content on the Internet that has its access restricted via specific obfuscation methods. Dark web sites are sites that require free, open source software that enables anonymous communication. </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DARK WEB</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Indicators of compromise (IoCs) are indications that a system has been compromised by unauthorized activity. When a threat actor makes changes to a system, either by direct action, malware, or other exploit, forensic artifacts are left behind in the system. IoCs act as breadcrumbs for investigators, providing little clues that can help identify the presence of an attack on a system.</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INDICATORS OF COMPROMISE (IOCS)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5334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U.S. Department of Homeland Security initiated the </a:t>
            </a:r>
            <a:r>
              <a:rPr lang="en-US" sz="3000">
                <a:solidFill>
                  <a:srgbClr val="FFFFFF"/>
                </a:solidFill>
                <a:latin typeface="Roboto Condensed Italics"/>
              </a:rPr>
              <a:t>STIX/TAXII (Structured Threat Information Expression / Trusted Automated Exchange of Intelligence Information) </a:t>
            </a:r>
            <a:r>
              <a:rPr lang="en-US" sz="3000">
                <a:solidFill>
                  <a:srgbClr val="FFFFFF"/>
                </a:solidFill>
                <a:latin typeface="Roboto Condensed"/>
              </a:rPr>
              <a:t>program in 2012.</a:t>
            </a:r>
          </a:p>
          <a:p>
            <a:pPr>
              <a:lnSpc>
                <a:spcPts val="4200"/>
              </a:lnSpc>
            </a:pPr>
          </a:p>
          <a:p>
            <a:pPr>
              <a:lnSpc>
                <a:spcPts val="4200"/>
              </a:lnSpc>
            </a:pPr>
            <a:r>
              <a:rPr lang="en-US" sz="3000">
                <a:solidFill>
                  <a:srgbClr val="FFFFFF"/>
                </a:solidFill>
                <a:latin typeface="Roboto Condensed"/>
              </a:rPr>
              <a:t>STIX and TAXII provide a set of community-driven standards that enable the automated exchange of information associated with cyber threats, network defense, and threat analysis.</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STIX/TAXII</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STIX is a standardized, machine-readable (yet also human readable) structured language to represent cyber-threat information. </a:t>
            </a:r>
          </a:p>
          <a:p>
            <a:pPr>
              <a:lnSpc>
                <a:spcPts val="4200"/>
              </a:lnSpc>
            </a:pPr>
          </a:p>
          <a:p>
            <a:pPr>
              <a:lnSpc>
                <a:spcPts val="4200"/>
              </a:lnSpc>
            </a:pPr>
            <a:r>
              <a:rPr lang="en-US" sz="3000">
                <a:solidFill>
                  <a:srgbClr val="FFFFFF"/>
                </a:solidFill>
                <a:latin typeface="Roboto Condensed"/>
              </a:rPr>
              <a:t>TAXII defines a set of services and message exchanges that enable the automated sharing of actionable cyber-threat information across organizational, product line, and service boundaries. </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STIX/TAXII</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Predictive analysis </a:t>
            </a:r>
            <a:r>
              <a:rPr lang="en-US" sz="3000">
                <a:solidFill>
                  <a:srgbClr val="FFFFFF"/>
                </a:solidFill>
                <a:latin typeface="Roboto Condensed"/>
              </a:rPr>
              <a:t>is the use of threat intelligence information to anticipate the next move of a threat. Typically this is done by curating large quantities of data from multiple sources and sifting through this sea of data to find the key pieces of information that are necessary to put together a hypothesis about what threats are potentially up to and determine how to find them in your enterprise.</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PREDICTIVE ANALYSIS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Threat maps </a:t>
            </a:r>
            <a:r>
              <a:rPr lang="en-US" sz="3000">
                <a:solidFill>
                  <a:srgbClr val="FFFFFF"/>
                </a:solidFill>
                <a:latin typeface="Roboto Condensed"/>
              </a:rPr>
              <a:t>are geographical representations of attacks showing where packets are coming from and going to</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THREAT MAPS</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One of the major areas of growth in software development over the past decade has been </a:t>
            </a:r>
            <a:r>
              <a:rPr lang="en-US" sz="3000">
                <a:solidFill>
                  <a:srgbClr val="FFFFFF"/>
                </a:solidFill>
                <a:latin typeface="Roboto Condensed Italics"/>
              </a:rPr>
              <a:t>file/code repositories</a:t>
            </a:r>
            <a:r>
              <a:rPr lang="en-US" sz="3000">
                <a:solidFill>
                  <a:srgbClr val="FFFFFF"/>
                </a:solidFill>
                <a:latin typeface="Roboto Condensed"/>
              </a:rPr>
              <a:t>. Repositories such as GitHub act as locations where people can work together on projects and develop software.</a:t>
            </a:r>
          </a:p>
          <a:p>
            <a:pPr>
              <a:lnSpc>
                <a:spcPts val="4200"/>
              </a:lnSpc>
            </a:pPr>
          </a:p>
        </p:txBody>
      </p:sp>
      <p:sp>
        <p:nvSpPr>
          <p:cNvPr name="TextBox 9" id="9"/>
          <p:cNvSpPr txBox="true"/>
          <p:nvPr/>
        </p:nvSpPr>
        <p:spPr>
          <a:xfrm rot="0">
            <a:off x="11284194" y="1527309"/>
            <a:ext cx="67172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Intelligence 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Threat</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CODE REPO</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Every vendor wants to be a valued partner in your security problem and share in your budget. To get there, they have marketing teams that develop nice-looking websites. These </a:t>
            </a:r>
            <a:r>
              <a:rPr lang="en-US" sz="3000">
                <a:solidFill>
                  <a:srgbClr val="FFFFFF"/>
                </a:solidFill>
                <a:latin typeface="Roboto Condensed Italics"/>
              </a:rPr>
              <a:t>vendor websites</a:t>
            </a:r>
            <a:r>
              <a:rPr lang="en-US" sz="3000">
                <a:solidFill>
                  <a:srgbClr val="FFFFFF"/>
                </a:solidFill>
                <a:latin typeface="Roboto Condensed"/>
              </a:rPr>
              <a:t> appear to be teeming with information—information designed to make you want to partner with them.</a:t>
            </a:r>
          </a:p>
          <a:p>
            <a:pPr>
              <a:lnSpc>
                <a:spcPts val="4200"/>
              </a:lnSpc>
            </a:pPr>
          </a:p>
        </p:txBody>
      </p:sp>
      <p:sp>
        <p:nvSpPr>
          <p:cNvPr name="TextBox 9" id="9"/>
          <p:cNvSpPr txBox="true"/>
          <p:nvPr/>
        </p:nvSpPr>
        <p:spPr>
          <a:xfrm rot="0">
            <a:off x="11999250" y="1527309"/>
            <a:ext cx="600218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Research</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VENDOR WEBSITES</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quality of </a:t>
            </a:r>
            <a:r>
              <a:rPr lang="en-US" sz="3000">
                <a:solidFill>
                  <a:srgbClr val="FFFFFF"/>
                </a:solidFill>
                <a:latin typeface="Roboto Condensed Italics"/>
              </a:rPr>
              <a:t>vulnerability feeds </a:t>
            </a:r>
            <a:r>
              <a:rPr lang="en-US" sz="3000">
                <a:solidFill>
                  <a:srgbClr val="FFFFFF"/>
                </a:solidFill>
                <a:latin typeface="Roboto Condensed"/>
              </a:rPr>
              <a:t>can vary greatly from one source to another. To ensure you have good sources, it is important to vet your feeds for a variety of issues, including what the source of the data is and what specific characteristics are presented as part of the feed.</a:t>
            </a:r>
          </a:p>
          <a:p>
            <a:pPr>
              <a:lnSpc>
                <a:spcPts val="4200"/>
              </a:lnSpc>
            </a:pPr>
          </a:p>
        </p:txBody>
      </p:sp>
      <p:sp>
        <p:nvSpPr>
          <p:cNvPr name="TextBox 9" id="9"/>
          <p:cNvSpPr txBox="true"/>
          <p:nvPr/>
        </p:nvSpPr>
        <p:spPr>
          <a:xfrm rot="0">
            <a:off x="11999250" y="1527309"/>
            <a:ext cx="600218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Research</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VULNERABILITY FEEDS</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Academics perform research, and when the research has a timeliness component, then waiting for a journal article is a problem. The solution to this problem is publishing the material and presenting it at a conference. This has two advantages: First, the timelines for conference submissions are much shorter than journals. Second, the presentation of the material at the conference is a good way to get multiple points of view in the form of feedback in a quicker fashion.</a:t>
            </a:r>
          </a:p>
          <a:p>
            <a:pPr>
              <a:lnSpc>
                <a:spcPts val="4200"/>
              </a:lnSpc>
            </a:pPr>
          </a:p>
        </p:txBody>
      </p:sp>
      <p:sp>
        <p:nvSpPr>
          <p:cNvPr name="TextBox 9" id="9"/>
          <p:cNvSpPr txBox="true"/>
          <p:nvPr/>
        </p:nvSpPr>
        <p:spPr>
          <a:xfrm rot="0">
            <a:off x="11999250" y="1527309"/>
            <a:ext cx="600218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Research</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CONFERENCES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INSIDERS</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It is generally acknowledged by security professionals that </a:t>
            </a:r>
            <a:r>
              <a:rPr lang="en-US" sz="3000">
                <a:solidFill>
                  <a:srgbClr val="FFFFFF"/>
                </a:solidFill>
                <a:latin typeface="Roboto Condensed Italics"/>
              </a:rPr>
              <a:t>insiders </a:t>
            </a:r>
            <a:r>
              <a:rPr lang="en-US" sz="3000">
                <a:solidFill>
                  <a:srgbClr val="FFFFFF"/>
                </a:solidFill>
                <a:latin typeface="Roboto Condensed"/>
              </a:rPr>
              <a:t>are more dangerous in many respects than outside intruders. The reason for this is simple: insiders have the access and knowledge necessary to cause immediate damage to an organization.</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major element of academics is performing novel research—research that has been peer reviewed and is published in academic journals. However, academic journals have two issues: timeliness and applicability</a:t>
            </a:r>
          </a:p>
          <a:p>
            <a:pPr>
              <a:lnSpc>
                <a:spcPts val="4200"/>
              </a:lnSpc>
            </a:pPr>
          </a:p>
        </p:txBody>
      </p:sp>
      <p:sp>
        <p:nvSpPr>
          <p:cNvPr name="TextBox 9" id="9"/>
          <p:cNvSpPr txBox="true"/>
          <p:nvPr/>
        </p:nvSpPr>
        <p:spPr>
          <a:xfrm rot="0">
            <a:off x="11999250" y="1527309"/>
            <a:ext cx="600218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Research</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ACADEMIC JOURNALS</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Requests for comment (RFCs) are the sets of standards used to define how the Internet and the protocols involved in the World Wide Web are established and managed.</a:t>
            </a:r>
          </a:p>
          <a:p>
            <a:pPr>
              <a:lnSpc>
                <a:spcPts val="4200"/>
              </a:lnSpc>
            </a:pPr>
          </a:p>
        </p:txBody>
      </p:sp>
      <p:sp>
        <p:nvSpPr>
          <p:cNvPr name="TextBox 9" id="9"/>
          <p:cNvSpPr txBox="true"/>
          <p:nvPr/>
        </p:nvSpPr>
        <p:spPr>
          <a:xfrm rot="0">
            <a:off x="11999250" y="1527309"/>
            <a:ext cx="600218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Research</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REQUESTS FOR COMMENT </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Local industry groups</a:t>
            </a:r>
            <a:r>
              <a:rPr lang="en-US" sz="3000">
                <a:solidFill>
                  <a:srgbClr val="FFFFFF"/>
                </a:solidFill>
                <a:latin typeface="Roboto Condensed"/>
              </a:rPr>
              <a:t> are a valuable resource from a couple perspectives. First, they are a good source of practical information concerning threats, threat actors, and what can be done to defend networks. Second, they are a solid networking source of information that enables one to get answers to questions that have been vetted by others in similar positions.</a:t>
            </a:r>
          </a:p>
          <a:p>
            <a:pPr>
              <a:lnSpc>
                <a:spcPts val="4200"/>
              </a:lnSpc>
            </a:pPr>
          </a:p>
        </p:txBody>
      </p:sp>
      <p:sp>
        <p:nvSpPr>
          <p:cNvPr name="TextBox 9" id="9"/>
          <p:cNvSpPr txBox="true"/>
          <p:nvPr/>
        </p:nvSpPr>
        <p:spPr>
          <a:xfrm rot="0">
            <a:off x="11999250" y="1527309"/>
            <a:ext cx="600218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Research</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LOCAL INDUSTRY GROUPS</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Social media </a:t>
            </a:r>
            <a:r>
              <a:rPr lang="en-US" sz="3000">
                <a:solidFill>
                  <a:srgbClr val="FFFFFF"/>
                </a:solidFill>
                <a:latin typeface="Roboto Condensed"/>
              </a:rPr>
              <a:t>is ubiquitous these days, with a variety of different platforms targeting different market segments. At the end of the day, each of these platforms is designed so that users can share ideas with like-minded people.</a:t>
            </a:r>
          </a:p>
          <a:p>
            <a:pPr>
              <a:lnSpc>
                <a:spcPts val="4200"/>
              </a:lnSpc>
            </a:pPr>
          </a:p>
        </p:txBody>
      </p:sp>
      <p:sp>
        <p:nvSpPr>
          <p:cNvPr name="TextBox 9" id="9"/>
          <p:cNvSpPr txBox="true"/>
          <p:nvPr/>
        </p:nvSpPr>
        <p:spPr>
          <a:xfrm rot="0">
            <a:off x="11999250" y="1527309"/>
            <a:ext cx="600218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Research</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SOCIAL MEDIA</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Threat feeds </a:t>
            </a:r>
            <a:r>
              <a:rPr lang="en-US" sz="3000">
                <a:solidFill>
                  <a:srgbClr val="FFFFFF"/>
                </a:solidFill>
                <a:latin typeface="Roboto Condensed"/>
              </a:rPr>
              <a:t>are very much like vulnerability feeds when you are evaluating them for utility as a research source. Understanding where the information comes from, how it has been vetted, and how it applies to your industry are all important elements.</a:t>
            </a:r>
          </a:p>
          <a:p>
            <a:pPr>
              <a:lnSpc>
                <a:spcPts val="4200"/>
              </a:lnSpc>
            </a:pPr>
          </a:p>
        </p:txBody>
      </p:sp>
      <p:sp>
        <p:nvSpPr>
          <p:cNvPr name="TextBox 9" id="9"/>
          <p:cNvSpPr txBox="true"/>
          <p:nvPr/>
        </p:nvSpPr>
        <p:spPr>
          <a:xfrm rot="0">
            <a:off x="11999250" y="1527309"/>
            <a:ext cx="600218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Research</a:t>
            </a:r>
          </a:p>
        </p:txBody>
      </p:sp>
      <p:sp>
        <p:nvSpPr>
          <p:cNvPr name="TextBox 11" id="11"/>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THREAT FEEDS </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Adversary </a:t>
            </a:r>
            <a:r>
              <a:rPr lang="en-US" sz="3000">
                <a:solidFill>
                  <a:srgbClr val="FFFFFF"/>
                </a:solidFill>
                <a:latin typeface="Roboto Condensed Italics"/>
              </a:rPr>
              <a:t>tactics, techniques and procedures (TTP) </a:t>
            </a:r>
            <a:r>
              <a:rPr lang="en-US" sz="3000">
                <a:solidFill>
                  <a:srgbClr val="FFFFFF"/>
                </a:solidFill>
                <a:latin typeface="Roboto Condensed"/>
              </a:rPr>
              <a:t>is used to describe how threat agents organize and orchestrate their efforts. Like any other organization, hackers evolve to use repeatable methods that are effective. T</a:t>
            </a:r>
          </a:p>
          <a:p>
            <a:pPr>
              <a:lnSpc>
                <a:spcPts val="4200"/>
              </a:lnSpc>
            </a:pPr>
          </a:p>
        </p:txBody>
      </p:sp>
      <p:sp>
        <p:nvSpPr>
          <p:cNvPr name="TextBox 9" id="9"/>
          <p:cNvSpPr txBox="true"/>
          <p:nvPr/>
        </p:nvSpPr>
        <p:spPr>
          <a:xfrm rot="0">
            <a:off x="11999250" y="1527309"/>
            <a:ext cx="6002188"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
        <p:nvSpPr>
          <p:cNvPr name="TextBox 10" id="10"/>
          <p:cNvSpPr txBox="true"/>
          <p:nvPr/>
        </p:nvSpPr>
        <p:spPr>
          <a:xfrm rot="0">
            <a:off x="8795563" y="1527309"/>
            <a:ext cx="352871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Research</a:t>
            </a:r>
          </a:p>
        </p:txBody>
      </p:sp>
      <p:sp>
        <p:nvSpPr>
          <p:cNvPr name="TextBox 11" id="11"/>
          <p:cNvSpPr txBox="true"/>
          <p:nvPr/>
        </p:nvSpPr>
        <p:spPr>
          <a:xfrm rot="0">
            <a:off x="8795563" y="2801138"/>
            <a:ext cx="920587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TACTICS, TECHNIQUES AND PROCEDURES</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ELITE HACKERS</a:t>
            </a:r>
          </a:p>
        </p:txBody>
      </p:sp>
      <p:sp>
        <p:nvSpPr>
          <p:cNvPr name="TextBox 9" id="9"/>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Those highly technical individuals, often referred to as </a:t>
            </a:r>
            <a:r>
              <a:rPr lang="en-US" sz="3000">
                <a:solidFill>
                  <a:srgbClr val="FFFFFF"/>
                </a:solidFill>
                <a:latin typeface="Roboto Condensed Italics"/>
              </a:rPr>
              <a:t>elite hackers</a:t>
            </a:r>
            <a:r>
              <a:rPr lang="en-US" sz="3000">
                <a:solidFill>
                  <a:srgbClr val="FFFFFF"/>
                </a:solidFill>
                <a:latin typeface="Roboto Condensed"/>
              </a:rPr>
              <a:t>, who not only have the ability to write scripts that exploit vulnerabilities but also are capable of discovering new vulnerabilities.</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HACKTIVISTS AND SCRIPT KIDDIES</a:t>
            </a:r>
          </a:p>
        </p:txBody>
      </p:sp>
      <p:sp>
        <p:nvSpPr>
          <p:cNvPr name="TextBox 9" id="9"/>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When hackers work together for a collectivist effort, typically on behalf of some cause, they are referred to as </a:t>
            </a:r>
            <a:r>
              <a:rPr lang="en-US" sz="3000">
                <a:solidFill>
                  <a:srgbClr val="FFFFFF"/>
                </a:solidFill>
                <a:latin typeface="Roboto Condensed Italics"/>
              </a:rPr>
              <a:t>hacktivists</a:t>
            </a:r>
            <a:r>
              <a:rPr lang="en-US" sz="3000">
                <a:solidFill>
                  <a:srgbClr val="FFFFFF"/>
                </a:solidFill>
                <a:latin typeface="Roboto Condensed"/>
              </a:rPr>
              <a:t>.</a:t>
            </a:r>
          </a:p>
          <a:p>
            <a:pPr>
              <a:lnSpc>
                <a:spcPts val="4200"/>
              </a:lnSpc>
            </a:pPr>
          </a:p>
          <a:p>
            <a:pPr>
              <a:lnSpc>
                <a:spcPts val="4200"/>
              </a:lnSpc>
            </a:pPr>
            <a:r>
              <a:rPr lang="en-US" sz="3000">
                <a:solidFill>
                  <a:srgbClr val="FFFFFF"/>
                </a:solidFill>
                <a:latin typeface="Roboto Condensed Italics"/>
              </a:rPr>
              <a:t>Script kiddies</a:t>
            </a:r>
            <a:r>
              <a:rPr lang="en-US" sz="3000">
                <a:solidFill>
                  <a:srgbClr val="FFFFFF"/>
                </a:solidFill>
                <a:latin typeface="Roboto Condensed"/>
              </a:rPr>
              <a:t> are individuals who do not have the technical expertise to develop scripts or discover new vulnerabilities in software, but who have just enough understanding of computer systems to be able to download and run scripts that others have developed.</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CRIMINAL SYNDICATES</a:t>
            </a:r>
          </a:p>
        </p:txBody>
      </p:sp>
      <p:sp>
        <p:nvSpPr>
          <p:cNvPr name="TextBox 9" id="9"/>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Attacks by criminal organizations </a:t>
            </a:r>
            <a:r>
              <a:rPr lang="en-US" sz="3000">
                <a:solidFill>
                  <a:srgbClr val="FFFFFF"/>
                </a:solidFill>
                <a:latin typeface="Roboto Condensed Italics"/>
              </a:rPr>
              <a:t>(criminal syndicates)</a:t>
            </a:r>
            <a:r>
              <a:rPr lang="en-US" sz="3000">
                <a:solidFill>
                  <a:srgbClr val="FFFFFF"/>
                </a:solidFill>
                <a:latin typeface="Roboto Condensed"/>
              </a:rPr>
              <a:t> usually fall into the structured threat category, which is characterized by a greater amount of planning, a longer period of time to conduct the activity, more financial backing to accomplish it, and possibly corruption of, or collusion with, insiders</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HACKERS</a:t>
            </a:r>
          </a:p>
        </p:txBody>
      </p:sp>
      <p:sp>
        <p:nvSpPr>
          <p:cNvPr name="TextBox 9" id="9"/>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Hackers is a loaded term, as it is used by many for different purposes. The original use of the term related to individuals who spent time trying to figure out how something worked so that they could control it in ways it wasn’t designed. </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801138"/>
            <a:ext cx="790407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WHITE HAT HACKER</a:t>
            </a:r>
          </a:p>
        </p:txBody>
      </p:sp>
      <p:sp>
        <p:nvSpPr>
          <p:cNvPr name="TextBox 9" id="9"/>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White hat hacker</a:t>
            </a:r>
            <a:r>
              <a:rPr lang="en-US" sz="3000">
                <a:solidFill>
                  <a:srgbClr val="FFFFFF"/>
                </a:solidFill>
                <a:latin typeface="Roboto Condensed"/>
              </a:rPr>
              <a:t> is using the same tools and techniques as the threat actors, but is doing so with permission so that a firm can learn its weaknesses and fix them. </a:t>
            </a:r>
          </a:p>
          <a:p>
            <a:pPr>
              <a:lnSpc>
                <a:spcPts val="4200"/>
              </a:lnSpc>
            </a:pPr>
          </a:p>
        </p:txBody>
      </p:sp>
      <p:sp>
        <p:nvSpPr>
          <p:cNvPr name="TextBox 10" id="10"/>
          <p:cNvSpPr txBox="true"/>
          <p:nvPr/>
        </p:nvSpPr>
        <p:spPr>
          <a:xfrm rot="0">
            <a:off x="1112055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Threats</a:t>
            </a:r>
          </a:p>
        </p:txBody>
      </p:sp>
      <p:sp>
        <p:nvSpPr>
          <p:cNvPr name="TextBox 11" id="11"/>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Actors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DAF94-D3CHQ</dc:identifier>
  <dcterms:modified xsi:type="dcterms:W3CDTF">2011-08-01T06:04:30Z</dcterms:modified>
  <cp:revision>1</cp:revision>
  <dc:title>ITP64 Chapter 6</dc:title>
</cp:coreProperties>
</file>