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271" r:id="rId37"/>
    <p:sldId id="272" r:id="rId38"/>
    <p:sldId id="273" r:id="rId39"/>
    <p:sldId id="274" r:id="rId40"/>
    <p:sldId id="275" r:id="rId41"/>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Open Sans" charset="1" panose="020B0606030504020204"/>
      <p:regular r:id="rId14"/>
    </p:embeddedFont>
    <p:embeddedFont>
      <p:font typeface="Open Sans Bold" charset="1" panose="020B0806030504020204"/>
      <p:regular r:id="rId15"/>
    </p:embeddedFont>
    <p:embeddedFont>
      <p:font typeface="Open Sans Italics" charset="1" panose="020B0606030504020204"/>
      <p:regular r:id="rId16"/>
    </p:embeddedFont>
    <p:embeddedFont>
      <p:font typeface="Open Sans Bold Italics" charset="1" panose="020B0806030504020204"/>
      <p:regular r:id="rId17"/>
    </p:embeddedFont>
    <p:embeddedFont>
      <p:font typeface="Open Sans Light" charset="1" panose="020B0306030504020204"/>
      <p:regular r:id="rId18"/>
    </p:embeddedFont>
    <p:embeddedFont>
      <p:font typeface="Open Sans Light Italics" charset="1" panose="020B0306030504020204"/>
      <p:regular r:id="rId19"/>
    </p:embeddedFont>
    <p:embeddedFont>
      <p:font typeface="Open Sans Ultra-Bold" charset="1" panose="00000000000000000000"/>
      <p:regular r:id="rId20"/>
    </p:embeddedFont>
    <p:embeddedFont>
      <p:font typeface="Open Sans Ultra-Bold Italic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slides/slide1.xml" Type="http://schemas.openxmlformats.org/officeDocument/2006/relationships/slide"/><Relationship Id="rId23" Target="slides/slide2.xml" Type="http://schemas.openxmlformats.org/officeDocument/2006/relationships/slide"/><Relationship Id="rId24" Target="slides/slide3.xml" Type="http://schemas.openxmlformats.org/officeDocument/2006/relationships/slide"/><Relationship Id="rId25" Target="slides/slide4.xml" Type="http://schemas.openxmlformats.org/officeDocument/2006/relationships/slide"/><Relationship Id="rId26" Target="slides/slide5.xml" Type="http://schemas.openxmlformats.org/officeDocument/2006/relationships/slide"/><Relationship Id="rId27" Target="slides/slide6.xml" Type="http://schemas.openxmlformats.org/officeDocument/2006/relationships/slide"/><Relationship Id="rId28" Target="slides/slide7.xml" Type="http://schemas.openxmlformats.org/officeDocument/2006/relationships/slide"/><Relationship Id="rId29" Target="slides/slide8.xml" Type="http://schemas.openxmlformats.org/officeDocument/2006/relationships/slide"/><Relationship Id="rId3" Target="viewProps.xml" Type="http://schemas.openxmlformats.org/officeDocument/2006/relationships/viewProps"/><Relationship Id="rId30" Target="slides/slide9.xml" Type="http://schemas.openxmlformats.org/officeDocument/2006/relationships/slide"/><Relationship Id="rId31" Target="slides/slide10.xml" Type="http://schemas.openxmlformats.org/officeDocument/2006/relationships/slide"/><Relationship Id="rId32" Target="slides/slide11.xml" Type="http://schemas.openxmlformats.org/officeDocument/2006/relationships/slide"/><Relationship Id="rId33" Target="slides/slide12.xml" Type="http://schemas.openxmlformats.org/officeDocument/2006/relationships/slide"/><Relationship Id="rId34" Target="slides/slide13.xml" Type="http://schemas.openxmlformats.org/officeDocument/2006/relationships/slide"/><Relationship Id="rId35" Target="slides/slide14.xml" Type="http://schemas.openxmlformats.org/officeDocument/2006/relationships/slide"/><Relationship Id="rId36" Target="slides/slide15.xml" Type="http://schemas.openxmlformats.org/officeDocument/2006/relationships/slide"/><Relationship Id="rId37" Target="slides/slide16.xml" Type="http://schemas.openxmlformats.org/officeDocument/2006/relationships/slide"/><Relationship Id="rId38" Target="slides/slide17.xml" Type="http://schemas.openxmlformats.org/officeDocument/2006/relationships/slide"/><Relationship Id="rId39" Target="slides/slide18.xml" Type="http://schemas.openxmlformats.org/officeDocument/2006/relationships/slide"/><Relationship Id="rId4" Target="theme/theme1.xml" Type="http://schemas.openxmlformats.org/officeDocument/2006/relationships/theme"/><Relationship Id="rId40" Target="slides/slide19.xml" Type="http://schemas.openxmlformats.org/officeDocument/2006/relationships/slide"/><Relationship Id="rId41" Target="slides/slide20.xml" Type="http://schemas.openxmlformats.org/officeDocument/2006/relationships/slid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4.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5.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6.pn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7.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8.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0.pn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s>
</file>

<file path=ppt/slides/_rels/slide2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2.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2926113" y="-4777360"/>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917265" y="-8450056"/>
            <a:ext cx="17520116" cy="1752011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DB3C8"/>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9332240" y="0"/>
            <a:ext cx="8955760" cy="895576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0" y="0"/>
                  </a:moveTo>
                  <a:cubicBezTo>
                    <a:pt x="0" y="3506470"/>
                    <a:pt x="2843530" y="6350000"/>
                    <a:pt x="6350000" y="6350000"/>
                  </a:cubicBezTo>
                  <a:lnTo>
                    <a:pt x="6350000" y="0"/>
                  </a:lnTo>
                  <a:lnTo>
                    <a:pt x="0" y="0"/>
                  </a:lnTo>
                  <a:close/>
                </a:path>
              </a:pathLst>
            </a:custGeom>
            <a:blipFill>
              <a:blip r:embed="rId4"/>
              <a:stretch>
                <a:fillRect l="-25046" t="0" r="-25046" b="0"/>
              </a:stretch>
            </a:blipFill>
          </p:spPr>
        </p:sp>
      </p:grpSp>
      <p:grpSp>
        <p:nvGrpSpPr>
          <p:cNvPr name="Group 8" id="8"/>
          <p:cNvGrpSpPr>
            <a:grpSpLocks noChangeAspect="true"/>
          </p:cNvGrpSpPr>
          <p:nvPr/>
        </p:nvGrpSpPr>
        <p:grpSpPr>
          <a:xfrm rot="0">
            <a:off x="8446077" y="2640449"/>
            <a:ext cx="4062386" cy="4062386"/>
            <a:chOff x="0" y="0"/>
            <a:chExt cx="6350000" cy="6350000"/>
          </a:xfrm>
        </p:grpSpPr>
        <p:sp>
          <p:nvSpPr>
            <p:cNvPr name="Freeform 9" id="9"/>
            <p:cNvSpPr/>
            <p:nvPr/>
          </p:nvSpPr>
          <p:spPr>
            <a:xfrm flipH="false" flipV="false" rot="0">
              <a:off x="-156812" y="-5088"/>
              <a:ext cx="6663624" cy="6360176"/>
            </a:xfrm>
            <a:custGeom>
              <a:avLst/>
              <a:gdLst/>
              <a:ahLst/>
              <a:cxnLst/>
              <a:rect r="r" b="b" t="t" l="l"/>
              <a:pathLst>
                <a:path h="6360176" w="6663624">
                  <a:moveTo>
                    <a:pt x="3331812" y="5088"/>
                  </a:moveTo>
                  <a:lnTo>
                    <a:pt x="3331812" y="5088"/>
                  </a:lnTo>
                  <a:cubicBezTo>
                    <a:pt x="2194111" y="0"/>
                    <a:pt x="1140649" y="604036"/>
                    <a:pt x="570324" y="1588475"/>
                  </a:cubicBezTo>
                  <a:cubicBezTo>
                    <a:pt x="0" y="2572913"/>
                    <a:pt x="0" y="3787263"/>
                    <a:pt x="570324" y="4771701"/>
                  </a:cubicBezTo>
                  <a:cubicBezTo>
                    <a:pt x="1140649" y="5756140"/>
                    <a:pt x="2194111" y="6360176"/>
                    <a:pt x="3331812" y="6355088"/>
                  </a:cubicBezTo>
                  <a:cubicBezTo>
                    <a:pt x="4469513" y="6360176"/>
                    <a:pt x="5522976" y="5756140"/>
                    <a:pt x="6093300" y="4771701"/>
                  </a:cubicBezTo>
                  <a:cubicBezTo>
                    <a:pt x="6663624" y="3787263"/>
                    <a:pt x="6663624" y="2572913"/>
                    <a:pt x="6093300" y="1588475"/>
                  </a:cubicBezTo>
                  <a:cubicBezTo>
                    <a:pt x="5522976" y="604036"/>
                    <a:pt x="4469513" y="0"/>
                    <a:pt x="3331812" y="5088"/>
                  </a:cubicBezTo>
                  <a:close/>
                </a:path>
              </a:pathLst>
            </a:custGeom>
            <a:solidFill>
              <a:srgbClr val="8DB3C8"/>
            </a:solidFill>
          </p:spPr>
        </p:sp>
        <p:sp>
          <p:nvSpPr>
            <p:cNvPr name="Freeform 10" id="10"/>
            <p:cNvSpPr/>
            <p:nvPr/>
          </p:nvSpPr>
          <p:spPr>
            <a:xfrm flipH="false" flipV="false" rot="0">
              <a:off x="284320" y="415956"/>
              <a:ext cx="5781360" cy="5518089"/>
            </a:xfrm>
            <a:custGeom>
              <a:avLst/>
              <a:gdLst/>
              <a:ahLst/>
              <a:cxnLst/>
              <a:rect r="r" b="b" t="t" l="l"/>
              <a:pathLst>
                <a:path h="5518089" w="5781360">
                  <a:moveTo>
                    <a:pt x="2890680" y="4414"/>
                  </a:moveTo>
                  <a:cubicBezTo>
                    <a:pt x="1903611" y="0"/>
                    <a:pt x="989627" y="524062"/>
                    <a:pt x="494813" y="1378160"/>
                  </a:cubicBezTo>
                  <a:cubicBezTo>
                    <a:pt x="0" y="2232259"/>
                    <a:pt x="0" y="3285829"/>
                    <a:pt x="494813" y="4139928"/>
                  </a:cubicBezTo>
                  <a:cubicBezTo>
                    <a:pt x="989627" y="4994026"/>
                    <a:pt x="1903611" y="5518088"/>
                    <a:pt x="2890680" y="5513674"/>
                  </a:cubicBezTo>
                  <a:cubicBezTo>
                    <a:pt x="3877749" y="5518088"/>
                    <a:pt x="4791733" y="4994026"/>
                    <a:pt x="5286547" y="4139928"/>
                  </a:cubicBezTo>
                  <a:cubicBezTo>
                    <a:pt x="5781360" y="3285829"/>
                    <a:pt x="5781360" y="2232259"/>
                    <a:pt x="5286547" y="1378161"/>
                  </a:cubicBezTo>
                  <a:cubicBezTo>
                    <a:pt x="4791733" y="524062"/>
                    <a:pt x="3877749" y="0"/>
                    <a:pt x="2890680" y="4414"/>
                  </a:cubicBezTo>
                  <a:close/>
                </a:path>
              </a:pathLst>
            </a:custGeom>
            <a:blipFill>
              <a:blip r:embed="rId5"/>
              <a:stretch>
                <a:fillRect l="-25806" t="0" r="-44205" b="-13137"/>
              </a:stretch>
            </a:blipFill>
          </p:spPr>
        </p:sp>
      </p:grpSp>
      <p:sp>
        <p:nvSpPr>
          <p:cNvPr name="Freeform 11" id="11"/>
          <p:cNvSpPr/>
          <p:nvPr/>
        </p:nvSpPr>
        <p:spPr>
          <a:xfrm flipH="false" flipV="false" rot="9675324">
            <a:off x="-1523214" y="5006317"/>
            <a:ext cx="24228392" cy="8121818"/>
          </a:xfrm>
          <a:custGeom>
            <a:avLst/>
            <a:gdLst/>
            <a:ahLst/>
            <a:cxnLst/>
            <a:rect r="r" b="b" t="t" l="l"/>
            <a:pathLst>
              <a:path h="8121818" w="24228392">
                <a:moveTo>
                  <a:pt x="0" y="0"/>
                </a:moveTo>
                <a:lnTo>
                  <a:pt x="24228392" y="0"/>
                </a:lnTo>
                <a:lnTo>
                  <a:pt x="24228392" y="8121817"/>
                </a:lnTo>
                <a:lnTo>
                  <a:pt x="0" y="8121817"/>
                </a:lnTo>
                <a:lnTo>
                  <a:pt x="0" y="0"/>
                </a:lnTo>
                <a:close/>
              </a:path>
            </a:pathLst>
          </a:custGeom>
          <a:blipFill>
            <a:blip r:embed="rId6">
              <a:extLst>
                <a:ext uri="{96DAC541-7B7A-43D3-8B79-37D633B846F1}">
                  <asvg:svgBlip xmlns:asvg="http://schemas.microsoft.com/office/drawing/2016/SVG/main" r:embed="rId7"/>
                </a:ext>
              </a:extLst>
            </a:blip>
            <a:stretch>
              <a:fillRect l="0" t="-46918" r="0" b="0"/>
            </a:stretch>
          </a:blipFill>
        </p:spPr>
      </p:sp>
      <p:sp>
        <p:nvSpPr>
          <p:cNvPr name="TextBox 12" id="12"/>
          <p:cNvSpPr txBox="true"/>
          <p:nvPr/>
        </p:nvSpPr>
        <p:spPr>
          <a:xfrm rot="0">
            <a:off x="1028700" y="5901499"/>
            <a:ext cx="7157940"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Information</a:t>
            </a:r>
          </a:p>
        </p:txBody>
      </p:sp>
      <p:sp>
        <p:nvSpPr>
          <p:cNvPr name="TextBox 13" id="13"/>
          <p:cNvSpPr txBox="true"/>
          <p:nvPr/>
        </p:nvSpPr>
        <p:spPr>
          <a:xfrm rot="0">
            <a:off x="1028700" y="7293329"/>
            <a:ext cx="9448570"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Security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4044417" y="2930537"/>
            <a:ext cx="10199166" cy="6433320"/>
          </a:xfrm>
          <a:custGeom>
            <a:avLst/>
            <a:gdLst/>
            <a:ahLst/>
            <a:cxnLst/>
            <a:rect r="r" b="b" t="t" l="l"/>
            <a:pathLst>
              <a:path h="6433320" w="10199166">
                <a:moveTo>
                  <a:pt x="0" y="0"/>
                </a:moveTo>
                <a:lnTo>
                  <a:pt x="10199166" y="0"/>
                </a:lnTo>
                <a:lnTo>
                  <a:pt x="10199166" y="6433320"/>
                </a:lnTo>
                <a:lnTo>
                  <a:pt x="0" y="6433320"/>
                </a:lnTo>
                <a:lnTo>
                  <a:pt x="0" y="0"/>
                </a:lnTo>
                <a:close/>
              </a:path>
            </a:pathLst>
          </a:custGeom>
          <a:blipFill>
            <a:blip r:embed="rId6"/>
            <a:stretch>
              <a:fillRect l="0" t="0" r="0" b="0"/>
            </a:stretch>
          </a:blipFill>
        </p:spPr>
      </p:sp>
      <p:sp>
        <p:nvSpPr>
          <p:cNvPr name="TextBox 5" id="5"/>
          <p:cNvSpPr txBox="true"/>
          <p:nvPr/>
        </p:nvSpPr>
        <p:spPr>
          <a:xfrm rot="0">
            <a:off x="8060577"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Security and Access</a:t>
            </a:r>
          </a:p>
        </p:txBody>
      </p:sp>
      <p:sp>
        <p:nvSpPr>
          <p:cNvPr name="TextBox 6" id="6"/>
          <p:cNvSpPr txBox="true"/>
          <p:nvPr/>
        </p:nvSpPr>
        <p:spPr>
          <a:xfrm rot="0">
            <a:off x="700238" y="895350"/>
            <a:ext cx="844376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Balancing Information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6037726" y="3142217"/>
            <a:ext cx="11449091" cy="6116083"/>
          </a:xfrm>
          <a:custGeom>
            <a:avLst/>
            <a:gdLst/>
            <a:ahLst/>
            <a:cxnLst/>
            <a:rect r="r" b="b" t="t" l="l"/>
            <a:pathLst>
              <a:path h="6116083" w="11449091">
                <a:moveTo>
                  <a:pt x="0" y="0"/>
                </a:moveTo>
                <a:lnTo>
                  <a:pt x="11449092" y="0"/>
                </a:lnTo>
                <a:lnTo>
                  <a:pt x="11449092" y="6116083"/>
                </a:lnTo>
                <a:lnTo>
                  <a:pt x="0" y="6116083"/>
                </a:lnTo>
                <a:lnTo>
                  <a:pt x="0" y="0"/>
                </a:lnTo>
                <a:close/>
              </a:path>
            </a:pathLst>
          </a:custGeom>
          <a:blipFill>
            <a:blip r:embed="rId6"/>
            <a:stretch>
              <a:fillRect l="0" t="0" r="0" b="0"/>
            </a:stretch>
          </a:blipFill>
        </p:spPr>
      </p:sp>
      <p:sp>
        <p:nvSpPr>
          <p:cNvPr name="TextBox 5" id="5"/>
          <p:cNvSpPr txBox="true"/>
          <p:nvPr/>
        </p:nvSpPr>
        <p:spPr>
          <a:xfrm rot="0">
            <a:off x="9529971"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Security Implementation</a:t>
            </a:r>
          </a:p>
        </p:txBody>
      </p:sp>
      <p:sp>
        <p:nvSpPr>
          <p:cNvPr name="TextBox 6" id="6"/>
          <p:cNvSpPr txBox="true"/>
          <p:nvPr/>
        </p:nvSpPr>
        <p:spPr>
          <a:xfrm rot="0">
            <a:off x="700238" y="895350"/>
            <a:ext cx="1021514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Approaches to Information </a:t>
            </a:r>
          </a:p>
        </p:txBody>
      </p:sp>
      <p:sp>
        <p:nvSpPr>
          <p:cNvPr name="TextBox 7" id="7"/>
          <p:cNvSpPr txBox="true"/>
          <p:nvPr/>
        </p:nvSpPr>
        <p:spPr>
          <a:xfrm rot="0">
            <a:off x="700238" y="2854337"/>
            <a:ext cx="4985968"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Bottom-up approach.</a:t>
            </a:r>
            <a:r>
              <a:rPr lang="en-US" sz="3000">
                <a:solidFill>
                  <a:srgbClr val="FFFFFF"/>
                </a:solidFill>
                <a:latin typeface="Roboto Condensed"/>
              </a:rPr>
              <a:t> A method of establishing security policies and/or practices that begins as a grassroots effort in which systems administrators attempt to improve the security of their systems.</a:t>
            </a:r>
          </a:p>
        </p:txBody>
      </p:sp>
      <p:sp>
        <p:nvSpPr>
          <p:cNvPr name="TextBox 8" id="8"/>
          <p:cNvSpPr txBox="true"/>
          <p:nvPr/>
        </p:nvSpPr>
        <p:spPr>
          <a:xfrm rot="0">
            <a:off x="700238" y="6725355"/>
            <a:ext cx="4985968"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Top-down approach. </a:t>
            </a:r>
            <a:r>
              <a:rPr lang="en-US" sz="3000">
                <a:solidFill>
                  <a:srgbClr val="FFFFFF"/>
                </a:solidFill>
                <a:latin typeface="Roboto Condensed"/>
              </a:rPr>
              <a:t>A methodology of establishing security policies and/or practices that is initiated by upper management.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10288169" y="2504276"/>
            <a:ext cx="6207322" cy="6135249"/>
          </a:xfrm>
          <a:custGeom>
            <a:avLst/>
            <a:gdLst/>
            <a:ahLst/>
            <a:cxnLst/>
            <a:rect r="r" b="b" t="t" l="l"/>
            <a:pathLst>
              <a:path h="6135249" w="6207322">
                <a:moveTo>
                  <a:pt x="0" y="0"/>
                </a:moveTo>
                <a:lnTo>
                  <a:pt x="6207322" y="0"/>
                </a:lnTo>
                <a:lnTo>
                  <a:pt x="6207322" y="6135248"/>
                </a:lnTo>
                <a:lnTo>
                  <a:pt x="0" y="6135248"/>
                </a:lnTo>
                <a:lnTo>
                  <a:pt x="0" y="0"/>
                </a:lnTo>
                <a:close/>
              </a:path>
            </a:pathLst>
          </a:custGeom>
          <a:blipFill>
            <a:blip r:embed="rId6"/>
            <a:stretch>
              <a:fillRect l="0" t="0" r="0" b="0"/>
            </a:stretch>
          </a:blipFill>
        </p:spPr>
      </p:sp>
      <p:sp>
        <p:nvSpPr>
          <p:cNvPr name="TextBox 5" id="5"/>
          <p:cNvSpPr txBox="true"/>
          <p:nvPr/>
        </p:nvSpPr>
        <p:spPr>
          <a:xfrm rot="0">
            <a:off x="8547814"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Development Life Cycle</a:t>
            </a:r>
          </a:p>
        </p:txBody>
      </p:sp>
      <p:sp>
        <p:nvSpPr>
          <p:cNvPr name="TextBox 6" id="6"/>
          <p:cNvSpPr txBox="true"/>
          <p:nvPr/>
        </p:nvSpPr>
        <p:spPr>
          <a:xfrm rot="0">
            <a:off x="700238" y="895350"/>
            <a:ext cx="1021514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Security in the Systems </a:t>
            </a:r>
          </a:p>
        </p:txBody>
      </p:sp>
      <p:sp>
        <p:nvSpPr>
          <p:cNvPr name="TextBox 7" id="7"/>
          <p:cNvSpPr txBox="true"/>
          <p:nvPr/>
        </p:nvSpPr>
        <p:spPr>
          <a:xfrm rot="0">
            <a:off x="1028700" y="2724327"/>
            <a:ext cx="8171215"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Systems Development Life Cycle (SDLC).</a:t>
            </a:r>
            <a:r>
              <a:rPr lang="en-US" sz="3000">
                <a:solidFill>
                  <a:srgbClr val="FFFFFF"/>
                </a:solidFill>
                <a:latin typeface="Roboto Condensed"/>
              </a:rPr>
              <a:t> A methodology for the design and implementation of an information system. The SDLC contains different phases depending on the methodology deployed, but generally the phases address the investigation, analysis, design, implementation, and maintenance of an information system.</a:t>
            </a:r>
          </a:p>
        </p:txBody>
      </p:sp>
      <p:sp>
        <p:nvSpPr>
          <p:cNvPr name="TextBox 8" id="8"/>
          <p:cNvSpPr txBox="true"/>
          <p:nvPr/>
        </p:nvSpPr>
        <p:spPr>
          <a:xfrm rot="0">
            <a:off x="1028700" y="7182027"/>
            <a:ext cx="817121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Methodology.</a:t>
            </a:r>
            <a:r>
              <a:rPr lang="en-US" sz="3000">
                <a:solidFill>
                  <a:srgbClr val="FFFFFF"/>
                </a:solidFill>
                <a:latin typeface="Roboto Condensed"/>
              </a:rPr>
              <a:t> A formal approach to solving a problem based on a structured sequence of procedures.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6762484" y="2800527"/>
            <a:ext cx="10743495" cy="5718585"/>
          </a:xfrm>
          <a:custGeom>
            <a:avLst/>
            <a:gdLst/>
            <a:ahLst/>
            <a:cxnLst/>
            <a:rect r="r" b="b" t="t" l="l"/>
            <a:pathLst>
              <a:path h="5718585" w="10743495">
                <a:moveTo>
                  <a:pt x="0" y="0"/>
                </a:moveTo>
                <a:lnTo>
                  <a:pt x="10743495" y="0"/>
                </a:lnTo>
                <a:lnTo>
                  <a:pt x="10743495" y="5718584"/>
                </a:lnTo>
                <a:lnTo>
                  <a:pt x="0" y="5718584"/>
                </a:lnTo>
                <a:lnTo>
                  <a:pt x="0" y="0"/>
                </a:lnTo>
                <a:close/>
              </a:path>
            </a:pathLst>
          </a:custGeom>
          <a:blipFill>
            <a:blip r:embed="rId6"/>
            <a:stretch>
              <a:fillRect l="0" t="0" r="0" b="0"/>
            </a:stretch>
          </a:blipFill>
        </p:spPr>
      </p:sp>
      <p:sp>
        <p:nvSpPr>
          <p:cNvPr name="TextBox 5" id="5"/>
          <p:cNvSpPr txBox="true"/>
          <p:nvPr/>
        </p:nvSpPr>
        <p:spPr>
          <a:xfrm rot="0">
            <a:off x="8871664"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Methods</a:t>
            </a:r>
          </a:p>
        </p:txBody>
      </p:sp>
      <p:sp>
        <p:nvSpPr>
          <p:cNvPr name="TextBox 6" id="6"/>
          <p:cNvSpPr txBox="true"/>
          <p:nvPr/>
        </p:nvSpPr>
        <p:spPr>
          <a:xfrm rot="0">
            <a:off x="700238" y="895350"/>
            <a:ext cx="1021514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Traditional Development </a:t>
            </a:r>
          </a:p>
        </p:txBody>
      </p:sp>
      <p:sp>
        <p:nvSpPr>
          <p:cNvPr name="TextBox 7" id="7"/>
          <p:cNvSpPr txBox="true"/>
          <p:nvPr/>
        </p:nvSpPr>
        <p:spPr>
          <a:xfrm rot="0">
            <a:off x="1028700" y="3754819"/>
            <a:ext cx="5278490" cy="3733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Waterfall model.</a:t>
            </a:r>
            <a:r>
              <a:rPr lang="en-US" sz="3000">
                <a:solidFill>
                  <a:srgbClr val="FFFFFF"/>
                </a:solidFill>
                <a:latin typeface="Roboto Condensed"/>
              </a:rPr>
              <a:t> A type of SDLC in which each phase of the process “flows from” the information gained in the previous phase, with multiple opportunities to return to previous phases and make adjustments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8474396" y="2731457"/>
            <a:ext cx="9326746" cy="5766659"/>
          </a:xfrm>
          <a:custGeom>
            <a:avLst/>
            <a:gdLst/>
            <a:ahLst/>
            <a:cxnLst/>
            <a:rect r="r" b="b" t="t" l="l"/>
            <a:pathLst>
              <a:path h="5766659" w="9326746">
                <a:moveTo>
                  <a:pt x="0" y="0"/>
                </a:moveTo>
                <a:lnTo>
                  <a:pt x="9326747" y="0"/>
                </a:lnTo>
                <a:lnTo>
                  <a:pt x="9326747" y="5766659"/>
                </a:lnTo>
                <a:lnTo>
                  <a:pt x="0" y="5766659"/>
                </a:lnTo>
                <a:lnTo>
                  <a:pt x="0" y="0"/>
                </a:lnTo>
                <a:close/>
              </a:path>
            </a:pathLst>
          </a:custGeom>
          <a:blipFill>
            <a:blip r:embed="rId6"/>
            <a:stretch>
              <a:fillRect l="0" t="0" r="0" b="0"/>
            </a:stretch>
          </a:blipFill>
        </p:spPr>
      </p:sp>
      <p:sp>
        <p:nvSpPr>
          <p:cNvPr name="TextBox 5" id="5"/>
          <p:cNvSpPr txBox="true"/>
          <p:nvPr/>
        </p:nvSpPr>
        <p:spPr>
          <a:xfrm rot="0">
            <a:off x="8871664"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Assurance</a:t>
            </a:r>
          </a:p>
        </p:txBody>
      </p:sp>
      <p:sp>
        <p:nvSpPr>
          <p:cNvPr name="TextBox 6" id="6"/>
          <p:cNvSpPr txBox="true"/>
          <p:nvPr/>
        </p:nvSpPr>
        <p:spPr>
          <a:xfrm rot="0">
            <a:off x="5752760" y="895350"/>
            <a:ext cx="1021514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Software</a:t>
            </a:r>
          </a:p>
        </p:txBody>
      </p:sp>
      <p:sp>
        <p:nvSpPr>
          <p:cNvPr name="TextBox 7" id="7"/>
          <p:cNvSpPr txBox="true"/>
          <p:nvPr/>
        </p:nvSpPr>
        <p:spPr>
          <a:xfrm rot="0">
            <a:off x="1028700" y="3754819"/>
            <a:ext cx="7179888"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Software assurance (SA)</a:t>
            </a:r>
            <a:r>
              <a:rPr lang="en-US" sz="3000">
                <a:solidFill>
                  <a:srgbClr val="FFFFFF"/>
                </a:solidFill>
                <a:latin typeface="Roboto Condensed"/>
              </a:rPr>
              <a:t>. A methodological approach to the development of software that seeks to build security into the development life cycle rather than address it at later stages. SA attempts to intentionally create software free of vulnerabilities and provide effective, efficient software that users can deploy with confidence.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1406019" y="3076798"/>
            <a:ext cx="15475963" cy="5152812"/>
          </a:xfrm>
          <a:custGeom>
            <a:avLst/>
            <a:gdLst/>
            <a:ahLst/>
            <a:cxnLst/>
            <a:rect r="r" b="b" t="t" l="l"/>
            <a:pathLst>
              <a:path h="5152812" w="15475963">
                <a:moveTo>
                  <a:pt x="0" y="0"/>
                </a:moveTo>
                <a:lnTo>
                  <a:pt x="15475962" y="0"/>
                </a:lnTo>
                <a:lnTo>
                  <a:pt x="15475962" y="5152812"/>
                </a:lnTo>
                <a:lnTo>
                  <a:pt x="0" y="5152812"/>
                </a:lnTo>
                <a:lnTo>
                  <a:pt x="0" y="0"/>
                </a:lnTo>
                <a:close/>
              </a:path>
            </a:pathLst>
          </a:custGeom>
          <a:blipFill>
            <a:blip r:embed="rId6"/>
            <a:stretch>
              <a:fillRect l="0" t="0" r="0" b="0"/>
            </a:stretch>
          </a:blipFill>
        </p:spPr>
      </p:sp>
      <p:sp>
        <p:nvSpPr>
          <p:cNvPr name="TextBox 5" id="5"/>
          <p:cNvSpPr txBox="true"/>
          <p:nvPr/>
        </p:nvSpPr>
        <p:spPr>
          <a:xfrm rot="0">
            <a:off x="8871664"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to Securing the SDLC</a:t>
            </a:r>
          </a:p>
        </p:txBody>
      </p:sp>
      <p:sp>
        <p:nvSpPr>
          <p:cNvPr name="TextBox 6" id="6"/>
          <p:cNvSpPr txBox="true"/>
          <p:nvPr/>
        </p:nvSpPr>
        <p:spPr>
          <a:xfrm rot="0">
            <a:off x="2329217" y="895350"/>
            <a:ext cx="10215149"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The NIST Approach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4">
              <a:extLst>
                <a:ext uri="{96DAC541-7B7A-43D3-8B79-37D633B846F1}">
                  <asvg:svgBlip xmlns:asvg="http://schemas.microsoft.com/office/drawing/2016/SVG/main" r:embed="rId5"/>
                </a:ext>
              </a:extLst>
            </a:blip>
            <a:stretch>
              <a:fillRect l="0" t="0" r="0" b="-44624"/>
            </a:stretch>
          </a:blipFill>
        </p:spPr>
      </p:sp>
      <p:sp>
        <p:nvSpPr>
          <p:cNvPr name="Freeform 4" id="4"/>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4">
              <a:extLst>
                <a:ext uri="{96DAC541-7B7A-43D3-8B79-37D633B846F1}">
                  <asvg:svgBlip xmlns:asvg="http://schemas.microsoft.com/office/drawing/2016/SVG/main" r:embed="rId5"/>
                </a:ext>
              </a:extLst>
            </a:blip>
            <a:stretch>
              <a:fillRect l="0" t="0" r="0" b="-81120"/>
            </a:stretch>
          </a:blipFill>
        </p:spPr>
      </p:sp>
      <p:sp>
        <p:nvSpPr>
          <p:cNvPr name="Freeform 5" id="5"/>
          <p:cNvSpPr/>
          <p:nvPr/>
        </p:nvSpPr>
        <p:spPr>
          <a:xfrm flipH="false" flipV="false" rot="0">
            <a:off x="1148901" y="3847559"/>
            <a:ext cx="7037739" cy="5356850"/>
          </a:xfrm>
          <a:custGeom>
            <a:avLst/>
            <a:gdLst/>
            <a:ahLst/>
            <a:cxnLst/>
            <a:rect r="r" b="b" t="t" l="l"/>
            <a:pathLst>
              <a:path h="5356850" w="7037739">
                <a:moveTo>
                  <a:pt x="0" y="0"/>
                </a:moveTo>
                <a:lnTo>
                  <a:pt x="7037739" y="0"/>
                </a:lnTo>
                <a:lnTo>
                  <a:pt x="7037739" y="5356850"/>
                </a:lnTo>
                <a:lnTo>
                  <a:pt x="0" y="5356850"/>
                </a:lnTo>
                <a:lnTo>
                  <a:pt x="0" y="0"/>
                </a:lnTo>
                <a:close/>
              </a:path>
            </a:pathLst>
          </a:custGeom>
          <a:blipFill>
            <a:blip r:embed="rId6"/>
            <a:stretch>
              <a:fillRect l="0" t="0" r="0" b="0"/>
            </a:stretch>
          </a:blipFill>
        </p:spPr>
      </p:sp>
      <p:sp>
        <p:nvSpPr>
          <p:cNvPr name="TextBox 6" id="6"/>
          <p:cNvSpPr txBox="true"/>
          <p:nvPr/>
        </p:nvSpPr>
        <p:spPr>
          <a:xfrm rot="0">
            <a:off x="8918854" y="1527309"/>
            <a:ext cx="777563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the Organization</a:t>
            </a:r>
          </a:p>
        </p:txBody>
      </p:sp>
      <p:sp>
        <p:nvSpPr>
          <p:cNvPr name="TextBox 7" id="7"/>
          <p:cNvSpPr txBox="true"/>
          <p:nvPr/>
        </p:nvSpPr>
        <p:spPr>
          <a:xfrm rot="0">
            <a:off x="1430027" y="1527309"/>
            <a:ext cx="964290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Security Professionals </a:t>
            </a:r>
          </a:p>
        </p:txBody>
      </p:sp>
      <p:sp>
        <p:nvSpPr>
          <p:cNvPr name="TextBox 8" id="8"/>
          <p:cNvSpPr txBox="true"/>
          <p:nvPr/>
        </p:nvSpPr>
        <p:spPr>
          <a:xfrm rot="0">
            <a:off x="8795563" y="2801138"/>
            <a:ext cx="4751325"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SENIOR MANAGEMENT</a:t>
            </a:r>
          </a:p>
        </p:txBody>
      </p:sp>
      <p:sp>
        <p:nvSpPr>
          <p:cNvPr name="TextBox 9" id="9"/>
          <p:cNvSpPr txBox="true"/>
          <p:nvPr/>
        </p:nvSpPr>
        <p:spPr>
          <a:xfrm rot="0">
            <a:off x="8795563" y="384144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Chief information officer (CIO). </a:t>
            </a:r>
            <a:r>
              <a:rPr lang="en-US" sz="3000">
                <a:solidFill>
                  <a:srgbClr val="FFFFFF"/>
                </a:solidFill>
                <a:latin typeface="Roboto Condensed"/>
              </a:rPr>
              <a:t>An executive-level position that oversees the organization’s computing technology and strives to create efficiency in the processing and access of the organization’s information.</a:t>
            </a:r>
          </a:p>
        </p:txBody>
      </p:sp>
      <p:sp>
        <p:nvSpPr>
          <p:cNvPr name="TextBox 10" id="10"/>
          <p:cNvSpPr txBox="true"/>
          <p:nvPr/>
        </p:nvSpPr>
        <p:spPr>
          <a:xfrm rot="0">
            <a:off x="8795563" y="6679890"/>
            <a:ext cx="8463737" cy="26670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Chief information security officer (CISO). </a:t>
            </a:r>
            <a:r>
              <a:rPr lang="en-US" sz="3000">
                <a:solidFill>
                  <a:srgbClr val="FFFFFF"/>
                </a:solidFill>
                <a:latin typeface="Roboto Condensed"/>
              </a:rPr>
              <a:t>Typically considered the top information security officer in an organization. The CISO is usually not an executive-level position, and frequently the person in this role reports to the CIO.</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4">
              <a:extLst>
                <a:ext uri="{96DAC541-7B7A-43D3-8B79-37D633B846F1}">
                  <asvg:svgBlip xmlns:asvg="http://schemas.microsoft.com/office/drawing/2016/SVG/main" r:embed="rId5"/>
                </a:ext>
              </a:extLst>
            </a:blip>
            <a:stretch>
              <a:fillRect l="0" t="0" r="0" b="-44624"/>
            </a:stretch>
          </a:blipFill>
        </p:spPr>
      </p:sp>
      <p:sp>
        <p:nvSpPr>
          <p:cNvPr name="Freeform 4" id="4"/>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4">
              <a:extLst>
                <a:ext uri="{96DAC541-7B7A-43D3-8B79-37D633B846F1}">
                  <asvg:svgBlip xmlns:asvg="http://schemas.microsoft.com/office/drawing/2016/SVG/main" r:embed="rId5"/>
                </a:ext>
              </a:extLst>
            </a:blip>
            <a:stretch>
              <a:fillRect l="0" t="0" r="0" b="-81120"/>
            </a:stretch>
          </a:blipFill>
        </p:spPr>
      </p:sp>
      <p:sp>
        <p:nvSpPr>
          <p:cNvPr name="TextBox 5" id="5"/>
          <p:cNvSpPr txBox="true"/>
          <p:nvPr/>
        </p:nvSpPr>
        <p:spPr>
          <a:xfrm rot="0">
            <a:off x="8918854" y="1527309"/>
            <a:ext cx="777563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the Organization</a:t>
            </a:r>
          </a:p>
        </p:txBody>
      </p:sp>
      <p:sp>
        <p:nvSpPr>
          <p:cNvPr name="TextBox 6" id="6"/>
          <p:cNvSpPr txBox="true"/>
          <p:nvPr/>
        </p:nvSpPr>
        <p:spPr>
          <a:xfrm rot="0">
            <a:off x="1430027" y="1527309"/>
            <a:ext cx="964290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Security Professionals </a:t>
            </a:r>
          </a:p>
        </p:txBody>
      </p:sp>
      <p:sp>
        <p:nvSpPr>
          <p:cNvPr name="TextBox 7" id="7"/>
          <p:cNvSpPr txBox="true"/>
          <p:nvPr/>
        </p:nvSpPr>
        <p:spPr>
          <a:xfrm rot="0">
            <a:off x="1430027" y="3191168"/>
            <a:ext cx="868413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INFORMATION SECURITY PROJECT TEAM</a:t>
            </a:r>
          </a:p>
        </p:txBody>
      </p:sp>
      <p:sp>
        <p:nvSpPr>
          <p:cNvPr name="TextBox 8" id="8"/>
          <p:cNvSpPr txBox="true"/>
          <p:nvPr/>
        </p:nvSpPr>
        <p:spPr>
          <a:xfrm rot="0">
            <a:off x="1430027" y="3908177"/>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Project team.</a:t>
            </a:r>
            <a:r>
              <a:rPr lang="en-US" sz="3000">
                <a:solidFill>
                  <a:srgbClr val="FFFFFF"/>
                </a:solidFill>
                <a:latin typeface="Roboto Condensed"/>
              </a:rPr>
              <a:t> A small functional team of people who are experienced in one or multiple facets of the required technical and nontechnical areas for the project to which they are assigned.</a:t>
            </a:r>
          </a:p>
        </p:txBody>
      </p:sp>
      <p:sp>
        <p:nvSpPr>
          <p:cNvPr name="TextBox 9" id="9"/>
          <p:cNvSpPr txBox="true"/>
          <p:nvPr/>
        </p:nvSpPr>
        <p:spPr>
          <a:xfrm rot="0">
            <a:off x="10812908" y="3908177"/>
            <a:ext cx="8463737" cy="4267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ROLES:</a:t>
            </a:r>
          </a:p>
          <a:p>
            <a:pPr marL="647700" indent="-323850" lvl="1">
              <a:lnSpc>
                <a:spcPts val="4200"/>
              </a:lnSpc>
              <a:buFont typeface="Arial"/>
              <a:buChar char="•"/>
            </a:pPr>
            <a:r>
              <a:rPr lang="en-US" sz="3000">
                <a:solidFill>
                  <a:srgbClr val="FFFFFF"/>
                </a:solidFill>
                <a:latin typeface="Roboto Condensed"/>
              </a:rPr>
              <a:t>Champion</a:t>
            </a:r>
          </a:p>
          <a:p>
            <a:pPr marL="647700" indent="-323850" lvl="1">
              <a:lnSpc>
                <a:spcPts val="4200"/>
              </a:lnSpc>
              <a:buFont typeface="Arial"/>
              <a:buChar char="•"/>
            </a:pPr>
            <a:r>
              <a:rPr lang="en-US" sz="3000">
                <a:solidFill>
                  <a:srgbClr val="FFFFFF"/>
                </a:solidFill>
                <a:latin typeface="Roboto Condensed"/>
              </a:rPr>
              <a:t>Team leader</a:t>
            </a:r>
          </a:p>
          <a:p>
            <a:pPr marL="647700" indent="-323850" lvl="1">
              <a:lnSpc>
                <a:spcPts val="4200"/>
              </a:lnSpc>
              <a:buFont typeface="Arial"/>
              <a:buChar char="•"/>
            </a:pPr>
            <a:r>
              <a:rPr lang="en-US" sz="3000">
                <a:solidFill>
                  <a:srgbClr val="FFFFFF"/>
                </a:solidFill>
                <a:latin typeface="Roboto Condensed"/>
              </a:rPr>
              <a:t>Security policy developers</a:t>
            </a:r>
          </a:p>
          <a:p>
            <a:pPr marL="647700" indent="-323850" lvl="1">
              <a:lnSpc>
                <a:spcPts val="4200"/>
              </a:lnSpc>
              <a:buFont typeface="Arial"/>
              <a:buChar char="•"/>
            </a:pPr>
            <a:r>
              <a:rPr lang="en-US" sz="3000">
                <a:solidFill>
                  <a:srgbClr val="FFFFFF"/>
                </a:solidFill>
                <a:latin typeface="Roboto Condensed"/>
              </a:rPr>
              <a:t>Risk assessment specialists</a:t>
            </a:r>
          </a:p>
          <a:p>
            <a:pPr marL="647700" indent="-323850" lvl="1">
              <a:lnSpc>
                <a:spcPts val="4200"/>
              </a:lnSpc>
              <a:buFont typeface="Arial"/>
              <a:buChar char="•"/>
            </a:pPr>
            <a:r>
              <a:rPr lang="en-US" sz="3000">
                <a:solidFill>
                  <a:srgbClr val="FFFFFF"/>
                </a:solidFill>
                <a:latin typeface="Roboto Condensed"/>
              </a:rPr>
              <a:t>Security professionals</a:t>
            </a:r>
          </a:p>
          <a:p>
            <a:pPr marL="647700" indent="-323850" lvl="1">
              <a:lnSpc>
                <a:spcPts val="4200"/>
              </a:lnSpc>
              <a:buFont typeface="Arial"/>
              <a:buChar char="•"/>
            </a:pPr>
            <a:r>
              <a:rPr lang="en-US" sz="3000">
                <a:solidFill>
                  <a:srgbClr val="FFFFFF"/>
                </a:solidFill>
                <a:latin typeface="Roboto Condensed"/>
              </a:rPr>
              <a:t> Systems administrators</a:t>
            </a:r>
          </a:p>
          <a:p>
            <a:pPr marL="647700" indent="-323850" lvl="1">
              <a:lnSpc>
                <a:spcPts val="4200"/>
              </a:lnSpc>
              <a:buFont typeface="Arial"/>
              <a:buChar char="•"/>
            </a:pPr>
            <a:r>
              <a:rPr lang="en-US" sz="3000">
                <a:solidFill>
                  <a:srgbClr val="FFFFFF"/>
                </a:solidFill>
                <a:latin typeface="Roboto Condensed"/>
              </a:rPr>
              <a:t>End users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4">
              <a:extLst>
                <a:ext uri="{96DAC541-7B7A-43D3-8B79-37D633B846F1}">
                  <asvg:svgBlip xmlns:asvg="http://schemas.microsoft.com/office/drawing/2016/SVG/main" r:embed="rId5"/>
                </a:ext>
              </a:extLst>
            </a:blip>
            <a:stretch>
              <a:fillRect l="0" t="0" r="0" b="-44624"/>
            </a:stretch>
          </a:blipFill>
        </p:spPr>
      </p:sp>
      <p:sp>
        <p:nvSpPr>
          <p:cNvPr name="Freeform 4" id="4"/>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4">
              <a:extLst>
                <a:ext uri="{96DAC541-7B7A-43D3-8B79-37D633B846F1}">
                  <asvg:svgBlip xmlns:asvg="http://schemas.microsoft.com/office/drawing/2016/SVG/main" r:embed="rId5"/>
                </a:ext>
              </a:extLst>
            </a:blip>
            <a:stretch>
              <a:fillRect l="0" t="0" r="0" b="-81120"/>
            </a:stretch>
          </a:blipFill>
        </p:spPr>
      </p:sp>
      <p:sp>
        <p:nvSpPr>
          <p:cNvPr name="TextBox 5" id="5"/>
          <p:cNvSpPr txBox="true"/>
          <p:nvPr/>
        </p:nvSpPr>
        <p:spPr>
          <a:xfrm rot="0">
            <a:off x="8918854" y="528581"/>
            <a:ext cx="777563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and the Organization</a:t>
            </a:r>
          </a:p>
        </p:txBody>
      </p:sp>
      <p:sp>
        <p:nvSpPr>
          <p:cNvPr name="TextBox 6" id="6"/>
          <p:cNvSpPr txBox="true"/>
          <p:nvPr/>
        </p:nvSpPr>
        <p:spPr>
          <a:xfrm rot="0">
            <a:off x="1430027" y="528581"/>
            <a:ext cx="964290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Security Professionals </a:t>
            </a:r>
          </a:p>
        </p:txBody>
      </p:sp>
      <p:sp>
        <p:nvSpPr>
          <p:cNvPr name="TextBox 7" id="7"/>
          <p:cNvSpPr txBox="true"/>
          <p:nvPr/>
        </p:nvSpPr>
        <p:spPr>
          <a:xfrm rot="0">
            <a:off x="1430027" y="2453307"/>
            <a:ext cx="8684130" cy="679450"/>
          </a:xfrm>
          <a:prstGeom prst="rect">
            <a:avLst/>
          </a:prstGeom>
        </p:spPr>
        <p:txBody>
          <a:bodyPr anchor="t" rtlCol="false" tIns="0" lIns="0" bIns="0" rIns="0">
            <a:spAutoFit/>
          </a:bodyPr>
          <a:lstStyle/>
          <a:p>
            <a:pPr>
              <a:lnSpc>
                <a:spcPts val="5599"/>
              </a:lnSpc>
            </a:pPr>
            <a:r>
              <a:rPr lang="en-US" sz="3999">
                <a:solidFill>
                  <a:srgbClr val="B6E4FD"/>
                </a:solidFill>
                <a:latin typeface="Roboto Condensed"/>
              </a:rPr>
              <a:t>DATA RESPONSIBILITIES</a:t>
            </a:r>
          </a:p>
        </p:txBody>
      </p:sp>
      <p:sp>
        <p:nvSpPr>
          <p:cNvPr name="TextBox 8" id="8"/>
          <p:cNvSpPr txBox="true"/>
          <p:nvPr/>
        </p:nvSpPr>
        <p:spPr>
          <a:xfrm rot="0">
            <a:off x="1430027" y="3330814"/>
            <a:ext cx="14736724"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Data custodians. </a:t>
            </a:r>
            <a:r>
              <a:rPr lang="en-US" sz="3000">
                <a:solidFill>
                  <a:srgbClr val="FFFFFF"/>
                </a:solidFill>
                <a:latin typeface="Roboto Condensed"/>
              </a:rPr>
              <a:t>Individuals who work directly with data owners and are responsible for storage, maintenance, and protection of information.</a:t>
            </a:r>
          </a:p>
        </p:txBody>
      </p:sp>
      <p:sp>
        <p:nvSpPr>
          <p:cNvPr name="TextBox 9" id="9"/>
          <p:cNvSpPr txBox="true"/>
          <p:nvPr/>
        </p:nvSpPr>
        <p:spPr>
          <a:xfrm rot="0">
            <a:off x="1430027" y="5200812"/>
            <a:ext cx="14736724"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Data owners. </a:t>
            </a:r>
            <a:r>
              <a:rPr lang="en-US" sz="3000">
                <a:solidFill>
                  <a:srgbClr val="FFFFFF"/>
                </a:solidFill>
                <a:latin typeface="Roboto Condensed"/>
              </a:rPr>
              <a:t>Individuals who control, and are therefore responsible for, the security and use of a particular set of information; data owners may rely on custodians for the practical aspects of protecting their information, specifying which users are authorized to access it, but they are ultimately responsible for it. </a:t>
            </a:r>
          </a:p>
        </p:txBody>
      </p:sp>
      <p:sp>
        <p:nvSpPr>
          <p:cNvPr name="TextBox 10" id="10"/>
          <p:cNvSpPr txBox="true"/>
          <p:nvPr/>
        </p:nvSpPr>
        <p:spPr>
          <a:xfrm rot="0">
            <a:off x="1430027" y="8137609"/>
            <a:ext cx="14736724"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Bold"/>
              </a:rPr>
              <a:t>Data users. </a:t>
            </a:r>
            <a:r>
              <a:rPr lang="en-US" sz="3000">
                <a:solidFill>
                  <a:srgbClr val="FFFFFF"/>
                </a:solidFill>
                <a:latin typeface="Roboto Condensed"/>
              </a:rPr>
              <a:t>Internal and external stakeholders (customers, suppliers, and employees) who interact with information in support of their organization’s planning and operations.</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grpSp>
        <p:nvGrpSpPr>
          <p:cNvPr name="Group 3" id="3"/>
          <p:cNvGrpSpPr/>
          <p:nvPr/>
        </p:nvGrpSpPr>
        <p:grpSpPr>
          <a:xfrm rot="0">
            <a:off x="1028700" y="2489900"/>
            <a:ext cx="16230600" cy="6714509"/>
            <a:chOff x="0" y="0"/>
            <a:chExt cx="4274726" cy="1768430"/>
          </a:xfrm>
        </p:grpSpPr>
        <p:sp>
          <p:nvSpPr>
            <p:cNvPr name="Freeform 4" id="4"/>
            <p:cNvSpPr/>
            <p:nvPr/>
          </p:nvSpPr>
          <p:spPr>
            <a:xfrm flipH="false" flipV="false" rot="0">
              <a:off x="0" y="0"/>
              <a:ext cx="4274726" cy="1768430"/>
            </a:xfrm>
            <a:custGeom>
              <a:avLst/>
              <a:gdLst/>
              <a:ahLst/>
              <a:cxnLst/>
              <a:rect r="r" b="b" t="t" l="l"/>
              <a:pathLst>
                <a:path h="1768430" w="4274726">
                  <a:moveTo>
                    <a:pt x="24327" y="0"/>
                  </a:moveTo>
                  <a:lnTo>
                    <a:pt x="4250399" y="0"/>
                  </a:lnTo>
                  <a:cubicBezTo>
                    <a:pt x="4263834" y="0"/>
                    <a:pt x="4274726" y="10891"/>
                    <a:pt x="4274726" y="24327"/>
                  </a:cubicBezTo>
                  <a:lnTo>
                    <a:pt x="4274726" y="1744104"/>
                  </a:lnTo>
                  <a:cubicBezTo>
                    <a:pt x="4274726" y="1750556"/>
                    <a:pt x="4272163" y="1756743"/>
                    <a:pt x="4267601" y="1761305"/>
                  </a:cubicBezTo>
                  <a:cubicBezTo>
                    <a:pt x="4263039" y="1765867"/>
                    <a:pt x="4256851" y="1768430"/>
                    <a:pt x="4250399" y="1768430"/>
                  </a:cubicBezTo>
                  <a:lnTo>
                    <a:pt x="24327" y="1768430"/>
                  </a:lnTo>
                  <a:cubicBezTo>
                    <a:pt x="10891" y="1768430"/>
                    <a:pt x="0" y="1757539"/>
                    <a:pt x="0" y="1744104"/>
                  </a:cubicBezTo>
                  <a:lnTo>
                    <a:pt x="0" y="24327"/>
                  </a:lnTo>
                  <a:cubicBezTo>
                    <a:pt x="0" y="10891"/>
                    <a:pt x="10891" y="0"/>
                    <a:pt x="24327" y="0"/>
                  </a:cubicBezTo>
                  <a:close/>
                </a:path>
              </a:pathLst>
            </a:custGeom>
            <a:solidFill>
              <a:srgbClr val="0B3C5A"/>
            </a:solidFill>
          </p:spPr>
        </p:sp>
        <p:sp>
          <p:nvSpPr>
            <p:cNvPr name="TextBox 5" id="5"/>
            <p:cNvSpPr txBox="true"/>
            <p:nvPr/>
          </p:nvSpPr>
          <p:spPr>
            <a:xfrm>
              <a:off x="0" y="-38100"/>
              <a:ext cx="4274726" cy="180653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4864722"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933033" y="-3091596"/>
            <a:ext cx="5352128" cy="5091211"/>
          </a:xfrm>
          <a:custGeom>
            <a:avLst/>
            <a:gdLst/>
            <a:ahLst/>
            <a:cxnLst/>
            <a:rect r="r" b="b" t="t" l="l"/>
            <a:pathLst>
              <a:path h="5091211" w="5352128">
                <a:moveTo>
                  <a:pt x="0" y="0"/>
                </a:moveTo>
                <a:lnTo>
                  <a:pt x="5352128" y="0"/>
                </a:lnTo>
                <a:lnTo>
                  <a:pt x="5352128" y="5091211"/>
                </a:lnTo>
                <a:lnTo>
                  <a:pt x="0" y="5091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405250" y="5649791"/>
            <a:ext cx="921777" cy="92177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6471123" y="5649791"/>
            <a:ext cx="921777" cy="92177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658798" y="5649791"/>
            <a:ext cx="921777" cy="92177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B6993"/>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8904660" y="895350"/>
            <a:ext cx="437434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Interest</a:t>
            </a:r>
          </a:p>
        </p:txBody>
      </p:sp>
      <p:sp>
        <p:nvSpPr>
          <p:cNvPr name="TextBox 18" id="18"/>
          <p:cNvSpPr txBox="true"/>
          <p:nvPr/>
        </p:nvSpPr>
        <p:spPr>
          <a:xfrm rot="0">
            <a:off x="4440203" y="895350"/>
            <a:ext cx="4669032"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Communities  </a:t>
            </a:r>
          </a:p>
        </p:txBody>
      </p:sp>
      <p:sp>
        <p:nvSpPr>
          <p:cNvPr name="TextBox 19" id="19"/>
          <p:cNvSpPr txBox="true"/>
          <p:nvPr/>
        </p:nvSpPr>
        <p:spPr>
          <a:xfrm rot="0">
            <a:off x="1243976" y="573285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01</a:t>
            </a:r>
          </a:p>
        </p:txBody>
      </p:sp>
      <p:sp>
        <p:nvSpPr>
          <p:cNvPr name="TextBox 20" id="20"/>
          <p:cNvSpPr txBox="true"/>
          <p:nvPr/>
        </p:nvSpPr>
        <p:spPr>
          <a:xfrm rot="0">
            <a:off x="6309849" y="573285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02</a:t>
            </a:r>
          </a:p>
        </p:txBody>
      </p:sp>
      <p:sp>
        <p:nvSpPr>
          <p:cNvPr name="TextBox 21" id="21"/>
          <p:cNvSpPr txBox="true"/>
          <p:nvPr/>
        </p:nvSpPr>
        <p:spPr>
          <a:xfrm rot="0">
            <a:off x="11497524" y="5732854"/>
            <a:ext cx="1244325" cy="679450"/>
          </a:xfrm>
          <a:prstGeom prst="rect">
            <a:avLst/>
          </a:prstGeom>
        </p:spPr>
        <p:txBody>
          <a:bodyPr anchor="t" rtlCol="false" tIns="0" lIns="0" bIns="0" rIns="0">
            <a:spAutoFit/>
          </a:bodyPr>
          <a:lstStyle/>
          <a:p>
            <a:pPr algn="ctr">
              <a:lnSpc>
                <a:spcPts val="5599"/>
              </a:lnSpc>
            </a:pPr>
            <a:r>
              <a:rPr lang="en-US" sz="3999">
                <a:solidFill>
                  <a:srgbClr val="B6E4FD"/>
                </a:solidFill>
                <a:latin typeface="Roboto Condensed"/>
              </a:rPr>
              <a:t>03</a:t>
            </a:r>
          </a:p>
        </p:txBody>
      </p:sp>
      <p:sp>
        <p:nvSpPr>
          <p:cNvPr name="TextBox 22" id="22"/>
          <p:cNvSpPr txBox="true"/>
          <p:nvPr/>
        </p:nvSpPr>
        <p:spPr>
          <a:xfrm rot="0">
            <a:off x="1111839" y="3505200"/>
            <a:ext cx="15585642" cy="1066800"/>
          </a:xfrm>
          <a:prstGeom prst="rect">
            <a:avLst/>
          </a:prstGeom>
        </p:spPr>
        <p:txBody>
          <a:bodyPr anchor="t" rtlCol="false" tIns="0" lIns="0" bIns="0" rIns="0">
            <a:spAutoFit/>
          </a:bodyPr>
          <a:lstStyle/>
          <a:p>
            <a:pPr algn="ctr">
              <a:lnSpc>
                <a:spcPts val="4200"/>
              </a:lnSpc>
            </a:pPr>
            <a:r>
              <a:rPr lang="en-US" sz="3000">
                <a:solidFill>
                  <a:srgbClr val="FFFFFF"/>
                </a:solidFill>
                <a:latin typeface="Roboto Condensed Bold"/>
              </a:rPr>
              <a:t>Community of interest.</a:t>
            </a:r>
            <a:r>
              <a:rPr lang="en-US" sz="3000">
                <a:solidFill>
                  <a:srgbClr val="FFFFFF"/>
                </a:solidFill>
                <a:latin typeface="Roboto Condensed"/>
              </a:rPr>
              <a:t> A group of individuals who are united by similar interests or values within an organization and who share a common goal of helping the organization to meet its objectives.</a:t>
            </a:r>
          </a:p>
        </p:txBody>
      </p:sp>
      <p:sp>
        <p:nvSpPr>
          <p:cNvPr name="TextBox 23" id="23"/>
          <p:cNvSpPr txBox="true"/>
          <p:nvPr/>
        </p:nvSpPr>
        <p:spPr>
          <a:xfrm rot="0">
            <a:off x="2637196" y="5504254"/>
            <a:ext cx="429481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Information Security Management and Professionals</a:t>
            </a:r>
          </a:p>
        </p:txBody>
      </p:sp>
      <p:sp>
        <p:nvSpPr>
          <p:cNvPr name="TextBox 24" id="24"/>
          <p:cNvSpPr txBox="true"/>
          <p:nvPr/>
        </p:nvSpPr>
        <p:spPr>
          <a:xfrm rot="0">
            <a:off x="7732385" y="5504254"/>
            <a:ext cx="4294815" cy="16002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Information Technology Management and Professionals</a:t>
            </a:r>
          </a:p>
        </p:txBody>
      </p:sp>
      <p:sp>
        <p:nvSpPr>
          <p:cNvPr name="TextBox 25" id="25"/>
          <p:cNvSpPr txBox="true"/>
          <p:nvPr/>
        </p:nvSpPr>
        <p:spPr>
          <a:xfrm rot="0">
            <a:off x="12894249" y="5504254"/>
            <a:ext cx="4294815" cy="10668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Organizational Management and Professionals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4">
              <a:extLst>
                <a:ext uri="{96DAC541-7B7A-43D3-8B79-37D633B846F1}">
                  <asvg:svgBlip xmlns:asvg="http://schemas.microsoft.com/office/drawing/2016/SVG/main" r:embed="rId5"/>
                </a:ext>
              </a:extLst>
            </a:blip>
            <a:stretch>
              <a:fillRect l="0" t="0" r="0" b="-44624"/>
            </a:stretch>
          </a:blipFill>
        </p:spPr>
      </p:sp>
      <p:sp>
        <p:nvSpPr>
          <p:cNvPr name="Freeform 4" id="4"/>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4">
              <a:extLst>
                <a:ext uri="{96DAC541-7B7A-43D3-8B79-37D633B846F1}">
                  <asvg:svgBlip xmlns:asvg="http://schemas.microsoft.com/office/drawing/2016/SVG/main" r:embed="rId5"/>
                </a:ext>
              </a:extLst>
            </a:blip>
            <a:stretch>
              <a:fillRect l="0" t="0" r="0" b="-81120"/>
            </a:stretch>
          </a:blipFill>
        </p:spPr>
      </p:sp>
      <p:sp>
        <p:nvSpPr>
          <p:cNvPr name="Freeform 5" id="5"/>
          <p:cNvSpPr/>
          <p:nvPr/>
        </p:nvSpPr>
        <p:spPr>
          <a:xfrm flipH="false" flipV="false" rot="0">
            <a:off x="2123387" y="1936930"/>
            <a:ext cx="5038028" cy="5574546"/>
          </a:xfrm>
          <a:custGeom>
            <a:avLst/>
            <a:gdLst/>
            <a:ahLst/>
            <a:cxnLst/>
            <a:rect r="r" b="b" t="t" l="l"/>
            <a:pathLst>
              <a:path h="5574546" w="5038028">
                <a:moveTo>
                  <a:pt x="0" y="0"/>
                </a:moveTo>
                <a:lnTo>
                  <a:pt x="5038028" y="0"/>
                </a:lnTo>
                <a:lnTo>
                  <a:pt x="5038028" y="5574546"/>
                </a:lnTo>
                <a:lnTo>
                  <a:pt x="0" y="5574546"/>
                </a:lnTo>
                <a:lnTo>
                  <a:pt x="0" y="0"/>
                </a:lnTo>
                <a:close/>
              </a:path>
            </a:pathLst>
          </a:custGeom>
          <a:blipFill>
            <a:blip r:embed="rId6"/>
            <a:stretch>
              <a:fillRect l="0" t="0" r="0" b="0"/>
            </a:stretch>
          </a:blipFill>
        </p:spPr>
      </p:sp>
      <p:sp>
        <p:nvSpPr>
          <p:cNvPr name="TextBox 6" id="6"/>
          <p:cNvSpPr txBox="true"/>
          <p:nvPr/>
        </p:nvSpPr>
        <p:spPr>
          <a:xfrm rot="0">
            <a:off x="8681742" y="3018264"/>
            <a:ext cx="8978233"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Information Security</a:t>
            </a:r>
          </a:p>
        </p:txBody>
      </p:sp>
      <p:sp>
        <p:nvSpPr>
          <p:cNvPr name="TextBox 7" id="7"/>
          <p:cNvSpPr txBox="true"/>
          <p:nvPr/>
        </p:nvSpPr>
        <p:spPr>
          <a:xfrm rot="0">
            <a:off x="8681742" y="2047349"/>
            <a:ext cx="557637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The History </a:t>
            </a:r>
          </a:p>
        </p:txBody>
      </p:sp>
      <p:sp>
        <p:nvSpPr>
          <p:cNvPr name="TextBox 8" id="8"/>
          <p:cNvSpPr txBox="true"/>
          <p:nvPr/>
        </p:nvSpPr>
        <p:spPr>
          <a:xfrm rot="0">
            <a:off x="8681742" y="5101605"/>
            <a:ext cx="9205875"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The need for computer security arose during World War II when the first mainframe computers were developed and used to aid computations for communication code breaking messages from enemy cryptographic devices like the Enigma</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0">
            <a:off x="10283949" y="-5270406"/>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2352530"/>
            <a:ext cx="4084047" cy="1776731"/>
          </a:xfrm>
          <a:prstGeom prst="rect">
            <a:avLst/>
          </a:prstGeom>
        </p:spPr>
        <p:txBody>
          <a:bodyPr anchor="t" rtlCol="false" tIns="0" lIns="0" bIns="0" rIns="0">
            <a:spAutoFit/>
          </a:bodyPr>
          <a:lstStyle/>
          <a:p>
            <a:pPr>
              <a:lnSpc>
                <a:spcPts val="14419"/>
              </a:lnSpc>
            </a:pPr>
            <a:r>
              <a:rPr lang="en-US" sz="10299">
                <a:solidFill>
                  <a:srgbClr val="D9EAF3"/>
                </a:solidFill>
                <a:latin typeface="Roboto Condensed Bold"/>
              </a:rPr>
              <a:t>Thank</a:t>
            </a:r>
          </a:p>
        </p:txBody>
      </p:sp>
      <p:sp>
        <p:nvSpPr>
          <p:cNvPr name="TextBox 5" id="5"/>
          <p:cNvSpPr txBox="true"/>
          <p:nvPr/>
        </p:nvSpPr>
        <p:spPr>
          <a:xfrm rot="0">
            <a:off x="1028700" y="3668462"/>
            <a:ext cx="4084047" cy="1776731"/>
          </a:xfrm>
          <a:prstGeom prst="rect">
            <a:avLst/>
          </a:prstGeom>
        </p:spPr>
        <p:txBody>
          <a:bodyPr anchor="t" rtlCol="false" tIns="0" lIns="0" bIns="0" rIns="0">
            <a:spAutoFit/>
          </a:bodyPr>
          <a:lstStyle/>
          <a:p>
            <a:pPr>
              <a:lnSpc>
                <a:spcPts val="14419"/>
              </a:lnSpc>
            </a:pPr>
            <a:r>
              <a:rPr lang="en-US" sz="10299">
                <a:solidFill>
                  <a:srgbClr val="509FCB"/>
                </a:solidFill>
                <a:latin typeface="Roboto Condensed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AutoShape 2" id="2"/>
          <p:cNvSpPr/>
          <p:nvPr/>
        </p:nvSpPr>
        <p:spPr>
          <a:xfrm>
            <a:off x="8343818" y="4550192"/>
            <a:ext cx="1685469" cy="76200"/>
          </a:xfrm>
          <a:prstGeom prst="line">
            <a:avLst/>
          </a:prstGeom>
          <a:ln cap="flat" w="76200">
            <a:solidFill>
              <a:srgbClr val="457DA4"/>
            </a:solidFill>
            <a:prstDash val="solid"/>
            <a:headEnd type="none" len="sm" w="sm"/>
            <a:tailEnd type="none" len="sm" w="sm"/>
          </a:ln>
        </p:spPr>
      </p:sp>
      <p:sp>
        <p:nvSpPr>
          <p:cNvPr name="Freeform 3" id="3"/>
          <p:cNvSpPr/>
          <p:nvPr/>
        </p:nvSpPr>
        <p:spPr>
          <a:xfrm flipH="false" flipV="false" rot="0">
            <a:off x="1028700" y="4009644"/>
            <a:ext cx="7315200" cy="1133856"/>
          </a:xfrm>
          <a:custGeom>
            <a:avLst/>
            <a:gdLst/>
            <a:ahLst/>
            <a:cxnLst/>
            <a:rect r="r" b="b" t="t" l="l"/>
            <a:pathLst>
              <a:path h="1133856" w="7315200">
                <a:moveTo>
                  <a:pt x="0" y="0"/>
                </a:moveTo>
                <a:lnTo>
                  <a:pt x="7315200" y="0"/>
                </a:lnTo>
                <a:lnTo>
                  <a:pt x="7315200" y="1133856"/>
                </a:lnTo>
                <a:lnTo>
                  <a:pt x="0" y="1133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144000" y="4009644"/>
            <a:ext cx="7315200" cy="1133856"/>
          </a:xfrm>
          <a:custGeom>
            <a:avLst/>
            <a:gdLst/>
            <a:ahLst/>
            <a:cxnLst/>
            <a:rect r="r" b="b" t="t" l="l"/>
            <a:pathLst>
              <a:path h="1133856" w="7315200">
                <a:moveTo>
                  <a:pt x="0" y="0"/>
                </a:moveTo>
                <a:lnTo>
                  <a:pt x="7315200" y="0"/>
                </a:lnTo>
                <a:lnTo>
                  <a:pt x="7315200" y="1133856"/>
                </a:lnTo>
                <a:lnTo>
                  <a:pt x="0" y="11338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7712522" y="1246050"/>
            <a:ext cx="80633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of Information Security</a:t>
            </a:r>
          </a:p>
        </p:txBody>
      </p:sp>
      <p:sp>
        <p:nvSpPr>
          <p:cNvPr name="TextBox 6" id="6"/>
          <p:cNvSpPr txBox="true"/>
          <p:nvPr/>
        </p:nvSpPr>
        <p:spPr>
          <a:xfrm rot="0">
            <a:off x="3745592" y="1246050"/>
            <a:ext cx="47322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The History </a:t>
            </a:r>
          </a:p>
        </p:txBody>
      </p:sp>
      <p:sp>
        <p:nvSpPr>
          <p:cNvPr name="TextBox 7" id="7"/>
          <p:cNvSpPr txBox="true"/>
          <p:nvPr/>
        </p:nvSpPr>
        <p:spPr>
          <a:xfrm rot="0">
            <a:off x="1659045" y="3091621"/>
            <a:ext cx="1416320" cy="679450"/>
          </a:xfrm>
          <a:prstGeom prst="rect">
            <a:avLst/>
          </a:prstGeom>
        </p:spPr>
        <p:txBody>
          <a:bodyPr anchor="t" rtlCol="false" tIns="0" lIns="0" bIns="0" rIns="0">
            <a:spAutoFit/>
          </a:bodyPr>
          <a:lstStyle/>
          <a:p>
            <a:pPr algn="ctr">
              <a:lnSpc>
                <a:spcPts val="5599"/>
              </a:lnSpc>
            </a:pPr>
            <a:r>
              <a:rPr lang="en-US" sz="3999">
                <a:solidFill>
                  <a:srgbClr val="D9EAF3"/>
                </a:solidFill>
                <a:latin typeface="Roboto Condensed Bold"/>
              </a:rPr>
              <a:t>1960S</a:t>
            </a:r>
          </a:p>
        </p:txBody>
      </p:sp>
      <p:sp>
        <p:nvSpPr>
          <p:cNvPr name="TextBox 8" id="8"/>
          <p:cNvSpPr txBox="true"/>
          <p:nvPr/>
        </p:nvSpPr>
        <p:spPr>
          <a:xfrm rot="0">
            <a:off x="4376970" y="3091621"/>
            <a:ext cx="1416320" cy="679450"/>
          </a:xfrm>
          <a:prstGeom prst="rect">
            <a:avLst/>
          </a:prstGeom>
        </p:spPr>
        <p:txBody>
          <a:bodyPr anchor="t" rtlCol="false" tIns="0" lIns="0" bIns="0" rIns="0">
            <a:spAutoFit/>
          </a:bodyPr>
          <a:lstStyle/>
          <a:p>
            <a:pPr algn="ctr">
              <a:lnSpc>
                <a:spcPts val="5599"/>
              </a:lnSpc>
            </a:pPr>
            <a:r>
              <a:rPr lang="en-US" sz="3999">
                <a:solidFill>
                  <a:srgbClr val="D9EAF3"/>
                </a:solidFill>
                <a:latin typeface="Roboto Condensed Bold"/>
              </a:rPr>
              <a:t>1970S</a:t>
            </a:r>
          </a:p>
        </p:txBody>
      </p:sp>
      <p:sp>
        <p:nvSpPr>
          <p:cNvPr name="TextBox 9" id="9"/>
          <p:cNvSpPr txBox="true"/>
          <p:nvPr/>
        </p:nvSpPr>
        <p:spPr>
          <a:xfrm rot="0">
            <a:off x="6984755" y="3091621"/>
            <a:ext cx="1416320" cy="679450"/>
          </a:xfrm>
          <a:prstGeom prst="rect">
            <a:avLst/>
          </a:prstGeom>
        </p:spPr>
        <p:txBody>
          <a:bodyPr anchor="t" rtlCol="false" tIns="0" lIns="0" bIns="0" rIns="0">
            <a:spAutoFit/>
          </a:bodyPr>
          <a:lstStyle/>
          <a:p>
            <a:pPr algn="ctr">
              <a:lnSpc>
                <a:spcPts val="5599"/>
              </a:lnSpc>
            </a:pPr>
            <a:r>
              <a:rPr lang="en-US" sz="3999">
                <a:solidFill>
                  <a:srgbClr val="D9EAF3"/>
                </a:solidFill>
                <a:latin typeface="Roboto Condensed Bold"/>
              </a:rPr>
              <a:t>1980S</a:t>
            </a:r>
          </a:p>
        </p:txBody>
      </p:sp>
      <p:sp>
        <p:nvSpPr>
          <p:cNvPr name="TextBox 10" id="10"/>
          <p:cNvSpPr txBox="true"/>
          <p:nvPr/>
        </p:nvSpPr>
        <p:spPr>
          <a:xfrm rot="0">
            <a:off x="9749873" y="3091621"/>
            <a:ext cx="1416320" cy="679450"/>
          </a:xfrm>
          <a:prstGeom prst="rect">
            <a:avLst/>
          </a:prstGeom>
        </p:spPr>
        <p:txBody>
          <a:bodyPr anchor="t" rtlCol="false" tIns="0" lIns="0" bIns="0" rIns="0">
            <a:spAutoFit/>
          </a:bodyPr>
          <a:lstStyle/>
          <a:p>
            <a:pPr algn="ctr">
              <a:lnSpc>
                <a:spcPts val="5599"/>
              </a:lnSpc>
            </a:pPr>
            <a:r>
              <a:rPr lang="en-US" sz="3999">
                <a:solidFill>
                  <a:srgbClr val="D9EAF3"/>
                </a:solidFill>
                <a:latin typeface="Roboto Condensed Bold"/>
              </a:rPr>
              <a:t>1990S</a:t>
            </a:r>
          </a:p>
        </p:txBody>
      </p:sp>
      <p:sp>
        <p:nvSpPr>
          <p:cNvPr name="TextBox 11" id="11"/>
          <p:cNvSpPr txBox="true"/>
          <p:nvPr/>
        </p:nvSpPr>
        <p:spPr>
          <a:xfrm rot="0">
            <a:off x="12518743" y="3091621"/>
            <a:ext cx="1416320" cy="679450"/>
          </a:xfrm>
          <a:prstGeom prst="rect">
            <a:avLst/>
          </a:prstGeom>
        </p:spPr>
        <p:txBody>
          <a:bodyPr anchor="t" rtlCol="false" tIns="0" lIns="0" bIns="0" rIns="0">
            <a:spAutoFit/>
          </a:bodyPr>
          <a:lstStyle/>
          <a:p>
            <a:pPr algn="ctr">
              <a:lnSpc>
                <a:spcPts val="5599"/>
              </a:lnSpc>
            </a:pPr>
            <a:r>
              <a:rPr lang="en-US" sz="3999">
                <a:solidFill>
                  <a:srgbClr val="D9EAF3"/>
                </a:solidFill>
                <a:latin typeface="Roboto Condensed Bold"/>
              </a:rPr>
              <a:t>2000S</a:t>
            </a:r>
          </a:p>
        </p:txBody>
      </p:sp>
      <p:grpSp>
        <p:nvGrpSpPr>
          <p:cNvPr name="Group 12" id="12"/>
          <p:cNvGrpSpPr/>
          <p:nvPr/>
        </p:nvGrpSpPr>
        <p:grpSpPr>
          <a:xfrm rot="0">
            <a:off x="1028700" y="5381625"/>
            <a:ext cx="2640975" cy="3822784"/>
            <a:chOff x="0" y="0"/>
            <a:chExt cx="695566" cy="1006824"/>
          </a:xfrm>
        </p:grpSpPr>
        <p:sp>
          <p:nvSpPr>
            <p:cNvPr name="Freeform 13" id="13"/>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4" id="14"/>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3764642" y="5381625"/>
            <a:ext cx="2640975" cy="3822784"/>
            <a:chOff x="0" y="0"/>
            <a:chExt cx="695566" cy="1006824"/>
          </a:xfrm>
        </p:grpSpPr>
        <p:sp>
          <p:nvSpPr>
            <p:cNvPr name="Freeform 16" id="16"/>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17" id="17"/>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6503025" y="5381625"/>
            <a:ext cx="2640975" cy="3822784"/>
            <a:chOff x="0" y="0"/>
            <a:chExt cx="695566" cy="1006824"/>
          </a:xfrm>
        </p:grpSpPr>
        <p:sp>
          <p:nvSpPr>
            <p:cNvPr name="Freeform 19" id="19"/>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20" id="20"/>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239250" y="5381625"/>
            <a:ext cx="2640975" cy="3822784"/>
            <a:chOff x="0" y="0"/>
            <a:chExt cx="695566" cy="1006824"/>
          </a:xfrm>
        </p:grpSpPr>
        <p:sp>
          <p:nvSpPr>
            <p:cNvPr name="Freeform 22" id="22"/>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23" id="23"/>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1975475" y="5381625"/>
            <a:ext cx="2640975" cy="3822784"/>
            <a:chOff x="0" y="0"/>
            <a:chExt cx="695566" cy="1006824"/>
          </a:xfrm>
        </p:grpSpPr>
        <p:sp>
          <p:nvSpPr>
            <p:cNvPr name="Freeform 25" id="25"/>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26" id="26"/>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14711701" y="5381625"/>
            <a:ext cx="2640975" cy="3822784"/>
            <a:chOff x="0" y="0"/>
            <a:chExt cx="695566" cy="1006824"/>
          </a:xfrm>
        </p:grpSpPr>
        <p:sp>
          <p:nvSpPr>
            <p:cNvPr name="Freeform 28" id="28"/>
            <p:cNvSpPr/>
            <p:nvPr/>
          </p:nvSpPr>
          <p:spPr>
            <a:xfrm flipH="false" flipV="false" rot="0">
              <a:off x="0" y="0"/>
              <a:ext cx="695565" cy="1006824"/>
            </a:xfrm>
            <a:custGeom>
              <a:avLst/>
              <a:gdLst/>
              <a:ahLst/>
              <a:cxnLst/>
              <a:rect r="r" b="b" t="t" l="l"/>
              <a:pathLst>
                <a:path h="1006824" w="695565">
                  <a:moveTo>
                    <a:pt x="149505" y="0"/>
                  </a:moveTo>
                  <a:lnTo>
                    <a:pt x="546061" y="0"/>
                  </a:lnTo>
                  <a:cubicBezTo>
                    <a:pt x="585712" y="0"/>
                    <a:pt x="623739" y="15751"/>
                    <a:pt x="651777" y="43789"/>
                  </a:cubicBezTo>
                  <a:cubicBezTo>
                    <a:pt x="679814" y="71826"/>
                    <a:pt x="695565" y="109854"/>
                    <a:pt x="695565" y="149505"/>
                  </a:cubicBezTo>
                  <a:lnTo>
                    <a:pt x="695565" y="857319"/>
                  </a:lnTo>
                  <a:cubicBezTo>
                    <a:pt x="695565" y="896970"/>
                    <a:pt x="679814" y="934997"/>
                    <a:pt x="651777" y="963035"/>
                  </a:cubicBezTo>
                  <a:cubicBezTo>
                    <a:pt x="623739" y="991072"/>
                    <a:pt x="585712" y="1006824"/>
                    <a:pt x="546061" y="1006824"/>
                  </a:cubicBezTo>
                  <a:lnTo>
                    <a:pt x="149505" y="1006824"/>
                  </a:lnTo>
                  <a:cubicBezTo>
                    <a:pt x="109854" y="1006824"/>
                    <a:pt x="71826" y="991072"/>
                    <a:pt x="43789" y="963035"/>
                  </a:cubicBezTo>
                  <a:cubicBezTo>
                    <a:pt x="15751" y="934997"/>
                    <a:pt x="0" y="896970"/>
                    <a:pt x="0" y="857319"/>
                  </a:cubicBezTo>
                  <a:lnTo>
                    <a:pt x="0" y="149505"/>
                  </a:lnTo>
                  <a:cubicBezTo>
                    <a:pt x="0" y="109854"/>
                    <a:pt x="15751" y="71826"/>
                    <a:pt x="43789" y="43789"/>
                  </a:cubicBezTo>
                  <a:cubicBezTo>
                    <a:pt x="71826" y="15751"/>
                    <a:pt x="109854" y="0"/>
                    <a:pt x="149505" y="0"/>
                  </a:cubicBezTo>
                  <a:close/>
                </a:path>
              </a:pathLst>
            </a:custGeom>
            <a:solidFill>
              <a:srgbClr val="0B3C5A"/>
            </a:solidFill>
          </p:spPr>
        </p:sp>
        <p:sp>
          <p:nvSpPr>
            <p:cNvPr name="TextBox 29" id="29"/>
            <p:cNvSpPr txBox="true"/>
            <p:nvPr/>
          </p:nvSpPr>
          <p:spPr>
            <a:xfrm>
              <a:off x="0" y="-38100"/>
              <a:ext cx="695566" cy="1044924"/>
            </a:xfrm>
            <a:prstGeom prst="rect">
              <a:avLst/>
            </a:prstGeom>
          </p:spPr>
          <p:txBody>
            <a:bodyPr anchor="ctr" rtlCol="false" tIns="50800" lIns="50800" bIns="50800" rIns="50800"/>
            <a:lstStyle/>
            <a:p>
              <a:pPr algn="ctr">
                <a:lnSpc>
                  <a:spcPts val="2659"/>
                </a:lnSpc>
              </a:pPr>
            </a:p>
          </p:txBody>
        </p:sp>
      </p:grpSp>
      <p:sp>
        <p:nvSpPr>
          <p:cNvPr name="TextBox 30" id="30"/>
          <p:cNvSpPr txBox="true"/>
          <p:nvPr/>
        </p:nvSpPr>
        <p:spPr>
          <a:xfrm rot="0">
            <a:off x="1031212" y="5499142"/>
            <a:ext cx="2533405" cy="3530600"/>
          </a:xfrm>
          <a:prstGeom prst="rect">
            <a:avLst/>
          </a:prstGeom>
        </p:spPr>
        <p:txBody>
          <a:bodyPr anchor="t" rtlCol="false" tIns="0" lIns="0" bIns="0" rIns="0">
            <a:spAutoFit/>
          </a:bodyPr>
          <a:lstStyle/>
          <a:p>
            <a:pPr algn="ctr">
              <a:lnSpc>
                <a:spcPts val="2800"/>
              </a:lnSpc>
            </a:pPr>
            <a:r>
              <a:rPr lang="en-US" sz="2000">
                <a:solidFill>
                  <a:srgbClr val="FFFFFF"/>
                </a:solidFill>
                <a:latin typeface="Roboto Condensed"/>
              </a:rPr>
              <a:t>The Department of Defense’s Advanced Research Projects Agency (ARPA) began examining the feasibility of a redundant, networked communications system to support the military’s exchange of information. </a:t>
            </a:r>
          </a:p>
        </p:txBody>
      </p:sp>
      <p:sp>
        <p:nvSpPr>
          <p:cNvPr name="TextBox 31" id="31"/>
          <p:cNvSpPr txBox="true"/>
          <p:nvPr/>
        </p:nvSpPr>
        <p:spPr>
          <a:xfrm rot="0">
            <a:off x="3767437" y="5932487"/>
            <a:ext cx="2533405" cy="2473325"/>
          </a:xfrm>
          <a:prstGeom prst="rect">
            <a:avLst/>
          </a:prstGeom>
        </p:spPr>
        <p:txBody>
          <a:bodyPr anchor="t" rtlCol="false" tIns="0" lIns="0" bIns="0" rIns="0">
            <a:spAutoFit/>
          </a:bodyPr>
          <a:lstStyle/>
          <a:p>
            <a:pPr algn="ctr">
              <a:lnSpc>
                <a:spcPts val="2800"/>
              </a:lnSpc>
            </a:pPr>
            <a:r>
              <a:rPr lang="en-US" sz="2000">
                <a:solidFill>
                  <a:srgbClr val="FFFFFF"/>
                </a:solidFill>
                <a:latin typeface="Roboto Condensed"/>
              </a:rPr>
              <a:t>Robert M. Metcalfe identified that individual remote sites did not have sufficient controls and safeguards to protect data from unauthorized remote users</a:t>
            </a:r>
          </a:p>
        </p:txBody>
      </p:sp>
      <p:sp>
        <p:nvSpPr>
          <p:cNvPr name="TextBox 32" id="32"/>
          <p:cNvSpPr txBox="true"/>
          <p:nvPr/>
        </p:nvSpPr>
        <p:spPr>
          <a:xfrm rot="0">
            <a:off x="6553445" y="5499142"/>
            <a:ext cx="2533405" cy="3530600"/>
          </a:xfrm>
          <a:prstGeom prst="rect">
            <a:avLst/>
          </a:prstGeom>
        </p:spPr>
        <p:txBody>
          <a:bodyPr anchor="t" rtlCol="false" tIns="0" lIns="0" bIns="0" rIns="0">
            <a:spAutoFit/>
          </a:bodyPr>
          <a:lstStyle/>
          <a:p>
            <a:pPr algn="ctr">
              <a:lnSpc>
                <a:spcPts val="2800"/>
              </a:lnSpc>
            </a:pPr>
            <a:r>
              <a:rPr lang="en-US" sz="2000">
                <a:solidFill>
                  <a:srgbClr val="FFFFFF"/>
                </a:solidFill>
                <a:latin typeface="Roboto Condensed"/>
              </a:rPr>
              <a:t>TCP (the Transmission Control Protocol) and IP (the Internet Protocol) were developed and became the primary protocols for the ARPANET, eventually becoming the protocols we use on the Internet to this day.</a:t>
            </a:r>
          </a:p>
        </p:txBody>
      </p:sp>
      <p:sp>
        <p:nvSpPr>
          <p:cNvPr name="TextBox 33" id="33"/>
          <p:cNvSpPr txBox="true"/>
          <p:nvPr/>
        </p:nvSpPr>
        <p:spPr>
          <a:xfrm rot="0">
            <a:off x="9239250" y="5932487"/>
            <a:ext cx="2533405" cy="2473325"/>
          </a:xfrm>
          <a:prstGeom prst="rect">
            <a:avLst/>
          </a:prstGeom>
        </p:spPr>
        <p:txBody>
          <a:bodyPr anchor="t" rtlCol="false" tIns="0" lIns="0" bIns="0" rIns="0">
            <a:spAutoFit/>
          </a:bodyPr>
          <a:lstStyle/>
          <a:p>
            <a:pPr algn="ctr">
              <a:lnSpc>
                <a:spcPts val="2800"/>
              </a:lnSpc>
            </a:pPr>
            <a:r>
              <a:rPr lang="en-US" sz="2000">
                <a:solidFill>
                  <a:srgbClr val="FFFFFF"/>
                </a:solidFill>
                <a:latin typeface="Roboto Condensed"/>
              </a:rPr>
              <a:t>The Internet was made available to the general public in the 1990s after decades of being the domain of government, academia, and dedicated industry professionals</a:t>
            </a:r>
          </a:p>
        </p:txBody>
      </p:sp>
      <p:sp>
        <p:nvSpPr>
          <p:cNvPr name="TextBox 34" id="34"/>
          <p:cNvSpPr txBox="true"/>
          <p:nvPr/>
        </p:nvSpPr>
        <p:spPr>
          <a:xfrm rot="0">
            <a:off x="12083045" y="5932487"/>
            <a:ext cx="2533405" cy="2473325"/>
          </a:xfrm>
          <a:prstGeom prst="rect">
            <a:avLst/>
          </a:prstGeom>
        </p:spPr>
        <p:txBody>
          <a:bodyPr anchor="t" rtlCol="false" tIns="0" lIns="0" bIns="0" rIns="0">
            <a:spAutoFit/>
          </a:bodyPr>
          <a:lstStyle/>
          <a:p>
            <a:pPr algn="ctr">
              <a:lnSpc>
                <a:spcPts val="2800"/>
              </a:lnSpc>
            </a:pPr>
            <a:r>
              <a:rPr lang="en-US" sz="2000">
                <a:solidFill>
                  <a:srgbClr val="FFFFFF"/>
                </a:solidFill>
                <a:latin typeface="Roboto Condensed"/>
              </a:rPr>
              <a:t>The Internet brings millions of unsecured computer networks and billions of computer systems into continuous communication with each other.</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04314C"/>
        </a:solidFill>
      </p:bgPr>
    </p:bg>
    <p:spTree>
      <p:nvGrpSpPr>
        <p:cNvPr id="1" name=""/>
        <p:cNvGrpSpPr/>
        <p:nvPr/>
      </p:nvGrpSpPr>
      <p:grpSpPr>
        <a:xfrm>
          <a:off x="0" y="0"/>
          <a:ext cx="0" cy="0"/>
          <a:chOff x="0" y="0"/>
          <a:chExt cx="0" cy="0"/>
        </a:xfrm>
      </p:grpSpPr>
      <p:sp>
        <p:nvSpPr>
          <p:cNvPr name="TextBox 2" id="2"/>
          <p:cNvSpPr txBox="true"/>
          <p:nvPr/>
        </p:nvSpPr>
        <p:spPr>
          <a:xfrm rot="0">
            <a:off x="8867727" y="1181045"/>
            <a:ext cx="3171750"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Security?</a:t>
            </a:r>
          </a:p>
        </p:txBody>
      </p:sp>
      <p:sp>
        <p:nvSpPr>
          <p:cNvPr name="TextBox 3" id="3"/>
          <p:cNvSpPr txBox="true"/>
          <p:nvPr/>
        </p:nvSpPr>
        <p:spPr>
          <a:xfrm rot="0">
            <a:off x="6248523" y="1181045"/>
            <a:ext cx="47322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What is </a:t>
            </a:r>
          </a:p>
        </p:txBody>
      </p:sp>
      <p:sp>
        <p:nvSpPr>
          <p:cNvPr name="TextBox 4" id="4"/>
          <p:cNvSpPr txBox="true"/>
          <p:nvPr/>
        </p:nvSpPr>
        <p:spPr>
          <a:xfrm rot="0">
            <a:off x="1207588" y="2810703"/>
            <a:ext cx="6769021"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Security </a:t>
            </a:r>
            <a:r>
              <a:rPr lang="en-US" sz="2599">
                <a:solidFill>
                  <a:srgbClr val="FFFFFF"/>
                </a:solidFill>
                <a:latin typeface="Open Sans Light"/>
              </a:rPr>
              <a:t>is protection. Protection from adversaries—those who would do harm, intentionally or otherwise—is the ultimate objective of security</a:t>
            </a:r>
          </a:p>
        </p:txBody>
      </p:sp>
      <p:sp>
        <p:nvSpPr>
          <p:cNvPr name="TextBox 5" id="5"/>
          <p:cNvSpPr txBox="true"/>
          <p:nvPr/>
        </p:nvSpPr>
        <p:spPr>
          <a:xfrm rot="0">
            <a:off x="1207588" y="5030663"/>
            <a:ext cx="7153651" cy="27343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C.I.A. triad. </a:t>
            </a:r>
            <a:r>
              <a:rPr lang="en-US" sz="2599">
                <a:solidFill>
                  <a:srgbClr val="FFFFFF"/>
                </a:solidFill>
                <a:latin typeface="Open Sans Light"/>
              </a:rPr>
              <a:t>The industry standard for computer security since the development of the mainframe. The standard is based on three characteristics that describe the utility of information: confidentiality, integrity, and availability.</a:t>
            </a:r>
          </a:p>
        </p:txBody>
      </p:sp>
      <p:sp>
        <p:nvSpPr>
          <p:cNvPr name="TextBox 6" id="6"/>
          <p:cNvSpPr txBox="true"/>
          <p:nvPr/>
        </p:nvSpPr>
        <p:spPr>
          <a:xfrm rot="0">
            <a:off x="9570187" y="2810703"/>
            <a:ext cx="7049393"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C</a:t>
            </a:r>
            <a:r>
              <a:rPr lang="en-US" sz="2599">
                <a:solidFill>
                  <a:srgbClr val="FFFFFF"/>
                </a:solidFill>
                <a:latin typeface="Open Sans Bold"/>
              </a:rPr>
              <a:t>ommunications security.</a:t>
            </a:r>
            <a:r>
              <a:rPr lang="en-US" sz="2599">
                <a:solidFill>
                  <a:srgbClr val="FFFFFF"/>
                </a:solidFill>
                <a:latin typeface="Open Sans Light"/>
              </a:rPr>
              <a:t> The protection of all communications media, technology, and content.</a:t>
            </a:r>
          </a:p>
        </p:txBody>
      </p:sp>
      <p:sp>
        <p:nvSpPr>
          <p:cNvPr name="TextBox 7" id="7"/>
          <p:cNvSpPr txBox="true"/>
          <p:nvPr/>
        </p:nvSpPr>
        <p:spPr>
          <a:xfrm rot="0">
            <a:off x="9570187" y="4573463"/>
            <a:ext cx="7157973" cy="27343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information security. </a:t>
            </a:r>
            <a:r>
              <a:rPr lang="en-US" sz="2599">
                <a:solidFill>
                  <a:srgbClr val="FFFFFF"/>
                </a:solidFill>
                <a:latin typeface="Open Sans Light"/>
              </a:rPr>
              <a:t>Protection of the confidentiality, integrity, and availability of information assets, whether in storage, processing, or transmission, via the application of policy, education, training and awareness, and technology.</a:t>
            </a:r>
          </a:p>
        </p:txBody>
      </p:sp>
      <p:sp>
        <p:nvSpPr>
          <p:cNvPr name="TextBox 8" id="8"/>
          <p:cNvSpPr txBox="true"/>
          <p:nvPr/>
        </p:nvSpPr>
        <p:spPr>
          <a:xfrm rot="0">
            <a:off x="9570187" y="7707824"/>
            <a:ext cx="6931499"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N</a:t>
            </a:r>
            <a:r>
              <a:rPr lang="en-US" sz="2599">
                <a:solidFill>
                  <a:srgbClr val="FFFFFF"/>
                </a:solidFill>
                <a:latin typeface="Open Sans Bold"/>
              </a:rPr>
              <a:t>etwork security.</a:t>
            </a:r>
            <a:r>
              <a:rPr lang="en-US" sz="2599">
                <a:solidFill>
                  <a:srgbClr val="FFFFFF"/>
                </a:solidFill>
                <a:latin typeface="Open Sans Light"/>
              </a:rPr>
              <a:t> A subset of communications security; the protection of voice and data networking components, connections, and content.</a:t>
            </a:r>
          </a:p>
        </p:txBody>
      </p:sp>
      <p:sp>
        <p:nvSpPr>
          <p:cNvPr name="TextBox 9" id="9"/>
          <p:cNvSpPr txBox="true"/>
          <p:nvPr/>
        </p:nvSpPr>
        <p:spPr>
          <a:xfrm rot="0">
            <a:off x="1207588" y="8165024"/>
            <a:ext cx="6685088"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S</a:t>
            </a:r>
            <a:r>
              <a:rPr lang="en-US" sz="2599">
                <a:solidFill>
                  <a:srgbClr val="FFFFFF"/>
                </a:solidFill>
                <a:latin typeface="Open Sans Bold"/>
              </a:rPr>
              <a:t>ecurity.</a:t>
            </a:r>
            <a:r>
              <a:rPr lang="en-US" sz="2599">
                <a:solidFill>
                  <a:srgbClr val="FFFFFF"/>
                </a:solidFill>
                <a:latin typeface="Open Sans Light"/>
              </a:rPr>
              <a:t> A state of being secure and free from danger or harm. Also, the actions taken to make someone or something secure.</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04314C"/>
        </a:solidFill>
      </p:bgPr>
    </p:bg>
    <p:spTree>
      <p:nvGrpSpPr>
        <p:cNvPr id="1" name=""/>
        <p:cNvGrpSpPr/>
        <p:nvPr/>
      </p:nvGrpSpPr>
      <p:grpSpPr>
        <a:xfrm>
          <a:off x="0" y="0"/>
          <a:ext cx="0" cy="0"/>
          <a:chOff x="0" y="0"/>
          <a:chExt cx="0" cy="0"/>
        </a:xfrm>
      </p:grpSpPr>
      <p:sp>
        <p:nvSpPr>
          <p:cNvPr name="TextBox 2" id="2"/>
          <p:cNvSpPr txBox="true"/>
          <p:nvPr/>
        </p:nvSpPr>
        <p:spPr>
          <a:xfrm rot="0">
            <a:off x="9029700" y="1181045"/>
            <a:ext cx="674702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Security Concepts</a:t>
            </a:r>
          </a:p>
        </p:txBody>
      </p:sp>
      <p:sp>
        <p:nvSpPr>
          <p:cNvPr name="TextBox 3" id="3"/>
          <p:cNvSpPr txBox="true"/>
          <p:nvPr/>
        </p:nvSpPr>
        <p:spPr>
          <a:xfrm rot="0">
            <a:off x="3599567" y="1181045"/>
            <a:ext cx="738122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Key Information</a:t>
            </a:r>
          </a:p>
        </p:txBody>
      </p:sp>
      <p:sp>
        <p:nvSpPr>
          <p:cNvPr name="TextBox 4" id="4"/>
          <p:cNvSpPr txBox="true"/>
          <p:nvPr/>
        </p:nvSpPr>
        <p:spPr>
          <a:xfrm rot="0">
            <a:off x="1028700" y="2678085"/>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Access: </a:t>
            </a:r>
            <a:r>
              <a:rPr lang="en-US" sz="2599">
                <a:solidFill>
                  <a:srgbClr val="FFFFFF"/>
                </a:solidFill>
                <a:latin typeface="Open Sans"/>
              </a:rPr>
              <a:t>A subject or object’s ability to use, manipulate, modify, or affect another subject or object.</a:t>
            </a:r>
          </a:p>
        </p:txBody>
      </p:sp>
      <p:sp>
        <p:nvSpPr>
          <p:cNvPr name="TextBox 5" id="5"/>
          <p:cNvSpPr txBox="true"/>
          <p:nvPr/>
        </p:nvSpPr>
        <p:spPr>
          <a:xfrm rot="0">
            <a:off x="1028700" y="4431320"/>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Asset: </a:t>
            </a:r>
            <a:r>
              <a:rPr lang="en-US" sz="2599">
                <a:solidFill>
                  <a:srgbClr val="FFFFFF"/>
                </a:solidFill>
                <a:latin typeface="Open Sans"/>
              </a:rPr>
              <a:t>The organizational resource that is being protected. </a:t>
            </a:r>
          </a:p>
        </p:txBody>
      </p:sp>
      <p:sp>
        <p:nvSpPr>
          <p:cNvPr name="TextBox 6" id="6"/>
          <p:cNvSpPr txBox="true"/>
          <p:nvPr/>
        </p:nvSpPr>
        <p:spPr>
          <a:xfrm rot="0">
            <a:off x="1028700" y="5727356"/>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Attack: </a:t>
            </a:r>
            <a:r>
              <a:rPr lang="en-US" sz="2599">
                <a:solidFill>
                  <a:srgbClr val="FFFFFF"/>
                </a:solidFill>
                <a:latin typeface="Open Sans"/>
              </a:rPr>
              <a:t>An intentional or unintentional act that can damage or otherwise compromise information and the systems that support it.</a:t>
            </a:r>
          </a:p>
        </p:txBody>
      </p:sp>
      <p:sp>
        <p:nvSpPr>
          <p:cNvPr name="TextBox 7" id="7"/>
          <p:cNvSpPr txBox="true"/>
          <p:nvPr/>
        </p:nvSpPr>
        <p:spPr>
          <a:xfrm rot="0">
            <a:off x="1028700" y="7480591"/>
            <a:ext cx="7094047" cy="22771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Control, safeguard, or countermeasure: </a:t>
            </a:r>
            <a:r>
              <a:rPr lang="en-US" sz="2599">
                <a:solidFill>
                  <a:srgbClr val="FFFFFF"/>
                </a:solidFill>
                <a:latin typeface="Open Sans"/>
              </a:rPr>
              <a:t>Security mechanisms, policies, or procedures that can successfully counter attacks, reduce risk, resolve vulnerabilities, and otherwise improve security within an organization.</a:t>
            </a:r>
          </a:p>
        </p:txBody>
      </p:sp>
      <p:sp>
        <p:nvSpPr>
          <p:cNvPr name="TextBox 8" id="8"/>
          <p:cNvSpPr txBox="true"/>
          <p:nvPr/>
        </p:nvSpPr>
        <p:spPr>
          <a:xfrm rot="0">
            <a:off x="9144000" y="2678085"/>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Exploit: </a:t>
            </a:r>
            <a:r>
              <a:rPr lang="en-US" sz="2599">
                <a:solidFill>
                  <a:srgbClr val="FFFFFF"/>
                </a:solidFill>
                <a:latin typeface="Open Sans"/>
              </a:rPr>
              <a:t>A technique used to compromise a system. </a:t>
            </a:r>
          </a:p>
        </p:txBody>
      </p:sp>
      <p:sp>
        <p:nvSpPr>
          <p:cNvPr name="TextBox 9" id="9"/>
          <p:cNvSpPr txBox="true"/>
          <p:nvPr/>
        </p:nvSpPr>
        <p:spPr>
          <a:xfrm rot="0">
            <a:off x="9144000" y="3974120"/>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Exposure: </a:t>
            </a:r>
            <a:r>
              <a:rPr lang="en-US" sz="2599">
                <a:solidFill>
                  <a:srgbClr val="FFFFFF"/>
                </a:solidFill>
                <a:latin typeface="Open Sans"/>
              </a:rPr>
              <a:t>A condition or state of being exposed; in information security, exposure exists when a vulnerability is known to an attacker.</a:t>
            </a:r>
          </a:p>
        </p:txBody>
      </p:sp>
      <p:sp>
        <p:nvSpPr>
          <p:cNvPr name="TextBox 10" id="10"/>
          <p:cNvSpPr txBox="true"/>
          <p:nvPr/>
        </p:nvSpPr>
        <p:spPr>
          <a:xfrm rot="0">
            <a:off x="9144000" y="6151536"/>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Loss: </a:t>
            </a:r>
            <a:r>
              <a:rPr lang="en-US" sz="2599">
                <a:solidFill>
                  <a:srgbClr val="FFFFFF"/>
                </a:solidFill>
                <a:latin typeface="Open Sans"/>
              </a:rPr>
              <a:t>A single instance of an information asset suffering damage or destruction, unintended or unauthorized modification or disclosure, or denial of use.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04314C"/>
        </a:solidFill>
      </p:bgPr>
    </p:bg>
    <p:spTree>
      <p:nvGrpSpPr>
        <p:cNvPr id="1" name=""/>
        <p:cNvGrpSpPr/>
        <p:nvPr/>
      </p:nvGrpSpPr>
      <p:grpSpPr>
        <a:xfrm>
          <a:off x="0" y="0"/>
          <a:ext cx="0" cy="0"/>
          <a:chOff x="0" y="0"/>
          <a:chExt cx="0" cy="0"/>
        </a:xfrm>
      </p:grpSpPr>
      <p:sp>
        <p:nvSpPr>
          <p:cNvPr name="TextBox 2" id="2"/>
          <p:cNvSpPr txBox="true"/>
          <p:nvPr/>
        </p:nvSpPr>
        <p:spPr>
          <a:xfrm rot="0">
            <a:off x="9029700" y="1181045"/>
            <a:ext cx="6747027"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Security Concepts</a:t>
            </a:r>
          </a:p>
        </p:txBody>
      </p:sp>
      <p:sp>
        <p:nvSpPr>
          <p:cNvPr name="TextBox 3" id="3"/>
          <p:cNvSpPr txBox="true"/>
          <p:nvPr/>
        </p:nvSpPr>
        <p:spPr>
          <a:xfrm rot="0">
            <a:off x="3599567" y="1181045"/>
            <a:ext cx="7381220"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Key Information</a:t>
            </a:r>
          </a:p>
        </p:txBody>
      </p:sp>
      <p:sp>
        <p:nvSpPr>
          <p:cNvPr name="TextBox 4" id="4"/>
          <p:cNvSpPr txBox="true"/>
          <p:nvPr/>
        </p:nvSpPr>
        <p:spPr>
          <a:xfrm rot="0">
            <a:off x="1028700" y="2678085"/>
            <a:ext cx="7094047" cy="22771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Protection profile or security posture: </a:t>
            </a:r>
            <a:r>
              <a:rPr lang="en-US" sz="2599">
                <a:solidFill>
                  <a:srgbClr val="FFFFFF"/>
                </a:solidFill>
                <a:latin typeface="Open Sans"/>
              </a:rPr>
              <a:t>The entire set of controls and safeguards, including policy, education, training and awareness, and technology, that the organization implements to protect the asset</a:t>
            </a:r>
          </a:p>
        </p:txBody>
      </p:sp>
      <p:sp>
        <p:nvSpPr>
          <p:cNvPr name="TextBox 5" id="5"/>
          <p:cNvSpPr txBox="true"/>
          <p:nvPr/>
        </p:nvSpPr>
        <p:spPr>
          <a:xfrm rot="0">
            <a:off x="1028700" y="5303175"/>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Risk: </a:t>
            </a:r>
            <a:r>
              <a:rPr lang="en-US" sz="2599">
                <a:solidFill>
                  <a:srgbClr val="FFFFFF"/>
                </a:solidFill>
                <a:latin typeface="Open Sans"/>
              </a:rPr>
              <a:t>The probability of an unwanted occurrence, such as an adverse event or loss.</a:t>
            </a:r>
          </a:p>
        </p:txBody>
      </p:sp>
      <p:sp>
        <p:nvSpPr>
          <p:cNvPr name="TextBox 6" id="6"/>
          <p:cNvSpPr txBox="true"/>
          <p:nvPr/>
        </p:nvSpPr>
        <p:spPr>
          <a:xfrm rot="0">
            <a:off x="1028700" y="6561111"/>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Subjects and objects of attack: </a:t>
            </a:r>
            <a:r>
              <a:rPr lang="en-US" sz="2599">
                <a:solidFill>
                  <a:srgbClr val="FFFFFF"/>
                </a:solidFill>
                <a:latin typeface="Open Sans Light"/>
              </a:rPr>
              <a:t>A computer can be either the subject of an attack—an agent entity used to conduct the attack—or the object of an attack: the target entity</a:t>
            </a:r>
          </a:p>
        </p:txBody>
      </p:sp>
      <p:sp>
        <p:nvSpPr>
          <p:cNvPr name="TextBox 7" id="7"/>
          <p:cNvSpPr txBox="true"/>
          <p:nvPr/>
        </p:nvSpPr>
        <p:spPr>
          <a:xfrm rot="0">
            <a:off x="1028700" y="8733446"/>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Threat: </a:t>
            </a:r>
            <a:r>
              <a:rPr lang="en-US" sz="2599">
                <a:solidFill>
                  <a:srgbClr val="FFFFFF"/>
                </a:solidFill>
                <a:latin typeface="Open Sans"/>
              </a:rPr>
              <a:t>Any event or circumstance that has the potential to adversely affect operations and assets.</a:t>
            </a:r>
          </a:p>
        </p:txBody>
      </p:sp>
      <p:sp>
        <p:nvSpPr>
          <p:cNvPr name="TextBox 8" id="8"/>
          <p:cNvSpPr txBox="true"/>
          <p:nvPr/>
        </p:nvSpPr>
        <p:spPr>
          <a:xfrm rot="0">
            <a:off x="9144000" y="2678085"/>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Threat agent: </a:t>
            </a:r>
            <a:r>
              <a:rPr lang="en-US" sz="2599">
                <a:solidFill>
                  <a:srgbClr val="FFFFFF"/>
                </a:solidFill>
                <a:latin typeface="Open Sans"/>
              </a:rPr>
              <a:t>The specific instance or a component of a threat. </a:t>
            </a:r>
          </a:p>
        </p:txBody>
      </p:sp>
      <p:sp>
        <p:nvSpPr>
          <p:cNvPr name="TextBox 9" id="9"/>
          <p:cNvSpPr txBox="true"/>
          <p:nvPr/>
        </p:nvSpPr>
        <p:spPr>
          <a:xfrm rot="0">
            <a:off x="9144000" y="3974120"/>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Threat event: </a:t>
            </a:r>
            <a:r>
              <a:rPr lang="en-US" sz="2599">
                <a:solidFill>
                  <a:srgbClr val="FFFFFF"/>
                </a:solidFill>
                <a:latin typeface="Open Sans"/>
              </a:rPr>
              <a:t>An occurrence of an event caused by a threat agent.</a:t>
            </a:r>
          </a:p>
        </p:txBody>
      </p:sp>
      <p:sp>
        <p:nvSpPr>
          <p:cNvPr name="TextBox 10" id="10"/>
          <p:cNvSpPr txBox="true"/>
          <p:nvPr/>
        </p:nvSpPr>
        <p:spPr>
          <a:xfrm rot="0">
            <a:off x="9144000" y="5303175"/>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Threat source: </a:t>
            </a:r>
            <a:r>
              <a:rPr lang="en-US" sz="2599">
                <a:solidFill>
                  <a:srgbClr val="FFFFFF"/>
                </a:solidFill>
                <a:latin typeface="Open Sans"/>
              </a:rPr>
              <a:t>A category of objects, people, or other entities that represents the origin of danger to an asset—in other words, a category of threat agents</a:t>
            </a:r>
          </a:p>
        </p:txBody>
      </p:sp>
      <p:sp>
        <p:nvSpPr>
          <p:cNvPr name="TextBox 11" id="11"/>
          <p:cNvSpPr txBox="true"/>
          <p:nvPr/>
        </p:nvSpPr>
        <p:spPr>
          <a:xfrm rot="0">
            <a:off x="9144000" y="7542186"/>
            <a:ext cx="7094047" cy="9055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Vulnerability: </a:t>
            </a:r>
            <a:r>
              <a:rPr lang="en-US" sz="2599">
                <a:solidFill>
                  <a:srgbClr val="FFFFFF"/>
                </a:solidFill>
                <a:latin typeface="Open Sans"/>
              </a:rPr>
              <a:t>A potential weakness in an asset or its defensive control system(s).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04314C"/>
        </a:solidFill>
      </p:bgPr>
    </p:bg>
    <p:spTree>
      <p:nvGrpSpPr>
        <p:cNvPr id="1" name=""/>
        <p:cNvGrpSpPr/>
        <p:nvPr/>
      </p:nvGrpSpPr>
      <p:grpSpPr>
        <a:xfrm>
          <a:off x="0" y="0"/>
          <a:ext cx="0" cy="0"/>
          <a:chOff x="0" y="0"/>
          <a:chExt cx="0" cy="0"/>
        </a:xfrm>
      </p:grpSpPr>
      <p:sp>
        <p:nvSpPr>
          <p:cNvPr name="TextBox 2" id="2"/>
          <p:cNvSpPr txBox="true"/>
          <p:nvPr/>
        </p:nvSpPr>
        <p:spPr>
          <a:xfrm rot="0">
            <a:off x="10849841" y="600075"/>
            <a:ext cx="4926886"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 of Information</a:t>
            </a:r>
          </a:p>
        </p:txBody>
      </p:sp>
      <p:sp>
        <p:nvSpPr>
          <p:cNvPr name="TextBox 3" id="3"/>
          <p:cNvSpPr txBox="true"/>
          <p:nvPr/>
        </p:nvSpPr>
        <p:spPr>
          <a:xfrm rot="0">
            <a:off x="3380492" y="600075"/>
            <a:ext cx="8063773"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Critical Characteristics</a:t>
            </a:r>
          </a:p>
        </p:txBody>
      </p:sp>
      <p:sp>
        <p:nvSpPr>
          <p:cNvPr name="TextBox 4" id="4"/>
          <p:cNvSpPr txBox="true"/>
          <p:nvPr/>
        </p:nvSpPr>
        <p:spPr>
          <a:xfrm rot="0">
            <a:off x="1028700" y="2097115"/>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Accuracy. </a:t>
            </a:r>
            <a:r>
              <a:rPr lang="en-US" sz="2599">
                <a:solidFill>
                  <a:srgbClr val="FFFFFF"/>
                </a:solidFill>
                <a:latin typeface="Open Sans"/>
              </a:rPr>
              <a:t>An attribute of information that describes how data is free of errors and has the value that the user expects.</a:t>
            </a:r>
          </a:p>
        </p:txBody>
      </p:sp>
      <p:sp>
        <p:nvSpPr>
          <p:cNvPr name="TextBox 5" id="5"/>
          <p:cNvSpPr txBox="true"/>
          <p:nvPr/>
        </p:nvSpPr>
        <p:spPr>
          <a:xfrm rot="0">
            <a:off x="1028700" y="3850350"/>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Authenticity. </a:t>
            </a:r>
            <a:r>
              <a:rPr lang="en-US" sz="2599">
                <a:solidFill>
                  <a:srgbClr val="FFFFFF"/>
                </a:solidFill>
                <a:latin typeface="Open Sans"/>
              </a:rPr>
              <a:t>An attribute of information that describes how data is genuine or original rather than reproduced or fabricated.</a:t>
            </a:r>
          </a:p>
        </p:txBody>
      </p:sp>
      <p:sp>
        <p:nvSpPr>
          <p:cNvPr name="TextBox 6" id="6"/>
          <p:cNvSpPr txBox="true"/>
          <p:nvPr/>
        </p:nvSpPr>
        <p:spPr>
          <a:xfrm rot="0">
            <a:off x="1028700" y="5603586"/>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Availability</a:t>
            </a:r>
            <a:r>
              <a:rPr lang="en-US" sz="2599">
                <a:solidFill>
                  <a:srgbClr val="FFFFFF"/>
                </a:solidFill>
                <a:latin typeface="Open Sans Light"/>
              </a:rPr>
              <a:t>. An attribute of information that describes how data is accessible and correctly formatted for use without interference or obstruction.</a:t>
            </a:r>
          </a:p>
        </p:txBody>
      </p:sp>
      <p:sp>
        <p:nvSpPr>
          <p:cNvPr name="TextBox 7" id="7"/>
          <p:cNvSpPr txBox="true"/>
          <p:nvPr/>
        </p:nvSpPr>
        <p:spPr>
          <a:xfrm rot="0">
            <a:off x="1028700" y="7814021"/>
            <a:ext cx="7094047" cy="18199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Confidentiality. </a:t>
            </a:r>
            <a:r>
              <a:rPr lang="en-US" sz="2599">
                <a:solidFill>
                  <a:srgbClr val="FFFFFF"/>
                </a:solidFill>
                <a:latin typeface="Open Sans"/>
              </a:rPr>
              <a:t>An attribute of information that describes how data is protected from disclosure or exposure to unauthorized individuals or systems.</a:t>
            </a:r>
          </a:p>
        </p:txBody>
      </p:sp>
      <p:sp>
        <p:nvSpPr>
          <p:cNvPr name="TextBox 8" id="8"/>
          <p:cNvSpPr txBox="true"/>
          <p:nvPr/>
        </p:nvSpPr>
        <p:spPr>
          <a:xfrm rot="0">
            <a:off x="9144000" y="2097115"/>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integrity.</a:t>
            </a:r>
            <a:r>
              <a:rPr lang="en-US" sz="2599">
                <a:solidFill>
                  <a:srgbClr val="FFFFFF"/>
                </a:solidFill>
                <a:latin typeface="Open Sans"/>
              </a:rPr>
              <a:t> An attribute of information that describes how data is whole, complete, and uncorrupted.</a:t>
            </a:r>
          </a:p>
        </p:txBody>
      </p:sp>
      <p:sp>
        <p:nvSpPr>
          <p:cNvPr name="TextBox 9" id="9"/>
          <p:cNvSpPr txBox="true"/>
          <p:nvPr/>
        </p:nvSpPr>
        <p:spPr>
          <a:xfrm rot="0">
            <a:off x="9144000" y="3850350"/>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Personally identifiable information (PII). </a:t>
            </a:r>
            <a:r>
              <a:rPr lang="en-US" sz="2599">
                <a:solidFill>
                  <a:srgbClr val="FFFFFF"/>
                </a:solidFill>
                <a:latin typeface="Open Sans"/>
              </a:rPr>
              <a:t>A set of information that could uniquely identify an individual.</a:t>
            </a:r>
          </a:p>
        </p:txBody>
      </p:sp>
      <p:sp>
        <p:nvSpPr>
          <p:cNvPr name="TextBox 10" id="10"/>
          <p:cNvSpPr txBox="true"/>
          <p:nvPr/>
        </p:nvSpPr>
        <p:spPr>
          <a:xfrm rot="0">
            <a:off x="9144000" y="5603586"/>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Possession</a:t>
            </a:r>
            <a:r>
              <a:rPr lang="en-US" sz="2599">
                <a:solidFill>
                  <a:srgbClr val="FFFFFF"/>
                </a:solidFill>
                <a:latin typeface="Open Sans Light"/>
              </a:rPr>
              <a:t>. An attribute of information that describes how the data’s ownership or control is legitimate or authorized.</a:t>
            </a:r>
          </a:p>
        </p:txBody>
      </p:sp>
      <p:sp>
        <p:nvSpPr>
          <p:cNvPr name="TextBox 11" id="11"/>
          <p:cNvSpPr txBox="true"/>
          <p:nvPr/>
        </p:nvSpPr>
        <p:spPr>
          <a:xfrm rot="0">
            <a:off x="9144000" y="7771820"/>
            <a:ext cx="7094047" cy="1362711"/>
          </a:xfrm>
          <a:prstGeom prst="rect">
            <a:avLst/>
          </a:prstGeom>
        </p:spPr>
        <p:txBody>
          <a:bodyPr anchor="t" rtlCol="false" tIns="0" lIns="0" bIns="0" rIns="0">
            <a:spAutoFit/>
          </a:bodyPr>
          <a:lstStyle/>
          <a:p>
            <a:pPr>
              <a:lnSpc>
                <a:spcPts val="3639"/>
              </a:lnSpc>
              <a:spcBef>
                <a:spcPct val="0"/>
              </a:spcBef>
            </a:pPr>
            <a:r>
              <a:rPr lang="en-US" sz="2599">
                <a:solidFill>
                  <a:srgbClr val="FFFFFF"/>
                </a:solidFill>
                <a:latin typeface="Open Sans Bold"/>
              </a:rPr>
              <a:t>Utility</a:t>
            </a:r>
            <a:r>
              <a:rPr lang="en-US" sz="2599">
                <a:solidFill>
                  <a:srgbClr val="FFFFFF"/>
                </a:solidFill>
                <a:latin typeface="Open Sans Light"/>
              </a:rPr>
              <a:t>. An attribute of information that describes how data has value or usefulness for an end purpose.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3927556" y="5143500"/>
            <a:ext cx="24228392" cy="8121818"/>
          </a:xfrm>
          <a:custGeom>
            <a:avLst/>
            <a:gdLst/>
            <a:ahLst/>
            <a:cxnLst/>
            <a:rect r="r" b="b" t="t" l="l"/>
            <a:pathLst>
              <a:path h="8121818" w="24228392">
                <a:moveTo>
                  <a:pt x="0" y="0"/>
                </a:moveTo>
                <a:lnTo>
                  <a:pt x="24228392" y="0"/>
                </a:lnTo>
                <a:lnTo>
                  <a:pt x="24228392" y="8121818"/>
                </a:lnTo>
                <a:lnTo>
                  <a:pt x="0" y="8121818"/>
                </a:lnTo>
                <a:lnTo>
                  <a:pt x="0" y="0"/>
                </a:lnTo>
                <a:close/>
              </a:path>
            </a:pathLst>
          </a:custGeom>
          <a:blipFill>
            <a:blip r:embed="rId2">
              <a:extLst>
                <a:ext uri="{96DAC541-7B7A-43D3-8B79-37D633B846F1}">
                  <asvg:svgBlip xmlns:asvg="http://schemas.microsoft.com/office/drawing/2016/SVG/main" r:embed="rId3"/>
                </a:ext>
              </a:extLst>
            </a:blip>
            <a:stretch>
              <a:fillRect l="0" t="-46918" r="0" b="0"/>
            </a:stretch>
          </a:blipFill>
        </p:spPr>
      </p:sp>
      <p:sp>
        <p:nvSpPr>
          <p:cNvPr name="Freeform 3" id="3"/>
          <p:cNvSpPr/>
          <p:nvPr/>
        </p:nvSpPr>
        <p:spPr>
          <a:xfrm flipH="false" flipV="false" rot="8803574">
            <a:off x="-3229007" y="4942016"/>
            <a:ext cx="8106264" cy="8524787"/>
          </a:xfrm>
          <a:custGeom>
            <a:avLst/>
            <a:gdLst/>
            <a:ahLst/>
            <a:cxnLst/>
            <a:rect r="r" b="b" t="t" l="l"/>
            <a:pathLst>
              <a:path h="8524787" w="8106264">
                <a:moveTo>
                  <a:pt x="0" y="0"/>
                </a:moveTo>
                <a:lnTo>
                  <a:pt x="8106264" y="0"/>
                </a:lnTo>
                <a:lnTo>
                  <a:pt x="8106264" y="8524786"/>
                </a:lnTo>
                <a:lnTo>
                  <a:pt x="0" y="8524786"/>
                </a:lnTo>
                <a:lnTo>
                  <a:pt x="0" y="0"/>
                </a:lnTo>
                <a:close/>
              </a:path>
            </a:pathLst>
          </a:custGeom>
          <a:blipFill>
            <a:blip r:embed="rId4">
              <a:extLst>
                <a:ext uri="{96DAC541-7B7A-43D3-8B79-37D633B846F1}">
                  <asvg:svgBlip xmlns:asvg="http://schemas.microsoft.com/office/drawing/2016/SVG/main" r:embed="rId5"/>
                </a:ext>
              </a:extLst>
            </a:blip>
            <a:stretch>
              <a:fillRect l="0" t="0" r="0" b="-44624"/>
            </a:stretch>
          </a:blipFill>
        </p:spPr>
      </p:sp>
      <p:sp>
        <p:nvSpPr>
          <p:cNvPr name="Freeform 4" id="4"/>
          <p:cNvSpPr/>
          <p:nvPr/>
        </p:nvSpPr>
        <p:spPr>
          <a:xfrm flipH="false" flipV="false" rot="-5639383">
            <a:off x="-2623104" y="-3403514"/>
            <a:ext cx="8106264" cy="6807027"/>
          </a:xfrm>
          <a:custGeom>
            <a:avLst/>
            <a:gdLst/>
            <a:ahLst/>
            <a:cxnLst/>
            <a:rect r="r" b="b" t="t" l="l"/>
            <a:pathLst>
              <a:path h="6807027" w="8106264">
                <a:moveTo>
                  <a:pt x="0" y="0"/>
                </a:moveTo>
                <a:lnTo>
                  <a:pt x="8106263" y="0"/>
                </a:lnTo>
                <a:lnTo>
                  <a:pt x="8106263" y="6807028"/>
                </a:lnTo>
                <a:lnTo>
                  <a:pt x="0" y="6807028"/>
                </a:lnTo>
                <a:lnTo>
                  <a:pt x="0" y="0"/>
                </a:lnTo>
                <a:close/>
              </a:path>
            </a:pathLst>
          </a:custGeom>
          <a:blipFill>
            <a:blip r:embed="rId4">
              <a:extLst>
                <a:ext uri="{96DAC541-7B7A-43D3-8B79-37D633B846F1}">
                  <asvg:svgBlip xmlns:asvg="http://schemas.microsoft.com/office/drawing/2016/SVG/main" r:embed="rId5"/>
                </a:ext>
              </a:extLst>
            </a:blip>
            <a:stretch>
              <a:fillRect l="0" t="0" r="0" b="-81120"/>
            </a:stretch>
          </a:blipFill>
        </p:spPr>
      </p:sp>
      <p:sp>
        <p:nvSpPr>
          <p:cNvPr name="Freeform 5" id="5"/>
          <p:cNvSpPr/>
          <p:nvPr/>
        </p:nvSpPr>
        <p:spPr>
          <a:xfrm flipH="false" flipV="false" rot="0">
            <a:off x="580356" y="2493349"/>
            <a:ext cx="7304478" cy="5300301"/>
          </a:xfrm>
          <a:custGeom>
            <a:avLst/>
            <a:gdLst/>
            <a:ahLst/>
            <a:cxnLst/>
            <a:rect r="r" b="b" t="t" l="l"/>
            <a:pathLst>
              <a:path h="5300301" w="7304478">
                <a:moveTo>
                  <a:pt x="0" y="0"/>
                </a:moveTo>
                <a:lnTo>
                  <a:pt x="7304478" y="0"/>
                </a:lnTo>
                <a:lnTo>
                  <a:pt x="7304478" y="5300302"/>
                </a:lnTo>
                <a:lnTo>
                  <a:pt x="0" y="5300302"/>
                </a:lnTo>
                <a:lnTo>
                  <a:pt x="0" y="0"/>
                </a:lnTo>
                <a:close/>
              </a:path>
            </a:pathLst>
          </a:custGeom>
          <a:blipFill>
            <a:blip r:embed="rId6"/>
            <a:stretch>
              <a:fillRect l="0" t="0" r="0" b="0"/>
            </a:stretch>
          </a:blipFill>
        </p:spPr>
      </p:sp>
      <p:sp>
        <p:nvSpPr>
          <p:cNvPr name="TextBox 6" id="6"/>
          <p:cNvSpPr txBox="true"/>
          <p:nvPr/>
        </p:nvSpPr>
        <p:spPr>
          <a:xfrm rot="0">
            <a:off x="10685554" y="1527309"/>
            <a:ext cx="6053006"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 Security Model</a:t>
            </a:r>
          </a:p>
        </p:txBody>
      </p:sp>
      <p:sp>
        <p:nvSpPr>
          <p:cNvPr name="TextBox 7" id="7"/>
          <p:cNvSpPr txBox="true"/>
          <p:nvPr/>
        </p:nvSpPr>
        <p:spPr>
          <a:xfrm rot="0">
            <a:off x="8795563" y="1527309"/>
            <a:ext cx="2277365"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CNSS</a:t>
            </a:r>
          </a:p>
        </p:txBody>
      </p:sp>
      <p:sp>
        <p:nvSpPr>
          <p:cNvPr name="TextBox 8" id="8"/>
          <p:cNvSpPr txBox="true"/>
          <p:nvPr/>
        </p:nvSpPr>
        <p:spPr>
          <a:xfrm rot="0">
            <a:off x="8795563" y="3841440"/>
            <a:ext cx="8463737" cy="2133600"/>
          </a:xfrm>
          <a:prstGeom prst="rect">
            <a:avLst/>
          </a:prstGeom>
        </p:spPr>
        <p:txBody>
          <a:bodyPr anchor="t" rtlCol="false" tIns="0" lIns="0" bIns="0" rIns="0">
            <a:spAutoFit/>
          </a:bodyPr>
          <a:lstStyle/>
          <a:p>
            <a:pPr>
              <a:lnSpc>
                <a:spcPts val="4200"/>
              </a:lnSpc>
            </a:pPr>
            <a:r>
              <a:rPr lang="en-US" sz="3000">
                <a:solidFill>
                  <a:srgbClr val="FFFFFF"/>
                </a:solidFill>
                <a:latin typeface="Roboto Condensed"/>
              </a:rPr>
              <a:t>McCumber Cube. A graphical representation of the architectural approach widely used in computer and information security; commonly shown as a cube composed of 3x3x3 cells, similar to a Rubik’s Cube.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314C"/>
        </a:solidFill>
      </p:bgPr>
    </p:bg>
    <p:spTree>
      <p:nvGrpSpPr>
        <p:cNvPr id="1" name=""/>
        <p:cNvGrpSpPr/>
        <p:nvPr/>
      </p:nvGrpSpPr>
      <p:grpSpPr>
        <a:xfrm>
          <a:off x="0" y="0"/>
          <a:ext cx="0" cy="0"/>
          <a:chOff x="0" y="0"/>
          <a:chExt cx="0" cy="0"/>
        </a:xfrm>
      </p:grpSpPr>
      <p:sp>
        <p:nvSpPr>
          <p:cNvPr name="Freeform 2" id="2"/>
          <p:cNvSpPr/>
          <p:nvPr/>
        </p:nvSpPr>
        <p:spPr>
          <a:xfrm flipH="false" flipV="false" rot="0">
            <a:off x="-3159913" y="-7244187"/>
            <a:ext cx="10696161" cy="10174724"/>
          </a:xfrm>
          <a:custGeom>
            <a:avLst/>
            <a:gdLst/>
            <a:ahLst/>
            <a:cxnLst/>
            <a:rect r="r" b="b" t="t" l="l"/>
            <a:pathLst>
              <a:path h="10174724" w="10696161">
                <a:moveTo>
                  <a:pt x="0" y="0"/>
                </a:moveTo>
                <a:lnTo>
                  <a:pt x="10696161" y="0"/>
                </a:lnTo>
                <a:lnTo>
                  <a:pt x="10696161" y="10174724"/>
                </a:lnTo>
                <a:lnTo>
                  <a:pt x="0" y="10174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4421624">
            <a:off x="13622333" y="5777762"/>
            <a:ext cx="7273934" cy="7875811"/>
          </a:xfrm>
          <a:custGeom>
            <a:avLst/>
            <a:gdLst/>
            <a:ahLst/>
            <a:cxnLst/>
            <a:rect r="r" b="b" t="t" l="l"/>
            <a:pathLst>
              <a:path h="7875811" w="7273934">
                <a:moveTo>
                  <a:pt x="0" y="7875810"/>
                </a:moveTo>
                <a:lnTo>
                  <a:pt x="7273934" y="7875810"/>
                </a:lnTo>
                <a:lnTo>
                  <a:pt x="7273934" y="0"/>
                </a:lnTo>
                <a:lnTo>
                  <a:pt x="0" y="0"/>
                </a:lnTo>
                <a:lnTo>
                  <a:pt x="0" y="7875810"/>
                </a:lnTo>
                <a:close/>
              </a:path>
            </a:pathLst>
          </a:custGeom>
          <a:blipFill>
            <a:blip r:embed="rId4">
              <a:extLst>
                <a:ext uri="{96DAC541-7B7A-43D3-8B79-37D633B846F1}">
                  <asvg:svgBlip xmlns:asvg="http://schemas.microsoft.com/office/drawing/2016/SVG/main" r:embed="rId5"/>
                </a:ext>
              </a:extLst>
            </a:blip>
            <a:stretch>
              <a:fillRect l="0" t="-40468" r="0" b="0"/>
            </a:stretch>
          </a:blipFill>
        </p:spPr>
      </p:sp>
      <p:sp>
        <p:nvSpPr>
          <p:cNvPr name="Freeform 4" id="4"/>
          <p:cNvSpPr/>
          <p:nvPr/>
        </p:nvSpPr>
        <p:spPr>
          <a:xfrm flipH="false" flipV="false" rot="0">
            <a:off x="3448345" y="2670517"/>
            <a:ext cx="11391309" cy="6389576"/>
          </a:xfrm>
          <a:custGeom>
            <a:avLst/>
            <a:gdLst/>
            <a:ahLst/>
            <a:cxnLst/>
            <a:rect r="r" b="b" t="t" l="l"/>
            <a:pathLst>
              <a:path h="6389576" w="11391309">
                <a:moveTo>
                  <a:pt x="0" y="0"/>
                </a:moveTo>
                <a:lnTo>
                  <a:pt x="11391310" y="0"/>
                </a:lnTo>
                <a:lnTo>
                  <a:pt x="11391310" y="6389576"/>
                </a:lnTo>
                <a:lnTo>
                  <a:pt x="0" y="6389576"/>
                </a:lnTo>
                <a:lnTo>
                  <a:pt x="0" y="0"/>
                </a:lnTo>
                <a:close/>
              </a:path>
            </a:pathLst>
          </a:custGeom>
          <a:blipFill>
            <a:blip r:embed="rId6"/>
            <a:stretch>
              <a:fillRect l="0" t="0" r="0" b="0"/>
            </a:stretch>
          </a:blipFill>
        </p:spPr>
      </p:sp>
      <p:sp>
        <p:nvSpPr>
          <p:cNvPr name="TextBox 5" id="5"/>
          <p:cNvSpPr txBox="true"/>
          <p:nvPr/>
        </p:nvSpPr>
        <p:spPr>
          <a:xfrm rot="0">
            <a:off x="5910176" y="895350"/>
            <a:ext cx="8929479" cy="1104265"/>
          </a:xfrm>
          <a:prstGeom prst="rect">
            <a:avLst/>
          </a:prstGeom>
        </p:spPr>
        <p:txBody>
          <a:bodyPr anchor="t" rtlCol="false" tIns="0" lIns="0" bIns="0" rIns="0">
            <a:spAutoFit/>
          </a:bodyPr>
          <a:lstStyle/>
          <a:p>
            <a:pPr>
              <a:lnSpc>
                <a:spcPts val="8959"/>
              </a:lnSpc>
            </a:pPr>
            <a:r>
              <a:rPr lang="en-US" sz="6399">
                <a:solidFill>
                  <a:srgbClr val="509FCB"/>
                </a:solidFill>
                <a:latin typeface="Roboto Condensed Bold"/>
              </a:rPr>
              <a:t>an Information System</a:t>
            </a:r>
          </a:p>
        </p:txBody>
      </p:sp>
      <p:sp>
        <p:nvSpPr>
          <p:cNvPr name="TextBox 6" id="6"/>
          <p:cNvSpPr txBox="true"/>
          <p:nvPr/>
        </p:nvSpPr>
        <p:spPr>
          <a:xfrm rot="0">
            <a:off x="700238" y="895350"/>
            <a:ext cx="5425741" cy="1104265"/>
          </a:xfrm>
          <a:prstGeom prst="rect">
            <a:avLst/>
          </a:prstGeom>
        </p:spPr>
        <p:txBody>
          <a:bodyPr anchor="t" rtlCol="false" tIns="0" lIns="0" bIns="0" rIns="0">
            <a:spAutoFit/>
          </a:bodyPr>
          <a:lstStyle/>
          <a:p>
            <a:pPr>
              <a:lnSpc>
                <a:spcPts val="8959"/>
              </a:lnSpc>
            </a:pPr>
            <a:r>
              <a:rPr lang="en-US" sz="6399">
                <a:solidFill>
                  <a:srgbClr val="D9EAF3"/>
                </a:solidFill>
                <a:latin typeface="Roboto Condensed Bold"/>
              </a:rPr>
              <a:t>Components of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DAF8d70ionU</dc:identifier>
  <dcterms:modified xsi:type="dcterms:W3CDTF">2011-08-01T06:04:30Z</dcterms:modified>
  <cp:revision>1</cp:revision>
  <dc:title>ITP63 Chapter 1</dc:title>
</cp:coreProperties>
</file>