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Network</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Attack Indicators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On-Path</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MAN IN THE MIDDLE</a:t>
            </a:r>
          </a:p>
        </p:txBody>
      </p:sp>
      <p:sp>
        <p:nvSpPr>
          <p:cNvPr name="TextBox 11" id="11"/>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man in the middle (MITM) attack </a:t>
            </a:r>
            <a:r>
              <a:rPr lang="en-US" sz="3000">
                <a:solidFill>
                  <a:srgbClr val="FFFFFF"/>
                </a:solidFill>
                <a:latin typeface="Roboto Condensed"/>
              </a:rPr>
              <a:t>generally occurs when an attacker is able to place himself in the middle of two other hosts that are communicating.</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On-Path</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MAN IN THE BROWSER</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man in the browser (MITB) attack </a:t>
            </a:r>
            <a:r>
              <a:rPr lang="en-US" sz="3000">
                <a:solidFill>
                  <a:srgbClr val="FFFFFF"/>
                </a:solidFill>
                <a:latin typeface="Roboto Condensed"/>
              </a:rPr>
              <a:t>is a variant of a man in the middle attack. In an MITB attack, the first element is a malware attack that places a trojan element that can act as a proxy on the target machine.</a:t>
            </a:r>
          </a:p>
          <a:p>
            <a:pPr>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Layer 2</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ARP POISONING</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Address Resolution Protocol (ARP) Poisoning </a:t>
            </a:r>
            <a:r>
              <a:rPr lang="en-US" sz="3000">
                <a:solidFill>
                  <a:srgbClr val="FFFFFF"/>
                </a:solidFill>
                <a:latin typeface="Roboto Condensed"/>
              </a:rPr>
              <a:t>is a type of cyberattack that abuses weaknesses in the widely used Address Resolution Protocol (ARP) to disrupt, redirect, or spy on network traffic. </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Layer 2</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MAC FLOODING</a:t>
            </a:r>
          </a:p>
        </p:txBody>
      </p:sp>
      <p:sp>
        <p:nvSpPr>
          <p:cNvPr name="TextBox 11" id="11"/>
          <p:cNvSpPr txBox="true"/>
          <p:nvPr/>
        </p:nvSpPr>
        <p:spPr>
          <a:xfrm rot="0">
            <a:off x="8795563" y="3841440"/>
            <a:ext cx="8463737"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MAC flooding </a:t>
            </a:r>
            <a:r>
              <a:rPr lang="en-US" sz="3000">
                <a:solidFill>
                  <a:srgbClr val="FFFFFF"/>
                </a:solidFill>
                <a:latin typeface="Roboto Condensed"/>
              </a:rPr>
              <a:t>is an attack where an attacker floods the table with addresses, making the switch unable to find the correct address for a packet. The switch responds by sending the packet to all addresses, in essence acting as a hub. The switch also asks for the correct device to give it its address, thus setting the switch up for ARP poisoning, as described in the previous section.</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Layer 2</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MAC CLONING</a:t>
            </a:r>
          </a:p>
        </p:txBody>
      </p:sp>
      <p:sp>
        <p:nvSpPr>
          <p:cNvPr name="TextBox 11" id="11"/>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MAC cloning </a:t>
            </a:r>
            <a:r>
              <a:rPr lang="en-US" sz="3000">
                <a:solidFill>
                  <a:srgbClr val="FFFFFF"/>
                </a:solidFill>
                <a:latin typeface="Roboto Condensed"/>
              </a:rPr>
              <a:t>is the act of changing a MAC address to bypass security checks based on the MAC address. This can work when the return packets are being routed by IP address and can be properly linked to the correct MAC address.</a:t>
            </a:r>
          </a:p>
          <a:p>
            <a:pPr>
              <a:lnSpc>
                <a:spcPts val="4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446707"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Name Systems</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Domain </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DOMAIN HIJACKING</a:t>
            </a:r>
          </a:p>
        </p:txBody>
      </p:sp>
      <p:sp>
        <p:nvSpPr>
          <p:cNvPr name="TextBox 11" id="11"/>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Domain hijacking </a:t>
            </a:r>
            <a:r>
              <a:rPr lang="en-US" sz="3000">
                <a:solidFill>
                  <a:srgbClr val="FFFFFF"/>
                </a:solidFill>
                <a:latin typeface="Roboto Condensed"/>
              </a:rPr>
              <a:t>is the act of changing the registration of a domain name without the permission of its original registrant. Technically a crime, this act can have devastating consequences because the DNS system will spread the false domain location far and wide automatically.</a:t>
            </a:r>
          </a:p>
          <a:p>
            <a:pPr>
              <a:lnSpc>
                <a:spcPts val="4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446707"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Name Systems</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Domain </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DNS POISONING</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DNS Poisoning </a:t>
            </a:r>
            <a:r>
              <a:rPr lang="en-US" sz="3000">
                <a:solidFill>
                  <a:srgbClr val="FFFFFF"/>
                </a:solidFill>
                <a:latin typeface="Roboto Condensed"/>
              </a:rPr>
              <a:t>means getting a wrong entry or IP address of the requested site from the DNS server. Attackers find out the flaws in the DNS system and take control and will redirect to a malicious website. </a:t>
            </a:r>
          </a:p>
          <a:p>
            <a:pPr>
              <a:lnSpc>
                <a:spcPts val="42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446707"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Name Systems</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Domain </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URL REDIRECTION</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Cybercriminals use </a:t>
            </a:r>
            <a:r>
              <a:rPr lang="en-US" sz="3000">
                <a:solidFill>
                  <a:srgbClr val="FFFFFF"/>
                </a:solidFill>
                <a:latin typeface="Roboto Condensed Italics"/>
              </a:rPr>
              <a:t>URL redirection </a:t>
            </a:r>
            <a:r>
              <a:rPr lang="en-US" sz="3000">
                <a:solidFill>
                  <a:srgbClr val="FFFFFF"/>
                </a:solidFill>
                <a:latin typeface="Roboto Condensed"/>
              </a:rPr>
              <a:t>attacks to take advantage of users' trust. They do this by redirecting traffic to a malicious web page using URLs embedded in website code, an .htaccess file, or a phishing email. </a:t>
            </a:r>
          </a:p>
          <a:p>
            <a:pPr>
              <a:lnSpc>
                <a:spcPts val="42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446707"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Name Systems</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Domain </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DOMAIN REPUTATION</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Security companies track where spam comes from, and if your IP address becomes associated with spam, botnets, or other bad behaviors, your </a:t>
            </a:r>
            <a:r>
              <a:rPr lang="en-US" sz="3000">
                <a:solidFill>
                  <a:srgbClr val="FFFFFF"/>
                </a:solidFill>
                <a:latin typeface="Roboto Condensed Italics"/>
              </a:rPr>
              <a:t>domain reputation </a:t>
            </a:r>
            <a:r>
              <a:rPr lang="en-US" sz="3000">
                <a:solidFill>
                  <a:srgbClr val="FFFFFF"/>
                </a:solidFill>
                <a:latin typeface="Roboto Condensed"/>
              </a:rPr>
              <a:t>will suffer.</a:t>
            </a:r>
          </a:p>
          <a:p>
            <a:pPr>
              <a:lnSpc>
                <a:spcPts val="42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2551792"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Denial of Service</a:t>
            </a:r>
          </a:p>
        </p:txBody>
      </p:sp>
      <p:sp>
        <p:nvSpPr>
          <p:cNvPr name="TextBox 9" id="9"/>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Distributed</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DOS AND DDOS</a:t>
            </a:r>
          </a:p>
        </p:txBody>
      </p:sp>
      <p:sp>
        <p:nvSpPr>
          <p:cNvPr name="TextBox 11" id="11"/>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 </a:t>
            </a:r>
            <a:r>
              <a:rPr lang="en-US" sz="3000">
                <a:solidFill>
                  <a:srgbClr val="FFFFFF"/>
                </a:solidFill>
                <a:latin typeface="Roboto Condensed Italics"/>
              </a:rPr>
              <a:t>denial-of-service (DoS) attack</a:t>
            </a:r>
            <a:r>
              <a:rPr lang="en-US" sz="3000">
                <a:solidFill>
                  <a:srgbClr val="FFFFFF"/>
                </a:solidFill>
                <a:latin typeface="Roboto Condensed"/>
              </a:rPr>
              <a:t>, the attacker attempts to deny authorized users access either to specific information or to the computer system or network itself. This can be accomplished by crashing the system—taking it offline—or by sending so many requests that the machine is overwhelmed. </a:t>
            </a:r>
          </a:p>
          <a:p>
            <a:pPr>
              <a:lnSpc>
                <a:spcPts val="4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EVIL TWIN ATTACK</a:t>
            </a:r>
          </a:p>
        </p:txBody>
      </p:sp>
      <p:sp>
        <p:nvSpPr>
          <p:cNvPr name="TextBox 11" id="11"/>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evil twin attack </a:t>
            </a:r>
            <a:r>
              <a:rPr lang="en-US" sz="3000">
                <a:solidFill>
                  <a:srgbClr val="FFFFFF"/>
                </a:solidFill>
                <a:latin typeface="Roboto Condensed"/>
              </a:rPr>
              <a:t>is an attack against the wireless protocol via substitute hardware. This attack uses an access point (AP) owned by an attacker that usually has been enhanced with higher-power and higher-gain antennas to look like a better connection to the users and computers attaching to it.</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DOS AND DDOS</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DoS attack employing multiple attacking systems is known as a </a:t>
            </a:r>
            <a:r>
              <a:rPr lang="en-US" sz="3000">
                <a:solidFill>
                  <a:srgbClr val="FFFFFF"/>
                </a:solidFill>
                <a:latin typeface="Roboto Condensed Italics"/>
              </a:rPr>
              <a:t>distributed denial-of-service (DDoS) attack</a:t>
            </a:r>
            <a:r>
              <a:rPr lang="en-US" sz="3000">
                <a:solidFill>
                  <a:srgbClr val="FFFFFF"/>
                </a:solidFill>
                <a:latin typeface="Roboto Condensed"/>
              </a:rPr>
              <a:t>. The goal of a DDoS attack is also to deny the use of or access to a specific service or system. </a:t>
            </a:r>
          </a:p>
          <a:p>
            <a:pPr>
              <a:lnSpc>
                <a:spcPts val="4200"/>
              </a:lnSpc>
            </a:pPr>
          </a:p>
        </p:txBody>
      </p:sp>
      <p:sp>
        <p:nvSpPr>
          <p:cNvPr name="TextBox 10" id="10"/>
          <p:cNvSpPr txBox="true"/>
          <p:nvPr/>
        </p:nvSpPr>
        <p:spPr>
          <a:xfrm rot="0">
            <a:off x="12551792"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Denial of Service</a:t>
            </a:r>
          </a:p>
        </p:txBody>
      </p:sp>
      <p:sp>
        <p:nvSpPr>
          <p:cNvPr name="TextBox 11" id="11"/>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Distributed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DOS AND DDOS</a:t>
            </a:r>
          </a:p>
        </p:txBody>
      </p:sp>
      <p:sp>
        <p:nvSpPr>
          <p:cNvPr name="TextBox 9" id="9"/>
          <p:cNvSpPr txBox="true"/>
          <p:nvPr/>
        </p:nvSpPr>
        <p:spPr>
          <a:xfrm rot="0">
            <a:off x="8795563" y="3841440"/>
            <a:ext cx="8463737"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 DDoS attack, service is denied by overwhelming the target with traffic from many different systems. A </a:t>
            </a:r>
            <a:r>
              <a:rPr lang="en-US" sz="3000">
                <a:solidFill>
                  <a:srgbClr val="FFFFFF"/>
                </a:solidFill>
                <a:latin typeface="Roboto Condensed Italics"/>
              </a:rPr>
              <a:t>network</a:t>
            </a:r>
            <a:r>
              <a:rPr lang="en-US" sz="3000">
                <a:solidFill>
                  <a:srgbClr val="FFFFFF"/>
                </a:solidFill>
                <a:latin typeface="Roboto Condensed"/>
              </a:rPr>
              <a:t> of attack agents (sometimes called </a:t>
            </a:r>
            <a:r>
              <a:rPr lang="en-US" sz="3000">
                <a:solidFill>
                  <a:srgbClr val="FFFFFF"/>
                </a:solidFill>
                <a:latin typeface="Roboto Condensed Italics"/>
              </a:rPr>
              <a:t>zombies</a:t>
            </a:r>
            <a:r>
              <a:rPr lang="en-US" sz="3000">
                <a:solidFill>
                  <a:srgbClr val="FFFFFF"/>
                </a:solidFill>
                <a:latin typeface="Roboto Condensed"/>
              </a:rPr>
              <a:t>) is created by the attacker, and upon receiving the attack command from the attacker, the attack agents commence sending a specific type of traffic against the target.</a:t>
            </a:r>
          </a:p>
          <a:p>
            <a:pPr>
              <a:lnSpc>
                <a:spcPts val="4200"/>
              </a:lnSpc>
            </a:pPr>
          </a:p>
        </p:txBody>
      </p:sp>
      <p:sp>
        <p:nvSpPr>
          <p:cNvPr name="TextBox 10" id="10"/>
          <p:cNvSpPr txBox="true"/>
          <p:nvPr/>
        </p:nvSpPr>
        <p:spPr>
          <a:xfrm rot="0">
            <a:off x="12551792"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Denial of Service</a:t>
            </a:r>
          </a:p>
        </p:txBody>
      </p:sp>
      <p:sp>
        <p:nvSpPr>
          <p:cNvPr name="TextBox 11" id="11"/>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Distributed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DOS AND DDOS</a:t>
            </a:r>
          </a:p>
        </p:txBody>
      </p:sp>
      <p:sp>
        <p:nvSpPr>
          <p:cNvPr name="TextBox 9" id="9"/>
          <p:cNvSpPr txBox="true"/>
          <p:nvPr/>
        </p:nvSpPr>
        <p:spPr>
          <a:xfrm rot="0">
            <a:off x="8795563" y="3841440"/>
            <a:ext cx="8463737"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Applications</a:t>
            </a:r>
            <a:r>
              <a:rPr lang="en-US" sz="3000">
                <a:solidFill>
                  <a:srgbClr val="FFFFFF"/>
                </a:solidFill>
                <a:latin typeface="Roboto Condensed"/>
              </a:rPr>
              <a:t> are subject to DDoS as well, because like all systems, they take user inputs, process the data, and create user outputs. This activity takes resources, and the objective of an application-level DDoS attack is to consume all the resources or to put the system into a failed state.</a:t>
            </a:r>
          </a:p>
          <a:p>
            <a:pPr>
              <a:lnSpc>
                <a:spcPts val="4200"/>
              </a:lnSpc>
            </a:pPr>
          </a:p>
        </p:txBody>
      </p:sp>
      <p:sp>
        <p:nvSpPr>
          <p:cNvPr name="TextBox 10" id="10"/>
          <p:cNvSpPr txBox="true"/>
          <p:nvPr/>
        </p:nvSpPr>
        <p:spPr>
          <a:xfrm rot="0">
            <a:off x="12551792"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Denial of Service</a:t>
            </a:r>
          </a:p>
        </p:txBody>
      </p:sp>
      <p:sp>
        <p:nvSpPr>
          <p:cNvPr name="TextBox 11" id="11"/>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Distributed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DOS AND DDOS</a:t>
            </a:r>
          </a:p>
        </p:txBody>
      </p:sp>
      <p:sp>
        <p:nvSpPr>
          <p:cNvPr name="TextBox 9" id="9"/>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Operational technology (OT) </a:t>
            </a:r>
            <a:r>
              <a:rPr lang="en-US" sz="3000">
                <a:solidFill>
                  <a:srgbClr val="FFFFFF"/>
                </a:solidFill>
                <a:latin typeface="Roboto Condensed"/>
              </a:rPr>
              <a:t>is the name given to networks of industrial devices in cyber-physical systems. These devices use computers to control physical processes—from traffic lights, to refineries, to manufacturing plants, and more.</a:t>
            </a:r>
          </a:p>
          <a:p>
            <a:pPr>
              <a:lnSpc>
                <a:spcPts val="4200"/>
              </a:lnSpc>
            </a:pPr>
          </a:p>
        </p:txBody>
      </p:sp>
      <p:sp>
        <p:nvSpPr>
          <p:cNvPr name="TextBox 10" id="10"/>
          <p:cNvSpPr txBox="true"/>
          <p:nvPr/>
        </p:nvSpPr>
        <p:spPr>
          <a:xfrm rot="0">
            <a:off x="12551792"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Denial of Service</a:t>
            </a:r>
          </a:p>
        </p:txBody>
      </p:sp>
      <p:sp>
        <p:nvSpPr>
          <p:cNvPr name="TextBox 11" id="11"/>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Distributed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VBA</a:t>
            </a:r>
          </a:p>
        </p:txBody>
      </p:sp>
      <p:sp>
        <p:nvSpPr>
          <p:cNvPr name="TextBox 9" id="9"/>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Visual Basic for Applications (VBA) </a:t>
            </a:r>
            <a:r>
              <a:rPr lang="en-US" sz="3000">
                <a:solidFill>
                  <a:srgbClr val="FFFFFF"/>
                </a:solidFill>
                <a:latin typeface="Roboto Condensed"/>
              </a:rPr>
              <a:t>is an older technology from Microsoft that was used to automate many internal processes in applications. This is an older form of macro that has significant programming capability but has mostly fallen out of favor</a:t>
            </a:r>
          </a:p>
          <a:p>
            <a:pPr>
              <a:lnSpc>
                <a:spcPts val="4200"/>
              </a:lnSpc>
            </a:pPr>
          </a:p>
        </p:txBody>
      </p:sp>
      <p:sp>
        <p:nvSpPr>
          <p:cNvPr name="TextBox 10" id="10"/>
          <p:cNvSpPr txBox="true"/>
          <p:nvPr/>
        </p:nvSpPr>
        <p:spPr>
          <a:xfrm rot="0">
            <a:off x="12178013" y="1527309"/>
            <a:ext cx="593924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Codes</a:t>
            </a:r>
          </a:p>
        </p:txBody>
      </p:sp>
      <p:sp>
        <p:nvSpPr>
          <p:cNvPr name="TextBox 11" id="11"/>
          <p:cNvSpPr txBox="true"/>
          <p:nvPr/>
        </p:nvSpPr>
        <p:spPr>
          <a:xfrm rot="0">
            <a:off x="8795563" y="1527309"/>
            <a:ext cx="391874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Malicious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ROGUE AP</a:t>
            </a:r>
          </a:p>
        </p:txBody>
      </p:sp>
      <p:sp>
        <p:nvSpPr>
          <p:cNvPr name="TextBox 11" id="11"/>
          <p:cNvSpPr txBox="true"/>
          <p:nvPr/>
        </p:nvSpPr>
        <p:spPr>
          <a:xfrm rot="0">
            <a:off x="8795563" y="3841440"/>
            <a:ext cx="8463737"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By setting up a </a:t>
            </a:r>
            <a:r>
              <a:rPr lang="en-US" sz="3000">
                <a:solidFill>
                  <a:srgbClr val="FFFFFF"/>
                </a:solidFill>
                <a:latin typeface="Roboto Condensed Italics"/>
              </a:rPr>
              <a:t>rogue access point</a:t>
            </a:r>
            <a:r>
              <a:rPr lang="en-US" sz="3000">
                <a:solidFill>
                  <a:srgbClr val="FFFFFF"/>
                </a:solidFill>
                <a:latin typeface="Roboto Condensed"/>
              </a:rPr>
              <a:t>, an attacker can attempt to get clients to connect to it as if it were authorized and then simply authenticate to the real AP—a simple way to have access to the network and the client’s credentials.</a:t>
            </a:r>
          </a:p>
          <a:p>
            <a:pPr>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BLUE JACKING</a:t>
            </a:r>
          </a:p>
        </p:txBody>
      </p:sp>
      <p:sp>
        <p:nvSpPr>
          <p:cNvPr name="TextBox 11" id="11"/>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Bluejacking is a term used for the sending of unauthorized messages to another Bluetooth device. </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BLUESNARFING</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Bluesnarfing</a:t>
            </a:r>
            <a:r>
              <a:rPr lang="en-US" sz="3000">
                <a:solidFill>
                  <a:srgbClr val="FFFFFF"/>
                </a:solidFill>
                <a:latin typeface="Roboto Condensed"/>
              </a:rPr>
              <a:t> connects via Bluetooth and the attacker copies off the victim’s information, which can include e-mails, contact lists, calendars, and anything else that exists on that device.</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DISASSOCIATION</a:t>
            </a:r>
          </a:p>
        </p:txBody>
      </p:sp>
      <p:sp>
        <p:nvSpPr>
          <p:cNvPr name="TextBox 11" id="11"/>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Disassociation</a:t>
            </a:r>
            <a:r>
              <a:rPr lang="en-US" sz="3000">
                <a:solidFill>
                  <a:srgbClr val="FFFFFF"/>
                </a:solidFill>
                <a:latin typeface="Roboto Condensed"/>
              </a:rPr>
              <a:t> attacks against a wireless system are attacks designed to disassociate a host from the wireless access point and from the wireless network.</a:t>
            </a: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RFID TAGS</a:t>
            </a:r>
          </a:p>
        </p:txBody>
      </p:sp>
      <p:sp>
        <p:nvSpPr>
          <p:cNvPr name="TextBox 11" id="11"/>
          <p:cNvSpPr txBox="true"/>
          <p:nvPr/>
        </p:nvSpPr>
        <p:spPr>
          <a:xfrm rot="0">
            <a:off x="8795563" y="3841440"/>
            <a:ext cx="8463737"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Radio frequency identification (RFID) </a:t>
            </a:r>
            <a:r>
              <a:rPr lang="en-US" sz="3000">
                <a:solidFill>
                  <a:srgbClr val="FFFFFF"/>
                </a:solidFill>
                <a:latin typeface="Roboto Condensed"/>
              </a:rPr>
              <a:t>tags are used in a wide range of use cases. Several different attack types can be performed against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NFC</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Near field communication (NFC) </a:t>
            </a:r>
            <a:r>
              <a:rPr lang="en-US" sz="3000">
                <a:solidFill>
                  <a:srgbClr val="FFFFFF"/>
                </a:solidFill>
                <a:latin typeface="Roboto Condensed"/>
              </a:rPr>
              <a:t>is a set of wireless technologies that enables smartphones and other devices to establish radio communication over a short distance, typically 10 cm (3.9 in) or less.</a:t>
            </a: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78798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Attacks </a:t>
            </a:r>
          </a:p>
        </p:txBody>
      </p:sp>
      <p:sp>
        <p:nvSpPr>
          <p:cNvPr name="TextBox 9" id="9"/>
          <p:cNvSpPr txBox="true"/>
          <p:nvPr/>
        </p:nvSpPr>
        <p:spPr>
          <a:xfrm rot="0">
            <a:off x="8795563" y="1527309"/>
            <a:ext cx="299242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Wireless</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IV</a:t>
            </a:r>
          </a:p>
        </p:txBody>
      </p:sp>
      <p:sp>
        <p:nvSpPr>
          <p:cNvPr name="TextBox 11" id="11"/>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initialization vector (IV) </a:t>
            </a:r>
            <a:r>
              <a:rPr lang="en-US" sz="3000">
                <a:solidFill>
                  <a:srgbClr val="FFFFFF"/>
                </a:solidFill>
                <a:latin typeface="Roboto Condensed"/>
              </a:rPr>
              <a:t>is used in wireless systems as the randomization element at the beginning of a connection. Attacks against it are aimed at determining the IV, thus finding the repeating key sequence. </a:t>
            </a:r>
          </a:p>
          <a:p>
            <a:pP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DAF9AdQ14zU</dc:identifier>
  <dcterms:modified xsi:type="dcterms:W3CDTF">2011-08-01T06:04:30Z</dcterms:modified>
  <cp:revision>1</cp:revision>
  <dc:title>ITP63 Chapter 5</dc:title>
</cp:coreProperties>
</file>