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 id="277" r:id="rId43"/>
    <p:sldId id="278" r:id="rId44"/>
    <p:sldId id="279" r:id="rId45"/>
    <p:sldId id="280" r:id="rId46"/>
    <p:sldId id="281" r:id="rId47"/>
    <p:sldId id="282" r:id="rId48"/>
    <p:sldId id="283" r:id="rId49"/>
    <p:sldId id="284" r:id="rId50"/>
    <p:sldId id="285" r:id="rId5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42" Target="slides/slide21.xml" Type="http://schemas.openxmlformats.org/officeDocument/2006/relationships/slide"/><Relationship Id="rId43" Target="slides/slide22.xml" Type="http://schemas.openxmlformats.org/officeDocument/2006/relationships/slide"/><Relationship Id="rId44" Target="slides/slide23.xml" Type="http://schemas.openxmlformats.org/officeDocument/2006/relationships/slide"/><Relationship Id="rId45" Target="slides/slide24.xml" Type="http://schemas.openxmlformats.org/officeDocument/2006/relationships/slide"/><Relationship Id="rId46" Target="slides/slide25.xml" Type="http://schemas.openxmlformats.org/officeDocument/2006/relationships/slide"/><Relationship Id="rId47" Target="slides/slide26.xml" Type="http://schemas.openxmlformats.org/officeDocument/2006/relationships/slide"/><Relationship Id="rId48" Target="slides/slide27.xml" Type="http://schemas.openxmlformats.org/officeDocument/2006/relationships/slide"/><Relationship Id="rId49" Target="slides/slide28.xml" Type="http://schemas.openxmlformats.org/officeDocument/2006/relationships/slide"/><Relationship Id="rId5" Target="tableStyles.xml" Type="http://schemas.openxmlformats.org/officeDocument/2006/relationships/tableStyles"/><Relationship Id="rId50" Target="slides/slide29.xml" Type="http://schemas.openxmlformats.org/officeDocument/2006/relationships/slide"/><Relationship Id="rId51" Target="slides/slide30.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4462092"/>
            <a:ext cx="11302011"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Secure Application </a:t>
            </a:r>
          </a:p>
        </p:txBody>
      </p:sp>
      <p:sp>
        <p:nvSpPr>
          <p:cNvPr name="TextBox 13" id="13"/>
          <p:cNvSpPr txBox="true"/>
          <p:nvPr/>
        </p:nvSpPr>
        <p:spPr>
          <a:xfrm rot="0">
            <a:off x="1028700" y="6493285"/>
            <a:ext cx="16972903" cy="36055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Development, Deployment and Automation Concepts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STORED PROCEDURES</a:t>
            </a:r>
          </a:p>
        </p:txBody>
      </p:sp>
      <p:sp>
        <p:nvSpPr>
          <p:cNvPr name="TextBox 11" id="11"/>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Stored procedures </a:t>
            </a:r>
            <a:r>
              <a:rPr lang="en-US" sz="3000">
                <a:solidFill>
                  <a:srgbClr val="FFFFFF"/>
                </a:solidFill>
                <a:latin typeface="Roboto Condensed"/>
              </a:rPr>
              <a:t>are methods of interfacing with database engines. Stored procedures are precompiled scripted methods of data access that offer many advantages.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774155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OBFUSCATION/CAMOUFLAGE</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Obfuscation or camouflage</a:t>
            </a:r>
            <a:r>
              <a:rPr lang="en-US" sz="3000">
                <a:solidFill>
                  <a:srgbClr val="FFFFFF"/>
                </a:solidFill>
                <a:latin typeface="Roboto Condensed"/>
              </a:rPr>
              <a:t> is the hiding of obvious meaning from observation. While obscurity is not considered adequate security under most circumstances, adding obfuscation or camouflage to a system to make it harder for an attacker to understand and exploit is a good thing.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774155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CODE REUSE/DEAD CODE</a:t>
            </a:r>
          </a:p>
        </p:txBody>
      </p:sp>
      <p:sp>
        <p:nvSpPr>
          <p:cNvPr name="TextBox 11" id="11"/>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Modern software development includes the extensive reuse of components. From component libraries to common functions across multiple components, there is significant opportunity to reduce development costs through reuse.</a:t>
            </a:r>
          </a:p>
          <a:p>
            <a:pPr>
              <a:lnSpc>
                <a:spcPts val="4200"/>
              </a:lnSpc>
            </a:pPr>
          </a:p>
          <a:p>
            <a:pPr>
              <a:lnSpc>
                <a:spcPts val="4200"/>
              </a:lnSpc>
            </a:pPr>
            <a:r>
              <a:rPr lang="en-US" sz="3000">
                <a:solidFill>
                  <a:srgbClr val="FFFFFF"/>
                </a:solidFill>
                <a:latin typeface="Roboto Condensed Italics"/>
              </a:rPr>
              <a:t>Dead code i</a:t>
            </a:r>
            <a:r>
              <a:rPr lang="en-US" sz="3000">
                <a:solidFill>
                  <a:srgbClr val="FFFFFF"/>
                </a:solidFill>
                <a:latin typeface="Roboto Condensed"/>
              </a:rPr>
              <a:t>s code that, while it may be executed, obtains results that are never used elsewhere in the program. There are compiler options that can remove dead code, called dead code elimination, but these must be used with care.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84637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SERVER SIDE/CLIENT SIDE VALIDATION</a:t>
            </a:r>
          </a:p>
        </p:txBody>
      </p:sp>
      <p:sp>
        <p:nvSpPr>
          <p:cNvPr name="TextBox 11" id="11"/>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 a modern client/server environment, data can be checked for compliance with input/output requirements either on the server or on the client. There are advantages to verifying data elements on a client before sending them to the server—namely, efficiency</a:t>
            </a:r>
          </a:p>
          <a:p>
            <a:pPr>
              <a:lnSpc>
                <a:spcPts val="4200"/>
              </a:lnSpc>
            </a:pPr>
          </a:p>
          <a:p>
            <a:pPr>
              <a:lnSpc>
                <a:spcPts val="4200"/>
              </a:lnSpc>
            </a:pPr>
            <a:r>
              <a:rPr lang="en-US" sz="3000">
                <a:solidFill>
                  <a:srgbClr val="FFFFFF"/>
                </a:solidFill>
                <a:latin typeface="Roboto Condensed"/>
              </a:rPr>
              <a:t>The client is not a suitable place to perform any critical value checks or security checks.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84637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MEMORY MANAGEMENT</a:t>
            </a:r>
          </a:p>
        </p:txBody>
      </p:sp>
      <p:sp>
        <p:nvSpPr>
          <p:cNvPr name="TextBox 11" id="11"/>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Memory management encompasses the actions used to control and coordinate computer memory, assigning memory to variables, and reclaiming it when it is no longer being used. Errors in memory management can result in a program that has a memory leak, and it can grow over time, consuming more and more resources.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84637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3PL AND SDK</a:t>
            </a:r>
          </a:p>
        </p:txBody>
      </p:sp>
      <p:sp>
        <p:nvSpPr>
          <p:cNvPr name="TextBox 11" id="11"/>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Programming today is to a great extent an exercise in using third-party libraries and software development kits (SDKs). This is because once code has been debugged and proven to work, rewriting it is generally not a valuable use of time.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8463737"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EXPOSURE</a:t>
            </a:r>
          </a:p>
        </p:txBody>
      </p:sp>
      <p:sp>
        <p:nvSpPr>
          <p:cNvPr name="TextBox 11" id="11"/>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Data exposure is the loss of control over data from a system during operations. Data must be protected during storage, during communication, and even at times during use.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498224"/>
            <a:ext cx="9205875"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Application Security Project</a:t>
            </a:r>
          </a:p>
        </p:txBody>
      </p:sp>
      <p:sp>
        <p:nvSpPr>
          <p:cNvPr name="TextBox 9" id="9"/>
          <p:cNvSpPr txBox="true"/>
          <p:nvPr/>
        </p:nvSpPr>
        <p:spPr>
          <a:xfrm rot="0">
            <a:off x="8795563" y="1527309"/>
            <a:ext cx="5251346"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Open Web</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Open Web Application Security Project (OWASP)</a:t>
            </a:r>
            <a:r>
              <a:rPr lang="en-US" sz="3000">
                <a:solidFill>
                  <a:srgbClr val="FFFFFF"/>
                </a:solidFill>
                <a:latin typeface="Roboto Condensed"/>
              </a:rPr>
              <a:t> is a nonprofit foundation dedicated to improving web-based application software security. Best known for its top ten list of software vulnerabilities associated with website applications, OWASP also has a multitude of useful guidelines on its website, www.owasp.org.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2498224"/>
            <a:ext cx="9205875"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Application Security Project</a:t>
            </a:r>
          </a:p>
        </p:txBody>
      </p:sp>
      <p:sp>
        <p:nvSpPr>
          <p:cNvPr name="TextBox 9" id="9"/>
          <p:cNvSpPr txBox="true"/>
          <p:nvPr/>
        </p:nvSpPr>
        <p:spPr>
          <a:xfrm rot="0">
            <a:off x="8795563" y="1527309"/>
            <a:ext cx="5251346"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Open Web</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Open Web Application Security Project (OWASP)</a:t>
            </a:r>
            <a:r>
              <a:rPr lang="en-US" sz="3000">
                <a:solidFill>
                  <a:srgbClr val="FFFFFF"/>
                </a:solidFill>
                <a:latin typeface="Roboto Condensed"/>
              </a:rPr>
              <a:t> is a nonprofit foundation dedicated to improving web-based application software security. Best known for its top ten list of software vulnerabilities associated with website applications, OWASP also has a multitude of useful guidelines on its website, www.owasp.org.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2080506" y="1527309"/>
            <a:ext cx="3469055"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Diversity</a:t>
            </a:r>
          </a:p>
        </p:txBody>
      </p:sp>
      <p:sp>
        <p:nvSpPr>
          <p:cNvPr name="TextBox 9" id="9"/>
          <p:cNvSpPr txBox="true"/>
          <p:nvPr/>
        </p:nvSpPr>
        <p:spPr>
          <a:xfrm rot="0">
            <a:off x="8795563" y="1527309"/>
            <a:ext cx="3284943"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Software</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COMPILERS</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Compilers </a:t>
            </a:r>
            <a:r>
              <a:rPr lang="en-US" sz="3000">
                <a:solidFill>
                  <a:srgbClr val="FFFFFF"/>
                </a:solidFill>
                <a:latin typeface="Roboto Condensed"/>
              </a:rPr>
              <a:t>take computer programs written in one language and convert them to a set of codes that can run on a specific set of hardware. Modern compilers can take high-level, platform-agnostic code and convert it to machine language code that actually can run on a given platform.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Environment</a:t>
            </a:r>
          </a:p>
        </p:txBody>
      </p:sp>
      <p:sp>
        <p:nvSpPr>
          <p:cNvPr name="TextBox 9" id="9"/>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DEVELOPMENT</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development environment</a:t>
            </a:r>
            <a:r>
              <a:rPr lang="en-US" sz="3000">
                <a:solidFill>
                  <a:srgbClr val="FFFFFF"/>
                </a:solidFill>
                <a:latin typeface="Roboto Condensed"/>
              </a:rPr>
              <a:t> is sized, configured, and set up for developing applications and systems.</a:t>
            </a:r>
          </a:p>
          <a:p>
            <a:pPr>
              <a:lnSpc>
                <a:spcPts val="4200"/>
              </a:lnSpc>
            </a:pPr>
          </a:p>
          <a:p>
            <a:pPr>
              <a:lnSpc>
                <a:spcPts val="4200"/>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2080506" y="1527309"/>
            <a:ext cx="3469055"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Diversity</a:t>
            </a:r>
          </a:p>
        </p:txBody>
      </p:sp>
      <p:sp>
        <p:nvSpPr>
          <p:cNvPr name="TextBox 9" id="9"/>
          <p:cNvSpPr txBox="true"/>
          <p:nvPr/>
        </p:nvSpPr>
        <p:spPr>
          <a:xfrm rot="0">
            <a:off x="8795563" y="1527309"/>
            <a:ext cx="3284943"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Software</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BINARIES</a:t>
            </a:r>
          </a:p>
        </p:txBody>
      </p:sp>
      <p:sp>
        <p:nvSpPr>
          <p:cNvPr name="TextBox 11" id="11"/>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Binary diversity </a:t>
            </a:r>
            <a:r>
              <a:rPr lang="en-US" sz="3000">
                <a:solidFill>
                  <a:srgbClr val="FFFFFF"/>
                </a:solidFill>
                <a:latin typeface="Roboto Condensed"/>
              </a:rPr>
              <a:t>is the creation of identically functioning binary images, but with different specific instantiations. Different locations for memory variables, different pointer offsets, and different layouts in computer memory can all be done today and yet completely preserve functionality. </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531635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3841440"/>
            <a:ext cx="920587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Automation through scripting and other programmable means has great utility in software development. The use of these technology-backed methods has led to a field of development known as DevOps. DevOps is a combination of development and operations—in other words, a blending of tasks performed by a company’s application development and systems operations teams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2801138"/>
            <a:ext cx="801782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AUTOMATED COURSES OF ACTION </a:t>
            </a:r>
          </a:p>
        </p:txBody>
      </p:sp>
      <p:sp>
        <p:nvSpPr>
          <p:cNvPr name="TextBox 10" id="10"/>
          <p:cNvSpPr txBox="true"/>
          <p:nvPr/>
        </p:nvSpPr>
        <p:spPr>
          <a:xfrm rot="0">
            <a:off x="8795563" y="3841440"/>
            <a:ext cx="9205875" cy="3200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One of the key elements of DevOps is automation. DevOps relies on automation for much of its efficiencies. Security automation can do the same for security that automation has in DevOps. Automating routines and extensive processes allows fewer resources to cover more of the environment in a more effective and efficient manner.</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2801138"/>
            <a:ext cx="801782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CONTINUOUS MONITORING</a:t>
            </a:r>
          </a:p>
        </p:txBody>
      </p:sp>
      <p:sp>
        <p:nvSpPr>
          <p:cNvPr name="TextBox 10" id="10"/>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Continuous monitoring is the term used to describe the technologies and processes employed to enable rapid detection of compliance issues and security risks.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2801138"/>
            <a:ext cx="801782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CONTINUOUS VALIDATION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Continuous validation is the extension of testing to support the continuous process of software development that occurs in DevOps. As code is changed in the DevOps process, the new code must be tested with the existing codebase to ensure functionality and stability.</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2801138"/>
            <a:ext cx="801782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CONTINUOUS INTEGRATION</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Continuous integration is the DevOps manner of continually updating and improving the production codebase. By using high levels of automation and safety nets of automated back-out routines, continuous integration allows for testing and updating even minor changes without a lot of overhead.</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Automation</a:t>
            </a:r>
          </a:p>
        </p:txBody>
      </p:sp>
      <p:sp>
        <p:nvSpPr>
          <p:cNvPr name="TextBox 9" id="9"/>
          <p:cNvSpPr txBox="true"/>
          <p:nvPr/>
        </p:nvSpPr>
        <p:spPr>
          <a:xfrm rot="0">
            <a:off x="8795563" y="2801138"/>
            <a:ext cx="8017828"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CONTINUOUS DEPLOYMENT</a:t>
            </a:r>
          </a:p>
        </p:txBody>
      </p:sp>
      <p:sp>
        <p:nvSpPr>
          <p:cNvPr name="TextBox 10" id="10"/>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Continuous deployment is continuous delivery on autopilot. It goes one step further than continuous delivery in that the release is automatic. With this practice, every change that passes all stages of your production pipeline is released to production.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Elasticity</a:t>
            </a:r>
          </a:p>
        </p:txBody>
      </p:sp>
      <p:sp>
        <p:nvSpPr>
          <p:cNvPr name="TextBox 9" id="9"/>
          <p:cNvSpPr txBox="true"/>
          <p:nvPr/>
        </p:nvSpPr>
        <p:spPr>
          <a:xfrm rot="0">
            <a:off x="8795563" y="3841440"/>
            <a:ext cx="9205875" cy="5867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Elasticity is the characteristic that something is capable of change without breaking.</a:t>
            </a:r>
          </a:p>
          <a:p>
            <a:pPr>
              <a:lnSpc>
                <a:spcPts val="4200"/>
              </a:lnSpc>
            </a:pPr>
          </a:p>
          <a:p>
            <a:pPr>
              <a:lnSpc>
                <a:spcPts val="4200"/>
              </a:lnSpc>
            </a:pPr>
            <a:r>
              <a:rPr lang="en-US" sz="3000">
                <a:solidFill>
                  <a:srgbClr val="FFFFFF"/>
                </a:solidFill>
                <a:latin typeface="Roboto Condensed"/>
              </a:rPr>
              <a:t>One of the strengths of cloud computing is its elasticity. One can add or subtract resources to or from a cloud environment almost automatically without issue. </a:t>
            </a:r>
          </a:p>
          <a:p>
            <a:pPr>
              <a:lnSpc>
                <a:spcPts val="4200"/>
              </a:lnSpc>
            </a:pPr>
          </a:p>
          <a:p>
            <a:pPr>
              <a:lnSpc>
                <a:spcPts val="4200"/>
              </a:lnSpc>
            </a:pPr>
            <a:r>
              <a:rPr lang="en-US" sz="3000">
                <a:solidFill>
                  <a:srgbClr val="FFFFFF"/>
                </a:solidFill>
                <a:latin typeface="Roboto Condensed"/>
              </a:rPr>
              <a:t>Elasticity in software works in the same fashion—how resilient the software is to changes in its environment while remaining secure. For software to be elastic, it needs to be able to run under a variety of different conditions.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75132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Scalability</a:t>
            </a:r>
          </a:p>
        </p:txBody>
      </p:sp>
      <p:sp>
        <p:nvSpPr>
          <p:cNvPr name="TextBox 9" id="9"/>
          <p:cNvSpPr txBox="true"/>
          <p:nvPr/>
        </p:nvSpPr>
        <p:spPr>
          <a:xfrm rot="0">
            <a:off x="8795563" y="3841440"/>
            <a:ext cx="9205875" cy="4800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Scalability is the characteristic of a software system to process higher workloads on its current resources (scale up) or on additional resources (scale out) without interruption. </a:t>
            </a:r>
          </a:p>
          <a:p>
            <a:pPr>
              <a:lnSpc>
                <a:spcPts val="4200"/>
              </a:lnSpc>
            </a:pPr>
          </a:p>
          <a:p>
            <a:pPr>
              <a:lnSpc>
                <a:spcPts val="4200"/>
              </a:lnSpc>
            </a:pPr>
            <a:r>
              <a:rPr lang="en-US" sz="3000">
                <a:solidFill>
                  <a:srgbClr val="FFFFFF"/>
                </a:solidFill>
                <a:latin typeface="Roboto Condensed"/>
              </a:rPr>
              <a:t>Scalability is important in web systems, databases, application engines, and cloud systems. Workloads can vary, and cloud/container systems can add processing and storage, but the software must be capable of addressing the changes in an environment.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673397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Version Control</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Version control is as simple as tracking which version of a program is being worked on, whether in dev, test, or production. Versioning tends to use the first whole number to indicate major releases and uses numbers after a decimal point to indicate minor changes.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Environment</a:t>
            </a:r>
          </a:p>
        </p:txBody>
      </p:sp>
      <p:sp>
        <p:nvSpPr>
          <p:cNvPr name="TextBox 9" id="9"/>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TEST</a:t>
            </a:r>
          </a:p>
        </p:txBody>
      </p:sp>
      <p:sp>
        <p:nvSpPr>
          <p:cNvPr name="TextBox 10" id="10"/>
          <p:cNvSpPr txBox="true"/>
          <p:nvPr/>
        </p:nvSpPr>
        <p:spPr>
          <a:xfrm rot="0">
            <a:off x="8795563" y="3841440"/>
            <a:ext cx="9205875"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test environment</a:t>
            </a:r>
            <a:r>
              <a:rPr lang="en-US" sz="3000">
                <a:solidFill>
                  <a:srgbClr val="FFFFFF"/>
                </a:solidFill>
                <a:latin typeface="Roboto Condensed"/>
              </a:rPr>
              <a:t> fairly closely mimics the production environment— same versions of software, down to patch levels, same sets of permissions, same file structures, and so forth. The purpose of the test environment is to test a system fully prior to deploying it into production to ensure that it is bug-free and will not disrupt the production environment.</a:t>
            </a:r>
          </a:p>
          <a:p>
            <a:pPr>
              <a:lnSpc>
                <a:spcPts val="4200"/>
              </a:lnSpc>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Environment</a:t>
            </a:r>
          </a:p>
        </p:txBody>
      </p:sp>
      <p:sp>
        <p:nvSpPr>
          <p:cNvPr name="TextBox 9" id="9"/>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STAGING</a:t>
            </a:r>
          </a:p>
        </p:txBody>
      </p:sp>
      <p:sp>
        <p:nvSpPr>
          <p:cNvPr name="TextBox 10" id="10"/>
          <p:cNvSpPr txBox="true"/>
          <p:nvPr/>
        </p:nvSpPr>
        <p:spPr>
          <a:xfrm rot="0">
            <a:off x="8795563" y="3841440"/>
            <a:ext cx="9205875" cy="58674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staging environment </a:t>
            </a:r>
            <a:r>
              <a:rPr lang="en-US" sz="3000">
                <a:solidFill>
                  <a:srgbClr val="FFFFFF"/>
                </a:solidFill>
                <a:latin typeface="Roboto Condensed"/>
              </a:rPr>
              <a:t>is an optional environment, but it is commonly used when an organization has multiple production environments.</a:t>
            </a:r>
          </a:p>
          <a:p>
            <a:pPr>
              <a:lnSpc>
                <a:spcPts val="4200"/>
              </a:lnSpc>
            </a:pPr>
          </a:p>
          <a:p>
            <a:pPr>
              <a:lnSpc>
                <a:spcPts val="4200"/>
              </a:lnSpc>
            </a:pPr>
            <a:r>
              <a:rPr lang="en-US" sz="3000">
                <a:solidFill>
                  <a:srgbClr val="FFFFFF"/>
                </a:solidFill>
                <a:latin typeface="Roboto Condensed"/>
              </a:rPr>
              <a:t>After passing testing, the system moves into staging, from where it can be deployed to the different production systems. </a:t>
            </a:r>
          </a:p>
          <a:p>
            <a:pPr>
              <a:lnSpc>
                <a:spcPts val="4200"/>
              </a:lnSpc>
            </a:pPr>
          </a:p>
          <a:p>
            <a:pPr>
              <a:lnSpc>
                <a:spcPts val="4200"/>
              </a:lnSpc>
            </a:pPr>
            <a:r>
              <a:rPr lang="en-US" sz="3000">
                <a:solidFill>
                  <a:srgbClr val="FFFFFF"/>
                </a:solidFill>
                <a:latin typeface="Roboto Condensed"/>
              </a:rPr>
              <a:t>The primary purpose of staging is to serve as a sandbox after testing, so the test system can test the next set while the current set is deployed across the enterprise.</a:t>
            </a:r>
          </a:p>
          <a:p>
            <a:pPr>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Environment</a:t>
            </a:r>
          </a:p>
        </p:txBody>
      </p:sp>
      <p:sp>
        <p:nvSpPr>
          <p:cNvPr name="TextBox 9" id="9"/>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PRODUCTION</a:t>
            </a:r>
          </a:p>
        </p:txBody>
      </p:sp>
      <p:sp>
        <p:nvSpPr>
          <p:cNvPr name="TextBox 10" id="10"/>
          <p:cNvSpPr txBox="true"/>
          <p:nvPr/>
        </p:nvSpPr>
        <p:spPr>
          <a:xfrm rot="0">
            <a:off x="8795563" y="3841440"/>
            <a:ext cx="920587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a:t>
            </a:r>
            <a:r>
              <a:rPr lang="en-US" sz="3000">
                <a:solidFill>
                  <a:srgbClr val="FFFFFF"/>
                </a:solidFill>
                <a:latin typeface="Roboto Condensed Italics"/>
              </a:rPr>
              <a:t>production environment </a:t>
            </a:r>
            <a:r>
              <a:rPr lang="en-US" sz="3000">
                <a:solidFill>
                  <a:srgbClr val="FFFFFF"/>
                </a:solidFill>
                <a:latin typeface="Roboto Condensed"/>
              </a:rPr>
              <a:t>is where the systems work with real data, doing the business that the system is intended to perform.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Environment</a:t>
            </a:r>
          </a:p>
        </p:txBody>
      </p:sp>
      <p:sp>
        <p:nvSpPr>
          <p:cNvPr name="TextBox 9" id="9"/>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QUALITY ASSURANCE</a:t>
            </a:r>
          </a:p>
        </p:txBody>
      </p:sp>
      <p:sp>
        <p:nvSpPr>
          <p:cNvPr name="TextBox 10" id="10"/>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Quality assurance (QA) </a:t>
            </a:r>
            <a:r>
              <a:rPr lang="en-US" sz="3000">
                <a:solidFill>
                  <a:srgbClr val="FFFFFF"/>
                </a:solidFill>
                <a:latin typeface="Roboto Condensed"/>
              </a:rPr>
              <a:t>is a common step in any manufacturing process, and software is no exception. Ensuring that quality is in a product is a process issue, not an inspection issue.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Provisioning</a:t>
            </a:r>
          </a:p>
        </p:txBody>
      </p:sp>
      <p:sp>
        <p:nvSpPr>
          <p:cNvPr name="TextBox 9" id="9"/>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Provisioning </a:t>
            </a:r>
            <a:r>
              <a:rPr lang="en-US" sz="3000">
                <a:solidFill>
                  <a:srgbClr val="FFFFFF"/>
                </a:solidFill>
                <a:latin typeface="Roboto Condensed"/>
              </a:rPr>
              <a:t>is the process of assigning permissions or authorities to objects. Users can be provisioned into groups, and computer processes or threads can be provisioned to higher levels of authority when executing.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8795563" y="1527309"/>
            <a:ext cx="494257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Deprovisioning </a:t>
            </a:r>
          </a:p>
        </p:txBody>
      </p:sp>
      <p:sp>
        <p:nvSpPr>
          <p:cNvPr name="TextBox 9" id="9"/>
          <p:cNvSpPr txBox="true"/>
          <p:nvPr/>
        </p:nvSpPr>
        <p:spPr>
          <a:xfrm rot="0">
            <a:off x="8795563" y="3841440"/>
            <a:ext cx="9205875"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Deprovisioning </a:t>
            </a:r>
            <a:r>
              <a:rPr lang="en-US" sz="3000">
                <a:solidFill>
                  <a:srgbClr val="FFFFFF"/>
                </a:solidFill>
                <a:latin typeface="Roboto Condensed"/>
              </a:rPr>
              <a:t>is the removal of permissions or authorities. In secure coding, the practice is to provision a thread to an elevated execution permission level (for example, root) only during the time that the administrative permissions are needed.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a:grpSpLocks noChangeAspect="true"/>
          </p:cNvGrpSpPr>
          <p:nvPr/>
        </p:nvGrpSpPr>
        <p:grpSpPr>
          <a:xfrm rot="0">
            <a:off x="1028700" y="1660659"/>
            <a:ext cx="6965682" cy="6965682"/>
            <a:chOff x="0" y="0"/>
            <a:chExt cx="6350000" cy="6350000"/>
          </a:xfrm>
        </p:grpSpPr>
        <p:sp>
          <p:nvSpPr>
            <p:cNvPr name="Freeform 4" id="4"/>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2B6993"/>
            </a:solidFill>
          </p:spPr>
        </p:sp>
        <p:sp>
          <p:nvSpPr>
            <p:cNvPr name="Freeform 5" id="5"/>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4"/>
              <a:stretch>
                <a:fillRect l="-33765" t="-394" r="-37646" b="-14318"/>
              </a:stretch>
            </a:blipFill>
          </p:spPr>
        </p:sp>
      </p:grpSp>
      <p:sp>
        <p:nvSpPr>
          <p:cNvPr name="Freeform 6" id="6"/>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5">
              <a:extLst>
                <a:ext uri="{96DAC541-7B7A-43D3-8B79-37D633B846F1}">
                  <asvg:svgBlip xmlns:asvg="http://schemas.microsoft.com/office/drawing/2016/SVG/main" r:embed="rId6"/>
                </a:ext>
              </a:extLst>
            </a:blip>
            <a:stretch>
              <a:fillRect l="0" t="0" r="0" b="-44624"/>
            </a:stretch>
          </a:blipFill>
        </p:spPr>
      </p:sp>
      <p:sp>
        <p:nvSpPr>
          <p:cNvPr name="Freeform 7" id="7"/>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5">
              <a:extLst>
                <a:ext uri="{96DAC541-7B7A-43D3-8B79-37D633B846F1}">
                  <asvg:svgBlip xmlns:asvg="http://schemas.microsoft.com/office/drawing/2016/SVG/main" r:embed="rId6"/>
                </a:ext>
              </a:extLst>
            </a:blip>
            <a:stretch>
              <a:fillRect l="0" t="0" r="0" b="-81120"/>
            </a:stretch>
          </a:blipFill>
        </p:spPr>
      </p:sp>
      <p:sp>
        <p:nvSpPr>
          <p:cNvPr name="TextBox 8" id="8"/>
          <p:cNvSpPr txBox="true"/>
          <p:nvPr/>
        </p:nvSpPr>
        <p:spPr>
          <a:xfrm rot="0">
            <a:off x="11379638" y="1527309"/>
            <a:ext cx="662180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Coding Techniques</a:t>
            </a:r>
          </a:p>
        </p:txBody>
      </p:sp>
      <p:sp>
        <p:nvSpPr>
          <p:cNvPr name="TextBox 9" id="9"/>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Secure</a:t>
            </a:r>
          </a:p>
        </p:txBody>
      </p:sp>
      <p:sp>
        <p:nvSpPr>
          <p:cNvPr name="TextBox 10" id="10"/>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NORMALIZATION</a:t>
            </a:r>
          </a:p>
        </p:txBody>
      </p:sp>
      <p:sp>
        <p:nvSpPr>
          <p:cNvPr name="TextBox 11" id="11"/>
          <p:cNvSpPr txBox="true"/>
          <p:nvPr/>
        </p:nvSpPr>
        <p:spPr>
          <a:xfrm rot="0">
            <a:off x="8795563" y="3841440"/>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Italics"/>
              </a:rPr>
              <a:t>Normalization </a:t>
            </a:r>
            <a:r>
              <a:rPr lang="en-US" sz="3000">
                <a:solidFill>
                  <a:srgbClr val="FFFFFF"/>
                </a:solidFill>
                <a:latin typeface="Roboto Condensed"/>
              </a:rPr>
              <a:t>is an initial step in the input validation process. Specifically, it is the process of creating the canonical form, or simplest form, of a string before processing.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DAF-jhUmmKk</dc:identifier>
  <dcterms:modified xsi:type="dcterms:W3CDTF">2011-08-01T06:04:30Z</dcterms:modified>
  <cp:revision>1</cp:revision>
  <dc:title>ITP64 Chapter 11</dc:title>
</cp:coreProperties>
</file>