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ondensed" charset="1" panose="02000000000000000000"/>
      <p:regular r:id="rId10"/>
    </p:embeddedFont>
    <p:embeddedFont>
      <p:font typeface="Roboto Condensed Bold" charset="1" panose="02000000000000000000"/>
      <p:regular r:id="rId11"/>
    </p:embeddedFont>
    <p:embeddedFont>
      <p:font typeface="Roboto Condensed Italics" charset="1" panose="02000000000000000000"/>
      <p:regular r:id="rId12"/>
    </p:embeddedFont>
    <p:embeddedFont>
      <p:font typeface="Roboto Condensed Bold Italics" charset="1" panose="02000000000000000000"/>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Light" charset="1" panose="020B0306030504020204"/>
      <p:regular r:id="rId18"/>
    </p:embeddedFont>
    <p:embeddedFont>
      <p:font typeface="Open Sans Light Italics" charset="1" panose="020B0306030504020204"/>
      <p:regular r:id="rId19"/>
    </p:embeddedFont>
    <p:embeddedFont>
      <p:font typeface="Open Sans Ultra-Bold" charset="1" panose="00000000000000000000"/>
      <p:regular r:id="rId20"/>
    </p:embeddedFont>
    <p:embeddedFont>
      <p:font typeface="Open Sans Ultra-Bold Italic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37" Target="slides/slide16.xml" Type="http://schemas.openxmlformats.org/officeDocument/2006/relationships/slide"/><Relationship Id="rId38" Target="slides/slide17.xml" Type="http://schemas.openxmlformats.org/officeDocument/2006/relationships/slide"/><Relationship Id="rId39" Target="slides/slide18.xml" Type="http://schemas.openxmlformats.org/officeDocument/2006/relationships/slide"/><Relationship Id="rId4" Target="theme/theme1.xml" Type="http://schemas.openxmlformats.org/officeDocument/2006/relationships/theme"/><Relationship Id="rId40" Target="slides/slide19.xml" Type="http://schemas.openxmlformats.org/officeDocument/2006/relationships/slide"/><Relationship Id="rId41" Target="slides/slide20.xml" Type="http://schemas.openxmlformats.org/officeDocument/2006/relationships/slide"/><Relationship Id="rId42" Target="slides/slide21.xml" Type="http://schemas.openxmlformats.org/officeDocument/2006/relationships/slide"/><Relationship Id="rId43" Target="slides/slide22.xml" Type="http://schemas.openxmlformats.org/officeDocument/2006/relationships/slide"/><Relationship Id="rId44" Target="slides/slide23.xml" Type="http://schemas.openxmlformats.org/officeDocument/2006/relationships/slide"/><Relationship Id="rId45" Target="slides/slide24.xml" Type="http://schemas.openxmlformats.org/officeDocument/2006/relationships/slide"/><Relationship Id="rId46" Target="slides/slide25.xml" Type="http://schemas.openxmlformats.org/officeDocument/2006/relationships/slide"/><Relationship Id="rId47" Target="slides/slide26.xml" Type="http://schemas.openxmlformats.org/officeDocument/2006/relationships/slide"/><Relationship Id="rId48" Target="slides/slide27.xml" Type="http://schemas.openxmlformats.org/officeDocument/2006/relationships/slide"/><Relationship Id="rId49" Target="slides/slide28.xml" Type="http://schemas.openxmlformats.org/officeDocument/2006/relationships/slide"/><Relationship Id="rId5" Target="tableStyles.xml" Type="http://schemas.openxmlformats.org/officeDocument/2006/relationships/tableStyles"/><Relationship Id="rId50" Target="slides/slide29.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2926113" y="-4777360"/>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917265" y="-8450056"/>
            <a:ext cx="17520116" cy="1752011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B3C8"/>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9332240" y="0"/>
            <a:ext cx="8955760" cy="895576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0" y="0"/>
                  </a:moveTo>
                  <a:cubicBezTo>
                    <a:pt x="0" y="3506470"/>
                    <a:pt x="2843530" y="6350000"/>
                    <a:pt x="6350000" y="6350000"/>
                  </a:cubicBezTo>
                  <a:lnTo>
                    <a:pt x="6350000" y="0"/>
                  </a:lnTo>
                  <a:lnTo>
                    <a:pt x="0" y="0"/>
                  </a:lnTo>
                  <a:close/>
                </a:path>
              </a:pathLst>
            </a:custGeom>
            <a:blipFill>
              <a:blip r:embed="rId4"/>
              <a:stretch>
                <a:fillRect l="-25046" t="0" r="-25046" b="0"/>
              </a:stretch>
            </a:blipFill>
          </p:spPr>
        </p:sp>
      </p:grpSp>
      <p:grpSp>
        <p:nvGrpSpPr>
          <p:cNvPr name="Group 8" id="8"/>
          <p:cNvGrpSpPr>
            <a:grpSpLocks noChangeAspect="true"/>
          </p:cNvGrpSpPr>
          <p:nvPr/>
        </p:nvGrpSpPr>
        <p:grpSpPr>
          <a:xfrm rot="0">
            <a:off x="8446077" y="2640449"/>
            <a:ext cx="4062386" cy="4062386"/>
            <a:chOff x="0" y="0"/>
            <a:chExt cx="6350000" cy="6350000"/>
          </a:xfrm>
        </p:grpSpPr>
        <p:sp>
          <p:nvSpPr>
            <p:cNvPr name="Freeform 9" id="9"/>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DB3C8"/>
            </a:solidFill>
          </p:spPr>
        </p:sp>
        <p:sp>
          <p:nvSpPr>
            <p:cNvPr name="Freeform 10" id="10"/>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5"/>
              <a:stretch>
                <a:fillRect l="-25806" t="0" r="-44205" b="-13137"/>
              </a:stretch>
            </a:blipFill>
          </p:spPr>
        </p:sp>
      </p:grpSp>
      <p:sp>
        <p:nvSpPr>
          <p:cNvPr name="Freeform 11" id="11"/>
          <p:cNvSpPr/>
          <p:nvPr/>
        </p:nvSpPr>
        <p:spPr>
          <a:xfrm flipH="false" flipV="false" rot="9675324">
            <a:off x="-1523214" y="5006317"/>
            <a:ext cx="24228392" cy="8121818"/>
          </a:xfrm>
          <a:custGeom>
            <a:avLst/>
            <a:gdLst/>
            <a:ahLst/>
            <a:cxnLst/>
            <a:rect r="r" b="b" t="t" l="l"/>
            <a:pathLst>
              <a:path h="8121818" w="24228392">
                <a:moveTo>
                  <a:pt x="0" y="0"/>
                </a:moveTo>
                <a:lnTo>
                  <a:pt x="24228392" y="0"/>
                </a:lnTo>
                <a:lnTo>
                  <a:pt x="24228392" y="8121817"/>
                </a:lnTo>
                <a:lnTo>
                  <a:pt x="0" y="8121817"/>
                </a:lnTo>
                <a:lnTo>
                  <a:pt x="0" y="0"/>
                </a:lnTo>
                <a:close/>
              </a:path>
            </a:pathLst>
          </a:custGeom>
          <a:blipFill>
            <a:blip r:embed="rId6">
              <a:extLst>
                <a:ext uri="{96DAC541-7B7A-43D3-8B79-37D633B846F1}">
                  <asvg:svgBlip xmlns:asvg="http://schemas.microsoft.com/office/drawing/2016/SVG/main" r:embed="rId7"/>
                </a:ext>
              </a:extLst>
            </a:blip>
            <a:stretch>
              <a:fillRect l="0" t="-46918" r="0" b="0"/>
            </a:stretch>
          </a:blipFill>
        </p:spPr>
      </p:sp>
      <p:sp>
        <p:nvSpPr>
          <p:cNvPr name="TextBox 12" id="12"/>
          <p:cNvSpPr txBox="true"/>
          <p:nvPr/>
        </p:nvSpPr>
        <p:spPr>
          <a:xfrm rot="0">
            <a:off x="1028700" y="5901499"/>
            <a:ext cx="8766815" cy="1776731"/>
          </a:xfrm>
          <a:prstGeom prst="rect">
            <a:avLst/>
          </a:prstGeom>
        </p:spPr>
        <p:txBody>
          <a:bodyPr anchor="t" rtlCol="false" tIns="0" lIns="0" bIns="0" rIns="0">
            <a:spAutoFit/>
          </a:bodyPr>
          <a:lstStyle/>
          <a:p>
            <a:pPr>
              <a:lnSpc>
                <a:spcPts val="14419"/>
              </a:lnSpc>
            </a:pPr>
            <a:r>
              <a:rPr lang="en-US" sz="10299">
                <a:solidFill>
                  <a:srgbClr val="D9EAF3"/>
                </a:solidFill>
                <a:latin typeface="Roboto Condensed Bold"/>
              </a:rPr>
              <a:t>Cybersecurity</a:t>
            </a:r>
          </a:p>
        </p:txBody>
      </p:sp>
      <p:sp>
        <p:nvSpPr>
          <p:cNvPr name="TextBox 13" id="13"/>
          <p:cNvSpPr txBox="true"/>
          <p:nvPr/>
        </p:nvSpPr>
        <p:spPr>
          <a:xfrm rot="0">
            <a:off x="1028700" y="7293329"/>
            <a:ext cx="9448570" cy="1776731"/>
          </a:xfrm>
          <a:prstGeom prst="rect">
            <a:avLst/>
          </a:prstGeom>
        </p:spPr>
        <p:txBody>
          <a:bodyPr anchor="t" rtlCol="false" tIns="0" lIns="0" bIns="0" rIns="0">
            <a:spAutoFit/>
          </a:bodyPr>
          <a:lstStyle/>
          <a:p>
            <a:pPr>
              <a:lnSpc>
                <a:spcPts val="14419"/>
              </a:lnSpc>
            </a:pPr>
            <a:r>
              <a:rPr lang="en-US" sz="10299">
                <a:solidFill>
                  <a:srgbClr val="509FCB"/>
                </a:solidFill>
                <a:latin typeface="Roboto Condensed Bold"/>
              </a:rPr>
              <a:t>Resilience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Redundancy</a:t>
            </a:r>
          </a:p>
        </p:txBody>
      </p:sp>
      <p:sp>
        <p:nvSpPr>
          <p:cNvPr name="TextBox 9" id="9"/>
          <p:cNvSpPr txBox="true"/>
          <p:nvPr/>
        </p:nvSpPr>
        <p:spPr>
          <a:xfrm rot="0">
            <a:off x="8795563" y="2801138"/>
            <a:ext cx="55476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POWER</a:t>
            </a:r>
          </a:p>
        </p:txBody>
      </p:sp>
      <p:sp>
        <p:nvSpPr>
          <p:cNvPr name="TextBox 10" id="10"/>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 A dual supply is a system where two independent power supply units, either capable of handling the load, are used. In the event that either supply is lost, the other continues to carry the load.</a:t>
            </a:r>
          </a:p>
          <a:p>
            <a:pPr>
              <a:lnSpc>
                <a:spcPts val="4200"/>
              </a:lnSpc>
            </a:pPr>
          </a:p>
          <a:p>
            <a:pPr>
              <a:lnSpc>
                <a:spcPts val="4200"/>
              </a:lnSpc>
            </a:pPr>
            <a:r>
              <a:rPr lang="en-US" sz="3000">
                <a:solidFill>
                  <a:srgbClr val="FFFFFF"/>
                </a:solidFill>
                <a:latin typeface="Roboto Condensed"/>
              </a:rPr>
              <a:t>A managed power distribution unit (PDU) is a device designed to handle the electrical power for server racks.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Replication</a:t>
            </a:r>
          </a:p>
        </p:txBody>
      </p:sp>
      <p:sp>
        <p:nvSpPr>
          <p:cNvPr name="TextBox 9" id="9"/>
          <p:cNvSpPr txBox="true"/>
          <p:nvPr/>
        </p:nvSpPr>
        <p:spPr>
          <a:xfrm rot="0">
            <a:off x="8795563" y="2882615"/>
            <a:ext cx="9205875" cy="6934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Replication is a simple form of redundancy—that is, having another copy of something should something happen to the original. </a:t>
            </a:r>
          </a:p>
          <a:p>
            <a:pPr>
              <a:lnSpc>
                <a:spcPts val="4200"/>
              </a:lnSpc>
            </a:pPr>
          </a:p>
          <a:p>
            <a:pPr>
              <a:lnSpc>
                <a:spcPts val="4200"/>
              </a:lnSpc>
            </a:pPr>
            <a:r>
              <a:rPr lang="en-US" sz="3000">
                <a:solidFill>
                  <a:srgbClr val="FFFFFF"/>
                </a:solidFill>
                <a:latin typeface="Roboto Condensed"/>
              </a:rPr>
              <a:t>A storage area network (SAN) is a dedicated network that connects compute elements to storage elements. This network can be optimized for the types of data storage needed, in terms of size and data rates, in terms of format, and in terms of access criteria.</a:t>
            </a:r>
          </a:p>
          <a:p>
            <a:pPr>
              <a:lnSpc>
                <a:spcPts val="4200"/>
              </a:lnSpc>
            </a:pPr>
          </a:p>
          <a:p>
            <a:pPr>
              <a:lnSpc>
                <a:spcPts val="4200"/>
              </a:lnSpc>
            </a:pPr>
            <a:r>
              <a:rPr lang="en-US" sz="3000">
                <a:solidFill>
                  <a:srgbClr val="FFFFFF"/>
                </a:solidFill>
                <a:latin typeface="Roboto Condensed"/>
              </a:rPr>
              <a:t>Virtual machine (VM) technologies can enable replication of processing units that can be manipulated between different computers.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Backup Types</a:t>
            </a:r>
          </a:p>
        </p:txBody>
      </p:sp>
      <p:sp>
        <p:nvSpPr>
          <p:cNvPr name="TextBox 9" id="9"/>
          <p:cNvSpPr txBox="true"/>
          <p:nvPr/>
        </p:nvSpPr>
        <p:spPr>
          <a:xfrm rot="0">
            <a:off x="8795563" y="2801138"/>
            <a:ext cx="55476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FULL</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easiest type of backup to understand is the full backup. In a full backup, all files and software are copied onto the storage media. Restoration from a full backup is similarly straightforward—you must copy all the files back onto the system.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Backup Types</a:t>
            </a:r>
          </a:p>
        </p:txBody>
      </p:sp>
      <p:sp>
        <p:nvSpPr>
          <p:cNvPr name="TextBox 9" id="9"/>
          <p:cNvSpPr txBox="true"/>
          <p:nvPr/>
        </p:nvSpPr>
        <p:spPr>
          <a:xfrm rot="0">
            <a:off x="8795563" y="2801138"/>
            <a:ext cx="55476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INCREMENTAL</a:t>
            </a:r>
          </a:p>
        </p:txBody>
      </p:sp>
      <p:sp>
        <p:nvSpPr>
          <p:cNvPr name="TextBox 10" id="10"/>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incremental backup is a variation on a differential backup, with the difference being that instead of copying all files that have changed since the last full backup, the incremental backup backs up only files that have changed since the last full or incremental backup occurred, thus requiring fewer files to be backed up.</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Backup Types</a:t>
            </a:r>
          </a:p>
        </p:txBody>
      </p:sp>
      <p:sp>
        <p:nvSpPr>
          <p:cNvPr name="TextBox 9" id="9"/>
          <p:cNvSpPr txBox="true"/>
          <p:nvPr/>
        </p:nvSpPr>
        <p:spPr>
          <a:xfrm rot="0">
            <a:off x="8795563" y="2801138"/>
            <a:ext cx="55476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SNAPSHOT</a:t>
            </a:r>
          </a:p>
        </p:txBody>
      </p:sp>
      <p:sp>
        <p:nvSpPr>
          <p:cNvPr name="TextBox 10" id="10"/>
          <p:cNvSpPr txBox="true"/>
          <p:nvPr/>
        </p:nvSpPr>
        <p:spPr>
          <a:xfrm rot="0">
            <a:off x="8795563" y="3841440"/>
            <a:ext cx="9205875"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 snapshot is a copy of a virtual machine at a specific point in time. A snapshot is created by copying the files that store the virtual machine. One of the advantages of a virtual machine over a physical machine is the ease with which the virtual machine can be backed up and restored—the ability to revert to an earlier snapshot is as easy as clicking a button and waiting for the machine to be restored via a change of the files.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Backup Types</a:t>
            </a:r>
          </a:p>
        </p:txBody>
      </p:sp>
      <p:sp>
        <p:nvSpPr>
          <p:cNvPr name="TextBox 9" id="9"/>
          <p:cNvSpPr txBox="true"/>
          <p:nvPr/>
        </p:nvSpPr>
        <p:spPr>
          <a:xfrm rot="0">
            <a:off x="8795563" y="2801138"/>
            <a:ext cx="55476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DIFFERENTIAL</a:t>
            </a:r>
          </a:p>
        </p:txBody>
      </p:sp>
      <p:sp>
        <p:nvSpPr>
          <p:cNvPr name="TextBox 10" id="10"/>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In a differential backup, only the files that have changed since the last full backup was completed are backed up. This also implies that periodically a full backup needs to be accomplished. The frequency of the full backup versus the interim differential backups depends on your organization and needs to be part of your defined strategy.</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Backup Types</a:t>
            </a:r>
          </a:p>
        </p:txBody>
      </p:sp>
      <p:sp>
        <p:nvSpPr>
          <p:cNvPr name="TextBox 9" id="9"/>
          <p:cNvSpPr txBox="true"/>
          <p:nvPr/>
        </p:nvSpPr>
        <p:spPr>
          <a:xfrm rot="0">
            <a:off x="8795563" y="2801138"/>
            <a:ext cx="55476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TAPE</a:t>
            </a:r>
          </a:p>
        </p:txBody>
      </p:sp>
      <p:sp>
        <p:nvSpPr>
          <p:cNvPr name="TextBox 10" id="10"/>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Tape drives are an older form of data storage mechanism, and they are characterized by their sequential read/write access. A disk allows you to directly access specific elements randomly, whereas a tape system stores everything in one long structure, requiring you to physical move the tape if you wish to access an element halfway through the storage.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Backup Types</a:t>
            </a:r>
          </a:p>
        </p:txBody>
      </p:sp>
      <p:sp>
        <p:nvSpPr>
          <p:cNvPr name="TextBox 9" id="9"/>
          <p:cNvSpPr txBox="true"/>
          <p:nvPr/>
        </p:nvSpPr>
        <p:spPr>
          <a:xfrm rot="0">
            <a:off x="8795563" y="2801138"/>
            <a:ext cx="55476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DISK</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term disk refers to either a physical hard drive with spinning platters or a solid-state memory device. Backing up a disk is a common operation for a single computer because most computers have very few disks, and this is a logical structure to maintain and restore.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Backup Types</a:t>
            </a:r>
          </a:p>
        </p:txBody>
      </p:sp>
      <p:sp>
        <p:nvSpPr>
          <p:cNvPr name="TextBox 9" id="9"/>
          <p:cNvSpPr txBox="true"/>
          <p:nvPr/>
        </p:nvSpPr>
        <p:spPr>
          <a:xfrm rot="0">
            <a:off x="8795563" y="2801138"/>
            <a:ext cx="55476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COPY</a:t>
            </a:r>
          </a:p>
        </p:txBody>
      </p:sp>
      <p:sp>
        <p:nvSpPr>
          <p:cNvPr name="TextBox 10" id="10"/>
          <p:cNvSpPr txBox="true"/>
          <p:nvPr/>
        </p:nvSpPr>
        <p:spPr>
          <a:xfrm rot="0">
            <a:off x="8795563" y="3841440"/>
            <a:ext cx="9205875"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Copying is the simplest form of backup for a file or set of files. Users can use this option with ease, as the scope of their data backup requirement is typically small (for example, saving a copy of a critical document or an important picture).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Backup Types</a:t>
            </a:r>
          </a:p>
        </p:txBody>
      </p:sp>
      <p:sp>
        <p:nvSpPr>
          <p:cNvPr name="TextBox 9" id="9"/>
          <p:cNvSpPr txBox="true"/>
          <p:nvPr/>
        </p:nvSpPr>
        <p:spPr>
          <a:xfrm rot="0">
            <a:off x="8795563" y="2801138"/>
            <a:ext cx="55476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NAS</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Network attached storage (NAS) is the use of a network connection to attach external storage to a machine. This is a simple method of extending storage, and the connection can be managed over either a USB connection or the Ethernet network connection.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Redundancy</a:t>
            </a:r>
          </a:p>
        </p:txBody>
      </p:sp>
      <p:sp>
        <p:nvSpPr>
          <p:cNvPr name="TextBox 9" id="9"/>
          <p:cNvSpPr txBox="true"/>
          <p:nvPr/>
        </p:nvSpPr>
        <p:spPr>
          <a:xfrm rot="0">
            <a:off x="8795563" y="3841440"/>
            <a:ext cx="9205875" cy="1600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Redundancy is the use of multiple, independent elements to perform a critical function, so that if one element fails, there is another that can take over the work.</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Backup Types</a:t>
            </a:r>
          </a:p>
        </p:txBody>
      </p:sp>
      <p:sp>
        <p:nvSpPr>
          <p:cNvPr name="TextBox 9" id="9"/>
          <p:cNvSpPr txBox="true"/>
          <p:nvPr/>
        </p:nvSpPr>
        <p:spPr>
          <a:xfrm rot="0">
            <a:off x="8795563" y="2801138"/>
            <a:ext cx="55476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SAN</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 storage area network (SAN) is a dedicated network that connects compute elements to storage elements. This network can be optimized for the types of data storage needed, in terms of size and data rates, in terms of format, and in terms of access criteria.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Backup Types</a:t>
            </a:r>
          </a:p>
        </p:txBody>
      </p:sp>
      <p:sp>
        <p:nvSpPr>
          <p:cNvPr name="TextBox 9" id="9"/>
          <p:cNvSpPr txBox="true"/>
          <p:nvPr/>
        </p:nvSpPr>
        <p:spPr>
          <a:xfrm rot="0">
            <a:off x="8795563" y="2801138"/>
            <a:ext cx="55476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IMAGE</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An image-based backup is a specific structure of the backup file to match that of the system being backed up. This may take more time and space, but it is also guaranteed not to miss anything because it backs up everything, including the deleted data and free space.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Backup Types</a:t>
            </a:r>
          </a:p>
        </p:txBody>
      </p:sp>
      <p:sp>
        <p:nvSpPr>
          <p:cNvPr name="TextBox 9" id="9"/>
          <p:cNvSpPr txBox="true"/>
          <p:nvPr/>
        </p:nvSpPr>
        <p:spPr>
          <a:xfrm rot="0">
            <a:off x="8795563" y="2801138"/>
            <a:ext cx="55476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ONLINE VS OFFLINE</a:t>
            </a:r>
          </a:p>
        </p:txBody>
      </p:sp>
      <p:sp>
        <p:nvSpPr>
          <p:cNvPr name="TextBox 10" id="10"/>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Online backups are those that are stored in a location that is accessible via the Internet. This provides flexibility in recovery by making the backup data available anywhere there is a network connection. </a:t>
            </a:r>
          </a:p>
          <a:p>
            <a:pPr>
              <a:lnSpc>
                <a:spcPts val="4200"/>
              </a:lnSpc>
            </a:pPr>
          </a:p>
          <a:p>
            <a:pPr>
              <a:lnSpc>
                <a:spcPts val="4200"/>
              </a:lnSpc>
            </a:pPr>
            <a:r>
              <a:rPr lang="en-US" sz="3000">
                <a:solidFill>
                  <a:srgbClr val="FFFFFF"/>
                </a:solidFill>
                <a:latin typeface="Roboto Condensed"/>
              </a:rPr>
              <a:t>Offline backups are those stored on an offline system that is not accessible via the Internet.</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5645144"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Nonpersistence</a:t>
            </a:r>
          </a:p>
        </p:txBody>
      </p:sp>
      <p:sp>
        <p:nvSpPr>
          <p:cNvPr name="TextBox 9" id="9"/>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Nonpersistence refers to system items that are not permanent and can change. An example of something that is nonpersistent is the registry in Microsoft Windows, which is a dynamic list of configuration criteria. Nonpersistence needs to be appropriately managed, and systems that have this characteristic typically have mechanisms built in to manage this diversity. </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5645144"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Nonpersistence</a:t>
            </a:r>
          </a:p>
        </p:txBody>
      </p:sp>
      <p:sp>
        <p:nvSpPr>
          <p:cNvPr name="TextBox 9" id="9"/>
          <p:cNvSpPr txBox="true"/>
          <p:nvPr/>
        </p:nvSpPr>
        <p:spPr>
          <a:xfrm rot="0">
            <a:off x="8795563" y="2801138"/>
            <a:ext cx="55476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REVERT TO KNOWN STATE</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Having the ability to recover to a known state is referred to as reverting to a known state. Modern OSs are a prime example of nonpersistence; they are regularly changing with new data, new software, new configurations, new drivers, and so on.</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5645144"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Nonpersistence</a:t>
            </a:r>
          </a:p>
        </p:txBody>
      </p:sp>
      <p:sp>
        <p:nvSpPr>
          <p:cNvPr name="TextBox 9" id="9"/>
          <p:cNvSpPr txBox="true"/>
          <p:nvPr/>
        </p:nvSpPr>
        <p:spPr>
          <a:xfrm rot="0">
            <a:off x="8795563" y="2801138"/>
            <a:ext cx="7952823"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LAST KNOWN-GOOD CONFIGURATION</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When you have a system without persistence, you need a means to recover to a known-good state. On a boot failure, Microsoft Windows can give you an option to revert to the last known-good configuration, which is a means of reverting to a known state.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5645144"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Nonpersistence</a:t>
            </a:r>
          </a:p>
        </p:txBody>
      </p:sp>
      <p:sp>
        <p:nvSpPr>
          <p:cNvPr name="TextBox 9" id="9"/>
          <p:cNvSpPr txBox="true"/>
          <p:nvPr/>
        </p:nvSpPr>
        <p:spPr>
          <a:xfrm rot="0">
            <a:off x="8795563" y="2801138"/>
            <a:ext cx="7952823"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LIVE BOOT MEDIA</a:t>
            </a:r>
          </a:p>
        </p:txBody>
      </p:sp>
      <p:sp>
        <p:nvSpPr>
          <p:cNvPr name="TextBox 10" id="10"/>
          <p:cNvSpPr txBox="true"/>
          <p:nvPr/>
        </p:nvSpPr>
        <p:spPr>
          <a:xfrm rot="0">
            <a:off x="8795563" y="3841440"/>
            <a:ext cx="9205875"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One means of beginning with a known configuration and a known state is to boot to live boot media, which is a bootable flash drive or DVD source that contains a complete bootable image of the OS.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832660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Restoration Order</a:t>
            </a:r>
          </a:p>
        </p:txBody>
      </p:sp>
      <p:sp>
        <p:nvSpPr>
          <p:cNvPr name="TextBox 9" id="9"/>
          <p:cNvSpPr txBox="true"/>
          <p:nvPr/>
        </p:nvSpPr>
        <p:spPr>
          <a:xfrm rot="0">
            <a:off x="8795563" y="3841440"/>
            <a:ext cx="9205875" cy="4800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Data restoration operations are designed to take an alternative copy of the data and put it back into a working system. If you back up a database and then later need to use the backup to restore the database, this is data restoration. </a:t>
            </a:r>
          </a:p>
          <a:p>
            <a:pPr>
              <a:lnSpc>
                <a:spcPts val="4200"/>
              </a:lnSpc>
            </a:pPr>
          </a:p>
          <a:p>
            <a:pPr>
              <a:lnSpc>
                <a:spcPts val="4200"/>
              </a:lnSpc>
            </a:pPr>
            <a:r>
              <a:rPr lang="en-US" sz="3000">
                <a:solidFill>
                  <a:srgbClr val="FFFFFF"/>
                </a:solidFill>
                <a:latin typeface="Roboto Condensed"/>
              </a:rPr>
              <a:t>But the order of restoration can make a difference. If you have a large database that takes days to back up and restore, then having a backup solution that allows you to restore the selected parts most needed faster can be a lifesaver.</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5645144"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High Availability</a:t>
            </a:r>
          </a:p>
        </p:txBody>
      </p:sp>
      <p:sp>
        <p:nvSpPr>
          <p:cNvPr name="TextBox 9" id="9"/>
          <p:cNvSpPr txBox="true"/>
          <p:nvPr/>
        </p:nvSpPr>
        <p:spPr>
          <a:xfrm rot="0">
            <a:off x="8795563" y="2801138"/>
            <a:ext cx="7952823"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LIVE BOOT MEDIA</a:t>
            </a:r>
          </a:p>
        </p:txBody>
      </p:sp>
      <p:sp>
        <p:nvSpPr>
          <p:cNvPr name="TextBox 10" id="10"/>
          <p:cNvSpPr txBox="true"/>
          <p:nvPr/>
        </p:nvSpPr>
        <p:spPr>
          <a:xfrm rot="0">
            <a:off x="8795563" y="3841440"/>
            <a:ext cx="9205875" cy="5334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High availability refers to the ability to maintain the availability of data and operational processing (services) despite a disrupting event.</a:t>
            </a:r>
          </a:p>
          <a:p>
            <a:pPr>
              <a:lnSpc>
                <a:spcPts val="4200"/>
              </a:lnSpc>
            </a:pPr>
          </a:p>
          <a:p>
            <a:pPr>
              <a:lnSpc>
                <a:spcPts val="4200"/>
              </a:lnSpc>
            </a:pPr>
            <a:r>
              <a:rPr lang="en-US" sz="3000">
                <a:solidFill>
                  <a:srgbClr val="FFFFFF"/>
                </a:solidFill>
                <a:latin typeface="Roboto Condensed"/>
              </a:rPr>
              <a:t>Scalability is a design element that enables a system to accommodate larger workloads by adding resources either making hardware stronger (scaling up) or adding additional nodes (scaling out). This term is commonly used in server farms and database clusters, as these both can have scale issues with respect to workload.</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sp>
        <p:nvSpPr>
          <p:cNvPr name="Freeform 3" id="3"/>
          <p:cNvSpPr/>
          <p:nvPr/>
        </p:nvSpPr>
        <p:spPr>
          <a:xfrm flipH="false" flipV="false" rot="0">
            <a:off x="10283949" y="-5270406"/>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352530"/>
            <a:ext cx="4084047" cy="1776731"/>
          </a:xfrm>
          <a:prstGeom prst="rect">
            <a:avLst/>
          </a:prstGeom>
        </p:spPr>
        <p:txBody>
          <a:bodyPr anchor="t" rtlCol="false" tIns="0" lIns="0" bIns="0" rIns="0">
            <a:spAutoFit/>
          </a:bodyPr>
          <a:lstStyle/>
          <a:p>
            <a:pPr>
              <a:lnSpc>
                <a:spcPts val="14419"/>
              </a:lnSpc>
            </a:pPr>
            <a:r>
              <a:rPr lang="en-US" sz="10299">
                <a:solidFill>
                  <a:srgbClr val="D9EAF3"/>
                </a:solidFill>
                <a:latin typeface="Roboto Condensed Bold"/>
              </a:rPr>
              <a:t>Thank</a:t>
            </a:r>
          </a:p>
        </p:txBody>
      </p:sp>
      <p:sp>
        <p:nvSpPr>
          <p:cNvPr name="TextBox 5" id="5"/>
          <p:cNvSpPr txBox="true"/>
          <p:nvPr/>
        </p:nvSpPr>
        <p:spPr>
          <a:xfrm rot="0">
            <a:off x="1028700" y="3668462"/>
            <a:ext cx="4084047" cy="1776731"/>
          </a:xfrm>
          <a:prstGeom prst="rect">
            <a:avLst/>
          </a:prstGeom>
        </p:spPr>
        <p:txBody>
          <a:bodyPr anchor="t" rtlCol="false" tIns="0" lIns="0" bIns="0" rIns="0">
            <a:spAutoFit/>
          </a:bodyPr>
          <a:lstStyle/>
          <a:p>
            <a:pPr>
              <a:lnSpc>
                <a:spcPts val="14419"/>
              </a:lnSpc>
            </a:pPr>
            <a:r>
              <a:rPr lang="en-US" sz="10299">
                <a:solidFill>
                  <a:srgbClr val="509FCB"/>
                </a:solidFill>
                <a:latin typeface="Roboto Condensed Bold"/>
              </a:rPr>
              <a:t>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Redundancy</a:t>
            </a:r>
          </a:p>
        </p:txBody>
      </p:sp>
      <p:sp>
        <p:nvSpPr>
          <p:cNvPr name="TextBox 9" id="9"/>
          <p:cNvSpPr txBox="true"/>
          <p:nvPr/>
        </p:nvSpPr>
        <p:spPr>
          <a:xfrm rot="0">
            <a:off x="8795563" y="2801138"/>
            <a:ext cx="55476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GEOGRAPHIC DISPERSAL</a:t>
            </a:r>
          </a:p>
        </p:txBody>
      </p:sp>
      <p:sp>
        <p:nvSpPr>
          <p:cNvPr name="TextBox 10" id="10"/>
          <p:cNvSpPr txBox="true"/>
          <p:nvPr/>
        </p:nvSpPr>
        <p:spPr>
          <a:xfrm rot="0">
            <a:off x="8795563" y="3841440"/>
            <a:ext cx="9205875" cy="5334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 Suppose the catastrophic event that necessitated the restoration of backed-up data was a fire that destroyed the computer system the data was processed on. In this case, any backups that were stored in the same facility might also be lost in the same fire.</a:t>
            </a:r>
          </a:p>
          <a:p>
            <a:pPr>
              <a:lnSpc>
                <a:spcPts val="4200"/>
              </a:lnSpc>
            </a:pPr>
          </a:p>
          <a:p>
            <a:pPr>
              <a:lnSpc>
                <a:spcPts val="4200"/>
              </a:lnSpc>
            </a:pPr>
            <a:r>
              <a:rPr lang="en-US" sz="3000">
                <a:solidFill>
                  <a:srgbClr val="FFFFFF"/>
                </a:solidFill>
                <a:latin typeface="Roboto Condensed"/>
              </a:rPr>
              <a:t>The solution is to keep copies of backups in separate locations. The most recent copy can be stored locally, as it is the most likely to be needed, while other copies can be kept at other locations.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Redundancy</a:t>
            </a:r>
          </a:p>
        </p:txBody>
      </p:sp>
      <p:sp>
        <p:nvSpPr>
          <p:cNvPr name="TextBox 9" id="9"/>
          <p:cNvSpPr txBox="true"/>
          <p:nvPr/>
        </p:nvSpPr>
        <p:spPr>
          <a:xfrm rot="0">
            <a:off x="8795563" y="2801138"/>
            <a:ext cx="55476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DISK</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Disks are the primary storage mechanism in a system, whether composed of physical hard drives with spinning platters or solid-state memory devices. The term disk refers to the spinning platter historically, but more and more storage is being handled by solid-state memory.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Redundancy</a:t>
            </a:r>
          </a:p>
        </p:txBody>
      </p:sp>
      <p:sp>
        <p:nvSpPr>
          <p:cNvPr name="TextBox 9" id="9"/>
          <p:cNvSpPr txBox="true"/>
          <p:nvPr/>
        </p:nvSpPr>
        <p:spPr>
          <a:xfrm rot="0">
            <a:off x="8795563" y="2801138"/>
            <a:ext cx="55476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RAID</a:t>
            </a:r>
          </a:p>
        </p:txBody>
      </p:sp>
      <p:sp>
        <p:nvSpPr>
          <p:cNvPr name="TextBox 10" id="10"/>
          <p:cNvSpPr txBox="true"/>
          <p:nvPr/>
        </p:nvSpPr>
        <p:spPr>
          <a:xfrm rot="0">
            <a:off x="8795563" y="3841440"/>
            <a:ext cx="9205875"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 common approach to increasing reliability in disk storage is employing a redundant array of inexpensive disks (RAID). RAID takes data that is normally stored on a single disk and spreads it out among several others.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Redundancy</a:t>
            </a:r>
          </a:p>
        </p:txBody>
      </p:sp>
      <p:sp>
        <p:nvSpPr>
          <p:cNvPr name="TextBox 9" id="9"/>
          <p:cNvSpPr txBox="true"/>
          <p:nvPr/>
        </p:nvSpPr>
        <p:spPr>
          <a:xfrm rot="0">
            <a:off x="8795563" y="2801138"/>
            <a:ext cx="55476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NETWORK</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 network is the infrastructure element that connects all the IT components in the enterprise. A network can serve as a point of failure, or it can be a system of redundant connections that can be resilient under various traffic loads and connectivity conditions.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Redundancy</a:t>
            </a:r>
          </a:p>
        </p:txBody>
      </p:sp>
      <p:sp>
        <p:nvSpPr>
          <p:cNvPr name="TextBox 9" id="9"/>
          <p:cNvSpPr txBox="true"/>
          <p:nvPr/>
        </p:nvSpPr>
        <p:spPr>
          <a:xfrm rot="0">
            <a:off x="8795563" y="2801138"/>
            <a:ext cx="55476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NETWORK</a:t>
            </a:r>
          </a:p>
        </p:txBody>
      </p:sp>
      <p:sp>
        <p:nvSpPr>
          <p:cNvPr name="TextBox 10" id="10"/>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Certain systems, such as servers, are more critical to business operations and should therefore be the object of fault-tolerance measures. A common technique used in fault tolerance is load balancing through the use of a load balancer, which moves loads across a set of resources in an effort not to overload individual servers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Redundancy</a:t>
            </a:r>
          </a:p>
        </p:txBody>
      </p:sp>
      <p:sp>
        <p:nvSpPr>
          <p:cNvPr name="TextBox 9" id="9"/>
          <p:cNvSpPr txBox="true"/>
          <p:nvPr/>
        </p:nvSpPr>
        <p:spPr>
          <a:xfrm rot="0">
            <a:off x="8795563" y="2801138"/>
            <a:ext cx="55476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NETWORK</a:t>
            </a:r>
          </a:p>
        </p:txBody>
      </p:sp>
      <p:sp>
        <p:nvSpPr>
          <p:cNvPr name="TextBox 10" id="10"/>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If a server has multiple network interface cards (NICs) connecting it to a switch or router, it will have multiple addresses, one for each NIC. </a:t>
            </a:r>
            <a:r>
              <a:rPr lang="en-US" sz="3000">
                <a:solidFill>
                  <a:srgbClr val="FFFFFF"/>
                </a:solidFill>
                <a:latin typeface="Roboto Condensed Italics"/>
              </a:rPr>
              <a:t>NIC teaming</a:t>
            </a:r>
            <a:r>
              <a:rPr lang="en-US" sz="3000">
                <a:solidFill>
                  <a:srgbClr val="FFFFFF"/>
                </a:solidFill>
                <a:latin typeface="Roboto Condensed"/>
              </a:rPr>
              <a:t> is an alternative means of connecting used by servers that have multiple network interface cards and wish to enjoy the benefits of load balancing, fault tolerance, and failover without requiring added infrastructure to do it.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Redundancy</a:t>
            </a:r>
          </a:p>
        </p:txBody>
      </p:sp>
      <p:sp>
        <p:nvSpPr>
          <p:cNvPr name="TextBox 9" id="9"/>
          <p:cNvSpPr txBox="true"/>
          <p:nvPr/>
        </p:nvSpPr>
        <p:spPr>
          <a:xfrm rot="0">
            <a:off x="8795563" y="2801138"/>
            <a:ext cx="55476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POWER</a:t>
            </a:r>
          </a:p>
        </p:txBody>
      </p:sp>
      <p:sp>
        <p:nvSpPr>
          <p:cNvPr name="TextBox 10" id="10"/>
          <p:cNvSpPr txBox="true"/>
          <p:nvPr/>
        </p:nvSpPr>
        <p:spPr>
          <a:xfrm rot="0">
            <a:off x="8795563" y="3841440"/>
            <a:ext cx="9205875" cy="5334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Power is required for all machines to operate, and having a reliable and resilient source of electrical power is critical for continued operations of enterprise computing. </a:t>
            </a:r>
          </a:p>
          <a:p>
            <a:pPr>
              <a:lnSpc>
                <a:spcPts val="4200"/>
              </a:lnSpc>
            </a:pPr>
          </a:p>
          <a:p>
            <a:pPr>
              <a:lnSpc>
                <a:spcPts val="4200"/>
              </a:lnSpc>
            </a:pPr>
            <a:r>
              <a:rPr lang="en-US" sz="3000">
                <a:solidFill>
                  <a:srgbClr val="FFFFFF"/>
                </a:solidFill>
                <a:latin typeface="Roboto Condensed"/>
              </a:rPr>
              <a:t>Uninterruptible power supplies (UPSs) are power supply systems that can function using a temporary battery backup in the event of a power failure. </a:t>
            </a:r>
          </a:p>
          <a:p>
            <a:pPr>
              <a:lnSpc>
                <a:spcPts val="4200"/>
              </a:lnSpc>
            </a:pPr>
          </a:p>
          <a:p>
            <a:pPr>
              <a:lnSpc>
                <a:spcPts val="4200"/>
              </a:lnSpc>
            </a:pPr>
            <a:r>
              <a:rPr lang="en-US" sz="3000">
                <a:solidFill>
                  <a:srgbClr val="FFFFFF"/>
                </a:solidFill>
                <a:latin typeface="Roboto Condensed"/>
              </a:rPr>
              <a:t>Backup generators are used to provide power when normal sources of electricity are lost.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DAF_NRPiKRo</dc:identifier>
  <dcterms:modified xsi:type="dcterms:W3CDTF">2011-08-01T06:04:30Z</dcterms:modified>
  <cp:revision>1</cp:revision>
  <dc:title>ITP64 Chapter 13</dc:title>
</cp:coreProperties>
</file>