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 id="281" r:id="rId47"/>
    <p:sldId id="282" r:id="rId48"/>
    <p:sldId id="283" r:id="rId49"/>
    <p:sldId id="284" r:id="rId5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ondensed" charset="1" panose="02000000000000000000"/>
      <p:regular r:id="rId10"/>
    </p:embeddedFont>
    <p:embeddedFont>
      <p:font typeface="Roboto Condensed Bold" charset="1" panose="02000000000000000000"/>
      <p:regular r:id="rId11"/>
    </p:embeddedFont>
    <p:embeddedFont>
      <p:font typeface="Roboto Condensed Italics" charset="1" panose="02000000000000000000"/>
      <p:regular r:id="rId12"/>
    </p:embeddedFont>
    <p:embeddedFont>
      <p:font typeface="Roboto Condensed Bold Italics" charset="1" panose="02000000000000000000"/>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Light" charset="1" panose="020B0306030504020204"/>
      <p:regular r:id="rId18"/>
    </p:embeddedFont>
    <p:embeddedFont>
      <p:font typeface="Open Sans Light Italics" charset="1" panose="020B0306030504020204"/>
      <p:regular r:id="rId19"/>
    </p:embeddedFont>
    <p:embeddedFont>
      <p:font typeface="Open Sans Ultra-Bold" charset="1" panose="00000000000000000000"/>
      <p:regular r:id="rId20"/>
    </p:embeddedFont>
    <p:embeddedFont>
      <p:font typeface="Open Sans Ultra-Bold Italic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36" Target="slides/slide15.xml" Type="http://schemas.openxmlformats.org/officeDocument/2006/relationships/slide"/><Relationship Id="rId37" Target="slides/slide16.xml" Type="http://schemas.openxmlformats.org/officeDocument/2006/relationships/slide"/><Relationship Id="rId38" Target="slides/slide17.xml" Type="http://schemas.openxmlformats.org/officeDocument/2006/relationships/slide"/><Relationship Id="rId39" Target="slides/slide18.xml" Type="http://schemas.openxmlformats.org/officeDocument/2006/relationships/slide"/><Relationship Id="rId4" Target="theme/theme1.xml" Type="http://schemas.openxmlformats.org/officeDocument/2006/relationships/theme"/><Relationship Id="rId40" Target="slides/slide19.xml" Type="http://schemas.openxmlformats.org/officeDocument/2006/relationships/slide"/><Relationship Id="rId41" Target="slides/slide20.xml" Type="http://schemas.openxmlformats.org/officeDocument/2006/relationships/slide"/><Relationship Id="rId42" Target="slides/slide21.xml" Type="http://schemas.openxmlformats.org/officeDocument/2006/relationships/slide"/><Relationship Id="rId43" Target="slides/slide22.xml" Type="http://schemas.openxmlformats.org/officeDocument/2006/relationships/slide"/><Relationship Id="rId44" Target="slides/slide23.xml" Type="http://schemas.openxmlformats.org/officeDocument/2006/relationships/slide"/><Relationship Id="rId45" Target="slides/slide24.xml" Type="http://schemas.openxmlformats.org/officeDocument/2006/relationships/slide"/><Relationship Id="rId46" Target="slides/slide25.xml" Type="http://schemas.openxmlformats.org/officeDocument/2006/relationships/slide"/><Relationship Id="rId47" Target="slides/slide26.xml" Type="http://schemas.openxmlformats.org/officeDocument/2006/relationships/slide"/><Relationship Id="rId48" Target="slides/slide27.xml" Type="http://schemas.openxmlformats.org/officeDocument/2006/relationships/slide"/><Relationship Id="rId49" Target="slides/slide28.xml" Type="http://schemas.openxmlformats.org/officeDocument/2006/relationships/slide"/><Relationship Id="rId5" Target="tableStyles.xml" Type="http://schemas.openxmlformats.org/officeDocument/2006/relationships/tableStyles"/><Relationship Id="rId50" Target="slides/slide29.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2926113" y="-4777360"/>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917265" y="-8450056"/>
            <a:ext cx="17520116" cy="1752011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B3C8"/>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9332240" y="0"/>
            <a:ext cx="8955760" cy="895576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0" y="0"/>
                  </a:moveTo>
                  <a:cubicBezTo>
                    <a:pt x="0" y="3506470"/>
                    <a:pt x="2843530" y="6350000"/>
                    <a:pt x="6350000" y="6350000"/>
                  </a:cubicBezTo>
                  <a:lnTo>
                    <a:pt x="6350000" y="0"/>
                  </a:lnTo>
                  <a:lnTo>
                    <a:pt x="0" y="0"/>
                  </a:lnTo>
                  <a:close/>
                </a:path>
              </a:pathLst>
            </a:custGeom>
            <a:blipFill>
              <a:blip r:embed="rId4"/>
              <a:stretch>
                <a:fillRect l="-25046" t="0" r="-25046" b="0"/>
              </a:stretch>
            </a:blipFill>
          </p:spPr>
        </p:sp>
      </p:grpSp>
      <p:grpSp>
        <p:nvGrpSpPr>
          <p:cNvPr name="Group 8" id="8"/>
          <p:cNvGrpSpPr>
            <a:grpSpLocks noChangeAspect="true"/>
          </p:cNvGrpSpPr>
          <p:nvPr/>
        </p:nvGrpSpPr>
        <p:grpSpPr>
          <a:xfrm rot="0">
            <a:off x="8446077" y="2640449"/>
            <a:ext cx="4062386" cy="4062386"/>
            <a:chOff x="0" y="0"/>
            <a:chExt cx="6350000" cy="6350000"/>
          </a:xfrm>
        </p:grpSpPr>
        <p:sp>
          <p:nvSpPr>
            <p:cNvPr name="Freeform 9" id="9"/>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DB3C8"/>
            </a:solidFill>
          </p:spPr>
        </p:sp>
        <p:sp>
          <p:nvSpPr>
            <p:cNvPr name="Freeform 10" id="10"/>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5"/>
              <a:stretch>
                <a:fillRect l="-25806" t="0" r="-44205" b="-13137"/>
              </a:stretch>
            </a:blipFill>
          </p:spPr>
        </p:sp>
      </p:grpSp>
      <p:sp>
        <p:nvSpPr>
          <p:cNvPr name="Freeform 11" id="11"/>
          <p:cNvSpPr/>
          <p:nvPr/>
        </p:nvSpPr>
        <p:spPr>
          <a:xfrm flipH="false" flipV="false" rot="9675324">
            <a:off x="-1523214" y="5006317"/>
            <a:ext cx="24228392" cy="8121818"/>
          </a:xfrm>
          <a:custGeom>
            <a:avLst/>
            <a:gdLst/>
            <a:ahLst/>
            <a:cxnLst/>
            <a:rect r="r" b="b" t="t" l="l"/>
            <a:pathLst>
              <a:path h="8121818" w="24228392">
                <a:moveTo>
                  <a:pt x="0" y="0"/>
                </a:moveTo>
                <a:lnTo>
                  <a:pt x="24228392" y="0"/>
                </a:lnTo>
                <a:lnTo>
                  <a:pt x="24228392" y="8121817"/>
                </a:lnTo>
                <a:lnTo>
                  <a:pt x="0" y="8121817"/>
                </a:lnTo>
                <a:lnTo>
                  <a:pt x="0" y="0"/>
                </a:lnTo>
                <a:close/>
              </a:path>
            </a:pathLst>
          </a:custGeom>
          <a:blipFill>
            <a:blip r:embed="rId6">
              <a:extLst>
                <a:ext uri="{96DAC541-7B7A-43D3-8B79-37D633B846F1}">
                  <asvg:svgBlip xmlns:asvg="http://schemas.microsoft.com/office/drawing/2016/SVG/main" r:embed="rId7"/>
                </a:ext>
              </a:extLst>
            </a:blip>
            <a:stretch>
              <a:fillRect l="0" t="-46918" r="0" b="0"/>
            </a:stretch>
          </a:blipFill>
        </p:spPr>
      </p:sp>
      <p:sp>
        <p:nvSpPr>
          <p:cNvPr name="TextBox 12" id="12"/>
          <p:cNvSpPr txBox="true"/>
          <p:nvPr/>
        </p:nvSpPr>
        <p:spPr>
          <a:xfrm rot="0">
            <a:off x="1028700" y="5901499"/>
            <a:ext cx="7157940" cy="1776731"/>
          </a:xfrm>
          <a:prstGeom prst="rect">
            <a:avLst/>
          </a:prstGeom>
        </p:spPr>
        <p:txBody>
          <a:bodyPr anchor="t" rtlCol="false" tIns="0" lIns="0" bIns="0" rIns="0">
            <a:spAutoFit/>
          </a:bodyPr>
          <a:lstStyle/>
          <a:p>
            <a:pPr>
              <a:lnSpc>
                <a:spcPts val="14419"/>
              </a:lnSpc>
            </a:pPr>
            <a:r>
              <a:rPr lang="en-US" sz="10299">
                <a:solidFill>
                  <a:srgbClr val="D9EAF3"/>
                </a:solidFill>
                <a:latin typeface="Roboto Condensed Bold"/>
              </a:rPr>
              <a:t>Enterprise </a:t>
            </a:r>
          </a:p>
        </p:txBody>
      </p:sp>
      <p:sp>
        <p:nvSpPr>
          <p:cNvPr name="TextBox 13" id="13"/>
          <p:cNvSpPr txBox="true"/>
          <p:nvPr/>
        </p:nvSpPr>
        <p:spPr>
          <a:xfrm rot="0">
            <a:off x="1028700" y="7293329"/>
            <a:ext cx="14096430" cy="1776731"/>
          </a:xfrm>
          <a:prstGeom prst="rect">
            <a:avLst/>
          </a:prstGeom>
        </p:spPr>
        <p:txBody>
          <a:bodyPr anchor="t" rtlCol="false" tIns="0" lIns="0" bIns="0" rIns="0">
            <a:spAutoFit/>
          </a:bodyPr>
          <a:lstStyle/>
          <a:p>
            <a:pPr>
              <a:lnSpc>
                <a:spcPts val="14419"/>
              </a:lnSpc>
            </a:pPr>
            <a:r>
              <a:rPr lang="en-US" sz="10299">
                <a:solidFill>
                  <a:srgbClr val="509FCB"/>
                </a:solidFill>
                <a:latin typeface="Roboto Condensed Bold"/>
              </a:rPr>
              <a:t>Security Architecture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8180" y="265579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Protection</a:t>
            </a:r>
          </a:p>
        </p:txBody>
      </p:sp>
      <p:sp>
        <p:nvSpPr>
          <p:cNvPr name="TextBox 9" id="9"/>
          <p:cNvSpPr txBox="true"/>
          <p:nvPr/>
        </p:nvSpPr>
        <p:spPr>
          <a:xfrm rot="0">
            <a:off x="8795563" y="1527309"/>
            <a:ext cx="5397607"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Data</a:t>
            </a:r>
          </a:p>
        </p:txBody>
      </p:sp>
      <p:sp>
        <p:nvSpPr>
          <p:cNvPr name="TextBox 10" id="10"/>
          <p:cNvSpPr txBox="true"/>
          <p:nvPr/>
        </p:nvSpPr>
        <p:spPr>
          <a:xfrm rot="0">
            <a:off x="8795563" y="3841440"/>
            <a:ext cx="9205875"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Data at rest </a:t>
            </a:r>
            <a:r>
              <a:rPr lang="en-US" sz="3000">
                <a:solidFill>
                  <a:srgbClr val="FFFFFF"/>
                </a:solidFill>
                <a:latin typeface="Roboto Condensed"/>
              </a:rPr>
              <a:t>refers to data being stored. Data is stored in a variety of formats: in files, in databases, and as structured elements.</a:t>
            </a:r>
          </a:p>
          <a:p>
            <a:pPr>
              <a:lnSpc>
                <a:spcPts val="420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8180" y="265579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Protection</a:t>
            </a:r>
          </a:p>
        </p:txBody>
      </p:sp>
      <p:sp>
        <p:nvSpPr>
          <p:cNvPr name="TextBox 9" id="9"/>
          <p:cNvSpPr txBox="true"/>
          <p:nvPr/>
        </p:nvSpPr>
        <p:spPr>
          <a:xfrm rot="0">
            <a:off x="8795563" y="1527309"/>
            <a:ext cx="5397607"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Data</a:t>
            </a:r>
          </a:p>
        </p:txBody>
      </p:sp>
      <p:sp>
        <p:nvSpPr>
          <p:cNvPr name="TextBox 10" id="10"/>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Data has value in the enterprise, but for the enterprise to fully realize the value, data elements need to be shared and moved between systems. Whenever data is </a:t>
            </a:r>
            <a:r>
              <a:rPr lang="en-US" sz="3000">
                <a:solidFill>
                  <a:srgbClr val="FFFFFF"/>
                </a:solidFill>
                <a:latin typeface="Roboto Condensed Italics"/>
              </a:rPr>
              <a:t>in transit/motion</a:t>
            </a:r>
            <a:r>
              <a:rPr lang="en-US" sz="3000">
                <a:solidFill>
                  <a:srgbClr val="FFFFFF"/>
                </a:solidFill>
                <a:latin typeface="Roboto Condensed"/>
              </a:rPr>
              <a:t>, being moved from one system to another, it needs to be protected.</a:t>
            </a:r>
          </a:p>
          <a:p>
            <a:pPr>
              <a:lnSpc>
                <a:spcPts val="420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8180" y="265579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Protection</a:t>
            </a:r>
          </a:p>
        </p:txBody>
      </p:sp>
      <p:sp>
        <p:nvSpPr>
          <p:cNvPr name="TextBox 9" id="9"/>
          <p:cNvSpPr txBox="true"/>
          <p:nvPr/>
        </p:nvSpPr>
        <p:spPr>
          <a:xfrm rot="0">
            <a:off x="8795563" y="1527309"/>
            <a:ext cx="5397607"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Data</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Data in processing </a:t>
            </a:r>
            <a:r>
              <a:rPr lang="en-US" sz="3000">
                <a:solidFill>
                  <a:srgbClr val="FFFFFF"/>
                </a:solidFill>
                <a:latin typeface="Roboto Condensed"/>
              </a:rPr>
              <a:t>is data that is actively being used, either in a processor or other computational element. Protecting data while in use is a much trickier proposition than protecting it in transit or in storage. </a:t>
            </a:r>
          </a:p>
          <a:p>
            <a:pPr>
              <a:lnSpc>
                <a:spcPts val="420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8180" y="265579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Protection</a:t>
            </a:r>
          </a:p>
        </p:txBody>
      </p:sp>
      <p:sp>
        <p:nvSpPr>
          <p:cNvPr name="TextBox 9" id="9"/>
          <p:cNvSpPr txBox="true"/>
          <p:nvPr/>
        </p:nvSpPr>
        <p:spPr>
          <a:xfrm rot="0">
            <a:off x="8795563" y="1527309"/>
            <a:ext cx="5397607"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Data</a:t>
            </a:r>
          </a:p>
        </p:txBody>
      </p:sp>
      <p:sp>
        <p:nvSpPr>
          <p:cNvPr name="TextBox 10" id="10"/>
          <p:cNvSpPr txBox="true"/>
          <p:nvPr/>
        </p:nvSpPr>
        <p:spPr>
          <a:xfrm rot="0">
            <a:off x="8795563" y="3841440"/>
            <a:ext cx="9205875" cy="4800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Tokenization</a:t>
            </a:r>
            <a:r>
              <a:rPr lang="en-US" sz="3000">
                <a:solidFill>
                  <a:srgbClr val="FFFFFF"/>
                </a:solidFill>
                <a:latin typeface="Roboto Condensed"/>
              </a:rPr>
              <a:t> is the use of a random value to take the place of a data element that has traceable meaning. A good example of this is the credit card approval process; you do not need to keep a record of the card number, the cardholder’s name, or any of the sensitive data concerning the card verification code (CVC) because the transaction agent returns an approval code, which is a unique token to that transaction. </a:t>
            </a:r>
          </a:p>
          <a:p>
            <a:pPr>
              <a:lnSpc>
                <a:spcPts val="420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8180" y="265579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Protection</a:t>
            </a:r>
          </a:p>
        </p:txBody>
      </p:sp>
      <p:sp>
        <p:nvSpPr>
          <p:cNvPr name="TextBox 9" id="9"/>
          <p:cNvSpPr txBox="true"/>
          <p:nvPr/>
        </p:nvSpPr>
        <p:spPr>
          <a:xfrm rot="0">
            <a:off x="8795563" y="1527309"/>
            <a:ext cx="5397607"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Data</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Rights management </a:t>
            </a:r>
            <a:r>
              <a:rPr lang="en-US" sz="3000">
                <a:solidFill>
                  <a:srgbClr val="FFFFFF"/>
                </a:solidFill>
                <a:latin typeface="Roboto Condensed"/>
              </a:rPr>
              <a:t>is the systematic establishment of rules and order to the various rights that users can invoke over digital objects. For example, at the file level, there is read, write, and other access control options.</a:t>
            </a:r>
          </a:p>
          <a:p>
            <a:pPr>
              <a:lnSpc>
                <a:spcPts val="4200"/>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8180" y="265579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Considerations</a:t>
            </a:r>
          </a:p>
        </p:txBody>
      </p:sp>
      <p:sp>
        <p:nvSpPr>
          <p:cNvPr name="TextBox 9" id="9"/>
          <p:cNvSpPr txBox="true"/>
          <p:nvPr/>
        </p:nvSpPr>
        <p:spPr>
          <a:xfrm rot="0">
            <a:off x="8795563" y="1527309"/>
            <a:ext cx="5397607"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Geographical </a:t>
            </a:r>
          </a:p>
        </p:txBody>
      </p:sp>
      <p:sp>
        <p:nvSpPr>
          <p:cNvPr name="TextBox 10" id="10"/>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Internet is a worldwide connection of systems, and once connected to the Internet, you are literally connected to the world. This makes </a:t>
            </a:r>
            <a:r>
              <a:rPr lang="en-US" sz="3000">
                <a:solidFill>
                  <a:srgbClr val="FFFFFF"/>
                </a:solidFill>
                <a:latin typeface="Roboto Condensed Italics"/>
              </a:rPr>
              <a:t>geographical considerations </a:t>
            </a:r>
            <a:r>
              <a:rPr lang="en-US" sz="3000">
                <a:solidFill>
                  <a:srgbClr val="FFFFFF"/>
                </a:solidFill>
                <a:latin typeface="Roboto Condensed"/>
              </a:rPr>
              <a:t>a real topic, as there are a wide range of laws and regulations that do not stop at physical borders. </a:t>
            </a:r>
          </a:p>
          <a:p>
            <a:pPr>
              <a:lnSpc>
                <a:spcPts val="420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8180" y="2655799"/>
            <a:ext cx="7808142"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Recovery Controls</a:t>
            </a:r>
          </a:p>
        </p:txBody>
      </p:sp>
      <p:sp>
        <p:nvSpPr>
          <p:cNvPr name="TextBox 9" id="9"/>
          <p:cNvSpPr txBox="true"/>
          <p:nvPr/>
        </p:nvSpPr>
        <p:spPr>
          <a:xfrm rot="0">
            <a:off x="8795563" y="1527309"/>
            <a:ext cx="5397607"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Response and </a:t>
            </a:r>
          </a:p>
        </p:txBody>
      </p:sp>
      <p:sp>
        <p:nvSpPr>
          <p:cNvPr name="TextBox 10" id="10"/>
          <p:cNvSpPr txBox="true"/>
          <p:nvPr/>
        </p:nvSpPr>
        <p:spPr>
          <a:xfrm rot="0">
            <a:off x="8795563" y="3841440"/>
            <a:ext cx="9205875"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creation of incident response programs, together with DR and BC efforts, is greatly facilitated by the inclusion of appropriate </a:t>
            </a:r>
            <a:r>
              <a:rPr lang="en-US" sz="3000">
                <a:solidFill>
                  <a:srgbClr val="FFFFFF"/>
                </a:solidFill>
                <a:latin typeface="Roboto Condensed Italics"/>
              </a:rPr>
              <a:t>response and recovery controls </a:t>
            </a:r>
            <a:r>
              <a:rPr lang="en-US" sz="3000">
                <a:solidFill>
                  <a:srgbClr val="FFFFFF"/>
                </a:solidFill>
                <a:latin typeface="Roboto Condensed"/>
              </a:rPr>
              <a:t>as part of the enterprise. Backing up the data is half of the problem. Having mechanisms in place to restore data from backups and resume normal operations are elements that need to be designed into the enterprise. </a:t>
            </a:r>
          </a:p>
          <a:p>
            <a:pPr>
              <a:lnSpc>
                <a:spcPts val="420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8180" y="2655799"/>
            <a:ext cx="7808142"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Inspection</a:t>
            </a:r>
          </a:p>
        </p:txBody>
      </p:sp>
      <p:sp>
        <p:nvSpPr>
          <p:cNvPr name="TextBox 9" id="9"/>
          <p:cNvSpPr txBox="true"/>
          <p:nvPr/>
        </p:nvSpPr>
        <p:spPr>
          <a:xfrm rot="0">
            <a:off x="8795563" y="1527309"/>
            <a:ext cx="5397607"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SSL/TLS</a:t>
            </a:r>
          </a:p>
        </p:txBody>
      </p:sp>
      <p:sp>
        <p:nvSpPr>
          <p:cNvPr name="TextBox 10" id="10"/>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To perform the task of </a:t>
            </a:r>
            <a:r>
              <a:rPr lang="en-US" sz="3000">
                <a:solidFill>
                  <a:srgbClr val="FFFFFF"/>
                </a:solidFill>
                <a:latin typeface="Roboto Condensed Italics"/>
              </a:rPr>
              <a:t>Secure Sockets Layer (SSL)/Transport Layer Security (TLS)</a:t>
            </a:r>
            <a:r>
              <a:rPr lang="en-US" sz="3000">
                <a:solidFill>
                  <a:srgbClr val="FFFFFF"/>
                </a:solidFill>
                <a:latin typeface="Roboto Condensed"/>
              </a:rPr>
              <a:t> inspection, the appliance must receive a set of proper keys to the encryption. The appliance can then receive the data, decrypt the data, perform its security task, re-encrypt the data using the same keys, and send the data on its way to the destination. </a:t>
            </a:r>
          </a:p>
          <a:p>
            <a:pPr>
              <a:lnSpc>
                <a:spcPts val="4200"/>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5397607"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Hashing</a:t>
            </a:r>
          </a:p>
        </p:txBody>
      </p:sp>
      <p:sp>
        <p:nvSpPr>
          <p:cNvPr name="TextBox 9" id="9"/>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Hashing</a:t>
            </a:r>
            <a:r>
              <a:rPr lang="en-US" sz="3000">
                <a:solidFill>
                  <a:srgbClr val="FFFFFF"/>
                </a:solidFill>
                <a:latin typeface="Roboto Condensed"/>
              </a:rPr>
              <a:t> is a technology whereby the uniqueness of a data element can be represented in a fixed-length string. Hashing has a lot of uses in an enterprise, representing data elements, yet not giving up the contents of the element to others.</a:t>
            </a:r>
          </a:p>
          <a:p>
            <a:pPr>
              <a:lnSpc>
                <a:spcPts val="420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309119"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Resiliency</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Site</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Resiliency of a site should include consideration of sites used to continue operations. </a:t>
            </a:r>
            <a:r>
              <a:rPr lang="en-US" sz="3000">
                <a:solidFill>
                  <a:srgbClr val="FFFFFF"/>
                </a:solidFill>
                <a:latin typeface="Roboto Condensed Italics"/>
              </a:rPr>
              <a:t>Site resiliency </a:t>
            </a:r>
            <a:r>
              <a:rPr lang="en-US" sz="3000">
                <a:solidFill>
                  <a:srgbClr val="FFFFFF"/>
                </a:solidFill>
                <a:latin typeface="Roboto Condensed"/>
              </a:rPr>
              <a:t>considerations can be connected to the idea of restoration sites and their availability</a:t>
            </a:r>
          </a:p>
          <a:p>
            <a:pPr>
              <a:lnSpc>
                <a:spcPts val="420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8180" y="265579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Management</a:t>
            </a:r>
          </a:p>
        </p:txBody>
      </p:sp>
      <p:sp>
        <p:nvSpPr>
          <p:cNvPr name="TextBox 9" id="9"/>
          <p:cNvSpPr txBox="true"/>
          <p:nvPr/>
        </p:nvSpPr>
        <p:spPr>
          <a:xfrm rot="0">
            <a:off x="8795563" y="1527309"/>
            <a:ext cx="5397607"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Configuration</a:t>
            </a:r>
          </a:p>
        </p:txBody>
      </p:sp>
      <p:sp>
        <p:nvSpPr>
          <p:cNvPr name="TextBox 10" id="10"/>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Configuration management </a:t>
            </a:r>
            <a:r>
              <a:rPr lang="en-US" sz="3000">
                <a:solidFill>
                  <a:srgbClr val="FFFFFF"/>
                </a:solidFill>
                <a:latin typeface="Roboto Condensed"/>
              </a:rPr>
              <a:t>is essential to secure the system using the specific configuration the implementation intended. Alterations to configurations can add functionality, remove functionality, and even completely change system functionality by altering elements of a program to include outside code</a:t>
            </a:r>
          </a:p>
          <a:p>
            <a:pPr>
              <a:lnSpc>
                <a:spcPts val="4200"/>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309119"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Resiliency</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Site</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 </a:t>
            </a:r>
            <a:r>
              <a:rPr lang="en-US" sz="3000">
                <a:solidFill>
                  <a:srgbClr val="FFFFFF"/>
                </a:solidFill>
                <a:latin typeface="Roboto Condensed Italics"/>
              </a:rPr>
              <a:t>hot site </a:t>
            </a:r>
            <a:r>
              <a:rPr lang="en-US" sz="3000">
                <a:solidFill>
                  <a:srgbClr val="FFFFFF"/>
                </a:solidFill>
                <a:latin typeface="Roboto Condensed"/>
              </a:rPr>
              <a:t>is a fully configured environment, similar to the normal operating environment that can be operational immediately or within a few hours, depending on its configuration and the needs of the organization.</a:t>
            </a:r>
          </a:p>
          <a:p>
            <a:pPr>
              <a:lnSpc>
                <a:spcPts val="4200"/>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309119"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Resiliency</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Site</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 </a:t>
            </a:r>
            <a:r>
              <a:rPr lang="en-US" sz="3000">
                <a:solidFill>
                  <a:srgbClr val="FFFFFF"/>
                </a:solidFill>
                <a:latin typeface="Roboto Condensed Italics"/>
              </a:rPr>
              <a:t>warm site </a:t>
            </a:r>
            <a:r>
              <a:rPr lang="en-US" sz="3000">
                <a:solidFill>
                  <a:srgbClr val="FFFFFF"/>
                </a:solidFill>
                <a:latin typeface="Roboto Condensed"/>
              </a:rPr>
              <a:t>is partially configured, usually having the peripherals and software but perhaps not the more expensive main processing computer. It is designed to be operational within a few days. </a:t>
            </a:r>
          </a:p>
          <a:p>
            <a:pPr>
              <a:lnSpc>
                <a:spcPts val="4200"/>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0309119"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Resiliency</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Site</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 </a:t>
            </a:r>
            <a:r>
              <a:rPr lang="en-US" sz="3000">
                <a:solidFill>
                  <a:srgbClr val="FFFFFF"/>
                </a:solidFill>
                <a:latin typeface="Roboto Condensed Italics"/>
              </a:rPr>
              <a:t>cold site </a:t>
            </a:r>
            <a:r>
              <a:rPr lang="en-US" sz="3000">
                <a:solidFill>
                  <a:srgbClr val="FFFFFF"/>
                </a:solidFill>
                <a:latin typeface="Roboto Condensed"/>
              </a:rPr>
              <a:t>will have the basic environmental controls necessary to operate but few of the computing components necessary for processing. Getting a cold site operational may take weeks. </a:t>
            </a:r>
          </a:p>
          <a:p>
            <a:pPr>
              <a:lnSpc>
                <a:spcPts val="4200"/>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3340080"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Disruption</a:t>
            </a:r>
          </a:p>
        </p:txBody>
      </p:sp>
      <p:sp>
        <p:nvSpPr>
          <p:cNvPr name="TextBox 9" id="9"/>
          <p:cNvSpPr txBox="true"/>
          <p:nvPr/>
        </p:nvSpPr>
        <p:spPr>
          <a:xfrm rot="0">
            <a:off x="8795563" y="1527309"/>
            <a:ext cx="4602937"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Decption and </a:t>
            </a:r>
          </a:p>
        </p:txBody>
      </p:sp>
      <p:sp>
        <p:nvSpPr>
          <p:cNvPr name="TextBox 10" id="10"/>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Deception and disruption </a:t>
            </a:r>
            <a:r>
              <a:rPr lang="en-US" sz="3000">
                <a:solidFill>
                  <a:srgbClr val="FFFFFF"/>
                </a:solidFill>
                <a:latin typeface="Roboto Condensed"/>
              </a:rPr>
              <a:t>have become tools in the defender’s arsenal against advanced threats. Because a threat actor has limited information about how a system is architected, the addition of deceptive elements such as honeypots/nets can lead to situations where the adversary is discovered.</a:t>
            </a:r>
          </a:p>
          <a:p>
            <a:pPr>
              <a:lnSpc>
                <a:spcPts val="4200"/>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363260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Disruption</a:t>
            </a:r>
          </a:p>
        </p:txBody>
      </p:sp>
      <p:sp>
        <p:nvSpPr>
          <p:cNvPr name="TextBox 9" id="9"/>
          <p:cNvSpPr txBox="true"/>
          <p:nvPr/>
        </p:nvSpPr>
        <p:spPr>
          <a:xfrm rot="0">
            <a:off x="8795563" y="1527309"/>
            <a:ext cx="4837040"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Deception and </a:t>
            </a:r>
          </a:p>
        </p:txBody>
      </p:sp>
      <p:sp>
        <p:nvSpPr>
          <p:cNvPr name="TextBox 10" id="10"/>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 </a:t>
            </a:r>
            <a:r>
              <a:rPr lang="en-US" sz="3000">
                <a:solidFill>
                  <a:srgbClr val="FFFFFF"/>
                </a:solidFill>
                <a:latin typeface="Roboto Condensed Italics"/>
              </a:rPr>
              <a:t>honeypot</a:t>
            </a:r>
            <a:r>
              <a:rPr lang="en-US" sz="3000">
                <a:solidFill>
                  <a:srgbClr val="FFFFFF"/>
                </a:solidFill>
                <a:latin typeface="Roboto Condensed"/>
              </a:rPr>
              <a:t> is a server that is designed to act like a real server on a corporate network, but rather than having real data, the honeypot possesses fake data. Honeypots serve as attractive targets to attackers. A honeypot acts as a trap for attackers, as traffic in the honeypot can be assumed to be malicious.</a:t>
            </a:r>
          </a:p>
          <a:p>
            <a:pPr>
              <a:lnSpc>
                <a:spcPts val="4200"/>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 </a:t>
            </a:r>
            <a:r>
              <a:rPr lang="en-US" sz="3000">
                <a:solidFill>
                  <a:srgbClr val="FFFFFF"/>
                </a:solidFill>
                <a:latin typeface="Roboto Condensed Italics"/>
              </a:rPr>
              <a:t>honeyfile</a:t>
            </a:r>
            <a:r>
              <a:rPr lang="en-US" sz="3000">
                <a:solidFill>
                  <a:srgbClr val="FFFFFF"/>
                </a:solidFill>
                <a:latin typeface="Roboto Condensed"/>
              </a:rPr>
              <a:t> is a file that is designed to look like a real file on a server, but the data it possesses is fake. Honeyfiles serve as attractive targets to attackers. A honeyfile acts as a trap for attackers, and the data in the file can contain triggers to alert DLP solutions. </a:t>
            </a:r>
          </a:p>
          <a:p>
            <a:pPr>
              <a:lnSpc>
                <a:spcPts val="4200"/>
              </a:lnSpc>
            </a:pPr>
          </a:p>
        </p:txBody>
      </p:sp>
      <p:sp>
        <p:nvSpPr>
          <p:cNvPr name="TextBox 9" id="9"/>
          <p:cNvSpPr txBox="true"/>
          <p:nvPr/>
        </p:nvSpPr>
        <p:spPr>
          <a:xfrm rot="0">
            <a:off x="1363260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Disruption</a:t>
            </a:r>
          </a:p>
        </p:txBody>
      </p:sp>
      <p:sp>
        <p:nvSpPr>
          <p:cNvPr name="TextBox 10" id="10"/>
          <p:cNvSpPr txBox="true"/>
          <p:nvPr/>
        </p:nvSpPr>
        <p:spPr>
          <a:xfrm rot="0">
            <a:off x="8795563" y="1527309"/>
            <a:ext cx="4837040"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Deception and </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 </a:t>
            </a:r>
            <a:r>
              <a:rPr lang="en-US" sz="3000">
                <a:solidFill>
                  <a:srgbClr val="FFFFFF"/>
                </a:solidFill>
                <a:latin typeface="Roboto Condensed Italics"/>
              </a:rPr>
              <a:t>honeynet</a:t>
            </a:r>
            <a:r>
              <a:rPr lang="en-US" sz="3000">
                <a:solidFill>
                  <a:srgbClr val="FFFFFF"/>
                </a:solidFill>
                <a:latin typeface="Roboto Condensed"/>
              </a:rPr>
              <a:t> is a network designed to look like a corporate network but is made attractive to attackers. A honeynet is a collection of honeypots. It looks like the corporate network, but because it is known to be a false copy, all of the traffic is assumed to be illegitimate.</a:t>
            </a:r>
          </a:p>
          <a:p>
            <a:pPr>
              <a:lnSpc>
                <a:spcPts val="4200"/>
              </a:lnSpc>
            </a:pPr>
          </a:p>
        </p:txBody>
      </p:sp>
      <p:sp>
        <p:nvSpPr>
          <p:cNvPr name="TextBox 9" id="9"/>
          <p:cNvSpPr txBox="true"/>
          <p:nvPr/>
        </p:nvSpPr>
        <p:spPr>
          <a:xfrm rot="0">
            <a:off x="1363260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Disruption</a:t>
            </a:r>
          </a:p>
        </p:txBody>
      </p:sp>
      <p:sp>
        <p:nvSpPr>
          <p:cNvPr name="TextBox 10" id="10"/>
          <p:cNvSpPr txBox="true"/>
          <p:nvPr/>
        </p:nvSpPr>
        <p:spPr>
          <a:xfrm rot="0">
            <a:off x="8795563" y="1527309"/>
            <a:ext cx="4837040"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Deception and </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To prevent a lack of “normal” traffic from being a dead giveaway that you have entered a fake part of the network, fake telemetry is used. </a:t>
            </a:r>
            <a:r>
              <a:rPr lang="en-US" sz="3000">
                <a:solidFill>
                  <a:srgbClr val="FFFFFF"/>
                </a:solidFill>
                <a:latin typeface="Roboto Condensed Italics"/>
              </a:rPr>
              <a:t>Fake telemetry </a:t>
            </a:r>
            <a:r>
              <a:rPr lang="en-US" sz="3000">
                <a:solidFill>
                  <a:srgbClr val="FFFFFF"/>
                </a:solidFill>
                <a:latin typeface="Roboto Condensed"/>
              </a:rPr>
              <a:t>is synthetic network traffic that resembles genuine communications, delivered at an appropriate volume to make honeynets and honeypots look real. </a:t>
            </a:r>
          </a:p>
          <a:p>
            <a:pPr>
              <a:lnSpc>
                <a:spcPts val="4200"/>
              </a:lnSpc>
            </a:pPr>
          </a:p>
        </p:txBody>
      </p:sp>
      <p:sp>
        <p:nvSpPr>
          <p:cNvPr name="TextBox 9" id="9"/>
          <p:cNvSpPr txBox="true"/>
          <p:nvPr/>
        </p:nvSpPr>
        <p:spPr>
          <a:xfrm rot="0">
            <a:off x="1363260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Disruption</a:t>
            </a:r>
          </a:p>
        </p:txBody>
      </p:sp>
      <p:sp>
        <p:nvSpPr>
          <p:cNvPr name="TextBox 10" id="10"/>
          <p:cNvSpPr txBox="true"/>
          <p:nvPr/>
        </p:nvSpPr>
        <p:spPr>
          <a:xfrm rot="0">
            <a:off x="8795563" y="1527309"/>
            <a:ext cx="4837040"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Deception and </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 </a:t>
            </a:r>
            <a:r>
              <a:rPr lang="en-US" sz="3000">
                <a:solidFill>
                  <a:srgbClr val="FFFFFF"/>
                </a:solidFill>
                <a:latin typeface="Roboto Condensed Italics"/>
              </a:rPr>
              <a:t>DNS sinkhole </a:t>
            </a:r>
            <a:r>
              <a:rPr lang="en-US" sz="3000">
                <a:solidFill>
                  <a:srgbClr val="FFFFFF"/>
                </a:solidFill>
                <a:latin typeface="Roboto Condensed"/>
              </a:rPr>
              <a:t>is a DNS provider that returns specific DNS requests with false results. This results in the requester being sent to the wrong address, usually a nonroutable address.</a:t>
            </a:r>
          </a:p>
          <a:p>
            <a:pPr>
              <a:lnSpc>
                <a:spcPts val="4200"/>
              </a:lnSpc>
            </a:pPr>
          </a:p>
        </p:txBody>
      </p:sp>
      <p:sp>
        <p:nvSpPr>
          <p:cNvPr name="TextBox 9" id="9"/>
          <p:cNvSpPr txBox="true"/>
          <p:nvPr/>
        </p:nvSpPr>
        <p:spPr>
          <a:xfrm rot="0">
            <a:off x="13632603" y="152730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Disruption</a:t>
            </a:r>
          </a:p>
        </p:txBody>
      </p:sp>
      <p:sp>
        <p:nvSpPr>
          <p:cNvPr name="TextBox 10" id="10"/>
          <p:cNvSpPr txBox="true"/>
          <p:nvPr/>
        </p:nvSpPr>
        <p:spPr>
          <a:xfrm rot="0">
            <a:off x="8795563" y="1527309"/>
            <a:ext cx="4837040"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Deception and </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sp>
        <p:nvSpPr>
          <p:cNvPr name="Freeform 3" id="3"/>
          <p:cNvSpPr/>
          <p:nvPr/>
        </p:nvSpPr>
        <p:spPr>
          <a:xfrm flipH="false" flipV="false" rot="0">
            <a:off x="10283949" y="-5270406"/>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352530"/>
            <a:ext cx="4084047" cy="1776731"/>
          </a:xfrm>
          <a:prstGeom prst="rect">
            <a:avLst/>
          </a:prstGeom>
        </p:spPr>
        <p:txBody>
          <a:bodyPr anchor="t" rtlCol="false" tIns="0" lIns="0" bIns="0" rIns="0">
            <a:spAutoFit/>
          </a:bodyPr>
          <a:lstStyle/>
          <a:p>
            <a:pPr>
              <a:lnSpc>
                <a:spcPts val="14419"/>
              </a:lnSpc>
            </a:pPr>
            <a:r>
              <a:rPr lang="en-US" sz="10299">
                <a:solidFill>
                  <a:srgbClr val="D9EAF3"/>
                </a:solidFill>
                <a:latin typeface="Roboto Condensed Bold"/>
              </a:rPr>
              <a:t>Thank</a:t>
            </a:r>
          </a:p>
        </p:txBody>
      </p:sp>
      <p:sp>
        <p:nvSpPr>
          <p:cNvPr name="TextBox 5" id="5"/>
          <p:cNvSpPr txBox="true"/>
          <p:nvPr/>
        </p:nvSpPr>
        <p:spPr>
          <a:xfrm rot="0">
            <a:off x="1028700" y="3668462"/>
            <a:ext cx="4084047" cy="1776731"/>
          </a:xfrm>
          <a:prstGeom prst="rect">
            <a:avLst/>
          </a:prstGeom>
        </p:spPr>
        <p:txBody>
          <a:bodyPr anchor="t" rtlCol="false" tIns="0" lIns="0" bIns="0" rIns="0">
            <a:spAutoFit/>
          </a:bodyPr>
          <a:lstStyle/>
          <a:p>
            <a:pPr>
              <a:lnSpc>
                <a:spcPts val="14419"/>
              </a:lnSpc>
            </a:pPr>
            <a:r>
              <a:rPr lang="en-US" sz="10299">
                <a:solidFill>
                  <a:srgbClr val="509FCB"/>
                </a:solidFill>
                <a:latin typeface="Roboto Condensed Bold"/>
              </a:rPr>
              <a:t>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8180" y="265579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Management</a:t>
            </a:r>
          </a:p>
        </p:txBody>
      </p:sp>
      <p:sp>
        <p:nvSpPr>
          <p:cNvPr name="TextBox 9" id="9"/>
          <p:cNvSpPr txBox="true"/>
          <p:nvPr/>
        </p:nvSpPr>
        <p:spPr>
          <a:xfrm rot="0">
            <a:off x="8795563" y="1527309"/>
            <a:ext cx="5397607"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Configuration</a:t>
            </a:r>
          </a:p>
        </p:txBody>
      </p:sp>
      <p:sp>
        <p:nvSpPr>
          <p:cNvPr name="TextBox 10" id="10"/>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Diagrams</a:t>
            </a:r>
            <a:r>
              <a:rPr lang="en-US" sz="3000">
                <a:solidFill>
                  <a:srgbClr val="FFFFFF"/>
                </a:solidFill>
                <a:latin typeface="Roboto Condensed"/>
              </a:rPr>
              <a:t> are commonly used in architectural specifications to communicate how the enterprise is configured—from network diagrams that describe physical and logical connections, to annotated diagrams that provide essential settings.</a:t>
            </a:r>
          </a:p>
          <a:p>
            <a:pPr>
              <a:lnSpc>
                <a:spcPts val="420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8180" y="265579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Management</a:t>
            </a:r>
          </a:p>
        </p:txBody>
      </p:sp>
      <p:sp>
        <p:nvSpPr>
          <p:cNvPr name="TextBox 9" id="9"/>
          <p:cNvSpPr txBox="true"/>
          <p:nvPr/>
        </p:nvSpPr>
        <p:spPr>
          <a:xfrm rot="0">
            <a:off x="8795563" y="1527309"/>
            <a:ext cx="5397607"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Configuration</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a:t>
            </a:r>
            <a:r>
              <a:rPr lang="en-US" sz="3000">
                <a:solidFill>
                  <a:srgbClr val="FFFFFF"/>
                </a:solidFill>
                <a:latin typeface="Roboto Condensed Italics"/>
              </a:rPr>
              <a:t>baseline configuration </a:t>
            </a:r>
            <a:r>
              <a:rPr lang="en-US" sz="3000">
                <a:solidFill>
                  <a:srgbClr val="FFFFFF"/>
                </a:solidFill>
                <a:latin typeface="Roboto Condensed"/>
              </a:rPr>
              <a:t>is the starting point for all future baseline assessments. This baseline is originally created at system creation and is a representation of how the system is supposed to be configured. </a:t>
            </a:r>
          </a:p>
          <a:p>
            <a:pPr>
              <a:lnSpc>
                <a:spcPts val="42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8180" y="265579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Management</a:t>
            </a:r>
          </a:p>
        </p:txBody>
      </p:sp>
      <p:sp>
        <p:nvSpPr>
          <p:cNvPr name="TextBox 9" id="9"/>
          <p:cNvSpPr txBox="true"/>
          <p:nvPr/>
        </p:nvSpPr>
        <p:spPr>
          <a:xfrm rot="0">
            <a:off x="8795563" y="1527309"/>
            <a:ext cx="5397607"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Configuration</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Standard naming conventions </a:t>
            </a:r>
            <a:r>
              <a:rPr lang="en-US" sz="3000">
                <a:solidFill>
                  <a:srgbClr val="FFFFFF"/>
                </a:solidFill>
                <a:latin typeface="Roboto Condensed"/>
              </a:rPr>
              <a:t>are important in an enterprise so that communications can be clear and understood. Enterprises adopt standard naming conventions to reduce sources of error and improve the clarity of communications.</a:t>
            </a:r>
          </a:p>
          <a:p>
            <a:pPr>
              <a:lnSpc>
                <a:spcPts val="42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8180" y="265579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Management</a:t>
            </a:r>
          </a:p>
        </p:txBody>
      </p:sp>
      <p:sp>
        <p:nvSpPr>
          <p:cNvPr name="TextBox 9" id="9"/>
          <p:cNvSpPr txBox="true"/>
          <p:nvPr/>
        </p:nvSpPr>
        <p:spPr>
          <a:xfrm rot="0">
            <a:off x="8795563" y="1527309"/>
            <a:ext cx="5397607"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Configuration</a:t>
            </a:r>
          </a:p>
        </p:txBody>
      </p:sp>
      <p:sp>
        <p:nvSpPr>
          <p:cNvPr name="TextBox 10" id="10"/>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Internet Protocol addresses in version 4 are 32-bit numbers—hardly useful for someone to comprehend. Therefore, a notation dividing the number into four sets of 8 bits, represented as xxx.xxx.xxx.xxx, where x is between 0 and 255, was created. The actual address is composed of two portions: a network portion and a host portion. (</a:t>
            </a:r>
            <a:r>
              <a:rPr lang="en-US" sz="3000">
                <a:solidFill>
                  <a:srgbClr val="FFFFFF"/>
                </a:solidFill>
                <a:latin typeface="Roboto Condensed Italics"/>
              </a:rPr>
              <a:t>IP Schema</a:t>
            </a:r>
            <a:r>
              <a:rPr lang="en-US" sz="3000">
                <a:solidFill>
                  <a:srgbClr val="FFFFFF"/>
                </a:solidFill>
                <a:latin typeface="Roboto Condensed"/>
              </a:rPr>
              <a:t>)</a:t>
            </a:r>
          </a:p>
          <a:p>
            <a:pPr>
              <a:lnSpc>
                <a:spcPts val="42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8180" y="265579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Sovereignty</a:t>
            </a:r>
          </a:p>
        </p:txBody>
      </p:sp>
      <p:sp>
        <p:nvSpPr>
          <p:cNvPr name="TextBox 9" id="9"/>
          <p:cNvSpPr txBox="true"/>
          <p:nvPr/>
        </p:nvSpPr>
        <p:spPr>
          <a:xfrm rot="0">
            <a:off x="8795563" y="1527309"/>
            <a:ext cx="5397607"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Data</a:t>
            </a:r>
          </a:p>
        </p:txBody>
      </p:sp>
      <p:sp>
        <p:nvSpPr>
          <p:cNvPr name="TextBox 10" id="10"/>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Data sovereignty </a:t>
            </a:r>
            <a:r>
              <a:rPr lang="en-US" sz="3000">
                <a:solidFill>
                  <a:srgbClr val="FFFFFF"/>
                </a:solidFill>
                <a:latin typeface="Roboto Condensed"/>
              </a:rPr>
              <a:t>is a relatively new type of legislation several countries have enacted recently that mandates data stored within their borders is subject to their laws, and in some cases that data originating within their borders must be stored there.</a:t>
            </a:r>
          </a:p>
          <a:p>
            <a:pPr>
              <a:lnSpc>
                <a:spcPts val="42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8180" y="265579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Protection</a:t>
            </a:r>
          </a:p>
        </p:txBody>
      </p:sp>
      <p:sp>
        <p:nvSpPr>
          <p:cNvPr name="TextBox 9" id="9"/>
          <p:cNvSpPr txBox="true"/>
          <p:nvPr/>
        </p:nvSpPr>
        <p:spPr>
          <a:xfrm rot="0">
            <a:off x="8795563" y="1527309"/>
            <a:ext cx="5397607"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Data</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Data protection </a:t>
            </a:r>
            <a:r>
              <a:rPr lang="en-US" sz="3000">
                <a:solidFill>
                  <a:srgbClr val="FFFFFF"/>
                </a:solidFill>
                <a:latin typeface="Roboto Condensed"/>
              </a:rPr>
              <a:t>is the set of policies, procedures, tools, and architectures used to ensure proper control over the data in the enterprise. Different data elements require different levels of protection and for different reasons.</a:t>
            </a:r>
          </a:p>
          <a:p>
            <a:pPr>
              <a:lnSpc>
                <a:spcPts val="42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8180" y="2655799"/>
            <a:ext cx="494792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Protection</a:t>
            </a:r>
          </a:p>
        </p:txBody>
      </p:sp>
      <p:sp>
        <p:nvSpPr>
          <p:cNvPr name="TextBox 9" id="9"/>
          <p:cNvSpPr txBox="true"/>
          <p:nvPr/>
        </p:nvSpPr>
        <p:spPr>
          <a:xfrm rot="0">
            <a:off x="8795563" y="1527309"/>
            <a:ext cx="5397607"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Data</a:t>
            </a:r>
          </a:p>
        </p:txBody>
      </p:sp>
      <p:sp>
        <p:nvSpPr>
          <p:cNvPr name="TextBox 10" id="10"/>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Data loss prevention (DLP) </a:t>
            </a:r>
            <a:r>
              <a:rPr lang="en-US" sz="3000">
                <a:solidFill>
                  <a:srgbClr val="FFFFFF"/>
                </a:solidFill>
                <a:latin typeface="Roboto Condensed"/>
              </a:rPr>
              <a:t>solutions serve to prevent sensitive data from leaving the network without notice.</a:t>
            </a:r>
          </a:p>
          <a:p>
            <a:pPr>
              <a:lnSpc>
                <a:spcPts val="4200"/>
              </a:lnSpc>
            </a:pPr>
          </a:p>
          <a:p>
            <a:pPr>
              <a:lnSpc>
                <a:spcPts val="4200"/>
              </a:lnSpc>
            </a:pPr>
            <a:r>
              <a:rPr lang="en-US" sz="3000">
                <a:solidFill>
                  <a:srgbClr val="FFFFFF"/>
                </a:solidFill>
                <a:latin typeface="Roboto Condensed"/>
              </a:rPr>
              <a:t>Data </a:t>
            </a:r>
            <a:r>
              <a:rPr lang="en-US" sz="3000">
                <a:solidFill>
                  <a:srgbClr val="FFFFFF"/>
                </a:solidFill>
                <a:latin typeface="Roboto Condensed Italics"/>
              </a:rPr>
              <a:t>masking</a:t>
            </a:r>
            <a:r>
              <a:rPr lang="en-US" sz="3000">
                <a:solidFill>
                  <a:srgbClr val="FFFFFF"/>
                </a:solidFill>
                <a:latin typeface="Roboto Condensed"/>
              </a:rPr>
              <a:t> involves the hiding of data by substituting altered values.</a:t>
            </a:r>
          </a:p>
          <a:p>
            <a:pPr>
              <a:lnSpc>
                <a:spcPts val="42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DAF-aF-e1a8</dc:identifier>
  <dcterms:modified xsi:type="dcterms:W3CDTF">2011-08-01T06:04:30Z</dcterms:modified>
  <cp:revision>1</cp:revision>
  <dc:title>ITP64 Chapter 9</dc:title>
</cp:coreProperties>
</file>